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0" r:id="rId2"/>
    <p:sldId id="256" r:id="rId3"/>
    <p:sldId id="257" r:id="rId4"/>
    <p:sldId id="258" r:id="rId5"/>
    <p:sldId id="259" r:id="rId6"/>
    <p:sldId id="292" r:id="rId7"/>
    <p:sldId id="260" r:id="rId8"/>
    <p:sldId id="283" r:id="rId9"/>
    <p:sldId id="294" r:id="rId10"/>
    <p:sldId id="295" r:id="rId11"/>
    <p:sldId id="296" r:id="rId12"/>
    <p:sldId id="264" r:id="rId13"/>
    <p:sldId id="284" r:id="rId14"/>
    <p:sldId id="297" r:id="rId15"/>
    <p:sldId id="298" r:id="rId16"/>
    <p:sldId id="267" r:id="rId17"/>
    <p:sldId id="268" r:id="rId18"/>
    <p:sldId id="269" r:id="rId19"/>
    <p:sldId id="300" r:id="rId20"/>
    <p:sldId id="301" r:id="rId21"/>
    <p:sldId id="274" r:id="rId22"/>
    <p:sldId id="275" r:id="rId23"/>
    <p:sldId id="277" r:id="rId24"/>
    <p:sldId id="27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9159" autoAdjust="0"/>
  </p:normalViewPr>
  <p:slideViewPr>
    <p:cSldViewPr>
      <p:cViewPr varScale="1">
        <p:scale>
          <a:sx n="63" d="100"/>
          <a:sy n="63" d="100"/>
        </p:scale>
        <p:origin x="8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2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630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73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701675"/>
            <a:ext cx="4625975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AC252A-F8F9-42ED-B0B4-B4B2FC4C2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8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E2F997-7B20-455C-AC0A-903CE237419C}" type="slidenum">
              <a:rPr lang="en-US" altLang="en-US" sz="1000" smtClean="0">
                <a:solidFill>
                  <a:schemeClr val="tx1"/>
                </a:solidFill>
              </a:rPr>
              <a:pPr/>
              <a:t>4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 is the root of the subtree being traversed.</a:t>
            </a:r>
          </a:p>
        </p:txBody>
      </p:sp>
    </p:spTree>
    <p:extLst>
      <p:ext uri="{BB962C8B-B14F-4D97-AF65-F5344CB8AC3E}">
        <p14:creationId xmlns:p14="http://schemas.microsoft.com/office/powerpoint/2010/main" val="2878653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34BE5F-5615-4B19-91CF-40E529C11709}" type="slidenum">
              <a:rPr lang="en-US" altLang="en-US" sz="1000" smtClean="0">
                <a:solidFill>
                  <a:schemeClr val="tx1"/>
                </a:solidFill>
              </a:rPr>
              <a:pPr/>
              <a:t>29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6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34BE5F-5615-4B19-91CF-40E529C11709}" type="slidenum">
              <a:rPr lang="en-US" altLang="en-US" sz="1000" smtClean="0">
                <a:solidFill>
                  <a:schemeClr val="tx1"/>
                </a:solidFill>
              </a:rPr>
              <a:pPr/>
              <a:t>30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2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34BE5F-5615-4B19-91CF-40E529C11709}" type="slidenum">
              <a:rPr lang="en-US" altLang="en-US" sz="1000" smtClean="0">
                <a:solidFill>
                  <a:schemeClr val="tx1"/>
                </a:solidFill>
              </a:rPr>
              <a:pPr/>
              <a:t>31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4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7942EB4C-B860-40EB-9B0E-AE44E8102302}" type="slidenum">
              <a:rPr lang="en-US" altLang="en-US" sz="1000" smtClean="0">
                <a:solidFill>
                  <a:schemeClr val="tx1"/>
                </a:solidFill>
              </a:rPr>
              <a:pPr/>
              <a:t>8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 is the root of the subtree being traversed.</a:t>
            </a:r>
          </a:p>
        </p:txBody>
      </p:sp>
    </p:spTree>
    <p:extLst>
      <p:ext uri="{BB962C8B-B14F-4D97-AF65-F5344CB8AC3E}">
        <p14:creationId xmlns:p14="http://schemas.microsoft.com/office/powerpoint/2010/main" val="410031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70674E3F-A105-4BD9-AB8C-E15138B230A3}" type="slidenum">
              <a:rPr lang="en-US" altLang="en-US" sz="1000" smtClean="0">
                <a:solidFill>
                  <a:schemeClr val="tx1"/>
                </a:solidFill>
              </a:rPr>
              <a:pPr/>
              <a:t>13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 is the root of the subtree being traversed.</a:t>
            </a:r>
          </a:p>
        </p:txBody>
      </p:sp>
    </p:spTree>
    <p:extLst>
      <p:ext uri="{BB962C8B-B14F-4D97-AF65-F5344CB8AC3E}">
        <p14:creationId xmlns:p14="http://schemas.microsoft.com/office/powerpoint/2010/main" val="315607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55F80A8-0CC5-4A7D-A07B-7422BE2969EB}" type="slidenum">
              <a:rPr lang="en-US" altLang="en-US" sz="1000" smtClean="0">
                <a:solidFill>
                  <a:schemeClr val="tx1"/>
                </a:solidFill>
              </a:rPr>
              <a:pPr/>
              <a:t>17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84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34BE5F-5615-4B19-91CF-40E529C11709}" type="slidenum">
              <a:rPr lang="en-US" altLang="en-US" sz="1000" smtClean="0">
                <a:solidFill>
                  <a:schemeClr val="tx1"/>
                </a:solidFill>
              </a:rPr>
              <a:pPr/>
              <a:t>24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1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34BE5F-5615-4B19-91CF-40E529C11709}" type="slidenum">
              <a:rPr lang="en-US" altLang="en-US" sz="1000" smtClean="0">
                <a:solidFill>
                  <a:schemeClr val="tx1"/>
                </a:solidFill>
              </a:rPr>
              <a:pPr/>
              <a:t>25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3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34BE5F-5615-4B19-91CF-40E529C11709}" type="slidenum">
              <a:rPr lang="en-US" altLang="en-US" sz="1000" smtClean="0">
                <a:solidFill>
                  <a:schemeClr val="tx1"/>
                </a:solidFill>
              </a:rPr>
              <a:pPr/>
              <a:t>26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34BE5F-5615-4B19-91CF-40E529C11709}" type="slidenum">
              <a:rPr lang="en-US" altLang="en-US" sz="1000" smtClean="0">
                <a:solidFill>
                  <a:schemeClr val="tx1"/>
                </a:solidFill>
              </a:rPr>
              <a:pPr/>
              <a:t>27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5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34BE5F-5615-4B19-91CF-40E529C11709}" type="slidenum">
              <a:rPr lang="en-US" altLang="en-US" sz="1000" smtClean="0">
                <a:solidFill>
                  <a:schemeClr val="tx1"/>
                </a:solidFill>
              </a:rPr>
              <a:pPr/>
              <a:t>28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4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2A1FF-EE20-4E16-A057-CF9A5F059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9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DD678-C6E8-4945-B2E1-9C24C798C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E96A6-A287-4B9A-B5E5-930FB0ACA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73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5D198-650A-4A75-A9E9-6B9DC85855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1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2A2BA-A1D4-40C9-8BDB-BD4C017CC5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83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9FDAE-9ECE-4530-A59D-994DB6ABE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7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AEAC7-70C5-45F2-A0C7-91569D0BC7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71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D2B30-A8AE-426B-9D7A-BB4B98BA5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E0F09-085F-4EEE-B4E4-1FCB83D1E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81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7A0BF-A78F-4844-8B8B-D716E0A38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F0FD6-7527-4F3B-8327-171609C85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3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7664E8-4527-4DA0-94C8-B2EA6E1A4D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153400" cy="1143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Tree Traversal Methods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Tree Construction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Inorder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Traversal Result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4759" y="1325820"/>
            <a:ext cx="8875215" cy="3488456"/>
            <a:chOff x="2181936" y="3175208"/>
            <a:chExt cx="5372837" cy="193472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559429" y="3175208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</a:t>
              </a:r>
              <a:endParaRPr lang="en-US" altLang="en-US" sz="2000" dirty="0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070330" y="36649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5984435" y="370184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3</a:t>
              </a:r>
              <a:endParaRPr lang="en-US" altLang="en-US" sz="2000" dirty="0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575517" y="4177364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2181936" y="474486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8</a:t>
              </a:r>
              <a:endParaRPr lang="en-US" altLang="en-US" sz="2000" dirty="0"/>
            </a:p>
          </p:txBody>
        </p:sp>
        <p:cxnSp>
          <p:nvCxnSpPr>
            <p:cNvPr id="27" name="Straight Connector 12"/>
            <p:cNvCxnSpPr>
              <a:cxnSpLocks noChangeShapeType="1"/>
              <a:stCxn id="22" idx="3"/>
              <a:endCxn id="23" idx="7"/>
            </p:cNvCxnSpPr>
            <p:nvPr/>
          </p:nvCxnSpPr>
          <p:spPr bwMode="auto">
            <a:xfrm flipH="1">
              <a:off x="3394500" y="3420470"/>
              <a:ext cx="1220548" cy="286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3"/>
            <p:cNvCxnSpPr>
              <a:cxnSpLocks noChangeShapeType="1"/>
              <a:stCxn id="23" idx="3"/>
              <a:endCxn id="25" idx="7"/>
            </p:cNvCxnSpPr>
            <p:nvPr/>
          </p:nvCxnSpPr>
          <p:spPr bwMode="auto">
            <a:xfrm flipH="1">
              <a:off x="2899687" y="3910213"/>
              <a:ext cx="226261" cy="3092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14"/>
            <p:cNvCxnSpPr>
              <a:cxnSpLocks noChangeShapeType="1"/>
              <a:stCxn id="25" idx="3"/>
              <a:endCxn id="26" idx="0"/>
            </p:cNvCxnSpPr>
            <p:nvPr/>
          </p:nvCxnSpPr>
          <p:spPr bwMode="auto">
            <a:xfrm flipH="1">
              <a:off x="2371831" y="4422626"/>
              <a:ext cx="259305" cy="3222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15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>
              <a:off x="4883599" y="3420470"/>
              <a:ext cx="1156455" cy="3234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3821414" y="419914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5</a:t>
              </a:r>
              <a:endParaRPr lang="en-US" altLang="en-US" sz="2000" dirty="0"/>
            </a:p>
          </p:txBody>
        </p:sp>
        <p:cxnSp>
          <p:nvCxnSpPr>
            <p:cNvPr id="32" name="Straight Connector 16"/>
            <p:cNvCxnSpPr>
              <a:cxnSpLocks noChangeShapeType="1"/>
              <a:stCxn id="23" idx="5"/>
              <a:endCxn id="31" idx="1"/>
            </p:cNvCxnSpPr>
            <p:nvPr/>
          </p:nvCxnSpPr>
          <p:spPr bwMode="auto">
            <a:xfrm>
              <a:off x="3394500" y="3910213"/>
              <a:ext cx="482505" cy="3309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394500" y="475722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10</a:t>
              </a:r>
              <a:endParaRPr lang="en-US" altLang="en-US" sz="2000" dirty="0"/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4155736" y="4785739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11</a:t>
              </a:r>
              <a:endParaRPr lang="en-US" altLang="en-US" sz="2000" dirty="0"/>
            </a:p>
          </p:txBody>
        </p:sp>
        <p:cxnSp>
          <p:nvCxnSpPr>
            <p:cNvPr id="35" name="Straight Connector 16"/>
            <p:cNvCxnSpPr>
              <a:cxnSpLocks noChangeShapeType="1"/>
              <a:stCxn id="31" idx="5"/>
              <a:endCxn id="34" idx="0"/>
            </p:cNvCxnSpPr>
            <p:nvPr/>
          </p:nvCxnSpPr>
          <p:spPr bwMode="auto">
            <a:xfrm>
              <a:off x="4145424" y="4444179"/>
              <a:ext cx="200112" cy="341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14"/>
            <p:cNvCxnSpPr>
              <a:cxnSpLocks noChangeShapeType="1"/>
              <a:stCxn id="31" idx="3"/>
              <a:endCxn id="33" idx="0"/>
            </p:cNvCxnSpPr>
            <p:nvPr/>
          </p:nvCxnSpPr>
          <p:spPr bwMode="auto">
            <a:xfrm flipH="1">
              <a:off x="3584301" y="4444179"/>
              <a:ext cx="292704" cy="31304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772372" y="47624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9</a:t>
              </a:r>
              <a:endParaRPr lang="en-US" altLang="en-US" sz="2000" dirty="0"/>
            </a:p>
          </p:txBody>
        </p:sp>
        <p:cxnSp>
          <p:nvCxnSpPr>
            <p:cNvPr id="38" name="Straight Connector 16"/>
            <p:cNvCxnSpPr>
              <a:cxnSpLocks noChangeShapeType="1"/>
              <a:stCxn id="25" idx="5"/>
              <a:endCxn id="37" idx="0"/>
            </p:cNvCxnSpPr>
            <p:nvPr/>
          </p:nvCxnSpPr>
          <p:spPr bwMode="auto">
            <a:xfrm>
              <a:off x="2899687" y="4422627"/>
              <a:ext cx="62579" cy="33982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5275329" y="4300507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6</a:t>
              </a:r>
              <a:endParaRPr lang="en-US" altLang="en-US" sz="2000" dirty="0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4916277" y="478644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12</a:t>
              </a:r>
              <a:endParaRPr lang="en-US" altLang="en-US" sz="2000" dirty="0"/>
            </a:p>
          </p:txBody>
        </p:sp>
        <p:cxnSp>
          <p:nvCxnSpPr>
            <p:cNvPr id="41" name="Straight Connector 13"/>
            <p:cNvCxnSpPr>
              <a:cxnSpLocks noChangeShapeType="1"/>
              <a:stCxn id="24" idx="3"/>
              <a:endCxn id="39" idx="7"/>
            </p:cNvCxnSpPr>
            <p:nvPr/>
          </p:nvCxnSpPr>
          <p:spPr bwMode="auto">
            <a:xfrm flipH="1">
              <a:off x="5599499" y="3947111"/>
              <a:ext cx="440555" cy="3954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14"/>
            <p:cNvCxnSpPr>
              <a:cxnSpLocks noChangeShapeType="1"/>
              <a:stCxn id="39" idx="3"/>
              <a:endCxn id="40" idx="0"/>
            </p:cNvCxnSpPr>
            <p:nvPr/>
          </p:nvCxnSpPr>
          <p:spPr bwMode="auto">
            <a:xfrm flipH="1">
              <a:off x="5106172" y="4545769"/>
              <a:ext cx="224776" cy="2406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642955" y="4263579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7</a:t>
              </a:r>
              <a:endParaRPr lang="en-US" altLang="en-US" sz="2000" dirty="0"/>
            </a:p>
          </p:txBody>
        </p:sp>
        <p:cxnSp>
          <p:nvCxnSpPr>
            <p:cNvPr id="44" name="Straight Connector 16"/>
            <p:cNvCxnSpPr>
              <a:cxnSpLocks noChangeShapeType="1"/>
              <a:stCxn id="24" idx="5"/>
              <a:endCxn id="43" idx="1"/>
            </p:cNvCxnSpPr>
            <p:nvPr/>
          </p:nvCxnSpPr>
          <p:spPr bwMode="auto">
            <a:xfrm>
              <a:off x="6308605" y="3947111"/>
              <a:ext cx="389940" cy="35850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6363997" y="4762450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14</a:t>
              </a:r>
              <a:endParaRPr lang="en-US" altLang="en-US" sz="2000" dirty="0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7175172" y="4765152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15</a:t>
              </a:r>
              <a:endParaRPr lang="en-US" altLang="en-US" sz="2000" dirty="0"/>
            </a:p>
          </p:txBody>
        </p:sp>
        <p:cxnSp>
          <p:nvCxnSpPr>
            <p:cNvPr id="47" name="Straight Connector 16"/>
            <p:cNvCxnSpPr>
              <a:cxnSpLocks noChangeShapeType="1"/>
              <a:stCxn id="43" idx="5"/>
              <a:endCxn id="46" idx="0"/>
            </p:cNvCxnSpPr>
            <p:nvPr/>
          </p:nvCxnSpPr>
          <p:spPr bwMode="auto">
            <a:xfrm>
              <a:off x="6966965" y="4508609"/>
              <a:ext cx="398008" cy="2565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  <a:stCxn id="43" idx="3"/>
              <a:endCxn id="45" idx="0"/>
            </p:cNvCxnSpPr>
            <p:nvPr/>
          </p:nvCxnSpPr>
          <p:spPr bwMode="auto">
            <a:xfrm flipH="1">
              <a:off x="6553798" y="4508609"/>
              <a:ext cx="144748" cy="25384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5604646" y="482259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13</a:t>
              </a:r>
              <a:endParaRPr lang="en-US" altLang="en-US" sz="2000" dirty="0"/>
            </a:p>
          </p:txBody>
        </p:sp>
        <p:cxnSp>
          <p:nvCxnSpPr>
            <p:cNvPr id="50" name="Straight Connector 16"/>
            <p:cNvCxnSpPr>
              <a:cxnSpLocks noChangeShapeType="1"/>
              <a:stCxn id="39" idx="5"/>
              <a:endCxn id="49" idx="0"/>
            </p:cNvCxnSpPr>
            <p:nvPr/>
          </p:nvCxnSpPr>
          <p:spPr bwMode="auto">
            <a:xfrm>
              <a:off x="5599499" y="4545769"/>
              <a:ext cx="195042" cy="27682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TextBox 50"/>
          <p:cNvSpPr txBox="1"/>
          <p:nvPr/>
        </p:nvSpPr>
        <p:spPr>
          <a:xfrm>
            <a:off x="245123" y="5470032"/>
            <a:ext cx="882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8,4,9,2,10,5,11,1,12,6,13,3,14,7,15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Inorder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Traversal Result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4759" y="1325820"/>
            <a:ext cx="8875215" cy="3488456"/>
            <a:chOff x="2181936" y="3175208"/>
            <a:chExt cx="5372837" cy="193472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559429" y="3175208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</a:t>
              </a:r>
              <a:endParaRPr lang="en-US" altLang="en-US" sz="2000" dirty="0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070330" y="36649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5984435" y="370184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3</a:t>
              </a:r>
              <a:endParaRPr lang="en-US" altLang="en-US" sz="2000" dirty="0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520699" y="4156835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2181936" y="474486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8</a:t>
              </a:r>
              <a:endParaRPr lang="en-US" altLang="en-US" sz="2000" dirty="0"/>
            </a:p>
          </p:txBody>
        </p:sp>
        <p:cxnSp>
          <p:nvCxnSpPr>
            <p:cNvPr id="27" name="Straight Connector 12"/>
            <p:cNvCxnSpPr>
              <a:cxnSpLocks noChangeShapeType="1"/>
              <a:stCxn id="22" idx="3"/>
              <a:endCxn id="23" idx="7"/>
            </p:cNvCxnSpPr>
            <p:nvPr/>
          </p:nvCxnSpPr>
          <p:spPr bwMode="auto">
            <a:xfrm flipH="1">
              <a:off x="3394500" y="3420470"/>
              <a:ext cx="1220548" cy="286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3"/>
            <p:cNvCxnSpPr>
              <a:cxnSpLocks noChangeShapeType="1"/>
              <a:stCxn id="23" idx="3"/>
              <a:endCxn id="25" idx="7"/>
            </p:cNvCxnSpPr>
            <p:nvPr/>
          </p:nvCxnSpPr>
          <p:spPr bwMode="auto">
            <a:xfrm flipH="1">
              <a:off x="2844869" y="3910213"/>
              <a:ext cx="281079" cy="28870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14"/>
            <p:cNvCxnSpPr>
              <a:cxnSpLocks noChangeShapeType="1"/>
              <a:stCxn id="25" idx="3"/>
              <a:endCxn id="26" idx="0"/>
            </p:cNvCxnSpPr>
            <p:nvPr/>
          </p:nvCxnSpPr>
          <p:spPr bwMode="auto">
            <a:xfrm flipH="1">
              <a:off x="2371831" y="4402097"/>
              <a:ext cx="204487" cy="34276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15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>
              <a:off x="4883599" y="3420470"/>
              <a:ext cx="1156455" cy="3234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3821414" y="419914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5</a:t>
              </a:r>
              <a:endParaRPr lang="en-US" altLang="en-US" sz="2000" dirty="0"/>
            </a:p>
          </p:txBody>
        </p:sp>
        <p:cxnSp>
          <p:nvCxnSpPr>
            <p:cNvPr id="32" name="Straight Connector 16"/>
            <p:cNvCxnSpPr>
              <a:cxnSpLocks noChangeShapeType="1"/>
              <a:stCxn id="23" idx="5"/>
              <a:endCxn id="31" idx="1"/>
            </p:cNvCxnSpPr>
            <p:nvPr/>
          </p:nvCxnSpPr>
          <p:spPr bwMode="auto">
            <a:xfrm>
              <a:off x="3394500" y="3910213"/>
              <a:ext cx="482505" cy="3309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394500" y="475722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10</a:t>
              </a:r>
              <a:endParaRPr lang="en-US" altLang="en-US" sz="2000" dirty="0"/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4155736" y="4785739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11</a:t>
              </a:r>
              <a:endParaRPr lang="en-US" altLang="en-US" sz="2000" dirty="0"/>
            </a:p>
          </p:txBody>
        </p:sp>
        <p:cxnSp>
          <p:nvCxnSpPr>
            <p:cNvPr id="35" name="Straight Connector 16"/>
            <p:cNvCxnSpPr>
              <a:cxnSpLocks noChangeShapeType="1"/>
              <a:stCxn id="31" idx="5"/>
              <a:endCxn id="34" idx="0"/>
            </p:cNvCxnSpPr>
            <p:nvPr/>
          </p:nvCxnSpPr>
          <p:spPr bwMode="auto">
            <a:xfrm>
              <a:off x="4145424" y="4444179"/>
              <a:ext cx="200112" cy="341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14"/>
            <p:cNvCxnSpPr>
              <a:cxnSpLocks noChangeShapeType="1"/>
              <a:stCxn id="31" idx="3"/>
              <a:endCxn id="33" idx="0"/>
            </p:cNvCxnSpPr>
            <p:nvPr/>
          </p:nvCxnSpPr>
          <p:spPr bwMode="auto">
            <a:xfrm flipH="1">
              <a:off x="3584301" y="4444179"/>
              <a:ext cx="292704" cy="31304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772372" y="47624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9</a:t>
              </a:r>
              <a:endParaRPr lang="en-US" altLang="en-US" sz="2000" dirty="0"/>
            </a:p>
          </p:txBody>
        </p:sp>
        <p:cxnSp>
          <p:nvCxnSpPr>
            <p:cNvPr id="38" name="Straight Connector 16"/>
            <p:cNvCxnSpPr>
              <a:cxnSpLocks noChangeShapeType="1"/>
              <a:stCxn id="25" idx="5"/>
              <a:endCxn id="37" idx="0"/>
            </p:cNvCxnSpPr>
            <p:nvPr/>
          </p:nvCxnSpPr>
          <p:spPr bwMode="auto">
            <a:xfrm>
              <a:off x="2844869" y="4402097"/>
              <a:ext cx="117397" cy="36035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5275329" y="4300507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6</a:t>
              </a:r>
              <a:endParaRPr lang="en-US" altLang="en-US" sz="2000" dirty="0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4916277" y="478644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12</a:t>
              </a:r>
              <a:endParaRPr lang="en-US" altLang="en-US" sz="2000" dirty="0"/>
            </a:p>
          </p:txBody>
        </p:sp>
        <p:cxnSp>
          <p:nvCxnSpPr>
            <p:cNvPr id="41" name="Straight Connector 13"/>
            <p:cNvCxnSpPr>
              <a:cxnSpLocks noChangeShapeType="1"/>
              <a:stCxn id="24" idx="3"/>
              <a:endCxn id="39" idx="7"/>
            </p:cNvCxnSpPr>
            <p:nvPr/>
          </p:nvCxnSpPr>
          <p:spPr bwMode="auto">
            <a:xfrm flipH="1">
              <a:off x="5599499" y="3947111"/>
              <a:ext cx="440555" cy="3954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14"/>
            <p:cNvCxnSpPr>
              <a:cxnSpLocks noChangeShapeType="1"/>
              <a:stCxn id="39" idx="3"/>
              <a:endCxn id="40" idx="0"/>
            </p:cNvCxnSpPr>
            <p:nvPr/>
          </p:nvCxnSpPr>
          <p:spPr bwMode="auto">
            <a:xfrm flipH="1">
              <a:off x="5106172" y="4545769"/>
              <a:ext cx="224776" cy="2406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642955" y="4263579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7</a:t>
              </a:r>
              <a:endParaRPr lang="en-US" altLang="en-US" sz="2000" dirty="0"/>
            </a:p>
          </p:txBody>
        </p:sp>
        <p:cxnSp>
          <p:nvCxnSpPr>
            <p:cNvPr id="44" name="Straight Connector 16"/>
            <p:cNvCxnSpPr>
              <a:cxnSpLocks noChangeShapeType="1"/>
              <a:stCxn id="24" idx="5"/>
              <a:endCxn id="43" idx="1"/>
            </p:cNvCxnSpPr>
            <p:nvPr/>
          </p:nvCxnSpPr>
          <p:spPr bwMode="auto">
            <a:xfrm>
              <a:off x="6308605" y="3947111"/>
              <a:ext cx="389940" cy="35850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6363997" y="4762450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14</a:t>
              </a:r>
              <a:endParaRPr lang="en-US" altLang="en-US" sz="2000" dirty="0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7175172" y="4765152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15</a:t>
              </a:r>
              <a:endParaRPr lang="en-US" altLang="en-US" sz="2000" dirty="0"/>
            </a:p>
          </p:txBody>
        </p:sp>
        <p:cxnSp>
          <p:nvCxnSpPr>
            <p:cNvPr id="47" name="Straight Connector 16"/>
            <p:cNvCxnSpPr>
              <a:cxnSpLocks noChangeShapeType="1"/>
              <a:stCxn id="43" idx="5"/>
              <a:endCxn id="46" idx="0"/>
            </p:cNvCxnSpPr>
            <p:nvPr/>
          </p:nvCxnSpPr>
          <p:spPr bwMode="auto">
            <a:xfrm>
              <a:off x="6966965" y="4508609"/>
              <a:ext cx="398008" cy="2565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  <a:stCxn id="43" idx="3"/>
              <a:endCxn id="45" idx="0"/>
            </p:cNvCxnSpPr>
            <p:nvPr/>
          </p:nvCxnSpPr>
          <p:spPr bwMode="auto">
            <a:xfrm flipH="1">
              <a:off x="6553798" y="4508609"/>
              <a:ext cx="144748" cy="25384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5604646" y="482259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13</a:t>
              </a:r>
              <a:endParaRPr lang="en-US" altLang="en-US" sz="2000" dirty="0"/>
            </a:p>
          </p:txBody>
        </p:sp>
        <p:cxnSp>
          <p:nvCxnSpPr>
            <p:cNvPr id="50" name="Straight Connector 16"/>
            <p:cNvCxnSpPr>
              <a:cxnSpLocks noChangeShapeType="1"/>
              <a:stCxn id="39" idx="5"/>
              <a:endCxn id="49" idx="0"/>
            </p:cNvCxnSpPr>
            <p:nvPr/>
          </p:nvCxnSpPr>
          <p:spPr bwMode="auto">
            <a:xfrm>
              <a:off x="5599499" y="4545769"/>
              <a:ext cx="195042" cy="27682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TextBox 50"/>
          <p:cNvSpPr txBox="1"/>
          <p:nvPr/>
        </p:nvSpPr>
        <p:spPr>
          <a:xfrm>
            <a:off x="245123" y="5470032"/>
            <a:ext cx="882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8,4,9,2,10,5,11,1,12,6,13,3,14,7,15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>
            <a:stCxn id="26" idx="4"/>
          </p:cNvCxnSpPr>
          <p:nvPr/>
        </p:nvCxnSpPr>
        <p:spPr bwMode="auto">
          <a:xfrm>
            <a:off x="508440" y="4674128"/>
            <a:ext cx="0" cy="795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971554" y="3596640"/>
            <a:ext cx="19019" cy="18733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1483760" y="4695928"/>
            <a:ext cx="0" cy="795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1975948" y="2911364"/>
            <a:ext cx="0" cy="2580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571262" y="4712213"/>
            <a:ext cx="0" cy="795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768740" y="4749089"/>
            <a:ext cx="0" cy="795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025208" y="4749089"/>
            <a:ext cx="0" cy="795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6203989" y="4814276"/>
            <a:ext cx="0" cy="795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7387324" y="4749089"/>
            <a:ext cx="0" cy="795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8756448" y="4695928"/>
            <a:ext cx="0" cy="795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6812280" y="2788920"/>
            <a:ext cx="2612" cy="27029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3181606" y="3701241"/>
            <a:ext cx="19019" cy="18733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7968317" y="3840480"/>
            <a:ext cx="2203" cy="16979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4347213" y="1828800"/>
            <a:ext cx="26667" cy="3745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56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Inorder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Expression Tree</a:t>
            </a:r>
          </a:p>
        </p:txBody>
      </p:sp>
      <p:sp>
        <p:nvSpPr>
          <p:cNvPr id="225316" name="Text Box 36"/>
          <p:cNvSpPr txBox="1">
            <a:spLocks noChangeArrowheads="1"/>
          </p:cNvSpPr>
          <p:nvPr/>
        </p:nvSpPr>
        <p:spPr bwMode="auto">
          <a:xfrm>
            <a:off x="381000" y="6019800"/>
            <a:ext cx="861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 dirty="0"/>
              <a:t>Gives </a:t>
            </a:r>
            <a:r>
              <a:rPr lang="en-US" altLang="en-US" sz="2800" dirty="0" smtClean="0"/>
              <a:t>the infix </a:t>
            </a:r>
            <a:r>
              <a:rPr lang="en-US" altLang="en-US" sz="2800" dirty="0"/>
              <a:t>form of </a:t>
            </a:r>
            <a:r>
              <a:rPr lang="en-US" altLang="en-US" sz="2800" dirty="0" smtClean="0"/>
              <a:t>the expression </a:t>
            </a:r>
            <a:r>
              <a:rPr lang="en-US" altLang="en-US" sz="2800" dirty="0"/>
              <a:t>(sans parentheses</a:t>
            </a:r>
            <a:r>
              <a:rPr lang="en-US" altLang="en-US" sz="2800" dirty="0" smtClean="0"/>
              <a:t>)</a:t>
            </a:r>
            <a:endParaRPr lang="en-US" alt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60474" y="109813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593950" y="468483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1612752" y="4720143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1170590" y="398830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2522949" y="4714993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3541751" y="472515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2917327" y="395899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2188288" y="323940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4117287" y="3239406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f</a:t>
            </a:r>
            <a:endParaRPr lang="en-US" altLang="en-US" dirty="0"/>
          </a:p>
        </p:txBody>
      </p:sp>
      <p:sp>
        <p:nvSpPr>
          <p:cNvPr id="71" name="Oval 11"/>
          <p:cNvSpPr>
            <a:spLocks noChangeArrowheads="1"/>
          </p:cNvSpPr>
          <p:nvPr/>
        </p:nvSpPr>
        <p:spPr bwMode="auto">
          <a:xfrm>
            <a:off x="5407038" y="413054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x</a:t>
            </a:r>
            <a:endParaRPr lang="en-US" altLang="en-US" dirty="0"/>
          </a:p>
        </p:txBody>
      </p:sp>
      <p:sp>
        <p:nvSpPr>
          <p:cNvPr id="72" name="Oval 11"/>
          <p:cNvSpPr>
            <a:spLocks noChangeArrowheads="1"/>
          </p:cNvSpPr>
          <p:nvPr/>
        </p:nvSpPr>
        <p:spPr bwMode="auto">
          <a:xfrm>
            <a:off x="6201784" y="4766186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7010400" y="4738439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z</a:t>
            </a:r>
            <a:endParaRPr lang="en-US" altLang="en-US" dirty="0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7298168" y="3403849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6542858" y="404331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/</a:t>
            </a:r>
            <a:endParaRPr lang="en-US" altLang="en-US" dirty="0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967322" y="337454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6542858" y="2748473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4372984" y="157503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79" name="Oval 11"/>
          <p:cNvSpPr>
            <a:spLocks noChangeArrowheads="1"/>
          </p:cNvSpPr>
          <p:nvPr/>
        </p:nvSpPr>
        <p:spPr bwMode="auto">
          <a:xfrm>
            <a:off x="3140621" y="239628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cxnSp>
        <p:nvCxnSpPr>
          <p:cNvPr id="80" name="Straight Connector 79"/>
          <p:cNvCxnSpPr>
            <a:stCxn id="78" idx="3"/>
            <a:endCxn id="79" idx="7"/>
          </p:cNvCxnSpPr>
          <p:nvPr/>
        </p:nvCxnSpPr>
        <p:spPr bwMode="auto">
          <a:xfrm flipH="1">
            <a:off x="3631872" y="2073897"/>
            <a:ext cx="825397" cy="4079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>
            <a:stCxn id="79" idx="3"/>
            <a:endCxn id="69" idx="7"/>
          </p:cNvCxnSpPr>
          <p:nvPr/>
        </p:nvCxnSpPr>
        <p:spPr bwMode="auto">
          <a:xfrm flipH="1">
            <a:off x="2679539" y="2895149"/>
            <a:ext cx="545367" cy="4298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69" idx="3"/>
            <a:endCxn id="65" idx="7"/>
          </p:cNvCxnSpPr>
          <p:nvPr/>
        </p:nvCxnSpPr>
        <p:spPr bwMode="auto">
          <a:xfrm flipH="1">
            <a:off x="1661841" y="3738269"/>
            <a:ext cx="610732" cy="3356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65" idx="3"/>
            <a:endCxn id="63" idx="7"/>
          </p:cNvCxnSpPr>
          <p:nvPr/>
        </p:nvCxnSpPr>
        <p:spPr bwMode="auto">
          <a:xfrm flipH="1">
            <a:off x="1085201" y="4487164"/>
            <a:ext cx="169674" cy="2832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65" idx="5"/>
            <a:endCxn id="64" idx="0"/>
          </p:cNvCxnSpPr>
          <p:nvPr/>
        </p:nvCxnSpPr>
        <p:spPr bwMode="auto">
          <a:xfrm>
            <a:off x="1661841" y="4487164"/>
            <a:ext cx="238679" cy="2329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>
            <a:stCxn id="69" idx="5"/>
            <a:endCxn id="68" idx="1"/>
          </p:cNvCxnSpPr>
          <p:nvPr/>
        </p:nvCxnSpPr>
        <p:spPr bwMode="auto">
          <a:xfrm>
            <a:off x="2679539" y="3738269"/>
            <a:ext cx="322073" cy="306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68" idx="5"/>
          </p:cNvCxnSpPr>
          <p:nvPr/>
        </p:nvCxnSpPr>
        <p:spPr bwMode="auto">
          <a:xfrm>
            <a:off x="3408578" y="4457857"/>
            <a:ext cx="412759" cy="233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>
            <a:stCxn id="66" idx="0"/>
            <a:endCxn id="68" idx="3"/>
          </p:cNvCxnSpPr>
          <p:nvPr/>
        </p:nvCxnSpPr>
        <p:spPr bwMode="auto">
          <a:xfrm flipV="1">
            <a:off x="2810717" y="4457857"/>
            <a:ext cx="190895" cy="257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>
            <a:stCxn id="70" idx="1"/>
            <a:endCxn id="79" idx="5"/>
          </p:cNvCxnSpPr>
          <p:nvPr/>
        </p:nvCxnSpPr>
        <p:spPr bwMode="auto">
          <a:xfrm flipH="1" flipV="1">
            <a:off x="3631872" y="2895149"/>
            <a:ext cx="569700" cy="4298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>
            <a:stCxn id="77" idx="1"/>
            <a:endCxn id="78" idx="5"/>
          </p:cNvCxnSpPr>
          <p:nvPr/>
        </p:nvCxnSpPr>
        <p:spPr bwMode="auto">
          <a:xfrm flipH="1" flipV="1">
            <a:off x="4864235" y="2073897"/>
            <a:ext cx="1762908" cy="7601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>
            <a:stCxn id="74" idx="1"/>
            <a:endCxn id="77" idx="5"/>
          </p:cNvCxnSpPr>
          <p:nvPr/>
        </p:nvCxnSpPr>
        <p:spPr bwMode="auto">
          <a:xfrm flipH="1" flipV="1">
            <a:off x="7034109" y="3247335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>
            <a:stCxn id="77" idx="3"/>
            <a:endCxn id="76" idx="7"/>
          </p:cNvCxnSpPr>
          <p:nvPr/>
        </p:nvCxnSpPr>
        <p:spPr bwMode="auto">
          <a:xfrm flipH="1">
            <a:off x="6458573" y="3247335"/>
            <a:ext cx="168570" cy="2127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>
            <a:stCxn id="76" idx="3"/>
            <a:endCxn id="71" idx="7"/>
          </p:cNvCxnSpPr>
          <p:nvPr/>
        </p:nvCxnSpPr>
        <p:spPr bwMode="auto">
          <a:xfrm flipH="1">
            <a:off x="5898289" y="3873404"/>
            <a:ext cx="153318" cy="3427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>
            <a:stCxn id="76" idx="5"/>
            <a:endCxn id="75" idx="1"/>
          </p:cNvCxnSpPr>
          <p:nvPr/>
        </p:nvCxnSpPr>
        <p:spPr bwMode="auto">
          <a:xfrm>
            <a:off x="6458573" y="3873404"/>
            <a:ext cx="168570" cy="2555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73" idx="0"/>
            <a:endCxn id="75" idx="5"/>
          </p:cNvCxnSpPr>
          <p:nvPr/>
        </p:nvCxnSpPr>
        <p:spPr bwMode="auto">
          <a:xfrm flipH="1" flipV="1">
            <a:off x="7034109" y="4542179"/>
            <a:ext cx="264059" cy="1962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>
            <a:stCxn id="75" idx="4"/>
            <a:endCxn id="72" idx="7"/>
          </p:cNvCxnSpPr>
          <p:nvPr/>
        </p:nvCxnSpPr>
        <p:spPr bwMode="auto">
          <a:xfrm flipH="1">
            <a:off x="6693035" y="4627770"/>
            <a:ext cx="137591" cy="2240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Box 95"/>
          <p:cNvSpPr txBox="1"/>
          <p:nvPr/>
        </p:nvSpPr>
        <p:spPr>
          <a:xfrm>
            <a:off x="245123" y="5470032"/>
            <a:ext cx="931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 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f -   x *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y/z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+ 7     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Postorder Traversal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template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&lt;</a:t>
            </a:r>
            <a:r>
              <a:rPr lang="en-US" altLang="en-US" sz="28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postOrder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(Node&lt;T&gt; *t)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8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(t != </a:t>
            </a:r>
            <a:r>
              <a:rPr lang="en-US" altLang="en-US" sz="28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2800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postOrder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(t-&gt;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leftChild</a:t>
            </a:r>
            <a:r>
              <a:rPr lang="en-US" altLang="en-US" sz="2800" dirty="0" smtClean="0">
                <a:latin typeface="Courier New" panose="02070309020205020404" pitchFamily="49" charset="0"/>
              </a:rPr>
              <a:t>);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postOrder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(t-&gt;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rightChild</a:t>
            </a:r>
            <a:r>
              <a:rPr lang="en-US" altLang="en-US" sz="2800" dirty="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      visit(t);</a:t>
            </a:r>
            <a:endParaRPr lang="en-US" altLang="en-US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Post-order Traversal Result</a:t>
            </a: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4122063" y="1676400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1</a:t>
            </a:r>
            <a:endParaRPr lang="en-US" altLang="en-US" sz="2000" dirty="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2040026" y="2577342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2</a:t>
            </a:r>
            <a:endParaRPr lang="en-US" altLang="en-US" sz="2000" dirty="0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6356712" y="2640240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3</a:t>
            </a:r>
            <a:endParaRPr lang="en-US" altLang="en-US" sz="2000" dirty="0"/>
          </a:p>
        </p:txBody>
      </p:sp>
      <p:cxnSp>
        <p:nvCxnSpPr>
          <p:cNvPr id="27" name="Straight Connector 12"/>
          <p:cNvCxnSpPr>
            <a:cxnSpLocks noChangeShapeType="1"/>
            <a:stCxn id="22" idx="3"/>
            <a:endCxn id="23" idx="7"/>
          </p:cNvCxnSpPr>
          <p:nvPr/>
        </p:nvCxnSpPr>
        <p:spPr bwMode="auto">
          <a:xfrm flipH="1">
            <a:off x="2575512" y="2118627"/>
            <a:ext cx="1638426" cy="5345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15"/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657549" y="2118627"/>
            <a:ext cx="1791038" cy="59748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894569" y="373380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2, 3, 1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Post-order Traversal Result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4759" y="1325820"/>
            <a:ext cx="8875215" cy="3488456"/>
            <a:chOff x="2181936" y="3175208"/>
            <a:chExt cx="5372837" cy="193472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559429" y="3175208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</a:t>
              </a:r>
              <a:endParaRPr lang="en-US" altLang="en-US" sz="2000" dirty="0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070330" y="36649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5984435" y="370184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3</a:t>
              </a:r>
              <a:endParaRPr lang="en-US" altLang="en-US" sz="2000" dirty="0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575517" y="4177364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2181936" y="474486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8</a:t>
              </a:r>
              <a:endParaRPr lang="en-US" altLang="en-US" sz="2000" dirty="0"/>
            </a:p>
          </p:txBody>
        </p:sp>
        <p:cxnSp>
          <p:nvCxnSpPr>
            <p:cNvPr id="27" name="Straight Connector 12"/>
            <p:cNvCxnSpPr>
              <a:cxnSpLocks noChangeShapeType="1"/>
              <a:stCxn id="22" idx="3"/>
              <a:endCxn id="23" idx="7"/>
            </p:cNvCxnSpPr>
            <p:nvPr/>
          </p:nvCxnSpPr>
          <p:spPr bwMode="auto">
            <a:xfrm flipH="1">
              <a:off x="3394500" y="3420470"/>
              <a:ext cx="1220548" cy="286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3"/>
            <p:cNvCxnSpPr>
              <a:cxnSpLocks noChangeShapeType="1"/>
              <a:stCxn id="23" idx="3"/>
              <a:endCxn id="25" idx="7"/>
            </p:cNvCxnSpPr>
            <p:nvPr/>
          </p:nvCxnSpPr>
          <p:spPr bwMode="auto">
            <a:xfrm flipH="1">
              <a:off x="2899687" y="3910213"/>
              <a:ext cx="226261" cy="3092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14"/>
            <p:cNvCxnSpPr>
              <a:cxnSpLocks noChangeShapeType="1"/>
              <a:stCxn id="25" idx="3"/>
              <a:endCxn id="26" idx="0"/>
            </p:cNvCxnSpPr>
            <p:nvPr/>
          </p:nvCxnSpPr>
          <p:spPr bwMode="auto">
            <a:xfrm flipH="1">
              <a:off x="2371831" y="4422626"/>
              <a:ext cx="259305" cy="3222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15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>
              <a:off x="4883599" y="3420470"/>
              <a:ext cx="1156455" cy="3234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3821414" y="419914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5</a:t>
              </a:r>
              <a:endParaRPr lang="en-US" altLang="en-US" sz="2000" dirty="0"/>
            </a:p>
          </p:txBody>
        </p:sp>
        <p:cxnSp>
          <p:nvCxnSpPr>
            <p:cNvPr id="32" name="Straight Connector 16"/>
            <p:cNvCxnSpPr>
              <a:cxnSpLocks noChangeShapeType="1"/>
              <a:stCxn id="23" idx="5"/>
              <a:endCxn id="31" idx="1"/>
            </p:cNvCxnSpPr>
            <p:nvPr/>
          </p:nvCxnSpPr>
          <p:spPr bwMode="auto">
            <a:xfrm>
              <a:off x="3394500" y="3910213"/>
              <a:ext cx="482505" cy="3309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394500" y="475722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10</a:t>
              </a:r>
              <a:endParaRPr lang="en-US" altLang="en-US" sz="2000" dirty="0"/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4155736" y="4785739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11</a:t>
              </a:r>
              <a:endParaRPr lang="en-US" altLang="en-US" sz="2000" dirty="0"/>
            </a:p>
          </p:txBody>
        </p:sp>
        <p:cxnSp>
          <p:nvCxnSpPr>
            <p:cNvPr id="35" name="Straight Connector 16"/>
            <p:cNvCxnSpPr>
              <a:cxnSpLocks noChangeShapeType="1"/>
              <a:stCxn id="31" idx="5"/>
              <a:endCxn id="34" idx="0"/>
            </p:cNvCxnSpPr>
            <p:nvPr/>
          </p:nvCxnSpPr>
          <p:spPr bwMode="auto">
            <a:xfrm>
              <a:off x="4145424" y="4444179"/>
              <a:ext cx="200112" cy="341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14"/>
            <p:cNvCxnSpPr>
              <a:cxnSpLocks noChangeShapeType="1"/>
              <a:stCxn id="31" idx="3"/>
              <a:endCxn id="33" idx="0"/>
            </p:cNvCxnSpPr>
            <p:nvPr/>
          </p:nvCxnSpPr>
          <p:spPr bwMode="auto">
            <a:xfrm flipH="1">
              <a:off x="3584301" y="4444179"/>
              <a:ext cx="292704" cy="31304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772372" y="47624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9</a:t>
              </a:r>
              <a:endParaRPr lang="en-US" altLang="en-US" sz="2000" dirty="0"/>
            </a:p>
          </p:txBody>
        </p:sp>
        <p:cxnSp>
          <p:nvCxnSpPr>
            <p:cNvPr id="38" name="Straight Connector 16"/>
            <p:cNvCxnSpPr>
              <a:cxnSpLocks noChangeShapeType="1"/>
              <a:stCxn id="25" idx="5"/>
              <a:endCxn id="37" idx="0"/>
            </p:cNvCxnSpPr>
            <p:nvPr/>
          </p:nvCxnSpPr>
          <p:spPr bwMode="auto">
            <a:xfrm>
              <a:off x="2899687" y="4422627"/>
              <a:ext cx="62579" cy="33982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5275329" y="4300507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6</a:t>
              </a:r>
              <a:endParaRPr lang="en-US" altLang="en-US" sz="2000" dirty="0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4916277" y="478644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12</a:t>
              </a:r>
              <a:endParaRPr lang="en-US" altLang="en-US" sz="2000" dirty="0"/>
            </a:p>
          </p:txBody>
        </p:sp>
        <p:cxnSp>
          <p:nvCxnSpPr>
            <p:cNvPr id="41" name="Straight Connector 13"/>
            <p:cNvCxnSpPr>
              <a:cxnSpLocks noChangeShapeType="1"/>
              <a:stCxn id="24" idx="3"/>
              <a:endCxn id="39" idx="7"/>
            </p:cNvCxnSpPr>
            <p:nvPr/>
          </p:nvCxnSpPr>
          <p:spPr bwMode="auto">
            <a:xfrm flipH="1">
              <a:off x="5599499" y="3947111"/>
              <a:ext cx="440555" cy="3954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14"/>
            <p:cNvCxnSpPr>
              <a:cxnSpLocks noChangeShapeType="1"/>
              <a:stCxn id="39" idx="3"/>
              <a:endCxn id="40" idx="0"/>
            </p:cNvCxnSpPr>
            <p:nvPr/>
          </p:nvCxnSpPr>
          <p:spPr bwMode="auto">
            <a:xfrm flipH="1">
              <a:off x="5106172" y="4545769"/>
              <a:ext cx="224776" cy="2406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642955" y="4263579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7</a:t>
              </a:r>
              <a:endParaRPr lang="en-US" altLang="en-US" sz="2000" dirty="0"/>
            </a:p>
          </p:txBody>
        </p:sp>
        <p:cxnSp>
          <p:nvCxnSpPr>
            <p:cNvPr id="44" name="Straight Connector 16"/>
            <p:cNvCxnSpPr>
              <a:cxnSpLocks noChangeShapeType="1"/>
              <a:stCxn id="24" idx="5"/>
              <a:endCxn id="43" idx="1"/>
            </p:cNvCxnSpPr>
            <p:nvPr/>
          </p:nvCxnSpPr>
          <p:spPr bwMode="auto">
            <a:xfrm>
              <a:off x="6308605" y="3947111"/>
              <a:ext cx="389940" cy="35850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6363997" y="4762450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14</a:t>
              </a:r>
              <a:endParaRPr lang="en-US" altLang="en-US" sz="2000" dirty="0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7175172" y="4765152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15</a:t>
              </a:r>
              <a:endParaRPr lang="en-US" altLang="en-US" sz="2000" dirty="0"/>
            </a:p>
          </p:txBody>
        </p:sp>
        <p:cxnSp>
          <p:nvCxnSpPr>
            <p:cNvPr id="47" name="Straight Connector 16"/>
            <p:cNvCxnSpPr>
              <a:cxnSpLocks noChangeShapeType="1"/>
              <a:stCxn id="43" idx="5"/>
              <a:endCxn id="46" idx="0"/>
            </p:cNvCxnSpPr>
            <p:nvPr/>
          </p:nvCxnSpPr>
          <p:spPr bwMode="auto">
            <a:xfrm>
              <a:off x="6966965" y="4508609"/>
              <a:ext cx="398008" cy="2565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  <a:stCxn id="43" idx="3"/>
              <a:endCxn id="45" idx="0"/>
            </p:cNvCxnSpPr>
            <p:nvPr/>
          </p:nvCxnSpPr>
          <p:spPr bwMode="auto">
            <a:xfrm flipH="1">
              <a:off x="6553798" y="4508609"/>
              <a:ext cx="144748" cy="25384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5604646" y="482259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13</a:t>
              </a:r>
              <a:endParaRPr lang="en-US" altLang="en-US" sz="2000" dirty="0"/>
            </a:p>
          </p:txBody>
        </p:sp>
        <p:cxnSp>
          <p:nvCxnSpPr>
            <p:cNvPr id="50" name="Straight Connector 16"/>
            <p:cNvCxnSpPr>
              <a:cxnSpLocks noChangeShapeType="1"/>
              <a:stCxn id="39" idx="5"/>
              <a:endCxn id="49" idx="0"/>
            </p:cNvCxnSpPr>
            <p:nvPr/>
          </p:nvCxnSpPr>
          <p:spPr bwMode="auto">
            <a:xfrm>
              <a:off x="5599499" y="4545769"/>
              <a:ext cx="195042" cy="27682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TextBox 50"/>
          <p:cNvSpPr txBox="1"/>
          <p:nvPr/>
        </p:nvSpPr>
        <p:spPr>
          <a:xfrm>
            <a:off x="245123" y="5470032"/>
            <a:ext cx="882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8,9,4,10,11,5,2,12,13,6,14,15,7,3,1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Postorder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Expression Tree</a:t>
            </a:r>
          </a:p>
        </p:txBody>
      </p:sp>
      <p:sp>
        <p:nvSpPr>
          <p:cNvPr id="229412" name="Text Box 36"/>
          <p:cNvSpPr txBox="1">
            <a:spLocks noChangeArrowheads="1"/>
          </p:cNvSpPr>
          <p:nvPr/>
        </p:nvSpPr>
        <p:spPr bwMode="auto">
          <a:xfrm>
            <a:off x="639184" y="6095779"/>
            <a:ext cx="7467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dirty="0"/>
              <a:t>Gives </a:t>
            </a:r>
            <a:r>
              <a:rPr lang="en-US" altLang="en-US" dirty="0" smtClean="0"/>
              <a:t>the postfix </a:t>
            </a:r>
            <a:r>
              <a:rPr lang="en-US" altLang="en-US" dirty="0"/>
              <a:t>form </a:t>
            </a:r>
            <a:r>
              <a:rPr lang="en-US" altLang="en-US" dirty="0" smtClean="0"/>
              <a:t>of the  expression.</a:t>
            </a:r>
            <a:endParaRPr lang="en-US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474" y="109813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93950" y="468483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1612752" y="4720143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1170590" y="398830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52" name="Oval 11"/>
          <p:cNvSpPr>
            <a:spLocks noChangeArrowheads="1"/>
          </p:cNvSpPr>
          <p:nvPr/>
        </p:nvSpPr>
        <p:spPr bwMode="auto">
          <a:xfrm>
            <a:off x="2522949" y="4714993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53" name="Oval 11"/>
          <p:cNvSpPr>
            <a:spLocks noChangeArrowheads="1"/>
          </p:cNvSpPr>
          <p:nvPr/>
        </p:nvSpPr>
        <p:spPr bwMode="auto">
          <a:xfrm>
            <a:off x="3541751" y="472515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2917327" y="395899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55" name="Oval 11"/>
          <p:cNvSpPr>
            <a:spLocks noChangeArrowheads="1"/>
          </p:cNvSpPr>
          <p:nvPr/>
        </p:nvSpPr>
        <p:spPr bwMode="auto">
          <a:xfrm>
            <a:off x="2188288" y="323940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4117287" y="3239406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f</a:t>
            </a:r>
            <a:endParaRPr lang="en-US" altLang="en-US" dirty="0"/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5407038" y="413054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x</a:t>
            </a:r>
            <a:endParaRPr lang="en-US" altLang="en-US" dirty="0"/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6201784" y="4766186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7010400" y="4738439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z</a:t>
            </a:r>
            <a:endParaRPr lang="en-US" altLang="en-US" dirty="0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7298168" y="3403849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6542858" y="404331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/</a:t>
            </a:r>
            <a:endParaRPr lang="en-US" altLang="en-US" dirty="0"/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5967322" y="337454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6542858" y="2748473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4372984" y="157503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3140621" y="239628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cxnSp>
        <p:nvCxnSpPr>
          <p:cNvPr id="66" name="Straight Connector 65"/>
          <p:cNvCxnSpPr>
            <a:stCxn id="64" idx="3"/>
            <a:endCxn id="65" idx="7"/>
          </p:cNvCxnSpPr>
          <p:nvPr/>
        </p:nvCxnSpPr>
        <p:spPr bwMode="auto">
          <a:xfrm flipH="1">
            <a:off x="3631872" y="2073897"/>
            <a:ext cx="825397" cy="4079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65" idx="3"/>
            <a:endCxn id="55" idx="7"/>
          </p:cNvCxnSpPr>
          <p:nvPr/>
        </p:nvCxnSpPr>
        <p:spPr bwMode="auto">
          <a:xfrm flipH="1">
            <a:off x="2679539" y="2895149"/>
            <a:ext cx="545367" cy="4298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55" idx="3"/>
            <a:endCxn id="51" idx="7"/>
          </p:cNvCxnSpPr>
          <p:nvPr/>
        </p:nvCxnSpPr>
        <p:spPr bwMode="auto">
          <a:xfrm flipH="1">
            <a:off x="1661841" y="3738269"/>
            <a:ext cx="610732" cy="3356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>
            <a:stCxn id="51" idx="3"/>
            <a:endCxn id="49" idx="7"/>
          </p:cNvCxnSpPr>
          <p:nvPr/>
        </p:nvCxnSpPr>
        <p:spPr bwMode="auto">
          <a:xfrm flipH="1">
            <a:off x="1085201" y="4487164"/>
            <a:ext cx="169674" cy="2832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stCxn id="51" idx="5"/>
            <a:endCxn id="50" idx="0"/>
          </p:cNvCxnSpPr>
          <p:nvPr/>
        </p:nvCxnSpPr>
        <p:spPr bwMode="auto">
          <a:xfrm>
            <a:off x="1661841" y="4487164"/>
            <a:ext cx="238679" cy="2329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55" idx="5"/>
            <a:endCxn id="54" idx="1"/>
          </p:cNvCxnSpPr>
          <p:nvPr/>
        </p:nvCxnSpPr>
        <p:spPr bwMode="auto">
          <a:xfrm>
            <a:off x="2679539" y="3738269"/>
            <a:ext cx="322073" cy="306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>
            <a:stCxn id="54" idx="5"/>
          </p:cNvCxnSpPr>
          <p:nvPr/>
        </p:nvCxnSpPr>
        <p:spPr bwMode="auto">
          <a:xfrm>
            <a:off x="3408578" y="4457857"/>
            <a:ext cx="412759" cy="233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52" idx="0"/>
            <a:endCxn id="54" idx="3"/>
          </p:cNvCxnSpPr>
          <p:nvPr/>
        </p:nvCxnSpPr>
        <p:spPr bwMode="auto">
          <a:xfrm flipV="1">
            <a:off x="2810717" y="4457857"/>
            <a:ext cx="190895" cy="257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56" idx="1"/>
            <a:endCxn id="65" idx="5"/>
          </p:cNvCxnSpPr>
          <p:nvPr/>
        </p:nvCxnSpPr>
        <p:spPr bwMode="auto">
          <a:xfrm flipH="1" flipV="1">
            <a:off x="3631872" y="2895149"/>
            <a:ext cx="569700" cy="4298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63" idx="1"/>
            <a:endCxn id="64" idx="5"/>
          </p:cNvCxnSpPr>
          <p:nvPr/>
        </p:nvCxnSpPr>
        <p:spPr bwMode="auto">
          <a:xfrm flipH="1" flipV="1">
            <a:off x="4864235" y="2073897"/>
            <a:ext cx="1762908" cy="7601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60" idx="1"/>
            <a:endCxn id="63" idx="5"/>
          </p:cNvCxnSpPr>
          <p:nvPr/>
        </p:nvCxnSpPr>
        <p:spPr bwMode="auto">
          <a:xfrm flipH="1" flipV="1">
            <a:off x="7034109" y="3247335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63" idx="3"/>
            <a:endCxn id="62" idx="7"/>
          </p:cNvCxnSpPr>
          <p:nvPr/>
        </p:nvCxnSpPr>
        <p:spPr bwMode="auto">
          <a:xfrm flipH="1">
            <a:off x="6458573" y="3247335"/>
            <a:ext cx="168570" cy="2127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>
            <a:stCxn id="62" idx="3"/>
            <a:endCxn id="57" idx="7"/>
          </p:cNvCxnSpPr>
          <p:nvPr/>
        </p:nvCxnSpPr>
        <p:spPr bwMode="auto">
          <a:xfrm flipH="1">
            <a:off x="5898289" y="3873404"/>
            <a:ext cx="153318" cy="3427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>
            <a:stCxn id="62" idx="5"/>
            <a:endCxn id="61" idx="1"/>
          </p:cNvCxnSpPr>
          <p:nvPr/>
        </p:nvCxnSpPr>
        <p:spPr bwMode="auto">
          <a:xfrm>
            <a:off x="6458573" y="3873404"/>
            <a:ext cx="168570" cy="2555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59" idx="0"/>
            <a:endCxn id="61" idx="5"/>
          </p:cNvCxnSpPr>
          <p:nvPr/>
        </p:nvCxnSpPr>
        <p:spPr bwMode="auto">
          <a:xfrm flipH="1" flipV="1">
            <a:off x="7034109" y="4542179"/>
            <a:ext cx="264059" cy="1962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>
            <a:stCxn id="61" idx="4"/>
            <a:endCxn id="58" idx="7"/>
          </p:cNvCxnSpPr>
          <p:nvPr/>
        </p:nvCxnSpPr>
        <p:spPr bwMode="auto">
          <a:xfrm flipH="1">
            <a:off x="6693035" y="4627770"/>
            <a:ext cx="137591" cy="2240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679760" y="5515062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/*7+-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Traversal Applications</a:t>
            </a:r>
          </a:p>
        </p:txBody>
      </p:sp>
      <p:sp>
        <p:nvSpPr>
          <p:cNvPr id="230463" name="Text Box 63"/>
          <p:cNvSpPr txBox="1">
            <a:spLocks noChangeArrowheads="1"/>
          </p:cNvSpPr>
          <p:nvPr/>
        </p:nvSpPr>
        <p:spPr bwMode="auto">
          <a:xfrm>
            <a:off x="457200" y="1447800"/>
            <a:ext cx="6477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 </a:t>
            </a:r>
            <a:r>
              <a:rPr lang="en-US" altLang="en-US"/>
              <a:t>Make a clone.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Determine height.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Determine number of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Level Order Traversal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2800" dirty="0"/>
              <a:t>unmark all the </a:t>
            </a:r>
            <a:r>
              <a:rPr lang="en-US" altLang="en-US" sz="2800" dirty="0" smtClean="0"/>
              <a:t>nodes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 smtClean="0"/>
              <a:t>q </a:t>
            </a:r>
            <a:r>
              <a:rPr lang="en-US" altLang="en-US" sz="2800" dirty="0"/>
              <a:t>= { t }	// q is a queue (FIFO</a:t>
            </a:r>
            <a:r>
              <a:rPr lang="en-US" altLang="en-US" sz="28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 smtClean="0"/>
              <a:t>mark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while ( q != { }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t </a:t>
            </a:r>
            <a:r>
              <a:rPr lang="en-US" altLang="en-US" sz="2800" dirty="0" smtClean="0">
                <a:sym typeface="Wingdings" panose="05000000000000000000" pitchFamily="2" charset="2"/>
              </a:rPr>
              <a:t></a:t>
            </a:r>
            <a:r>
              <a:rPr lang="en-US" altLang="en-US" sz="2800" dirty="0" smtClean="0"/>
              <a:t> pop from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visit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put its unmarked children (from left to right) on q and mark them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Level-order Traversal Result</a:t>
            </a: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4122063" y="1676400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1</a:t>
            </a:r>
            <a:endParaRPr lang="en-US" altLang="en-US" sz="2000" dirty="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2040026" y="2577342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2</a:t>
            </a:r>
            <a:endParaRPr lang="en-US" altLang="en-US" sz="2000" dirty="0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6356712" y="2640240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3</a:t>
            </a:r>
            <a:endParaRPr lang="en-US" altLang="en-US" sz="2000" dirty="0"/>
          </a:p>
        </p:txBody>
      </p:sp>
      <p:cxnSp>
        <p:nvCxnSpPr>
          <p:cNvPr id="27" name="Straight Connector 12"/>
          <p:cNvCxnSpPr>
            <a:cxnSpLocks noChangeShapeType="1"/>
            <a:stCxn id="22" idx="3"/>
            <a:endCxn id="23" idx="7"/>
          </p:cNvCxnSpPr>
          <p:nvPr/>
        </p:nvCxnSpPr>
        <p:spPr bwMode="auto">
          <a:xfrm flipH="1">
            <a:off x="2575512" y="2118627"/>
            <a:ext cx="1638426" cy="5345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15"/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657549" y="2118627"/>
            <a:ext cx="1791038" cy="59748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894569" y="3733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1,2,3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381000"/>
            <a:ext cx="8839200" cy="1371600"/>
          </a:xfrm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Tree Traversal</a:t>
            </a:r>
          </a:p>
        </p:txBody>
      </p:sp>
      <p:sp>
        <p:nvSpPr>
          <p:cNvPr id="217131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667000"/>
          </a:xfrm>
          <a:noFill/>
        </p:spPr>
        <p:txBody>
          <a:bodyPr/>
          <a:lstStyle/>
          <a:p>
            <a:r>
              <a:rPr lang="en-US" altLang="en-US" dirty="0" smtClean="0"/>
              <a:t>In a traversal of a binary tree, each element of the binary tree is visited exactly once.</a:t>
            </a:r>
          </a:p>
          <a:p>
            <a:r>
              <a:rPr lang="en-US" altLang="en-US" dirty="0" smtClean="0"/>
              <a:t>We can perform operations (e.g., display, operator evaluation, etc.) on the elements of the node during the visit.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3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Level-order Traversal Result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4759" y="1325820"/>
            <a:ext cx="6908586" cy="3488456"/>
            <a:chOff x="2181936" y="3175208"/>
            <a:chExt cx="4182288" cy="193472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559429" y="3175208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</a:t>
              </a:r>
              <a:endParaRPr lang="en-US" altLang="en-US" sz="2000" dirty="0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070330" y="36649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5984435" y="370184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3</a:t>
              </a:r>
              <a:endParaRPr lang="en-US" altLang="en-US" sz="2000" dirty="0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575517" y="4177364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2181936" y="474486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8</a:t>
              </a:r>
              <a:endParaRPr lang="en-US" altLang="en-US" sz="2000" dirty="0"/>
            </a:p>
          </p:txBody>
        </p:sp>
        <p:cxnSp>
          <p:nvCxnSpPr>
            <p:cNvPr id="27" name="Straight Connector 12"/>
            <p:cNvCxnSpPr>
              <a:cxnSpLocks noChangeShapeType="1"/>
              <a:stCxn id="22" idx="3"/>
              <a:endCxn id="23" idx="7"/>
            </p:cNvCxnSpPr>
            <p:nvPr/>
          </p:nvCxnSpPr>
          <p:spPr bwMode="auto">
            <a:xfrm flipH="1">
              <a:off x="3394500" y="3420470"/>
              <a:ext cx="1220548" cy="286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3"/>
            <p:cNvCxnSpPr>
              <a:cxnSpLocks noChangeShapeType="1"/>
              <a:stCxn id="23" idx="3"/>
              <a:endCxn id="25" idx="7"/>
            </p:cNvCxnSpPr>
            <p:nvPr/>
          </p:nvCxnSpPr>
          <p:spPr bwMode="auto">
            <a:xfrm flipH="1">
              <a:off x="2899687" y="3910213"/>
              <a:ext cx="226261" cy="3092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14"/>
            <p:cNvCxnSpPr>
              <a:cxnSpLocks noChangeShapeType="1"/>
              <a:stCxn id="25" idx="3"/>
              <a:endCxn id="26" idx="0"/>
            </p:cNvCxnSpPr>
            <p:nvPr/>
          </p:nvCxnSpPr>
          <p:spPr bwMode="auto">
            <a:xfrm flipH="1">
              <a:off x="2371831" y="4422626"/>
              <a:ext cx="259305" cy="3222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15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>
              <a:off x="4883599" y="3420470"/>
              <a:ext cx="1156455" cy="3234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3821414" y="419914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5</a:t>
              </a:r>
              <a:endParaRPr lang="en-US" altLang="en-US" sz="2000" dirty="0"/>
            </a:p>
          </p:txBody>
        </p:sp>
        <p:cxnSp>
          <p:nvCxnSpPr>
            <p:cNvPr id="32" name="Straight Connector 16"/>
            <p:cNvCxnSpPr>
              <a:cxnSpLocks noChangeShapeType="1"/>
              <a:stCxn id="23" idx="5"/>
              <a:endCxn id="31" idx="1"/>
            </p:cNvCxnSpPr>
            <p:nvPr/>
          </p:nvCxnSpPr>
          <p:spPr bwMode="auto">
            <a:xfrm>
              <a:off x="3394500" y="3910213"/>
              <a:ext cx="482505" cy="3309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394500" y="475722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10</a:t>
              </a:r>
              <a:endParaRPr lang="en-US" altLang="en-US" sz="2000" dirty="0"/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4155736" y="4785739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11</a:t>
              </a:r>
              <a:endParaRPr lang="en-US" altLang="en-US" sz="2000" dirty="0"/>
            </a:p>
          </p:txBody>
        </p:sp>
        <p:cxnSp>
          <p:nvCxnSpPr>
            <p:cNvPr id="35" name="Straight Connector 16"/>
            <p:cNvCxnSpPr>
              <a:cxnSpLocks noChangeShapeType="1"/>
              <a:stCxn id="31" idx="5"/>
              <a:endCxn id="34" idx="0"/>
            </p:cNvCxnSpPr>
            <p:nvPr/>
          </p:nvCxnSpPr>
          <p:spPr bwMode="auto">
            <a:xfrm>
              <a:off x="4145424" y="4444179"/>
              <a:ext cx="200112" cy="341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14"/>
            <p:cNvCxnSpPr>
              <a:cxnSpLocks noChangeShapeType="1"/>
              <a:stCxn id="31" idx="3"/>
              <a:endCxn id="33" idx="0"/>
            </p:cNvCxnSpPr>
            <p:nvPr/>
          </p:nvCxnSpPr>
          <p:spPr bwMode="auto">
            <a:xfrm flipH="1">
              <a:off x="3584301" y="4444179"/>
              <a:ext cx="292704" cy="31304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5275329" y="4300507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6</a:t>
              </a:r>
              <a:endParaRPr lang="en-US" altLang="en-US" sz="2000" dirty="0"/>
            </a:p>
          </p:txBody>
        </p:sp>
        <p:cxnSp>
          <p:nvCxnSpPr>
            <p:cNvPr id="41" name="Straight Connector 13"/>
            <p:cNvCxnSpPr>
              <a:cxnSpLocks noChangeShapeType="1"/>
              <a:stCxn id="24" idx="3"/>
              <a:endCxn id="39" idx="7"/>
            </p:cNvCxnSpPr>
            <p:nvPr/>
          </p:nvCxnSpPr>
          <p:spPr bwMode="auto">
            <a:xfrm flipH="1">
              <a:off x="5599499" y="3947111"/>
              <a:ext cx="440555" cy="3954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5604646" y="482259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13</a:t>
              </a:r>
              <a:endParaRPr lang="en-US" altLang="en-US" sz="2000" dirty="0"/>
            </a:p>
          </p:txBody>
        </p:sp>
        <p:cxnSp>
          <p:nvCxnSpPr>
            <p:cNvPr id="50" name="Straight Connector 16"/>
            <p:cNvCxnSpPr>
              <a:cxnSpLocks noChangeShapeType="1"/>
              <a:stCxn id="39" idx="5"/>
              <a:endCxn id="49" idx="0"/>
            </p:cNvCxnSpPr>
            <p:nvPr/>
          </p:nvCxnSpPr>
          <p:spPr bwMode="auto">
            <a:xfrm>
              <a:off x="5599499" y="4545769"/>
              <a:ext cx="195042" cy="27682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TextBox 50"/>
          <p:cNvSpPr txBox="1"/>
          <p:nvPr/>
        </p:nvSpPr>
        <p:spPr>
          <a:xfrm>
            <a:off x="1477669" y="5387374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1,2,3,4,5,6,8,10,11,13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Tree Construction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Suppose that the elements in a binary tree are distinct.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Given some traversal sequences, we may be able to construct one or more binary trees.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Based on some </a:t>
            </a:r>
            <a:r>
              <a:rPr lang="en-US" altLang="en-US" dirty="0"/>
              <a:t>traversal sequences</a:t>
            </a:r>
            <a:r>
              <a:rPr lang="en-US" altLang="en-US" dirty="0" smtClean="0"/>
              <a:t>, we can construct a unique binary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6730" y="1420016"/>
            <a:ext cx="306324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/>
              <a:t>preorder = ab</a:t>
            </a:r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FontTx/>
              <a:buNone/>
            </a:pPr>
            <a:endParaRPr lang="en-US" altLang="en-US" sz="2800" dirty="0"/>
          </a:p>
          <a:p>
            <a:pPr>
              <a:buNone/>
            </a:pP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ab</a:t>
            </a:r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None/>
            </a:pPr>
            <a:r>
              <a:rPr lang="en-US" altLang="en-US" sz="2800" dirty="0" err="1" smtClean="0"/>
              <a:t>postorder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ab</a:t>
            </a:r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None/>
            </a:pPr>
            <a:r>
              <a:rPr lang="en-US" altLang="en-US" sz="2800" dirty="0"/>
              <a:t>l</a:t>
            </a:r>
            <a:r>
              <a:rPr lang="en-US" altLang="en-US" sz="2800" dirty="0" smtClean="0"/>
              <a:t>evel-order </a:t>
            </a:r>
            <a:r>
              <a:rPr lang="en-US" altLang="en-US" sz="2800" dirty="0"/>
              <a:t>= ab</a:t>
            </a:r>
          </a:p>
          <a:p>
            <a:pPr>
              <a:buFontTx/>
              <a:buNone/>
            </a:pPr>
            <a:endParaRPr lang="en-US" altLang="en-US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572000" y="1230215"/>
            <a:ext cx="891096" cy="1054821"/>
            <a:chOff x="5020319" y="960149"/>
            <a:chExt cx="1334761" cy="1189259"/>
          </a:xfrm>
        </p:grpSpPr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5020319" y="1631307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cxnSp>
          <p:nvCxnSpPr>
            <p:cNvPr id="89" name="Straight Connector 12"/>
            <p:cNvCxnSpPr>
              <a:cxnSpLocks noChangeShapeType="1"/>
              <a:stCxn id="87" idx="3"/>
              <a:endCxn id="88" idx="7"/>
            </p:cNvCxnSpPr>
            <p:nvPr/>
          </p:nvCxnSpPr>
          <p:spPr bwMode="auto">
            <a:xfrm flipH="1">
              <a:off x="5555805" y="1402376"/>
              <a:ext cx="263789" cy="30480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6738403" y="1173211"/>
            <a:ext cx="837662" cy="1192230"/>
            <a:chOff x="5727719" y="960149"/>
            <a:chExt cx="1254722" cy="1344181"/>
          </a:xfrm>
        </p:grpSpPr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6355080" y="178622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cxnSp>
          <p:nvCxnSpPr>
            <p:cNvPr id="96" name="Straight Connector 12"/>
            <p:cNvCxnSpPr>
              <a:cxnSpLocks noChangeShapeType="1"/>
              <a:stCxn id="94" idx="5"/>
              <a:endCxn id="95" idx="0"/>
            </p:cNvCxnSpPr>
            <p:nvPr/>
          </p:nvCxnSpPr>
          <p:spPr bwMode="auto">
            <a:xfrm>
              <a:off x="6263205" y="1402375"/>
              <a:ext cx="405556" cy="38385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Group 99"/>
          <p:cNvGrpSpPr/>
          <p:nvPr/>
        </p:nvGrpSpPr>
        <p:grpSpPr>
          <a:xfrm>
            <a:off x="4598717" y="2706203"/>
            <a:ext cx="891096" cy="1054821"/>
            <a:chOff x="5020319" y="960149"/>
            <a:chExt cx="1334761" cy="1189259"/>
          </a:xfrm>
        </p:grpSpPr>
        <p:sp>
          <p:nvSpPr>
            <p:cNvPr id="101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5020319" y="1631307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cxnSp>
          <p:nvCxnSpPr>
            <p:cNvPr id="103" name="Straight Connector 12"/>
            <p:cNvCxnSpPr>
              <a:cxnSpLocks noChangeShapeType="1"/>
              <a:stCxn id="101" idx="3"/>
              <a:endCxn id="102" idx="7"/>
            </p:cNvCxnSpPr>
            <p:nvPr/>
          </p:nvCxnSpPr>
          <p:spPr bwMode="auto">
            <a:xfrm flipH="1">
              <a:off x="5555805" y="1402376"/>
              <a:ext cx="263789" cy="30480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oup 107"/>
          <p:cNvGrpSpPr/>
          <p:nvPr/>
        </p:nvGrpSpPr>
        <p:grpSpPr>
          <a:xfrm>
            <a:off x="6812442" y="2638606"/>
            <a:ext cx="837662" cy="1192230"/>
            <a:chOff x="5727719" y="960149"/>
            <a:chExt cx="1254722" cy="1344181"/>
          </a:xfrm>
        </p:grpSpPr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6355080" y="178622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cxnSp>
          <p:nvCxnSpPr>
            <p:cNvPr id="111" name="Straight Connector 12"/>
            <p:cNvCxnSpPr>
              <a:cxnSpLocks noChangeShapeType="1"/>
              <a:stCxn id="109" idx="5"/>
              <a:endCxn id="110" idx="0"/>
            </p:cNvCxnSpPr>
            <p:nvPr/>
          </p:nvCxnSpPr>
          <p:spPr bwMode="auto">
            <a:xfrm>
              <a:off x="6263205" y="1402375"/>
              <a:ext cx="405556" cy="38385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2" name="Group 111"/>
          <p:cNvGrpSpPr/>
          <p:nvPr/>
        </p:nvGrpSpPr>
        <p:grpSpPr>
          <a:xfrm>
            <a:off x="4598717" y="4063084"/>
            <a:ext cx="891096" cy="1054821"/>
            <a:chOff x="5020319" y="960149"/>
            <a:chExt cx="1334761" cy="1189259"/>
          </a:xfrm>
        </p:grpSpPr>
        <p:sp>
          <p:nvSpPr>
            <p:cNvPr id="113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5020319" y="1631307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cxnSp>
          <p:nvCxnSpPr>
            <p:cNvPr id="115" name="Straight Connector 12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5555805" y="1402376"/>
              <a:ext cx="263789" cy="30480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6" name="Group 115"/>
          <p:cNvGrpSpPr/>
          <p:nvPr/>
        </p:nvGrpSpPr>
        <p:grpSpPr>
          <a:xfrm>
            <a:off x="6812442" y="3995486"/>
            <a:ext cx="837662" cy="1192230"/>
            <a:chOff x="5727719" y="960149"/>
            <a:chExt cx="1254722" cy="1344181"/>
          </a:xfrm>
        </p:grpSpPr>
        <p:sp>
          <p:nvSpPr>
            <p:cNvPr id="117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sp>
          <p:nvSpPr>
            <p:cNvPr id="118" name="Oval 7"/>
            <p:cNvSpPr>
              <a:spLocks noChangeArrowheads="1"/>
            </p:cNvSpPr>
            <p:nvPr/>
          </p:nvSpPr>
          <p:spPr bwMode="auto">
            <a:xfrm>
              <a:off x="6355080" y="178622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cxnSp>
          <p:nvCxnSpPr>
            <p:cNvPr id="119" name="Straight Connector 12"/>
            <p:cNvCxnSpPr>
              <a:cxnSpLocks noChangeShapeType="1"/>
              <a:stCxn id="117" idx="5"/>
              <a:endCxn id="118" idx="0"/>
            </p:cNvCxnSpPr>
            <p:nvPr/>
          </p:nvCxnSpPr>
          <p:spPr bwMode="auto">
            <a:xfrm>
              <a:off x="6263205" y="1402375"/>
              <a:ext cx="405556" cy="38385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0" name="Group 119"/>
          <p:cNvGrpSpPr/>
          <p:nvPr/>
        </p:nvGrpSpPr>
        <p:grpSpPr>
          <a:xfrm>
            <a:off x="4660054" y="5352367"/>
            <a:ext cx="891096" cy="1054821"/>
            <a:chOff x="5020319" y="960149"/>
            <a:chExt cx="1334761" cy="1189259"/>
          </a:xfrm>
        </p:grpSpPr>
        <p:sp>
          <p:nvSpPr>
            <p:cNvPr id="121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sp>
          <p:nvSpPr>
            <p:cNvPr id="122" name="Oval 7"/>
            <p:cNvSpPr>
              <a:spLocks noChangeArrowheads="1"/>
            </p:cNvSpPr>
            <p:nvPr/>
          </p:nvSpPr>
          <p:spPr bwMode="auto">
            <a:xfrm>
              <a:off x="5020319" y="1631307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cxnSp>
          <p:nvCxnSpPr>
            <p:cNvPr id="123" name="Straight Connector 12"/>
            <p:cNvCxnSpPr>
              <a:cxnSpLocks noChangeShapeType="1"/>
              <a:stCxn id="121" idx="3"/>
              <a:endCxn id="122" idx="7"/>
            </p:cNvCxnSpPr>
            <p:nvPr/>
          </p:nvCxnSpPr>
          <p:spPr bwMode="auto">
            <a:xfrm flipH="1">
              <a:off x="5555805" y="1402376"/>
              <a:ext cx="263789" cy="30480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4" name="Group 123"/>
          <p:cNvGrpSpPr/>
          <p:nvPr/>
        </p:nvGrpSpPr>
        <p:grpSpPr>
          <a:xfrm>
            <a:off x="6873778" y="5284770"/>
            <a:ext cx="837662" cy="1192230"/>
            <a:chOff x="5727719" y="960149"/>
            <a:chExt cx="1254722" cy="1344181"/>
          </a:xfrm>
        </p:grpSpPr>
        <p:sp>
          <p:nvSpPr>
            <p:cNvPr id="125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sp>
          <p:nvSpPr>
            <p:cNvPr id="126" name="Oval 7"/>
            <p:cNvSpPr>
              <a:spLocks noChangeArrowheads="1"/>
            </p:cNvSpPr>
            <p:nvPr/>
          </p:nvSpPr>
          <p:spPr bwMode="auto">
            <a:xfrm>
              <a:off x="6355080" y="178622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cxnSp>
          <p:nvCxnSpPr>
            <p:cNvPr id="127" name="Straight Connector 12"/>
            <p:cNvCxnSpPr>
              <a:cxnSpLocks noChangeShapeType="1"/>
              <a:stCxn id="125" idx="5"/>
              <a:endCxn id="126" idx="0"/>
            </p:cNvCxnSpPr>
            <p:nvPr/>
          </p:nvCxnSpPr>
          <p:spPr bwMode="auto">
            <a:xfrm>
              <a:off x="6263205" y="1402375"/>
              <a:ext cx="405556" cy="38385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Preorder And </a:t>
            </a:r>
            <a:r>
              <a:rPr lang="en-US" altLang="en-US" dirty="0" err="1" smtClean="0"/>
              <a:t>Postorder</a:t>
            </a:r>
            <a:endParaRPr lang="en-US" altLang="en-US" dirty="0" smtClean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26670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preorder = ab</a:t>
            </a:r>
          </a:p>
          <a:p>
            <a:pPr>
              <a:buFontTx/>
              <a:buNone/>
            </a:pPr>
            <a:r>
              <a:rPr lang="en-US" altLang="en-US" dirty="0" err="1" smtClean="0"/>
              <a:t>postorder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ba</a:t>
            </a:r>
            <a:endParaRPr lang="en-US" altLang="en-US" dirty="0" smtClean="0"/>
          </a:p>
        </p:txBody>
      </p:sp>
      <p:sp>
        <p:nvSpPr>
          <p:cNvPr id="240727" name="Text Box 87"/>
          <p:cNvSpPr txBox="1">
            <a:spLocks noChangeArrowheads="1"/>
          </p:cNvSpPr>
          <p:nvPr/>
        </p:nvSpPr>
        <p:spPr bwMode="auto">
          <a:xfrm>
            <a:off x="304800" y="3179743"/>
            <a:ext cx="8534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In some cases, preorder </a:t>
            </a:r>
            <a:r>
              <a:rPr lang="en-US" altLang="en-US" sz="2800" dirty="0"/>
              <a:t>and </a:t>
            </a:r>
            <a:r>
              <a:rPr lang="en-US" altLang="en-US" sz="2800" dirty="0" err="1"/>
              <a:t>postorder</a:t>
            </a:r>
            <a:r>
              <a:rPr lang="en-US" altLang="en-US" sz="2800" dirty="0"/>
              <a:t> do not uniquely define a binary tree.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/>
              <a:t> Nor do preorder and level </a:t>
            </a:r>
            <a:r>
              <a:rPr lang="en-US" altLang="en-US" sz="2800" dirty="0" smtClean="0"/>
              <a:t>order. Give an example?</a:t>
            </a:r>
            <a:endParaRPr lang="en-US" altLang="en-US" sz="28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/>
              <a:t> Nor do </a:t>
            </a:r>
            <a:r>
              <a:rPr lang="en-US" altLang="en-US" sz="2800" dirty="0" err="1"/>
              <a:t>postorder</a:t>
            </a:r>
            <a:r>
              <a:rPr lang="en-US" altLang="en-US" sz="2800" dirty="0"/>
              <a:t> and level </a:t>
            </a:r>
            <a:r>
              <a:rPr lang="en-US" altLang="en-US" sz="2800" dirty="0" smtClean="0"/>
              <a:t>order. Give an example?</a:t>
            </a:r>
            <a:endParaRPr lang="en-US" altLang="en-US" sz="2800" dirty="0"/>
          </a:p>
          <a:p>
            <a:pPr>
              <a:spcBef>
                <a:spcPct val="50000"/>
              </a:spcBef>
            </a:pPr>
            <a:endParaRPr lang="en-US" altLang="en-US" sz="2800" dirty="0"/>
          </a:p>
          <a:p>
            <a:pPr>
              <a:spcBef>
                <a:spcPct val="50000"/>
              </a:spcBef>
            </a:pPr>
            <a:endParaRPr lang="en-US" altLang="en-US" sz="2800" dirty="0">
              <a:solidFill>
                <a:schemeClr val="hlin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72000" y="1230215"/>
            <a:ext cx="891096" cy="1054821"/>
            <a:chOff x="5020319" y="960149"/>
            <a:chExt cx="1334761" cy="1189259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020319" y="1631307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cxnSp>
          <p:nvCxnSpPr>
            <p:cNvPr id="30" name="Straight Connector 12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flipH="1">
              <a:off x="5555805" y="1402376"/>
              <a:ext cx="263789" cy="30480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6738403" y="1173211"/>
            <a:ext cx="837662" cy="1192230"/>
            <a:chOff x="5727719" y="960149"/>
            <a:chExt cx="1254722" cy="1344181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5727719" y="96014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a</a:t>
              </a:r>
              <a:endParaRPr lang="en-US" altLang="en-US" sz="2000" dirty="0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6355080" y="1786229"/>
              <a:ext cx="627361" cy="5181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b</a:t>
              </a:r>
              <a:endParaRPr lang="en-US" altLang="en-US" sz="2000" dirty="0"/>
            </a:p>
          </p:txBody>
        </p:sp>
        <p:cxnSp>
          <p:nvCxnSpPr>
            <p:cNvPr id="34" name="Straight Connector 12"/>
            <p:cNvCxnSpPr>
              <a:cxnSpLocks noChangeShapeType="1"/>
              <a:stCxn id="32" idx="5"/>
              <a:endCxn id="33" idx="0"/>
            </p:cNvCxnSpPr>
            <p:nvPr/>
          </p:nvCxnSpPr>
          <p:spPr bwMode="auto">
            <a:xfrm>
              <a:off x="6263205" y="1402375"/>
              <a:ext cx="405556" cy="38385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  <p:bldP spid="24072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Inorder And 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14058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xcfdgbey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preorder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=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bcxdfgey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Scan the preorder </a:t>
            </a:r>
            <a:r>
              <a:rPr lang="en-US" altLang="en-US" sz="2800" b="1" dirty="0" smtClean="0"/>
              <a:t>left to right </a:t>
            </a:r>
            <a:r>
              <a:rPr lang="en-US" altLang="en-US" sz="2800" dirty="0" smtClean="0"/>
              <a:t>using the </a:t>
            </a: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C00000"/>
                </a:solidFill>
              </a:rPr>
              <a:t>b</a:t>
            </a:r>
            <a:r>
              <a:rPr lang="en-US" altLang="en-US" sz="2800" dirty="0" smtClean="0"/>
              <a:t> is the root of the 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dirty="0" smtClean="0"/>
              <a:t> are in the left subtree;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r>
              <a:rPr lang="en-US" altLang="en-US" sz="2800" dirty="0" smtClean="0"/>
              <a:t> are in the right subtree.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left subtree is printed before the root node.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3983" y="1524000"/>
            <a:ext cx="2466666" cy="2602166"/>
            <a:chOff x="5407038" y="2748473"/>
            <a:chExt cx="2466666" cy="260216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07038" y="413054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201784" y="476618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f</a:t>
              </a:r>
              <a:endParaRPr lang="en-US" altLang="en-US" dirty="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010400" y="473843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g</a:t>
              </a:r>
              <a:endParaRPr lang="en-US" altLang="en-US" dirty="0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7298168" y="340384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e</a:t>
              </a:r>
              <a:endParaRPr lang="en-US" altLang="en-US" dirty="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6542858" y="4043317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d</a:t>
              </a:r>
              <a:endParaRPr lang="en-US" altLang="en-US" dirty="0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67322" y="337454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6542858" y="2748473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cxnSp>
          <p:nvCxnSpPr>
            <p:cNvPr id="21" name="Straight Connector 20"/>
            <p:cNvCxnSpPr>
              <a:stCxn id="17" idx="1"/>
              <a:endCxn id="20" idx="5"/>
            </p:cNvCxnSpPr>
            <p:nvPr/>
          </p:nvCxnSpPr>
          <p:spPr bwMode="auto">
            <a:xfrm flipH="1" flipV="1">
              <a:off x="7034109" y="3247335"/>
              <a:ext cx="348344" cy="242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20" idx="3"/>
              <a:endCxn id="19" idx="7"/>
            </p:cNvCxnSpPr>
            <p:nvPr/>
          </p:nvCxnSpPr>
          <p:spPr bwMode="auto">
            <a:xfrm flipH="1">
              <a:off x="6458573" y="3247335"/>
              <a:ext cx="168570" cy="212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9" idx="3"/>
              <a:endCxn id="14" idx="7"/>
            </p:cNvCxnSpPr>
            <p:nvPr/>
          </p:nvCxnSpPr>
          <p:spPr bwMode="auto">
            <a:xfrm flipH="1">
              <a:off x="5898289" y="3873404"/>
              <a:ext cx="153318" cy="3427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9" idx="5"/>
              <a:endCxn id="18" idx="1"/>
            </p:cNvCxnSpPr>
            <p:nvPr/>
          </p:nvCxnSpPr>
          <p:spPr bwMode="auto">
            <a:xfrm>
              <a:off x="6458573" y="3873404"/>
              <a:ext cx="168570" cy="2555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6" idx="0"/>
              <a:endCxn id="18" idx="5"/>
            </p:cNvCxnSpPr>
            <p:nvPr/>
          </p:nvCxnSpPr>
          <p:spPr bwMode="auto">
            <a:xfrm flipH="1" flipV="1">
              <a:off x="7034109" y="4542179"/>
              <a:ext cx="264059" cy="1962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8" idx="4"/>
              <a:endCxn id="15" idx="7"/>
            </p:cNvCxnSpPr>
            <p:nvPr/>
          </p:nvCxnSpPr>
          <p:spPr bwMode="auto">
            <a:xfrm flipH="1">
              <a:off x="6693035" y="4627770"/>
              <a:ext cx="137591" cy="2240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384489" y="278202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078294" y="266233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Inorder And 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14058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b="1" dirty="0" err="1" smtClean="0"/>
              <a:t>b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preorder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=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b="1" dirty="0" err="1" smtClean="0"/>
              <a:t>b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cxdfgey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Scan the preorder left to right using the </a:t>
            </a: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C00000"/>
                </a:solidFill>
              </a:rPr>
              <a:t>b</a:t>
            </a:r>
            <a:r>
              <a:rPr lang="en-US" altLang="en-US" sz="2800" dirty="0" smtClean="0"/>
              <a:t> is the root of the 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dirty="0" smtClean="0"/>
              <a:t> are in the left subtree;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r>
              <a:rPr lang="en-US" altLang="en-US" sz="2800" dirty="0" smtClean="0"/>
              <a:t> are in the right subtree.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left subtree is printed before the root node.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3983" y="1524000"/>
            <a:ext cx="2466666" cy="2602166"/>
            <a:chOff x="5407038" y="2748473"/>
            <a:chExt cx="2466666" cy="260216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07038" y="413054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201784" y="476618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f</a:t>
              </a:r>
              <a:endParaRPr lang="en-US" altLang="en-US" dirty="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010400" y="473843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g</a:t>
              </a:r>
              <a:endParaRPr lang="en-US" altLang="en-US" dirty="0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7298168" y="340384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e</a:t>
              </a:r>
              <a:endParaRPr lang="en-US" altLang="en-US" dirty="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6542858" y="4043317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d</a:t>
              </a:r>
              <a:endParaRPr lang="en-US" altLang="en-US" dirty="0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67322" y="337454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6542858" y="2748473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cxnSp>
          <p:nvCxnSpPr>
            <p:cNvPr id="21" name="Straight Connector 20"/>
            <p:cNvCxnSpPr>
              <a:stCxn id="17" idx="1"/>
              <a:endCxn id="20" idx="5"/>
            </p:cNvCxnSpPr>
            <p:nvPr/>
          </p:nvCxnSpPr>
          <p:spPr bwMode="auto">
            <a:xfrm flipH="1" flipV="1">
              <a:off x="7034109" y="3247335"/>
              <a:ext cx="348344" cy="242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20" idx="3"/>
              <a:endCxn id="19" idx="7"/>
            </p:cNvCxnSpPr>
            <p:nvPr/>
          </p:nvCxnSpPr>
          <p:spPr bwMode="auto">
            <a:xfrm flipH="1">
              <a:off x="6458573" y="3247335"/>
              <a:ext cx="168570" cy="212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9" idx="3"/>
              <a:endCxn id="14" idx="7"/>
            </p:cNvCxnSpPr>
            <p:nvPr/>
          </p:nvCxnSpPr>
          <p:spPr bwMode="auto">
            <a:xfrm flipH="1">
              <a:off x="5898289" y="3873404"/>
              <a:ext cx="153318" cy="3427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9" idx="5"/>
              <a:endCxn id="18" idx="1"/>
            </p:cNvCxnSpPr>
            <p:nvPr/>
          </p:nvCxnSpPr>
          <p:spPr bwMode="auto">
            <a:xfrm>
              <a:off x="6458573" y="3873404"/>
              <a:ext cx="168570" cy="2555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6" idx="0"/>
              <a:endCxn id="18" idx="5"/>
            </p:cNvCxnSpPr>
            <p:nvPr/>
          </p:nvCxnSpPr>
          <p:spPr bwMode="auto">
            <a:xfrm flipH="1" flipV="1">
              <a:off x="7034109" y="4542179"/>
              <a:ext cx="264059" cy="1962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8" idx="4"/>
              <a:endCxn id="15" idx="7"/>
            </p:cNvCxnSpPr>
            <p:nvPr/>
          </p:nvCxnSpPr>
          <p:spPr bwMode="auto">
            <a:xfrm flipH="1">
              <a:off x="6693035" y="4627770"/>
              <a:ext cx="137591" cy="2240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384489" y="278202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078294" y="266233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18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Inorder And 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14058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dirty="0" smtClean="0">
                <a:solidFill>
                  <a:srgbClr val="C00000"/>
                </a:solidFill>
              </a:rPr>
              <a:t>   </a:t>
            </a:r>
            <a:r>
              <a:rPr lang="en-US" altLang="en-US" sz="2800" b="1" dirty="0" smtClean="0"/>
              <a:t>b   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preorder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=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b="1" dirty="0" smtClean="0"/>
              <a:t>b  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cxdfgey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Scan the preorder left to right using the </a:t>
            </a: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C00000"/>
                </a:solidFill>
              </a:rPr>
              <a:t>b</a:t>
            </a:r>
            <a:r>
              <a:rPr lang="en-US" altLang="en-US" sz="2800" dirty="0" smtClean="0"/>
              <a:t> is the root of the 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dirty="0" smtClean="0"/>
              <a:t> are in the left subtree;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r>
              <a:rPr lang="en-US" altLang="en-US" sz="2800" dirty="0" smtClean="0"/>
              <a:t> are in the right subtree.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left subtree is printed before the root node.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3983" y="1524000"/>
            <a:ext cx="2466666" cy="2602166"/>
            <a:chOff x="5407038" y="2748473"/>
            <a:chExt cx="2466666" cy="260216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07038" y="413054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201784" y="476618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f</a:t>
              </a:r>
              <a:endParaRPr lang="en-US" altLang="en-US" dirty="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010400" y="473843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g</a:t>
              </a:r>
              <a:endParaRPr lang="en-US" altLang="en-US" dirty="0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7298168" y="340384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e</a:t>
              </a:r>
              <a:endParaRPr lang="en-US" altLang="en-US" dirty="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6542858" y="4043317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d</a:t>
              </a:r>
              <a:endParaRPr lang="en-US" altLang="en-US" dirty="0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67322" y="337454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6542858" y="2748473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cxnSp>
          <p:nvCxnSpPr>
            <p:cNvPr id="21" name="Straight Connector 20"/>
            <p:cNvCxnSpPr>
              <a:stCxn id="17" idx="1"/>
              <a:endCxn id="20" idx="5"/>
            </p:cNvCxnSpPr>
            <p:nvPr/>
          </p:nvCxnSpPr>
          <p:spPr bwMode="auto">
            <a:xfrm flipH="1" flipV="1">
              <a:off x="7034109" y="3247335"/>
              <a:ext cx="348344" cy="242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20" idx="3"/>
              <a:endCxn id="19" idx="7"/>
            </p:cNvCxnSpPr>
            <p:nvPr/>
          </p:nvCxnSpPr>
          <p:spPr bwMode="auto">
            <a:xfrm flipH="1">
              <a:off x="6458573" y="3247335"/>
              <a:ext cx="168570" cy="212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9" idx="3"/>
              <a:endCxn id="14" idx="7"/>
            </p:cNvCxnSpPr>
            <p:nvPr/>
          </p:nvCxnSpPr>
          <p:spPr bwMode="auto">
            <a:xfrm flipH="1">
              <a:off x="5898289" y="3873404"/>
              <a:ext cx="153318" cy="3427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9" idx="5"/>
              <a:endCxn id="18" idx="1"/>
            </p:cNvCxnSpPr>
            <p:nvPr/>
          </p:nvCxnSpPr>
          <p:spPr bwMode="auto">
            <a:xfrm>
              <a:off x="6458573" y="3873404"/>
              <a:ext cx="168570" cy="2555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6" idx="0"/>
              <a:endCxn id="18" idx="5"/>
            </p:cNvCxnSpPr>
            <p:nvPr/>
          </p:nvCxnSpPr>
          <p:spPr bwMode="auto">
            <a:xfrm flipH="1" flipV="1">
              <a:off x="7034109" y="4542179"/>
              <a:ext cx="264059" cy="1962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8" idx="4"/>
              <a:endCxn id="15" idx="7"/>
            </p:cNvCxnSpPr>
            <p:nvPr/>
          </p:nvCxnSpPr>
          <p:spPr bwMode="auto">
            <a:xfrm flipH="1">
              <a:off x="6693035" y="4627770"/>
              <a:ext cx="137591" cy="2240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384489" y="278202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078294" y="266233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4080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Inorder And 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14058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</a:t>
            </a:r>
            <a:r>
              <a:rPr lang="en-US" altLang="en-US" sz="2800" b="1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fdg</a:t>
            </a:r>
            <a:r>
              <a:rPr lang="en-US" altLang="en-US" sz="2800" dirty="0" smtClean="0">
                <a:solidFill>
                  <a:srgbClr val="C00000"/>
                </a:solidFill>
              </a:rPr>
              <a:t>   </a:t>
            </a:r>
            <a:r>
              <a:rPr lang="en-US" altLang="en-US" sz="2800" b="1" dirty="0" smtClean="0"/>
              <a:t>b   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preorder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=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b="1" dirty="0" smtClean="0"/>
              <a:t>b   </a:t>
            </a:r>
            <a:r>
              <a:rPr lang="en-US" altLang="en-US" sz="2800" b="1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xdfgey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Scan the preorder left to right using the </a:t>
            </a: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C00000"/>
                </a:solidFill>
              </a:rPr>
              <a:t>b</a:t>
            </a:r>
            <a:r>
              <a:rPr lang="en-US" altLang="en-US" sz="2800" dirty="0" smtClean="0"/>
              <a:t> is the root of the 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dirty="0" smtClean="0"/>
              <a:t> are in the left subtree;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r>
              <a:rPr lang="en-US" altLang="en-US" sz="2800" dirty="0" smtClean="0"/>
              <a:t> are in the right subtree.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left subtree is printed before the root node.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3983" y="1524000"/>
            <a:ext cx="2466666" cy="2602166"/>
            <a:chOff x="5407038" y="2748473"/>
            <a:chExt cx="2466666" cy="260216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07038" y="413054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201784" y="476618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f</a:t>
              </a:r>
              <a:endParaRPr lang="en-US" altLang="en-US" dirty="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010400" y="473843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g</a:t>
              </a:r>
              <a:endParaRPr lang="en-US" altLang="en-US" dirty="0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7298168" y="340384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e</a:t>
              </a:r>
              <a:endParaRPr lang="en-US" altLang="en-US" dirty="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6542858" y="4043317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d</a:t>
              </a:r>
              <a:endParaRPr lang="en-US" altLang="en-US" dirty="0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67322" y="337454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6542858" y="2748473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cxnSp>
          <p:nvCxnSpPr>
            <p:cNvPr id="21" name="Straight Connector 20"/>
            <p:cNvCxnSpPr>
              <a:stCxn id="17" idx="1"/>
              <a:endCxn id="20" idx="5"/>
            </p:cNvCxnSpPr>
            <p:nvPr/>
          </p:nvCxnSpPr>
          <p:spPr bwMode="auto">
            <a:xfrm flipH="1" flipV="1">
              <a:off x="7034109" y="3247335"/>
              <a:ext cx="348344" cy="242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20" idx="3"/>
              <a:endCxn id="19" idx="7"/>
            </p:cNvCxnSpPr>
            <p:nvPr/>
          </p:nvCxnSpPr>
          <p:spPr bwMode="auto">
            <a:xfrm flipH="1">
              <a:off x="6458573" y="3247335"/>
              <a:ext cx="168570" cy="212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9" idx="3"/>
              <a:endCxn id="14" idx="7"/>
            </p:cNvCxnSpPr>
            <p:nvPr/>
          </p:nvCxnSpPr>
          <p:spPr bwMode="auto">
            <a:xfrm flipH="1">
              <a:off x="5898289" y="3873404"/>
              <a:ext cx="153318" cy="3427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9" idx="5"/>
              <a:endCxn id="18" idx="1"/>
            </p:cNvCxnSpPr>
            <p:nvPr/>
          </p:nvCxnSpPr>
          <p:spPr bwMode="auto">
            <a:xfrm>
              <a:off x="6458573" y="3873404"/>
              <a:ext cx="168570" cy="2555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6" idx="0"/>
              <a:endCxn id="18" idx="5"/>
            </p:cNvCxnSpPr>
            <p:nvPr/>
          </p:nvCxnSpPr>
          <p:spPr bwMode="auto">
            <a:xfrm flipH="1" flipV="1">
              <a:off x="7034109" y="4542179"/>
              <a:ext cx="264059" cy="1962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8" idx="4"/>
              <a:endCxn id="15" idx="7"/>
            </p:cNvCxnSpPr>
            <p:nvPr/>
          </p:nvCxnSpPr>
          <p:spPr bwMode="auto">
            <a:xfrm flipH="1">
              <a:off x="6693035" y="4627770"/>
              <a:ext cx="137591" cy="2240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384489" y="278202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078294" y="266233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196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Inorder And 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14058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= </a:t>
            </a:r>
            <a:r>
              <a:rPr lang="en-US" altLang="en-US" sz="2800" dirty="0" smtClean="0">
                <a:solidFill>
                  <a:srgbClr val="C00000"/>
                </a:solidFill>
              </a:rPr>
              <a:t>x  </a:t>
            </a:r>
            <a:r>
              <a:rPr lang="en-US" altLang="en-US" sz="2800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 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fdg</a:t>
            </a:r>
            <a:r>
              <a:rPr lang="en-US" altLang="en-US" sz="2800" dirty="0" smtClean="0">
                <a:solidFill>
                  <a:srgbClr val="C00000"/>
                </a:solidFill>
              </a:rPr>
              <a:t>   </a:t>
            </a:r>
            <a:r>
              <a:rPr lang="en-US" altLang="en-US" sz="2800" b="1" dirty="0" smtClean="0"/>
              <a:t>b   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preorder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=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b="1" dirty="0" smtClean="0"/>
              <a:t>b   </a:t>
            </a:r>
            <a:r>
              <a:rPr lang="en-US" altLang="en-US" sz="2800" b="1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xdfgey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Scan the preorder left to right using the </a:t>
            </a: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C00000"/>
                </a:solidFill>
              </a:rPr>
              <a:t>b</a:t>
            </a:r>
            <a:r>
              <a:rPr lang="en-US" altLang="en-US" sz="2800" dirty="0" smtClean="0"/>
              <a:t> is the root of the 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dirty="0" smtClean="0"/>
              <a:t> are in the left subtree;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r>
              <a:rPr lang="en-US" altLang="en-US" sz="2800" dirty="0" smtClean="0"/>
              <a:t> are in the right subtree.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left subtree is printed before the root node.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3983" y="1524000"/>
            <a:ext cx="2466666" cy="2602166"/>
            <a:chOff x="5407038" y="2748473"/>
            <a:chExt cx="2466666" cy="260216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07038" y="413054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201784" y="476618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f</a:t>
              </a:r>
              <a:endParaRPr lang="en-US" altLang="en-US" dirty="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010400" y="473843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g</a:t>
              </a:r>
              <a:endParaRPr lang="en-US" altLang="en-US" dirty="0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7298168" y="340384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e</a:t>
              </a:r>
              <a:endParaRPr lang="en-US" altLang="en-US" dirty="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6542858" y="4043317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d</a:t>
              </a:r>
              <a:endParaRPr lang="en-US" altLang="en-US" dirty="0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67322" y="337454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6542858" y="2748473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cxnSp>
          <p:nvCxnSpPr>
            <p:cNvPr id="21" name="Straight Connector 20"/>
            <p:cNvCxnSpPr>
              <a:stCxn id="17" idx="1"/>
              <a:endCxn id="20" idx="5"/>
            </p:cNvCxnSpPr>
            <p:nvPr/>
          </p:nvCxnSpPr>
          <p:spPr bwMode="auto">
            <a:xfrm flipH="1" flipV="1">
              <a:off x="7034109" y="3247335"/>
              <a:ext cx="348344" cy="242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20" idx="3"/>
              <a:endCxn id="19" idx="7"/>
            </p:cNvCxnSpPr>
            <p:nvPr/>
          </p:nvCxnSpPr>
          <p:spPr bwMode="auto">
            <a:xfrm flipH="1">
              <a:off x="6458573" y="3247335"/>
              <a:ext cx="168570" cy="212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9" idx="3"/>
              <a:endCxn id="14" idx="7"/>
            </p:cNvCxnSpPr>
            <p:nvPr/>
          </p:nvCxnSpPr>
          <p:spPr bwMode="auto">
            <a:xfrm flipH="1">
              <a:off x="5898289" y="3873404"/>
              <a:ext cx="153318" cy="3427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9" idx="5"/>
              <a:endCxn id="18" idx="1"/>
            </p:cNvCxnSpPr>
            <p:nvPr/>
          </p:nvCxnSpPr>
          <p:spPr bwMode="auto">
            <a:xfrm>
              <a:off x="6458573" y="3873404"/>
              <a:ext cx="168570" cy="2555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6" idx="0"/>
              <a:endCxn id="18" idx="5"/>
            </p:cNvCxnSpPr>
            <p:nvPr/>
          </p:nvCxnSpPr>
          <p:spPr bwMode="auto">
            <a:xfrm flipH="1" flipV="1">
              <a:off x="7034109" y="4542179"/>
              <a:ext cx="264059" cy="1962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8" idx="4"/>
              <a:endCxn id="15" idx="7"/>
            </p:cNvCxnSpPr>
            <p:nvPr/>
          </p:nvCxnSpPr>
          <p:spPr bwMode="auto">
            <a:xfrm flipH="1">
              <a:off x="6693035" y="4627770"/>
              <a:ext cx="137591" cy="2240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384489" y="278202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078294" y="266233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6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Inorder And 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14058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= </a:t>
            </a:r>
            <a:r>
              <a:rPr lang="en-US" altLang="en-US" sz="2800" dirty="0" smtClean="0">
                <a:solidFill>
                  <a:srgbClr val="C00000"/>
                </a:solidFill>
              </a:rPr>
              <a:t>x  </a:t>
            </a:r>
            <a:r>
              <a:rPr lang="en-US" altLang="en-US" sz="2800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 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f</a:t>
            </a:r>
            <a:r>
              <a:rPr lang="en-US" altLang="en-US" sz="2800" b="1" dirty="0" err="1" smtClean="0">
                <a:solidFill>
                  <a:srgbClr val="FFC000"/>
                </a:solidFill>
              </a:rPr>
              <a:t>d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g</a:t>
            </a:r>
            <a:r>
              <a:rPr lang="en-US" altLang="en-US" sz="2800" dirty="0" smtClean="0">
                <a:solidFill>
                  <a:srgbClr val="C00000"/>
                </a:solidFill>
              </a:rPr>
              <a:t>   </a:t>
            </a:r>
            <a:r>
              <a:rPr lang="en-US" altLang="en-US" sz="2800" b="1" dirty="0" smtClean="0"/>
              <a:t>b   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preorder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=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b="1" dirty="0" smtClean="0"/>
              <a:t>b   </a:t>
            </a:r>
            <a:r>
              <a:rPr lang="en-US" altLang="en-US" sz="2800" b="1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</a:t>
            </a:r>
            <a:r>
              <a:rPr lang="en-US" altLang="en-US" sz="2800" b="1" dirty="0" err="1" smtClean="0">
                <a:solidFill>
                  <a:srgbClr val="FFC000"/>
                </a:solidFill>
              </a:rPr>
              <a:t>d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fgey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Scan the preorder left to right using the </a:t>
            </a: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C00000"/>
                </a:solidFill>
              </a:rPr>
              <a:t>b</a:t>
            </a:r>
            <a:r>
              <a:rPr lang="en-US" altLang="en-US" sz="2800" dirty="0" smtClean="0"/>
              <a:t> is the root of the 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dirty="0" smtClean="0"/>
              <a:t> are in the left subtree;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r>
              <a:rPr lang="en-US" altLang="en-US" sz="2800" dirty="0" smtClean="0"/>
              <a:t> are in the right subtree.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left subtree is printed before the root node.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3983" y="1524000"/>
            <a:ext cx="2466666" cy="2602166"/>
            <a:chOff x="5407038" y="2748473"/>
            <a:chExt cx="2466666" cy="260216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07038" y="413054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201784" y="476618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f</a:t>
              </a:r>
              <a:endParaRPr lang="en-US" altLang="en-US" dirty="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010400" y="473843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g</a:t>
              </a:r>
              <a:endParaRPr lang="en-US" altLang="en-US" dirty="0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7298168" y="340384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e</a:t>
              </a:r>
              <a:endParaRPr lang="en-US" altLang="en-US" dirty="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6542858" y="4043317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d</a:t>
              </a:r>
              <a:endParaRPr lang="en-US" altLang="en-US" dirty="0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67322" y="337454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6542858" y="2748473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cxnSp>
          <p:nvCxnSpPr>
            <p:cNvPr id="21" name="Straight Connector 20"/>
            <p:cNvCxnSpPr>
              <a:stCxn id="17" idx="1"/>
              <a:endCxn id="20" idx="5"/>
            </p:cNvCxnSpPr>
            <p:nvPr/>
          </p:nvCxnSpPr>
          <p:spPr bwMode="auto">
            <a:xfrm flipH="1" flipV="1">
              <a:off x="7034109" y="3247335"/>
              <a:ext cx="348344" cy="242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20" idx="3"/>
              <a:endCxn id="19" idx="7"/>
            </p:cNvCxnSpPr>
            <p:nvPr/>
          </p:nvCxnSpPr>
          <p:spPr bwMode="auto">
            <a:xfrm flipH="1">
              <a:off x="6458573" y="3247335"/>
              <a:ext cx="168570" cy="212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9" idx="3"/>
              <a:endCxn id="14" idx="7"/>
            </p:cNvCxnSpPr>
            <p:nvPr/>
          </p:nvCxnSpPr>
          <p:spPr bwMode="auto">
            <a:xfrm flipH="1">
              <a:off x="5898289" y="3873404"/>
              <a:ext cx="153318" cy="3427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9" idx="5"/>
              <a:endCxn id="18" idx="1"/>
            </p:cNvCxnSpPr>
            <p:nvPr/>
          </p:nvCxnSpPr>
          <p:spPr bwMode="auto">
            <a:xfrm>
              <a:off x="6458573" y="3873404"/>
              <a:ext cx="168570" cy="2555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6" idx="0"/>
              <a:endCxn id="18" idx="5"/>
            </p:cNvCxnSpPr>
            <p:nvPr/>
          </p:nvCxnSpPr>
          <p:spPr bwMode="auto">
            <a:xfrm flipH="1" flipV="1">
              <a:off x="7034109" y="4542179"/>
              <a:ext cx="264059" cy="1962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8" idx="4"/>
              <a:endCxn id="15" idx="7"/>
            </p:cNvCxnSpPr>
            <p:nvPr/>
          </p:nvCxnSpPr>
          <p:spPr bwMode="auto">
            <a:xfrm flipH="1">
              <a:off x="6693035" y="4627770"/>
              <a:ext cx="137591" cy="2240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384489" y="278202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078294" y="266233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45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Tree Traversal Methods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Preorder</a:t>
            </a:r>
          </a:p>
          <a:p>
            <a:r>
              <a:rPr lang="en-US" altLang="en-US" dirty="0" err="1" smtClean="0"/>
              <a:t>Inorder</a:t>
            </a:r>
            <a:endParaRPr lang="en-US" altLang="en-US" dirty="0" smtClean="0"/>
          </a:p>
          <a:p>
            <a:r>
              <a:rPr lang="en-US" altLang="en-US" dirty="0" err="1" smtClean="0"/>
              <a:t>Postorder</a:t>
            </a:r>
            <a:endParaRPr lang="en-US" altLang="en-US" dirty="0" smtClean="0"/>
          </a:p>
          <a:p>
            <a:r>
              <a:rPr lang="en-US" altLang="en-US" dirty="0" smtClean="0"/>
              <a:t>Level order (Breadth-first)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Inorder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Postorder</a:t>
            </a:r>
            <a:endParaRPr lang="en-US" altLang="en-US" dirty="0" smtClean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14058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xcfdgbey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 smtClean="0"/>
              <a:t>postorder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=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xfgdcyeb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chemeClr val="hlink"/>
              </a:solidFill>
            </a:endParaRPr>
          </a:p>
          <a:p>
            <a:r>
              <a:rPr lang="en-US" altLang="en-US" sz="2800" dirty="0"/>
              <a:t>Scan </a:t>
            </a:r>
            <a:r>
              <a:rPr lang="en-US" altLang="en-US" sz="2800" dirty="0" err="1"/>
              <a:t>postorder</a:t>
            </a:r>
            <a:r>
              <a:rPr lang="en-US" altLang="en-US" sz="2800" dirty="0"/>
              <a:t> from </a:t>
            </a:r>
            <a:r>
              <a:rPr lang="en-US" altLang="en-US" sz="2800" b="1" dirty="0"/>
              <a:t>right to left </a:t>
            </a:r>
            <a:r>
              <a:rPr lang="en-US" altLang="en-US" sz="2800" dirty="0"/>
              <a:t>using </a:t>
            </a:r>
            <a:r>
              <a:rPr lang="en-US" altLang="en-US" sz="2800" dirty="0" err="1"/>
              <a:t>inorder</a:t>
            </a:r>
            <a:r>
              <a:rPr lang="en-US" altLang="en-US" sz="2800" dirty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C00000"/>
                </a:solidFill>
              </a:rPr>
              <a:t>b</a:t>
            </a:r>
            <a:r>
              <a:rPr lang="en-US" altLang="en-US" sz="2800" dirty="0" smtClean="0"/>
              <a:t> is the root of the 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dirty="0" smtClean="0"/>
              <a:t> are in the left subtree;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r>
              <a:rPr lang="en-US" altLang="en-US" sz="2800" dirty="0" smtClean="0"/>
              <a:t> are in the right subtree.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3983" y="1524000"/>
            <a:ext cx="2466666" cy="2602166"/>
            <a:chOff x="5407038" y="2748473"/>
            <a:chExt cx="2466666" cy="260216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07038" y="413054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201784" y="476618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f</a:t>
              </a:r>
              <a:endParaRPr lang="en-US" altLang="en-US" dirty="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010400" y="473843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g</a:t>
              </a:r>
              <a:endParaRPr lang="en-US" altLang="en-US" dirty="0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7298168" y="340384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e</a:t>
              </a:r>
              <a:endParaRPr lang="en-US" altLang="en-US" dirty="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6542858" y="4043317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d</a:t>
              </a:r>
              <a:endParaRPr lang="en-US" altLang="en-US" dirty="0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67322" y="337454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6542858" y="2748473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cxnSp>
          <p:nvCxnSpPr>
            <p:cNvPr id="21" name="Straight Connector 20"/>
            <p:cNvCxnSpPr>
              <a:stCxn id="17" idx="1"/>
              <a:endCxn id="20" idx="5"/>
            </p:cNvCxnSpPr>
            <p:nvPr/>
          </p:nvCxnSpPr>
          <p:spPr bwMode="auto">
            <a:xfrm flipH="1" flipV="1">
              <a:off x="7034109" y="3247335"/>
              <a:ext cx="348344" cy="242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20" idx="3"/>
              <a:endCxn id="19" idx="7"/>
            </p:cNvCxnSpPr>
            <p:nvPr/>
          </p:nvCxnSpPr>
          <p:spPr bwMode="auto">
            <a:xfrm flipH="1">
              <a:off x="6458573" y="3247335"/>
              <a:ext cx="168570" cy="212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9" idx="3"/>
              <a:endCxn id="14" idx="7"/>
            </p:cNvCxnSpPr>
            <p:nvPr/>
          </p:nvCxnSpPr>
          <p:spPr bwMode="auto">
            <a:xfrm flipH="1">
              <a:off x="5898289" y="3873404"/>
              <a:ext cx="153318" cy="3427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9" idx="5"/>
              <a:endCxn id="18" idx="1"/>
            </p:cNvCxnSpPr>
            <p:nvPr/>
          </p:nvCxnSpPr>
          <p:spPr bwMode="auto">
            <a:xfrm>
              <a:off x="6458573" y="3873404"/>
              <a:ext cx="168570" cy="2555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6" idx="0"/>
              <a:endCxn id="18" idx="5"/>
            </p:cNvCxnSpPr>
            <p:nvPr/>
          </p:nvCxnSpPr>
          <p:spPr bwMode="auto">
            <a:xfrm flipH="1" flipV="1">
              <a:off x="7034109" y="4542179"/>
              <a:ext cx="264059" cy="1962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8" idx="4"/>
              <a:endCxn id="15" idx="7"/>
            </p:cNvCxnSpPr>
            <p:nvPr/>
          </p:nvCxnSpPr>
          <p:spPr bwMode="auto">
            <a:xfrm flipH="1">
              <a:off x="6693035" y="4627770"/>
              <a:ext cx="137591" cy="2240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384489" y="278202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078294" y="266233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768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Inorder</a:t>
            </a:r>
            <a:r>
              <a:rPr lang="en-US" altLang="en-US" dirty="0" smtClean="0"/>
              <a:t> And Level 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14058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inorder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xcfdgbey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 smtClean="0"/>
              <a:t>postorder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=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bcexdyfg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chemeClr val="hlink"/>
              </a:solidFill>
            </a:endParaRPr>
          </a:p>
          <a:p>
            <a:r>
              <a:rPr lang="en-US" altLang="en-US" sz="2800" dirty="0"/>
              <a:t>Scan level order from left to right using </a:t>
            </a:r>
            <a:r>
              <a:rPr lang="en-US" altLang="en-US" sz="2800" dirty="0" err="1"/>
              <a:t>inorder</a:t>
            </a:r>
            <a:r>
              <a:rPr lang="en-US" altLang="en-US" sz="2800" dirty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C00000"/>
                </a:solidFill>
              </a:rPr>
              <a:t>b</a:t>
            </a:r>
            <a:r>
              <a:rPr lang="en-US" altLang="en-US" sz="2800" dirty="0" smtClean="0"/>
              <a:t> is the root of the 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xcfdg</a:t>
            </a:r>
            <a:r>
              <a:rPr lang="en-US" altLang="en-US" sz="2800" dirty="0" smtClean="0"/>
              <a:t> are in the left subtree;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ey</a:t>
            </a:r>
            <a:r>
              <a:rPr lang="en-US" altLang="en-US" sz="2800" dirty="0" smtClean="0"/>
              <a:t> are in the right subtree.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3983" y="1524000"/>
            <a:ext cx="2466666" cy="2602166"/>
            <a:chOff x="5407038" y="2748473"/>
            <a:chExt cx="2466666" cy="260216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07038" y="413054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201784" y="476618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f</a:t>
              </a:r>
              <a:endParaRPr lang="en-US" altLang="en-US" dirty="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010400" y="473843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g</a:t>
              </a:r>
              <a:endParaRPr lang="en-US" altLang="en-US" dirty="0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7298168" y="340384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e</a:t>
              </a:r>
              <a:endParaRPr lang="en-US" altLang="en-US" dirty="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6542858" y="4043317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d</a:t>
              </a:r>
              <a:endParaRPr lang="en-US" altLang="en-US" dirty="0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67322" y="337454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6542858" y="2748473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cxnSp>
          <p:nvCxnSpPr>
            <p:cNvPr id="21" name="Straight Connector 20"/>
            <p:cNvCxnSpPr>
              <a:stCxn id="17" idx="1"/>
              <a:endCxn id="20" idx="5"/>
            </p:cNvCxnSpPr>
            <p:nvPr/>
          </p:nvCxnSpPr>
          <p:spPr bwMode="auto">
            <a:xfrm flipH="1" flipV="1">
              <a:off x="7034109" y="3247335"/>
              <a:ext cx="348344" cy="242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20" idx="3"/>
              <a:endCxn id="19" idx="7"/>
            </p:cNvCxnSpPr>
            <p:nvPr/>
          </p:nvCxnSpPr>
          <p:spPr bwMode="auto">
            <a:xfrm flipH="1">
              <a:off x="6458573" y="3247335"/>
              <a:ext cx="168570" cy="212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9" idx="3"/>
              <a:endCxn id="14" idx="7"/>
            </p:cNvCxnSpPr>
            <p:nvPr/>
          </p:nvCxnSpPr>
          <p:spPr bwMode="auto">
            <a:xfrm flipH="1">
              <a:off x="5898289" y="3873404"/>
              <a:ext cx="153318" cy="3427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9" idx="5"/>
              <a:endCxn id="18" idx="1"/>
            </p:cNvCxnSpPr>
            <p:nvPr/>
          </p:nvCxnSpPr>
          <p:spPr bwMode="auto">
            <a:xfrm>
              <a:off x="6458573" y="3873404"/>
              <a:ext cx="168570" cy="2555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6" idx="0"/>
              <a:endCxn id="18" idx="5"/>
            </p:cNvCxnSpPr>
            <p:nvPr/>
          </p:nvCxnSpPr>
          <p:spPr bwMode="auto">
            <a:xfrm flipH="1" flipV="1">
              <a:off x="7034109" y="4542179"/>
              <a:ext cx="264059" cy="1962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8" idx="4"/>
              <a:endCxn id="15" idx="7"/>
            </p:cNvCxnSpPr>
            <p:nvPr/>
          </p:nvCxnSpPr>
          <p:spPr bwMode="auto">
            <a:xfrm flipH="1">
              <a:off x="6693035" y="4627770"/>
              <a:ext cx="137591" cy="2240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384489" y="278202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078294" y="266233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Reconstruct the binary tree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Inorder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8,4,2,10,5,11,1,6,13,3</a:t>
            </a:r>
          </a:p>
          <a:p>
            <a:pPr marL="0" indent="0">
              <a:buNone/>
            </a:pPr>
            <a:r>
              <a:rPr lang="en-US" dirty="0" smtClean="0"/>
              <a:t>Level order: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1,2,3,4,5,6,8,10,11,13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82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Reconstruct the binary tree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Inorder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8,4,2,10,5,11,1,6,13,3</a:t>
            </a:r>
          </a:p>
          <a:p>
            <a:pPr marL="0" indent="0"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8,4,10,11,5,2,13,6,3,1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12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0600" y="1905000"/>
            <a:ext cx="6908586" cy="3488456"/>
            <a:chOff x="2181936" y="3175208"/>
            <a:chExt cx="4182288" cy="193472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59429" y="3175208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</a:t>
              </a:r>
              <a:endParaRPr lang="en-US" altLang="en-US" sz="2000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070330" y="36649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84435" y="370184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3</a:t>
              </a:r>
              <a:endParaRPr lang="en-US" altLang="en-US" sz="2000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575517" y="4177364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181936" y="474486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8</a:t>
              </a:r>
              <a:endParaRPr lang="en-US" altLang="en-US" sz="2000" dirty="0"/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394500" y="3420470"/>
              <a:ext cx="1220548" cy="286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2899687" y="3910213"/>
              <a:ext cx="226261" cy="3092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371831" y="4422626"/>
              <a:ext cx="259305" cy="3222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883599" y="3420470"/>
              <a:ext cx="1156455" cy="3234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21414" y="419914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5</a:t>
              </a:r>
              <a:endParaRPr lang="en-US" altLang="en-US" sz="2000" dirty="0"/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394500" y="3910213"/>
              <a:ext cx="482505" cy="3309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394500" y="4757228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10</a:t>
              </a:r>
              <a:endParaRPr lang="en-US" altLang="en-US" sz="2000" dirty="0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155736" y="4785739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11</a:t>
              </a:r>
              <a:endParaRPr lang="en-US" altLang="en-US" sz="2000" dirty="0"/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145424" y="4444179"/>
              <a:ext cx="200112" cy="34156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4"/>
            <p:cNvCxnSpPr>
              <a:cxnSpLocks noChangeShapeType="1"/>
              <a:stCxn id="15" idx="3"/>
              <a:endCxn id="17" idx="0"/>
            </p:cNvCxnSpPr>
            <p:nvPr/>
          </p:nvCxnSpPr>
          <p:spPr bwMode="auto">
            <a:xfrm flipH="1">
              <a:off x="3584301" y="4444179"/>
              <a:ext cx="292704" cy="31304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275329" y="4300507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6</a:t>
              </a:r>
              <a:endParaRPr lang="en-US" altLang="en-US" sz="2000" dirty="0"/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599499" y="3947111"/>
              <a:ext cx="440555" cy="39547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5604646" y="482259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13</a:t>
              </a:r>
              <a:endParaRPr lang="en-US" altLang="en-US" sz="2000" dirty="0"/>
            </a:p>
          </p:txBody>
        </p:sp>
        <p:cxnSp>
          <p:nvCxnSpPr>
            <p:cNvPr id="24" name="Straight Connector 16"/>
            <p:cNvCxnSpPr>
              <a:cxnSpLocks noChangeShapeType="1"/>
              <a:stCxn id="21" idx="5"/>
              <a:endCxn id="23" idx="0"/>
            </p:cNvCxnSpPr>
            <p:nvPr/>
          </p:nvCxnSpPr>
          <p:spPr bwMode="auto">
            <a:xfrm>
              <a:off x="5599499" y="4545769"/>
              <a:ext cx="195042" cy="27682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7398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an example in which there can be two binary trees that can be constructed based on the sequences of the </a:t>
            </a:r>
            <a:r>
              <a:rPr lang="en-US" dirty="0" err="1" smtClean="0"/>
              <a:t>inorder</a:t>
            </a:r>
            <a:r>
              <a:rPr lang="en-US" dirty="0" smtClean="0"/>
              <a:t> and level order traversal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9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Preorder Traversal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template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&lt;</a:t>
            </a: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preOrder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 Node&lt;T&gt; *t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(t != </a:t>
            </a: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2400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visit(t);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preOrder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(t-&gt;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leftChild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preOrder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(t-&gt;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rightChild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</a:t>
            </a:r>
            <a:r>
              <a:rPr lang="en-US" altLang="en-US" sz="2400" dirty="0" smtClean="0">
                <a:latin typeface="Courier New" panose="02070309020205020404" pitchFamily="49" charset="0"/>
              </a:rPr>
              <a:t>oid visit( Node&lt;T</a:t>
            </a:r>
            <a:r>
              <a:rPr lang="en-US" altLang="en-US" sz="2400" dirty="0">
                <a:latin typeface="Courier New" panose="02070309020205020404" pitchFamily="49" charset="0"/>
              </a:rPr>
              <a:t>&gt; *t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t-&gt;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 ); // display the element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Preorder Traversal Result</a:t>
            </a: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4122063" y="1676400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1</a:t>
            </a:r>
            <a:endParaRPr lang="en-US" altLang="en-US" sz="2000" dirty="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2040026" y="2577342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2</a:t>
            </a:r>
            <a:endParaRPr lang="en-US" altLang="en-US" sz="2000" dirty="0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6356712" y="2640240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3</a:t>
            </a:r>
            <a:endParaRPr lang="en-US" altLang="en-US" sz="2000" dirty="0"/>
          </a:p>
        </p:txBody>
      </p:sp>
      <p:cxnSp>
        <p:nvCxnSpPr>
          <p:cNvPr id="27" name="Straight Connector 12"/>
          <p:cNvCxnSpPr>
            <a:cxnSpLocks noChangeShapeType="1"/>
            <a:stCxn id="22" idx="3"/>
            <a:endCxn id="23" idx="7"/>
          </p:cNvCxnSpPr>
          <p:nvPr/>
        </p:nvCxnSpPr>
        <p:spPr bwMode="auto">
          <a:xfrm flipH="1">
            <a:off x="2575512" y="2118627"/>
            <a:ext cx="1638426" cy="5345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15"/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657549" y="2118627"/>
            <a:ext cx="1791038" cy="59748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894569" y="373380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1, 2, 3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Preorder Traversal Result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" y="1310640"/>
            <a:ext cx="8229600" cy="3276599"/>
            <a:chOff x="2340811" y="3166789"/>
            <a:chExt cx="4981997" cy="181723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</a:t>
              </a:r>
              <a:endParaRPr lang="en-US" altLang="en-US" sz="2000" dirty="0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3</a:t>
              </a:r>
              <a:endParaRPr lang="en-US" altLang="en-US" sz="2000" dirty="0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8</a:t>
              </a:r>
              <a:endParaRPr lang="en-US" altLang="en-US" sz="2000" dirty="0"/>
            </a:p>
          </p:txBody>
        </p:sp>
        <p:cxnSp>
          <p:nvCxnSpPr>
            <p:cNvPr id="27" name="Straight Connector 12"/>
            <p:cNvCxnSpPr>
              <a:cxnSpLocks noChangeShapeType="1"/>
              <a:stCxn id="22" idx="3"/>
              <a:endCxn id="23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3"/>
            <p:cNvCxnSpPr>
              <a:cxnSpLocks noChangeShapeType="1"/>
              <a:endCxn id="25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14"/>
            <p:cNvCxnSpPr>
              <a:cxnSpLocks noChangeShapeType="1"/>
              <a:stCxn id="25" idx="3"/>
              <a:endCxn id="26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15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5</a:t>
              </a:r>
              <a:endParaRPr lang="en-US" altLang="en-US" sz="2000" dirty="0"/>
            </a:p>
          </p:txBody>
        </p:sp>
        <p:cxnSp>
          <p:nvCxnSpPr>
            <p:cNvPr id="32" name="Straight Connector 16"/>
            <p:cNvCxnSpPr>
              <a:cxnSpLocks noChangeShapeType="1"/>
              <a:stCxn id="23" idx="5"/>
              <a:endCxn id="31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477490" y="466318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10</a:t>
              </a:r>
              <a:endParaRPr lang="en-US" altLang="en-US" sz="2000" dirty="0"/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11</a:t>
              </a:r>
              <a:endParaRPr lang="en-US" altLang="en-US" sz="2000" dirty="0"/>
            </a:p>
          </p:txBody>
        </p:sp>
        <p:cxnSp>
          <p:nvCxnSpPr>
            <p:cNvPr id="35" name="Straight Connector 16"/>
            <p:cNvCxnSpPr>
              <a:cxnSpLocks noChangeShapeType="1"/>
              <a:stCxn id="31" idx="5"/>
              <a:endCxn id="34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14"/>
            <p:cNvCxnSpPr>
              <a:cxnSpLocks noChangeShapeType="1"/>
              <a:stCxn id="31" idx="3"/>
              <a:endCxn id="33" idx="0"/>
            </p:cNvCxnSpPr>
            <p:nvPr/>
          </p:nvCxnSpPr>
          <p:spPr bwMode="auto">
            <a:xfrm flipH="1">
              <a:off x="3667290" y="4447879"/>
              <a:ext cx="245392" cy="21530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995474" y="46856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9</a:t>
              </a:r>
              <a:endParaRPr lang="en-US" altLang="en-US" sz="2000" dirty="0"/>
            </a:p>
          </p:txBody>
        </p:sp>
        <p:cxnSp>
          <p:nvCxnSpPr>
            <p:cNvPr id="38" name="Straight Connector 16"/>
            <p:cNvCxnSpPr>
              <a:cxnSpLocks noChangeShapeType="1"/>
              <a:stCxn id="25" idx="5"/>
              <a:endCxn id="37" idx="0"/>
            </p:cNvCxnSpPr>
            <p:nvPr/>
          </p:nvCxnSpPr>
          <p:spPr bwMode="auto">
            <a:xfrm>
              <a:off x="3094222" y="4405799"/>
              <a:ext cx="91147" cy="27985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6</a:t>
              </a:r>
              <a:endParaRPr lang="en-US" altLang="en-US" sz="2000" dirty="0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4939218" y="466818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12</a:t>
              </a:r>
              <a:endParaRPr lang="en-US" altLang="en-US" sz="2000" dirty="0"/>
            </a:p>
          </p:txBody>
        </p:sp>
        <p:cxnSp>
          <p:nvCxnSpPr>
            <p:cNvPr id="41" name="Straight Connector 13"/>
            <p:cNvCxnSpPr>
              <a:cxnSpLocks noChangeShapeType="1"/>
              <a:endCxn id="39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14"/>
            <p:cNvCxnSpPr>
              <a:cxnSpLocks noChangeShapeType="1"/>
              <a:stCxn id="39" idx="3"/>
              <a:endCxn id="40" idx="0"/>
            </p:cNvCxnSpPr>
            <p:nvPr/>
          </p:nvCxnSpPr>
          <p:spPr bwMode="auto">
            <a:xfrm flipH="1">
              <a:off x="5129113" y="4416825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7</a:t>
              </a:r>
              <a:endParaRPr lang="en-US" altLang="en-US" sz="2000" dirty="0"/>
            </a:p>
          </p:txBody>
        </p:sp>
        <p:cxnSp>
          <p:nvCxnSpPr>
            <p:cNvPr id="44" name="Straight Connector 16"/>
            <p:cNvCxnSpPr>
              <a:cxnSpLocks noChangeShapeType="1"/>
              <a:endCxn id="4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6075897" y="4674213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14</a:t>
              </a:r>
              <a:endParaRPr lang="en-US" altLang="en-US" sz="2000" dirty="0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15</a:t>
              </a:r>
              <a:endParaRPr lang="en-US" altLang="en-US" sz="2000" dirty="0"/>
            </a:p>
          </p:txBody>
        </p:sp>
        <p:cxnSp>
          <p:nvCxnSpPr>
            <p:cNvPr id="47" name="Straight Connector 16"/>
            <p:cNvCxnSpPr>
              <a:cxnSpLocks noChangeShapeType="1"/>
              <a:stCxn id="43" idx="5"/>
              <a:endCxn id="4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  <a:stCxn id="43" idx="3"/>
              <a:endCxn id="45" idx="0"/>
            </p:cNvCxnSpPr>
            <p:nvPr/>
          </p:nvCxnSpPr>
          <p:spPr bwMode="auto">
            <a:xfrm flipH="1">
              <a:off x="6265697" y="4458905"/>
              <a:ext cx="245392" cy="21530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5593881" y="469667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13</a:t>
              </a:r>
              <a:endParaRPr lang="en-US" altLang="en-US" sz="2000" dirty="0"/>
            </a:p>
          </p:txBody>
        </p:sp>
        <p:cxnSp>
          <p:nvCxnSpPr>
            <p:cNvPr id="50" name="Straight Connector 16"/>
            <p:cNvCxnSpPr>
              <a:cxnSpLocks noChangeShapeType="1"/>
              <a:stCxn id="39" idx="5"/>
              <a:endCxn id="49" idx="0"/>
            </p:cNvCxnSpPr>
            <p:nvPr/>
          </p:nvCxnSpPr>
          <p:spPr bwMode="auto">
            <a:xfrm>
              <a:off x="5692629" y="4416825"/>
              <a:ext cx="91147" cy="27985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TextBox 50"/>
          <p:cNvSpPr txBox="1"/>
          <p:nvPr/>
        </p:nvSpPr>
        <p:spPr>
          <a:xfrm>
            <a:off x="1538617" y="5177561"/>
            <a:ext cx="6455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1, 2, 4, 8, 9, 5, 10, 11, 3, 6, 12, 13, 7, 14, 15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Preorder Of Expression Tree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474" y="109813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670560" y="505179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1689362" y="508710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1247200" y="4355263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52" name="Oval 11"/>
          <p:cNvSpPr>
            <a:spLocks noChangeArrowheads="1"/>
          </p:cNvSpPr>
          <p:nvPr/>
        </p:nvSpPr>
        <p:spPr bwMode="auto">
          <a:xfrm>
            <a:off x="2599559" y="508195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53" name="Oval 11"/>
          <p:cNvSpPr>
            <a:spLocks noChangeArrowheads="1"/>
          </p:cNvSpPr>
          <p:nvPr/>
        </p:nvSpPr>
        <p:spPr bwMode="auto">
          <a:xfrm>
            <a:off x="3618361" y="5092116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2993937" y="4325956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55" name="Oval 11"/>
          <p:cNvSpPr>
            <a:spLocks noChangeArrowheads="1"/>
          </p:cNvSpPr>
          <p:nvPr/>
        </p:nvSpPr>
        <p:spPr bwMode="auto">
          <a:xfrm>
            <a:off x="2264898" y="360636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4193897" y="360636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f</a:t>
            </a:r>
            <a:endParaRPr lang="en-US" altLang="en-US" dirty="0"/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5483648" y="4497501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x</a:t>
            </a:r>
            <a:endParaRPr lang="en-US" altLang="en-US" dirty="0"/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6278394" y="513314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7087010" y="510540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z</a:t>
            </a:r>
            <a:endParaRPr lang="en-US" altLang="en-US" dirty="0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7374778" y="377081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6619468" y="441027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/</a:t>
            </a:r>
            <a:endParaRPr lang="en-US" altLang="en-US" dirty="0"/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6043932" y="3741503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6619468" y="311543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4449594" y="1941996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3217231" y="276324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cxnSp>
        <p:nvCxnSpPr>
          <p:cNvPr id="66" name="Straight Connector 65"/>
          <p:cNvCxnSpPr>
            <a:stCxn id="64" idx="3"/>
            <a:endCxn id="65" idx="7"/>
          </p:cNvCxnSpPr>
          <p:nvPr/>
        </p:nvCxnSpPr>
        <p:spPr bwMode="auto">
          <a:xfrm flipH="1">
            <a:off x="3708482" y="2440858"/>
            <a:ext cx="825397" cy="4079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65" idx="3"/>
            <a:endCxn id="55" idx="7"/>
          </p:cNvCxnSpPr>
          <p:nvPr/>
        </p:nvCxnSpPr>
        <p:spPr bwMode="auto">
          <a:xfrm flipH="1">
            <a:off x="2756149" y="3262110"/>
            <a:ext cx="545367" cy="4298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55" idx="3"/>
            <a:endCxn id="51" idx="7"/>
          </p:cNvCxnSpPr>
          <p:nvPr/>
        </p:nvCxnSpPr>
        <p:spPr bwMode="auto">
          <a:xfrm flipH="1">
            <a:off x="1738451" y="4105230"/>
            <a:ext cx="610732" cy="3356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>
            <a:stCxn id="51" idx="3"/>
            <a:endCxn id="49" idx="7"/>
          </p:cNvCxnSpPr>
          <p:nvPr/>
        </p:nvCxnSpPr>
        <p:spPr bwMode="auto">
          <a:xfrm flipH="1">
            <a:off x="1161811" y="4854125"/>
            <a:ext cx="169674" cy="2832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stCxn id="51" idx="5"/>
            <a:endCxn id="50" idx="0"/>
          </p:cNvCxnSpPr>
          <p:nvPr/>
        </p:nvCxnSpPr>
        <p:spPr bwMode="auto">
          <a:xfrm>
            <a:off x="1738451" y="4854125"/>
            <a:ext cx="238679" cy="2329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55" idx="5"/>
            <a:endCxn id="54" idx="1"/>
          </p:cNvCxnSpPr>
          <p:nvPr/>
        </p:nvCxnSpPr>
        <p:spPr bwMode="auto">
          <a:xfrm>
            <a:off x="2756149" y="4105230"/>
            <a:ext cx="322073" cy="306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>
            <a:stCxn id="54" idx="5"/>
          </p:cNvCxnSpPr>
          <p:nvPr/>
        </p:nvCxnSpPr>
        <p:spPr bwMode="auto">
          <a:xfrm>
            <a:off x="3485188" y="4824818"/>
            <a:ext cx="412759" cy="233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52" idx="0"/>
            <a:endCxn id="54" idx="3"/>
          </p:cNvCxnSpPr>
          <p:nvPr/>
        </p:nvCxnSpPr>
        <p:spPr bwMode="auto">
          <a:xfrm flipV="1">
            <a:off x="2887327" y="4824818"/>
            <a:ext cx="190895" cy="257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56" idx="1"/>
            <a:endCxn id="65" idx="5"/>
          </p:cNvCxnSpPr>
          <p:nvPr/>
        </p:nvCxnSpPr>
        <p:spPr bwMode="auto">
          <a:xfrm flipH="1" flipV="1">
            <a:off x="3708482" y="3262110"/>
            <a:ext cx="569700" cy="4298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63" idx="1"/>
            <a:endCxn id="64" idx="5"/>
          </p:cNvCxnSpPr>
          <p:nvPr/>
        </p:nvCxnSpPr>
        <p:spPr bwMode="auto">
          <a:xfrm flipH="1" flipV="1">
            <a:off x="4940845" y="2440858"/>
            <a:ext cx="1762908" cy="7601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60" idx="1"/>
            <a:endCxn id="63" idx="5"/>
          </p:cNvCxnSpPr>
          <p:nvPr/>
        </p:nvCxnSpPr>
        <p:spPr bwMode="auto">
          <a:xfrm flipH="1" flipV="1">
            <a:off x="7110719" y="3614296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63" idx="3"/>
            <a:endCxn id="62" idx="7"/>
          </p:cNvCxnSpPr>
          <p:nvPr/>
        </p:nvCxnSpPr>
        <p:spPr bwMode="auto">
          <a:xfrm flipH="1">
            <a:off x="6535183" y="3614296"/>
            <a:ext cx="168570" cy="2127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>
            <a:stCxn id="62" idx="3"/>
            <a:endCxn id="57" idx="7"/>
          </p:cNvCxnSpPr>
          <p:nvPr/>
        </p:nvCxnSpPr>
        <p:spPr bwMode="auto">
          <a:xfrm flipH="1">
            <a:off x="5974899" y="4240365"/>
            <a:ext cx="153318" cy="3427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>
            <a:stCxn id="62" idx="5"/>
            <a:endCxn id="61" idx="1"/>
          </p:cNvCxnSpPr>
          <p:nvPr/>
        </p:nvCxnSpPr>
        <p:spPr bwMode="auto">
          <a:xfrm>
            <a:off x="6535183" y="4240365"/>
            <a:ext cx="168570" cy="2555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59" idx="0"/>
            <a:endCxn id="61" idx="5"/>
          </p:cNvCxnSpPr>
          <p:nvPr/>
        </p:nvCxnSpPr>
        <p:spPr bwMode="auto">
          <a:xfrm flipH="1" flipV="1">
            <a:off x="7110719" y="4909140"/>
            <a:ext cx="264059" cy="1962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>
            <a:stCxn id="61" idx="4"/>
            <a:endCxn id="58" idx="7"/>
          </p:cNvCxnSpPr>
          <p:nvPr/>
        </p:nvCxnSpPr>
        <p:spPr bwMode="auto">
          <a:xfrm flipH="1">
            <a:off x="6769645" y="4994731"/>
            <a:ext cx="137591" cy="2240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534968" y="5833513"/>
            <a:ext cx="5769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-+*+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ab+cdf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+*x/yz7 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prefix form expression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Inorder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Traversal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template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&lt;</a:t>
            </a: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inOrder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(Node&lt;T&gt; *t)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(t != </a:t>
            </a:r>
            <a:r>
              <a:rPr lang="en-US" alt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inOrder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(t-&gt;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leftChild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2400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visit(t);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inOrder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(t-&gt;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rightChild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Inorder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Traversal Result</a:t>
            </a: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4122063" y="1676400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1</a:t>
            </a:r>
            <a:endParaRPr lang="en-US" altLang="en-US" sz="2000" dirty="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2040026" y="2577342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2</a:t>
            </a:r>
            <a:endParaRPr lang="en-US" altLang="en-US" sz="2000" dirty="0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6356712" y="2640240"/>
            <a:ext cx="627361" cy="5181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/>
              <a:t>3</a:t>
            </a:r>
            <a:endParaRPr lang="en-US" altLang="en-US" sz="2000" dirty="0"/>
          </a:p>
        </p:txBody>
      </p:sp>
      <p:cxnSp>
        <p:nvCxnSpPr>
          <p:cNvPr id="27" name="Straight Connector 12"/>
          <p:cNvCxnSpPr>
            <a:cxnSpLocks noChangeShapeType="1"/>
            <a:stCxn id="22" idx="3"/>
            <a:endCxn id="23" idx="7"/>
          </p:cNvCxnSpPr>
          <p:nvPr/>
        </p:nvCxnSpPr>
        <p:spPr bwMode="auto">
          <a:xfrm flipH="1">
            <a:off x="2575512" y="2118627"/>
            <a:ext cx="1638426" cy="5345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15"/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657549" y="2118627"/>
            <a:ext cx="1791038" cy="59748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894569" y="3733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2,1,3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9658</TotalTime>
  <Words>1312</Words>
  <Application>Microsoft Office PowerPoint</Application>
  <PresentationFormat>On-screen Show (4:3)</PresentationFormat>
  <Paragraphs>419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Times New Roman</vt:lpstr>
      <vt:lpstr>Wingdings</vt:lpstr>
      <vt:lpstr>Blank Presentation</vt:lpstr>
      <vt:lpstr>Binary Tree Traversal Methods and  Tree Construction Methods</vt:lpstr>
      <vt:lpstr>Binary Tree Traversal</vt:lpstr>
      <vt:lpstr>Binary Tree Traversal Methods</vt:lpstr>
      <vt:lpstr>Preorder Traversal</vt:lpstr>
      <vt:lpstr>Preorder Traversal Result</vt:lpstr>
      <vt:lpstr>Preorder Traversal Result</vt:lpstr>
      <vt:lpstr>Preorder Of Expression Tree</vt:lpstr>
      <vt:lpstr>Inorder Traversal</vt:lpstr>
      <vt:lpstr>Inorder Traversal Result</vt:lpstr>
      <vt:lpstr>Inorder Traversal Result</vt:lpstr>
      <vt:lpstr>Inorder Traversal Result</vt:lpstr>
      <vt:lpstr>Inorder Of Expression Tree</vt:lpstr>
      <vt:lpstr>Postorder Traversal</vt:lpstr>
      <vt:lpstr>Post-order Traversal Result</vt:lpstr>
      <vt:lpstr>Post-order Traversal Result</vt:lpstr>
      <vt:lpstr>Postorder Of Expression Tree</vt:lpstr>
      <vt:lpstr>Traversal Applications</vt:lpstr>
      <vt:lpstr>Level Order Traversal</vt:lpstr>
      <vt:lpstr>Level-order Traversal Result</vt:lpstr>
      <vt:lpstr>Level-order Traversal Result</vt:lpstr>
      <vt:lpstr>Binary Tree Construction</vt:lpstr>
      <vt:lpstr>Examples</vt:lpstr>
      <vt:lpstr>Preorder And Postorder</vt:lpstr>
      <vt:lpstr>Inorder And Preorder</vt:lpstr>
      <vt:lpstr>Inorder And Preorder</vt:lpstr>
      <vt:lpstr>Inorder And Preorder</vt:lpstr>
      <vt:lpstr>Inorder And Preorder</vt:lpstr>
      <vt:lpstr>Inorder And Preorder</vt:lpstr>
      <vt:lpstr>Inorder And Preorder</vt:lpstr>
      <vt:lpstr>Inorder And Postorder</vt:lpstr>
      <vt:lpstr>Inorder And Level Order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Wingo</cp:lastModifiedBy>
  <cp:revision>439</cp:revision>
  <cp:lastPrinted>2000-03-30T20:56:41Z</cp:lastPrinted>
  <dcterms:created xsi:type="dcterms:W3CDTF">1995-06-17T23:31:02Z</dcterms:created>
  <dcterms:modified xsi:type="dcterms:W3CDTF">2020-04-17T00:03:23Z</dcterms:modified>
</cp:coreProperties>
</file>