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07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10" r:id="rId16"/>
    <p:sldId id="352" r:id="rId17"/>
    <p:sldId id="353" r:id="rId18"/>
    <p:sldId id="354" r:id="rId19"/>
    <p:sldId id="356" r:id="rId20"/>
    <p:sldId id="355" r:id="rId21"/>
    <p:sldId id="357" r:id="rId22"/>
    <p:sldId id="358" r:id="rId23"/>
    <p:sldId id="359" r:id="rId24"/>
    <p:sldId id="360" r:id="rId25"/>
    <p:sldId id="361" r:id="rId26"/>
    <p:sldId id="312" r:id="rId27"/>
    <p:sldId id="362" r:id="rId28"/>
    <p:sldId id="317" r:id="rId29"/>
    <p:sldId id="366" r:id="rId30"/>
    <p:sldId id="363" r:id="rId31"/>
    <p:sldId id="364" r:id="rId32"/>
    <p:sldId id="365" r:id="rId33"/>
    <p:sldId id="367" r:id="rId34"/>
    <p:sldId id="368" r:id="rId35"/>
    <p:sldId id="369" r:id="rId36"/>
    <p:sldId id="319" r:id="rId37"/>
    <p:sldId id="322" r:id="rId38"/>
    <p:sldId id="323" r:id="rId39"/>
    <p:sldId id="324" r:id="rId40"/>
    <p:sldId id="370" r:id="rId41"/>
    <p:sldId id="371" r:id="rId42"/>
    <p:sldId id="373" r:id="rId43"/>
    <p:sldId id="372" r:id="rId44"/>
    <p:sldId id="374" r:id="rId45"/>
    <p:sldId id="325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27" r:id="rId59"/>
    <p:sldId id="328" r:id="rId60"/>
    <p:sldId id="388" r:id="rId61"/>
    <p:sldId id="389" r:id="rId62"/>
    <p:sldId id="390" r:id="rId63"/>
    <p:sldId id="391" r:id="rId64"/>
    <p:sldId id="330" r:id="rId65"/>
    <p:sldId id="392" r:id="rId66"/>
    <p:sldId id="393" r:id="rId67"/>
    <p:sldId id="387" r:id="rId68"/>
    <p:sldId id="395" r:id="rId69"/>
    <p:sldId id="394" r:id="rId70"/>
    <p:sldId id="335" r:id="rId71"/>
    <p:sldId id="396" r:id="rId72"/>
    <p:sldId id="397" r:id="rId73"/>
    <p:sldId id="398" r:id="rId74"/>
    <p:sldId id="399" r:id="rId75"/>
    <p:sldId id="400" r:id="rId76"/>
    <p:sldId id="40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05" autoAdjust="0"/>
  </p:normalViewPr>
  <p:slideViewPr>
    <p:cSldViewPr snapToGrid="0">
      <p:cViewPr>
        <p:scale>
          <a:sx n="66" d="100"/>
          <a:sy n="66" d="100"/>
        </p:scale>
        <p:origin x="78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E39E1-1F8D-4CD7-9B50-817A6619C6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16A0-7693-4A43-89D9-27CF73D2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16A0-7693-4A43-89D9-27CF73D27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7252FCC7-310A-43E4-BACE-E5618B72A7D0}" type="slidenum">
              <a:rPr lang="en-US" altLang="en-US" sz="1000" smtClean="0">
                <a:solidFill>
                  <a:schemeClr val="tx1"/>
                </a:solidFill>
              </a:rPr>
              <a:pPr/>
              <a:t>2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1675"/>
            <a:ext cx="6162675" cy="34671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n is number of elements to sort</a:t>
            </a:r>
          </a:p>
        </p:txBody>
      </p:sp>
    </p:spTree>
    <p:extLst>
      <p:ext uri="{BB962C8B-B14F-4D97-AF65-F5344CB8AC3E}">
        <p14:creationId xmlns:p14="http://schemas.microsoft.com/office/powerpoint/2010/main" val="387611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EB55-FDDA-4373-B322-80C46AFAB118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E78E-47CE-4649-A123-3D5ADE0A5BAB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F26C-AEDD-4AE7-A6C8-EB3572122452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4211-19B5-4C41-99D5-797AD1164918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31E4-C086-41CD-A066-4626F8DF3DB1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9529-1CBF-479E-95DE-1B83ED5E4E55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615-1DC5-493A-95AF-A9BAA1971871}" type="datetime1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6CAE-BB6F-4694-9A7A-FC6C7D8E4CD8}" type="datetime1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BCE4-FF24-4AFB-B2B4-5EAE0C202664}" type="datetime1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075-C1CA-4B96-BD89-F0A99D1AD31F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C55F-E3B8-493C-A2C9-7D11B57FA7AD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9205-C432-4E09-BEEE-AC4EAC8253C5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599543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99543" y="44418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658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5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223657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92286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658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223657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92286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82686" y="44418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6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223657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92286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5429" y="44418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58458" y="3338286"/>
            <a:ext cx="1357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3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543300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818744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4176486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042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57772" y="5003779"/>
            <a:ext cx="3171061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</a:t>
            </a:r>
            <a:endParaRPr lang="en-US" sz="2400" dirty="0" smtClean="0"/>
          </a:p>
          <a:p>
            <a:r>
              <a:rPr lang="en-US" sz="2400" dirty="0" smtClean="0"/>
              <a:t>O(n) + O(n-1) + … + O(1)</a:t>
            </a:r>
          </a:p>
          <a:p>
            <a:r>
              <a:rPr lang="en-US" sz="2400" dirty="0" smtClean="0"/>
              <a:t>=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&gt; 1, select a pivot </a:t>
            </a:r>
            <a:r>
              <a:rPr lang="en-US" altLang="en-US" dirty="0" smtClean="0"/>
              <a:t>element.</a:t>
            </a:r>
            <a:endParaRPr lang="en-US" altLang="en-US" dirty="0"/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Partition the n elements into 3 </a:t>
            </a:r>
            <a:r>
              <a:rPr lang="en-US" altLang="en-US" dirty="0" smtClean="0"/>
              <a:t>sets: left</a:t>
            </a:r>
            <a:r>
              <a:rPr lang="en-US" altLang="en-US" dirty="0"/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The middle </a:t>
            </a:r>
            <a:r>
              <a:rPr lang="en-US" altLang="en-US" dirty="0" smtClean="0"/>
              <a:t>set contains </a:t>
            </a:r>
            <a:r>
              <a:rPr lang="en-US" altLang="en-US" dirty="0"/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left </a:t>
            </a:r>
            <a:r>
              <a:rPr lang="en-US" altLang="en-US" dirty="0" smtClean="0"/>
              <a:t>set are </a:t>
            </a:r>
            <a:r>
              <a:rPr lang="en-US" altLang="en-US" dirty="0"/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right </a:t>
            </a:r>
            <a:r>
              <a:rPr lang="en-US" altLang="en-US" dirty="0" smtClean="0"/>
              <a:t>set are </a:t>
            </a:r>
            <a:r>
              <a:rPr lang="en-US" altLang="en-US" dirty="0"/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Sort left and right </a:t>
            </a:r>
            <a:r>
              <a:rPr lang="en-US" altLang="en-US" dirty="0" smtClean="0"/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When n &gt; 1, select a pivot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element.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Partition the n elements into 3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sets: left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middle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contains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All elements in the left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All elements in the right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Sort left and right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16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42960" y="9906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&gt; 1, select a pivot </a:t>
            </a:r>
            <a:r>
              <a:rPr lang="en-US" altLang="en-US" dirty="0" smtClean="0"/>
              <a:t>element.</a:t>
            </a:r>
            <a:endParaRPr lang="en-US" altLang="en-US" dirty="0"/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Partition the n elements into 3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sets: left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middle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contains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All elements in the left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All elements in the right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Sort left and right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66760" y="1615440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6760" y="2903855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45880" y="2903855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When n &gt; 1, select a pivot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element.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Partition the n elements into 3 </a:t>
            </a:r>
            <a:r>
              <a:rPr lang="en-US" altLang="en-US" dirty="0" smtClean="0"/>
              <a:t>sets: left</a:t>
            </a:r>
            <a:r>
              <a:rPr lang="en-US" altLang="en-US" dirty="0"/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The middle </a:t>
            </a:r>
            <a:r>
              <a:rPr lang="en-US" altLang="en-US" dirty="0" smtClean="0"/>
              <a:t>set contains </a:t>
            </a:r>
            <a:r>
              <a:rPr lang="en-US" altLang="en-US" dirty="0"/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All elements in the left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All elements in the right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Sort left and right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66760" y="1615440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6760" y="2903855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45880" y="2903855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66760" y="4153534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9760" y="415353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153534"/>
            <a:ext cx="2133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When n &gt; 1, select a pivot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element.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Partition the n elements into 3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sets: left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middle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contains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left </a:t>
            </a:r>
            <a:r>
              <a:rPr lang="en-US" altLang="en-US" dirty="0" smtClean="0"/>
              <a:t>set are </a:t>
            </a:r>
            <a:r>
              <a:rPr lang="en-US" altLang="en-US" dirty="0"/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right </a:t>
            </a:r>
            <a:r>
              <a:rPr lang="en-US" altLang="en-US" dirty="0" smtClean="0"/>
              <a:t>set are </a:t>
            </a:r>
            <a:r>
              <a:rPr lang="en-US" altLang="en-US" dirty="0"/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Sort left and right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66760" y="1615440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6760" y="2903855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45880" y="2903855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66760" y="4153534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9760" y="415353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153534"/>
            <a:ext cx="2133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4141" y="469871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&lt;=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45040" y="469871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24822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04800"/>
            <a:ext cx="7772400" cy="9144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6720" y="1524000"/>
            <a:ext cx="11399520" cy="4648200"/>
          </a:xfrm>
          <a:noFill/>
        </p:spPr>
        <p:txBody>
          <a:bodyPr/>
          <a:lstStyle/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Order a set of elements so that they satisfy a given condition.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For example, rearrange </a:t>
            </a:r>
            <a:r>
              <a:rPr lang="en-US" altLang="en-US" sz="3200" dirty="0"/>
              <a:t>n elements into ascending order.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Example: 9, 5, </a:t>
            </a:r>
            <a:r>
              <a:rPr lang="en-US" altLang="en-US" sz="3200" dirty="0"/>
              <a:t>6, </a:t>
            </a:r>
            <a:r>
              <a:rPr lang="en-US" altLang="en-US" sz="3200" dirty="0" smtClean="0"/>
              <a:t>4, 2 </a:t>
            </a:r>
            <a:r>
              <a:rPr lang="en-US" altLang="en-US" sz="3200" dirty="0" smtClean="0">
                <a:sym typeface="Wingdings" panose="05000000000000000000" pitchFamily="2" charset="2"/>
              </a:rPr>
              <a:t> 2, 4, 5, 6, 9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4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When n &gt; 1, select a pivot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element.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Partition the n elements into 3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sets: left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middle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contains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All elements in the left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All elements in the right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set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Sort left and right </a:t>
            </a:r>
            <a:r>
              <a:rPr lang="en-US" altLang="en-US" dirty="0" smtClean="0"/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66760" y="1615440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6760" y="2903855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45880" y="2903855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66760" y="4153534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9760" y="415353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153534"/>
            <a:ext cx="2133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6760" y="5670549"/>
            <a:ext cx="1143000" cy="4572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9760" y="567054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45040" y="5670549"/>
            <a:ext cx="213360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Sort: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&gt; 1, select a pivot </a:t>
            </a:r>
            <a:r>
              <a:rPr lang="en-US" altLang="en-US" dirty="0" smtClean="0"/>
              <a:t>element.</a:t>
            </a:r>
            <a:endParaRPr lang="en-US" altLang="en-US" dirty="0"/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Partition the n elements into 3 </a:t>
            </a:r>
            <a:r>
              <a:rPr lang="en-US" altLang="en-US" dirty="0" smtClean="0"/>
              <a:t>sets: left</a:t>
            </a:r>
            <a:r>
              <a:rPr lang="en-US" altLang="en-US" dirty="0"/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The middle </a:t>
            </a:r>
            <a:r>
              <a:rPr lang="en-US" altLang="en-US" dirty="0" smtClean="0"/>
              <a:t>set contains </a:t>
            </a:r>
            <a:r>
              <a:rPr lang="en-US" altLang="en-US" dirty="0"/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left </a:t>
            </a:r>
            <a:r>
              <a:rPr lang="en-US" altLang="en-US" dirty="0" smtClean="0"/>
              <a:t>set are </a:t>
            </a:r>
            <a:r>
              <a:rPr lang="en-US" altLang="en-US" dirty="0"/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right </a:t>
            </a:r>
            <a:r>
              <a:rPr lang="en-US" altLang="en-US" dirty="0" smtClean="0"/>
              <a:t>set are </a:t>
            </a:r>
            <a:r>
              <a:rPr lang="en-US" altLang="en-US" dirty="0"/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Sort left and right </a:t>
            </a:r>
            <a:r>
              <a:rPr lang="en-US" altLang="en-US" dirty="0" smtClean="0"/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12480" y="964247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Sort: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&gt; 1, select a pivot </a:t>
            </a:r>
            <a:r>
              <a:rPr lang="en-US" altLang="en-US" dirty="0" smtClean="0"/>
              <a:t>element.</a:t>
            </a:r>
            <a:endParaRPr lang="en-US" altLang="en-US" dirty="0"/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Partition the n elements into 3 </a:t>
            </a:r>
            <a:r>
              <a:rPr lang="en-US" altLang="en-US" dirty="0" smtClean="0"/>
              <a:t>sets: left</a:t>
            </a:r>
            <a:r>
              <a:rPr lang="en-US" altLang="en-US" dirty="0"/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The middle </a:t>
            </a:r>
            <a:r>
              <a:rPr lang="en-US" altLang="en-US" dirty="0" smtClean="0"/>
              <a:t>set contains </a:t>
            </a:r>
            <a:r>
              <a:rPr lang="en-US" altLang="en-US" dirty="0"/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left </a:t>
            </a:r>
            <a:r>
              <a:rPr lang="en-US" altLang="en-US" dirty="0" smtClean="0"/>
              <a:t>set are </a:t>
            </a:r>
            <a:r>
              <a:rPr lang="en-US" altLang="en-US" dirty="0"/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right </a:t>
            </a:r>
            <a:r>
              <a:rPr lang="en-US" altLang="en-US" dirty="0" smtClean="0"/>
              <a:t>set are </a:t>
            </a:r>
            <a:r>
              <a:rPr lang="en-US" altLang="en-US" dirty="0"/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Sort left and right </a:t>
            </a:r>
            <a:r>
              <a:rPr lang="en-US" altLang="en-US" dirty="0" smtClean="0"/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6760" y="2903855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45880" y="2903855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66760" y="4153534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9760" y="415353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153534"/>
            <a:ext cx="2133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6760" y="5670549"/>
            <a:ext cx="1143000" cy="4572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9760" y="567054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45040" y="5670549"/>
            <a:ext cx="213360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12480" y="949007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152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680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684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688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6216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220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1748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5276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7280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8141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1669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Sort: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&gt; 1, select a pivot </a:t>
            </a:r>
            <a:r>
              <a:rPr lang="en-US" altLang="en-US" dirty="0" smtClean="0"/>
              <a:t>element.</a:t>
            </a:r>
            <a:endParaRPr lang="en-US" altLang="en-US" dirty="0"/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Partition the n elements into 3 </a:t>
            </a:r>
            <a:r>
              <a:rPr lang="en-US" altLang="en-US" dirty="0" smtClean="0"/>
              <a:t>sets: left</a:t>
            </a:r>
            <a:r>
              <a:rPr lang="en-US" altLang="en-US" dirty="0"/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The middle </a:t>
            </a:r>
            <a:r>
              <a:rPr lang="en-US" altLang="en-US" dirty="0" smtClean="0"/>
              <a:t>set contains </a:t>
            </a:r>
            <a:r>
              <a:rPr lang="en-US" altLang="en-US" dirty="0"/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left </a:t>
            </a:r>
            <a:r>
              <a:rPr lang="en-US" altLang="en-US" dirty="0" smtClean="0"/>
              <a:t>set are </a:t>
            </a:r>
            <a:r>
              <a:rPr lang="en-US" altLang="en-US" dirty="0"/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right </a:t>
            </a:r>
            <a:r>
              <a:rPr lang="en-US" altLang="en-US" dirty="0" smtClean="0"/>
              <a:t>set are </a:t>
            </a:r>
            <a:r>
              <a:rPr lang="en-US" altLang="en-US" dirty="0"/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Sort left and right </a:t>
            </a:r>
            <a:r>
              <a:rPr lang="en-US" altLang="en-US" dirty="0" smtClean="0"/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66760" y="4153534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9760" y="415353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153534"/>
            <a:ext cx="2133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6760" y="5670549"/>
            <a:ext cx="1143000" cy="4572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9760" y="567054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45040" y="5670549"/>
            <a:ext cx="213360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12480" y="949007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152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680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684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688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6216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220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1748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5276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7280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8141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1669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66760" y="294132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02040" y="294132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22080" y="294132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4212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7740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9744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272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6800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8804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9665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3193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Sort: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&gt; 1, select a pivot </a:t>
            </a:r>
            <a:r>
              <a:rPr lang="en-US" altLang="en-US" dirty="0" smtClean="0"/>
              <a:t>element.</a:t>
            </a:r>
            <a:endParaRPr lang="en-US" altLang="en-US" dirty="0"/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Partition the n elements into 3 </a:t>
            </a:r>
            <a:r>
              <a:rPr lang="en-US" altLang="en-US" dirty="0" smtClean="0"/>
              <a:t>sets: left</a:t>
            </a:r>
            <a:r>
              <a:rPr lang="en-US" altLang="en-US" dirty="0"/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The middle </a:t>
            </a:r>
            <a:r>
              <a:rPr lang="en-US" altLang="en-US" dirty="0" smtClean="0"/>
              <a:t>set contains </a:t>
            </a:r>
            <a:r>
              <a:rPr lang="en-US" altLang="en-US" dirty="0"/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left </a:t>
            </a:r>
            <a:r>
              <a:rPr lang="en-US" altLang="en-US" dirty="0" smtClean="0"/>
              <a:t>set are </a:t>
            </a:r>
            <a:r>
              <a:rPr lang="en-US" altLang="en-US" dirty="0"/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right </a:t>
            </a:r>
            <a:r>
              <a:rPr lang="en-US" altLang="en-US" dirty="0" smtClean="0"/>
              <a:t>set are </a:t>
            </a:r>
            <a:r>
              <a:rPr lang="en-US" altLang="en-US" dirty="0"/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Sort left and right </a:t>
            </a:r>
            <a:r>
              <a:rPr lang="en-US" altLang="en-US" dirty="0" smtClean="0"/>
              <a:t>sets recursively.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6760" y="5670549"/>
            <a:ext cx="1143000" cy="4572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9760" y="567054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45040" y="5670549"/>
            <a:ext cx="213360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12480" y="949007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152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680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684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688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6216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220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1748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5276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7280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8141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1669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66760" y="294132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02040" y="294132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22080" y="294132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4212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7740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9744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272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6800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8804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9665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3193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36280" y="4258628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71560" y="4258628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91600" y="4258628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11640" y="4267200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646920" y="4267200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66960" y="4267200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302240" y="42672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37520" y="4267200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57560" y="4267200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266170" y="4267200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601450" y="4267200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Sort: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990600"/>
            <a:ext cx="6690360" cy="5867400"/>
          </a:xfrm>
          <a:noFill/>
        </p:spPr>
        <p:txBody>
          <a:bodyPr/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&lt;= 1, the list is sorted.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When n &gt; 1, select a pivot </a:t>
            </a:r>
            <a:r>
              <a:rPr lang="en-US" altLang="en-US" dirty="0" smtClean="0"/>
              <a:t>element.</a:t>
            </a:r>
            <a:endParaRPr lang="en-US" altLang="en-US" dirty="0"/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Partition the n elements into 3 </a:t>
            </a:r>
            <a:r>
              <a:rPr lang="en-US" altLang="en-US" dirty="0" smtClean="0"/>
              <a:t>sets: left</a:t>
            </a:r>
            <a:r>
              <a:rPr lang="en-US" altLang="en-US" dirty="0"/>
              <a:t>, middle and right.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The middle </a:t>
            </a:r>
            <a:r>
              <a:rPr lang="en-US" altLang="en-US" dirty="0" smtClean="0"/>
              <a:t>set contains </a:t>
            </a:r>
            <a:r>
              <a:rPr lang="en-US" altLang="en-US" dirty="0"/>
              <a:t>only the pivot element.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left </a:t>
            </a:r>
            <a:r>
              <a:rPr lang="en-US" altLang="en-US" dirty="0" smtClean="0"/>
              <a:t>set are </a:t>
            </a:r>
            <a:r>
              <a:rPr lang="en-US" altLang="en-US" dirty="0"/>
              <a:t>&lt;=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All elements in the right </a:t>
            </a:r>
            <a:r>
              <a:rPr lang="en-US" altLang="en-US" dirty="0" smtClean="0"/>
              <a:t>set are </a:t>
            </a:r>
            <a:r>
              <a:rPr lang="en-US" altLang="en-US" dirty="0"/>
              <a:t>&gt;= pivot.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altLang="en-US" dirty="0"/>
              <a:t>Sort left and right </a:t>
            </a:r>
            <a:r>
              <a:rPr lang="en-US" altLang="en-US" dirty="0" smtClean="0"/>
              <a:t>sets recursively.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quicksort(Left), quicksort(Right)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12480" y="949007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152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680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6840" y="161544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688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6216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220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1748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5276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7280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8141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16690" y="162401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66760" y="294132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02040" y="294132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22080" y="294132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4212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7740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9744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272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6800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8804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9665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3193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36280" y="4258628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71560" y="4258628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91600" y="4258628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11640" y="4267200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646920" y="4267200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66960" y="4267200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302240" y="42672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37520" y="4267200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57560" y="4267200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266170" y="4267200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601450" y="4267200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36280" y="5424805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71560" y="5424805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1600" y="5424805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311640" y="5433377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646920" y="5433377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966960" y="5433377"/>
            <a:ext cx="33528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302240" y="5433377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637520" y="5433377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57560" y="5433377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266170" y="5433377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601450" y="5433377"/>
            <a:ext cx="33528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Choice Of Pivot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940" y="1602184"/>
            <a:ext cx="7342822" cy="4376897"/>
          </a:xfrm>
          <a:noFill/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leftmost element in list that is to be sorted.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rightmost element in list that is to be sorted</a:t>
            </a:r>
            <a:r>
              <a:rPr lang="en-US" altLang="en-US" sz="3200" dirty="0" smtClean="0"/>
              <a:t>.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middle </a:t>
            </a:r>
            <a:r>
              <a:rPr lang="en-US" altLang="en-US" sz="3200" dirty="0"/>
              <a:t>element in list that is to be sorted.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Randomly select one of the elements to be sorted as the pivot.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/>
              <a:t>Median-of-Three rule. From the leftmost, middle, and rightmost elements of the list to be sorted, select the one with median key as the pivot.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22920" y="332486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58200" y="332486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78240" y="332486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8280" y="3333433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33560" y="3333433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3600" y="3333433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88880" y="3333433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24160" y="3333433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44200" y="3333433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52810" y="3333433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88090" y="3333433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1333" y="483145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{3, 6, 7}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08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87527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sz="3200" dirty="0" smtClean="0"/>
              <a:t>Can use a new array to store the three parts.</a:t>
            </a:r>
          </a:p>
          <a:p>
            <a:pPr lvl="1">
              <a:buClr>
                <a:schemeClr val="tx2"/>
              </a:buClr>
            </a:pPr>
            <a:r>
              <a:rPr lang="en-US" altLang="en-US" dirty="0" err="1" smtClean="0"/>
              <a:t>startIndex</a:t>
            </a:r>
            <a:r>
              <a:rPr lang="en-US" altLang="en-US" dirty="0" smtClean="0"/>
              <a:t> = 0, </a:t>
            </a:r>
            <a:r>
              <a:rPr lang="en-US" altLang="en-US" dirty="0" err="1" smtClean="0"/>
              <a:t>endindex</a:t>
            </a:r>
            <a:r>
              <a:rPr lang="en-US" altLang="en-US" dirty="0" smtClean="0"/>
              <a:t> = n-1</a:t>
            </a:r>
          </a:p>
          <a:p>
            <a:pPr lvl="1">
              <a:buClr>
                <a:schemeClr val="tx2"/>
              </a:buClr>
            </a:pPr>
            <a:r>
              <a:rPr lang="en-US" altLang="en-US" dirty="0" smtClean="0"/>
              <a:t>Increase </a:t>
            </a:r>
            <a:r>
              <a:rPr lang="en-US" altLang="en-US" dirty="0" err="1" smtClean="0"/>
              <a:t>startindex</a:t>
            </a:r>
            <a:r>
              <a:rPr lang="en-US" altLang="en-US" dirty="0" smtClean="0"/>
              <a:t> if an element &lt;= pivot.</a:t>
            </a:r>
          </a:p>
          <a:p>
            <a:pPr lvl="1">
              <a:buClr>
                <a:schemeClr val="tx2"/>
              </a:buClr>
            </a:pPr>
            <a:r>
              <a:rPr lang="en-US" altLang="en-US" dirty="0" smtClean="0"/>
              <a:t>Decrease </a:t>
            </a:r>
            <a:r>
              <a:rPr lang="en-US" altLang="en-US" dirty="0" err="1" smtClean="0"/>
              <a:t>endindex</a:t>
            </a:r>
            <a:r>
              <a:rPr lang="en-US" altLang="en-US" dirty="0" smtClean="0"/>
              <a:t> if an element &gt; pivot.</a:t>
            </a:r>
          </a:p>
          <a:p>
            <a:pPr lvl="1">
              <a:buClr>
                <a:schemeClr val="tx2"/>
              </a:buClr>
            </a:pPr>
            <a:endParaRPr lang="en-US" altLang="en-US" sz="3200" dirty="0"/>
          </a:p>
          <a:p>
            <a:pPr>
              <a:buClr>
                <a:schemeClr val="tx2"/>
              </a:buClr>
            </a:pPr>
            <a:r>
              <a:rPr lang="en-US" altLang="en-US" sz="3200" dirty="0" smtClean="0"/>
              <a:t>Can perform in-place partitioning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6760" y="4153534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09760" y="415353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45040" y="4153534"/>
            <a:ext cx="2133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66760" y="294132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2040" y="294132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2080" y="294132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4212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7740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9744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3272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8804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9665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631930" y="294989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27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In-place 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19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leftmost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big</a:t>
            </a:r>
            <a:r>
              <a:rPr lang="en-US" altLang="en-US" sz="3200" dirty="0" smtClean="0"/>
              <a:t> &gt;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rightmost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small</a:t>
            </a:r>
            <a:r>
              <a:rPr lang="en-US" altLang="en-US" sz="3200" dirty="0" smtClean="0"/>
              <a:t> &lt;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Swap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dirty="0" smtClean="0"/>
              <a:t> 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/>
              <a:t>is to the left of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Repeat the process.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Then swap (pivot, the last element of the left part).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5800" y="20574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08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112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11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64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364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17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70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70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569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097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3440" y="1259146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L=1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75983" y="1259146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R=10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20699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In-place 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19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leftmost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big</a:t>
            </a:r>
            <a:r>
              <a:rPr lang="en-US" altLang="en-US" sz="3200" dirty="0" smtClean="0"/>
              <a:t> &gt;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rightmost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small</a:t>
            </a:r>
            <a:r>
              <a:rPr lang="en-US" altLang="en-US" sz="3200" dirty="0" smtClean="0"/>
              <a:t> &lt;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Swap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dirty="0" smtClean="0"/>
              <a:t> 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/>
              <a:t>is to the left of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Repeat the process.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Then swap (pivot, the last element of the left part).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5800" y="20574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08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112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11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64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364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17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70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70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569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097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641080" y="2773680"/>
            <a:ext cx="868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957560" y="2773680"/>
            <a:ext cx="857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73440" y="1259146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L=1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75983" y="1259146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R=10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66256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551238" y="4270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76" y="1253934"/>
            <a:ext cx="10997002" cy="2612688"/>
          </a:xfrm>
          <a:noFill/>
        </p:spPr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Find </a:t>
            </a:r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 smtClean="0">
                <a:cs typeface="Times New Roman" panose="02020603050405020304" pitchFamily="18" charset="0"/>
              </a:rPr>
              <a:t>smallest number </a:t>
            </a:r>
            <a:r>
              <a:rPr lang="en-US" altLang="en-US" dirty="0">
                <a:cs typeface="Times New Roman" panose="02020603050405020304" pitchFamily="18" charset="0"/>
              </a:rPr>
              <a:t>in the list and places it </a:t>
            </a:r>
            <a:r>
              <a:rPr lang="en-US" altLang="en-US" dirty="0" smtClean="0">
                <a:cs typeface="Times New Roman" panose="02020603050405020304" pitchFamily="18" charset="0"/>
              </a:rPr>
              <a:t>first.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Then </a:t>
            </a:r>
            <a:r>
              <a:rPr lang="en-US" altLang="en-US" dirty="0"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cs typeface="Times New Roman" panose="02020603050405020304" pitchFamily="18" charset="0"/>
              </a:rPr>
              <a:t>t finds </a:t>
            </a:r>
            <a:r>
              <a:rPr lang="en-US" altLang="en-US" dirty="0">
                <a:cs typeface="Times New Roman" panose="02020603050405020304" pitchFamily="18" charset="0"/>
              </a:rPr>
              <a:t>the smallest remaining number and places it next to </a:t>
            </a:r>
            <a:r>
              <a:rPr lang="en-US" altLang="en-US" dirty="0" smtClean="0">
                <a:cs typeface="Times New Roman" panose="02020603050405020304" pitchFamily="18" charset="0"/>
              </a:rPr>
              <a:t>first.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Repeat until </a:t>
            </a:r>
            <a:r>
              <a:rPr lang="en-US" altLang="en-US" dirty="0">
                <a:cs typeface="Times New Roman" panose="02020603050405020304" pitchFamily="18" charset="0"/>
              </a:rPr>
              <a:t>the list contains only a single number.</a:t>
            </a:r>
            <a:r>
              <a:rPr lang="en-US" altLang="en-US" dirty="0"/>
              <a:t> </a:t>
            </a:r>
          </a:p>
        </p:txBody>
      </p:sp>
      <p:sp>
        <p:nvSpPr>
          <p:cNvPr id="89093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93091"/>
            <a:ext cx="8299450" cy="39687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9708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803822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9427936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52050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10676164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4" name="Rectangle 13"/>
          <p:cNvSpPr/>
          <p:nvPr/>
        </p:nvSpPr>
        <p:spPr>
          <a:xfrm>
            <a:off x="11300278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493240" y="3499007"/>
            <a:ext cx="85423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Loop</a:t>
            </a:r>
          </a:p>
          <a:p>
            <a:r>
              <a:rPr lang="en-US" sz="2800" dirty="0" smtClean="0"/>
              <a:t>	The remaining elements: from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 to (n-1)</a:t>
            </a:r>
          </a:p>
          <a:p>
            <a:r>
              <a:rPr lang="en-US" sz="2800" dirty="0" smtClean="0"/>
              <a:t>	Find the smallest number from remaining elements</a:t>
            </a:r>
          </a:p>
          <a:p>
            <a:r>
              <a:rPr lang="en-US" sz="2800" dirty="0" smtClean="0"/>
              <a:t>	Swap the </a:t>
            </a:r>
            <a:r>
              <a:rPr lang="en-US" sz="2800" dirty="0"/>
              <a:t>smallest </a:t>
            </a:r>
            <a:r>
              <a:rPr lang="en-US" sz="2800" dirty="0" smtClean="0"/>
              <a:t>number to the position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</a:t>
            </a:r>
            <a:r>
              <a:rPr lang="en-US" sz="2800" dirty="0" smtClean="0"/>
              <a:t> &lt;- </a:t>
            </a:r>
            <a:r>
              <a:rPr lang="en-US" sz="2800" dirty="0" err="1" smtClean="0"/>
              <a:t>i</a:t>
            </a:r>
            <a:r>
              <a:rPr lang="en-US" sz="2800" dirty="0" smtClean="0"/>
              <a:t> + 1</a:t>
            </a:r>
          </a:p>
          <a:p>
            <a:r>
              <a:rPr lang="en-US" sz="2800" dirty="0" smtClean="0"/>
              <a:t>Repeat if  </a:t>
            </a:r>
            <a:r>
              <a:rPr lang="en-US" sz="2800" dirty="0" err="1" smtClean="0"/>
              <a:t>i</a:t>
            </a:r>
            <a:r>
              <a:rPr lang="en-US" sz="2800" dirty="0" smtClean="0"/>
              <a:t> != (n-1)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282866" y="34607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0695" y="34680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9502066" y="34752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109031" y="34811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96860" y="34883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28231" y="349565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56212" y="3533950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732530" y="2746821"/>
            <a:ext cx="13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035800" y="3866622"/>
            <a:ext cx="1247066" cy="552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In-place 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19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leftmost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big</a:t>
            </a:r>
            <a:r>
              <a:rPr lang="en-US" altLang="en-US" sz="3200" dirty="0" smtClean="0"/>
              <a:t> &gt;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rightmost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small</a:t>
            </a:r>
            <a:r>
              <a:rPr lang="en-US" altLang="en-US" sz="3200" dirty="0" smtClean="0"/>
              <a:t> &lt;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Swap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dirty="0" smtClean="0"/>
              <a:t> 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/>
              <a:t>is to the left of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Repeat the process.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Then swap (pivot, the last element of the left part).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5800" y="20574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08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112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11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64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364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17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70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70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569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097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5800" y="328961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108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11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6440" y="3298191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648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717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0704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27080" y="3298191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3569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7097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9774" y="2718754"/>
            <a:ext cx="654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big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10759440" y="2729557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small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580120" y="3746811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L=4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2663" y="374681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R=8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1415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In-place 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19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leftmost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big</a:t>
            </a:r>
            <a:r>
              <a:rPr lang="en-US" altLang="en-US" sz="3200" dirty="0" smtClean="0"/>
              <a:t> &gt;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rightmost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small</a:t>
            </a:r>
            <a:r>
              <a:rPr lang="en-US" altLang="en-US" sz="3200" dirty="0" smtClean="0"/>
              <a:t> &lt;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Swap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dirty="0" smtClean="0"/>
              <a:t> 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/>
              <a:t>is to the left of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Repeat the process.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Then swap (pivot, the last element of the left part).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5800" y="20574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08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112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11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64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364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17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70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70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569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097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5800" y="328961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108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11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6440" y="3298191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648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717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0704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27080" y="3298191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3569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7097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9774" y="2718754"/>
            <a:ext cx="654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big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10759440" y="2729557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small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8321040" y="450469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5632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7636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9640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31680" y="4513266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517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8700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2228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42320" y="4513266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5093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58621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84080" y="3755391"/>
            <a:ext cx="1295400" cy="6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860280" y="3755391"/>
            <a:ext cx="1219200" cy="6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80120" y="3746811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L=4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1382663" y="374681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R=8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706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In-place 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19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leftmost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big</a:t>
            </a:r>
            <a:r>
              <a:rPr lang="en-US" altLang="en-US" sz="3200" dirty="0" smtClean="0"/>
              <a:t> &gt;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rightmost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small</a:t>
            </a:r>
            <a:r>
              <a:rPr lang="en-US" altLang="en-US" sz="3200" dirty="0" smtClean="0"/>
              <a:t> &lt;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Swap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dirty="0" smtClean="0"/>
              <a:t> 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/>
              <a:t>is to the left of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Repeat the process.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Then swap (pivot, the last element of the left part).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5800" y="20574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08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112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11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64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364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17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70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70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569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097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5800" y="328961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108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11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6440" y="3298191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648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717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0704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27080" y="3298191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3569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7097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82200" y="3935275"/>
            <a:ext cx="654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big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10683240" y="3979237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small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8321040" y="450469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5632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7636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9640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3168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517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87000" y="4513266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22280" y="4513266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423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5093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58621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49640" y="4961894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L=6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11352183" y="4961894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73759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In-place 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19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leftmost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big</a:t>
            </a:r>
            <a:r>
              <a:rPr lang="en-US" altLang="en-US" sz="3200" dirty="0" smtClean="0"/>
              <a:t> &gt;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rightmost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small</a:t>
            </a:r>
            <a:r>
              <a:rPr lang="en-US" altLang="en-US" sz="3200" dirty="0" smtClean="0"/>
              <a:t> &lt;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Swap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dirty="0" smtClean="0"/>
              <a:t> 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/>
              <a:t>is to the left of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Repeat the process.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Then swap (pivot, the last element of the left part).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05800" y="20574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08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112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11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64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364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17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70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70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569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097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5800" y="328961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108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11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6440" y="3298191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648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717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0704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27080" y="3298191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3569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7097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82200" y="3935275"/>
            <a:ext cx="654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big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10683240" y="3979237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small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8321040" y="450469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5632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7636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9640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3168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517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87000" y="4513266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22280" y="4513266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423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5093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58621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36280" y="5482597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71560" y="5482597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91600" y="5482597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164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4692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6696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02240" y="5491169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37520" y="5491169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95756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26617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60145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0471785" y="5083188"/>
            <a:ext cx="358140" cy="29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0471785" y="5083188"/>
            <a:ext cx="300990" cy="29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49640" y="4961894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L=6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11352183" y="4961894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775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In-place 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19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leftmost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big</a:t>
            </a:r>
            <a:r>
              <a:rPr lang="en-US" altLang="en-US" sz="3200" dirty="0" smtClean="0"/>
              <a:t> &gt;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rightmost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small</a:t>
            </a:r>
            <a:r>
              <a:rPr lang="en-US" altLang="en-US" sz="3200" dirty="0" smtClean="0"/>
              <a:t> &lt;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Swap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dirty="0" smtClean="0"/>
              <a:t> 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/>
              <a:t>is to the left of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Repeat the process.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Then swap (pivot, the last element of the left part).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05800" y="20574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08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112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11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64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364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17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70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70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569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097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5800" y="328961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108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11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6440" y="3298191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648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717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0704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27080" y="3298191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3569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7097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82200" y="3935275"/>
            <a:ext cx="654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big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10683240" y="3979237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small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8321040" y="450469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5632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7636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9640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3168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517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87000" y="4513266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22280" y="4513266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423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5093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58621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36280" y="5482597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71560" y="5482597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91600" y="5482597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164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4692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6696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02240" y="5491169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37520" y="5491169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95756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26617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60145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37396" y="591535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L=7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11239939" y="591535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R=6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5364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In-place Partitioning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190" cy="4351338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leftmost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big</a:t>
            </a:r>
            <a:r>
              <a:rPr lang="en-US" altLang="en-US" sz="3200" dirty="0" smtClean="0"/>
              <a:t> &gt;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Find rightmost element </a:t>
            </a:r>
            <a:r>
              <a:rPr lang="en-US" altLang="en-US" sz="3200" dirty="0" err="1" smtClean="0"/>
              <a:t>e</a:t>
            </a:r>
            <a:r>
              <a:rPr lang="en-US" altLang="en-US" sz="3200" baseline="-25000" dirty="0" err="1" smtClean="0"/>
              <a:t>small</a:t>
            </a:r>
            <a:r>
              <a:rPr lang="en-US" altLang="en-US" sz="3200" dirty="0" smtClean="0"/>
              <a:t> &lt; pivot.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Swap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dirty="0" smtClean="0"/>
              <a:t> 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big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/>
              <a:t>is to the left of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small</a:t>
            </a:r>
            <a:r>
              <a:rPr lang="en-US" altLang="en-US" sz="32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Repeat the process.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Then swap (pivot, the last element of the left part).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05800" y="2057400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08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1120" y="2057400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11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64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364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176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704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708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569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0970" y="2065972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5800" y="328961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108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0" y="328961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11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6440" y="3298191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648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7176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0704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27080" y="3298191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3569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70970" y="329819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82200" y="3935275"/>
            <a:ext cx="654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big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10683240" y="3979237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/>
              <a:t>e</a:t>
            </a:r>
            <a:r>
              <a:rPr lang="en-US" altLang="en-US" sz="2800" baseline="-25000" dirty="0" err="1"/>
              <a:t>small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8321040" y="4504694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5632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76360" y="4504694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9640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3168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517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87000" y="4513266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22280" y="4513266"/>
            <a:ext cx="33528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4232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5093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586210" y="4513266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36280" y="5482597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71560" y="5482597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91600" y="5482597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164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4692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6696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02240" y="5491169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37520" y="5491169"/>
            <a:ext cx="33528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95756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26617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601450" y="549116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37396" y="591535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L=7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11239939" y="591535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R=6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9464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906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2999"/>
            <a:ext cx="7345680" cy="5578475"/>
          </a:xfrm>
          <a:noFill/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Partition </a:t>
            </a:r>
            <a:r>
              <a:rPr lang="en-US" altLang="en-US" dirty="0" smtClean="0"/>
              <a:t>an array of n </a:t>
            </a:r>
            <a:r>
              <a:rPr lang="en-US" altLang="en-US" dirty="0" smtClean="0"/>
              <a:t>elements: O(n)</a:t>
            </a:r>
            <a:endParaRPr lang="en-US" altLang="en-US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t(n): time </a:t>
            </a:r>
            <a:r>
              <a:rPr lang="en-US" altLang="en-US" dirty="0" smtClean="0"/>
              <a:t>needed to sort n elements.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t(0) = t(1) = c, where c is a constant.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t(n</a:t>
            </a:r>
            <a:r>
              <a:rPr lang="en-US" altLang="en-US" sz="2800" dirty="0"/>
              <a:t>) = t(|left|) + t(|right|) + </a:t>
            </a:r>
            <a:r>
              <a:rPr lang="en-US" altLang="en-US" sz="2800" dirty="0" err="1"/>
              <a:t>dn</a:t>
            </a:r>
            <a:r>
              <a:rPr lang="en-US" altLang="en-US" sz="2800" dirty="0"/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/>
              <a:t>where d is a </a:t>
            </a:r>
            <a:r>
              <a:rPr lang="en-US" altLang="en-US" sz="2800" dirty="0" smtClean="0"/>
              <a:t>constant, for n &gt;=2.</a:t>
            </a:r>
            <a:endParaRPr lang="en-US" altLang="en-US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t(n) is maximum when either |left| = 0 or |right| = </a:t>
            </a:r>
            <a:r>
              <a:rPr lang="en-US" altLang="en-US" dirty="0" smtClean="0"/>
              <a:t>0 after each partitioning step.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best case, | t</a:t>
            </a:r>
            <a:r>
              <a:rPr lang="en-US" altLang="en-US" dirty="0"/>
              <a:t>(|left</a:t>
            </a:r>
            <a:r>
              <a:rPr lang="en-US" altLang="en-US" dirty="0" smtClean="0"/>
              <a:t>|) - t(|</a:t>
            </a:r>
            <a:r>
              <a:rPr lang="en-US" altLang="en-US" dirty="0"/>
              <a:t>right</a:t>
            </a:r>
            <a:r>
              <a:rPr lang="en-US" altLang="en-US" dirty="0" smtClean="0"/>
              <a:t>|)| &lt;= 1.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Best case performance O(n log n).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Average case performance O(n log n).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Memory space: O(n), using in-place partitioning.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41920" y="1142999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1920" y="2179319"/>
            <a:ext cx="171069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58350" y="2179319"/>
            <a:ext cx="169545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1920" y="3292475"/>
            <a:ext cx="6400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62900" y="3292475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49945" y="2179317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52610" y="1142998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590" y="2179317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55684" y="3287712"/>
            <a:ext cx="796925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76665" y="3287712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21520" y="3270250"/>
            <a:ext cx="6400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842500" y="3270250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535284" y="3265487"/>
            <a:ext cx="796925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756265" y="3265487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82405" y="4275136"/>
            <a:ext cx="370204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246869" y="4275136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959465" y="4292599"/>
            <a:ext cx="370204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123929" y="4292599"/>
            <a:ext cx="20574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43034" y="5827932"/>
            <a:ext cx="4156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Depth of the call stack: 1 + log n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658350" y="437901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 = 16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9082405" y="5335271"/>
            <a:ext cx="164464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137899" y="5352194"/>
            <a:ext cx="19176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286240" y="5335269"/>
            <a:ext cx="16636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937240" y="5352194"/>
            <a:ext cx="16636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530195" y="4292599"/>
            <a:ext cx="20574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17073" y="4275136"/>
            <a:ext cx="20574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043803" y="4275136"/>
            <a:ext cx="20574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55684" y="4275136"/>
            <a:ext cx="20574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198493" y="4255573"/>
            <a:ext cx="20574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41920" y="4255573"/>
            <a:ext cx="20574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8552815" y="1600198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336213" y="1630735"/>
            <a:ext cx="169862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938842" y="2741576"/>
            <a:ext cx="169862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912543" y="2757196"/>
            <a:ext cx="169862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110855" y="2786577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986018" y="2786577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91050" y="3791705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114593" y="3778109"/>
            <a:ext cx="84931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815503" y="3819288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39046" y="3805692"/>
            <a:ext cx="84931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0583388" y="3841466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123929" y="3827870"/>
            <a:ext cx="84931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739187" y="3809751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79728" y="3796155"/>
            <a:ext cx="84931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245134" y="4832196"/>
            <a:ext cx="84931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349739" y="4801592"/>
            <a:ext cx="84931" cy="4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1002713" y="4877749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111217" y="4830542"/>
            <a:ext cx="57785" cy="39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906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Of Quick Sort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67840"/>
            <a:ext cx="8610600" cy="4221480"/>
          </a:xfrm>
          <a:noFill/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/>
              <a:t>Best case performance O(n log n).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/>
              <a:t>Average case performance O(n log n).</a:t>
            </a:r>
          </a:p>
          <a:p>
            <a:pPr>
              <a:buClr>
                <a:schemeClr val="tx2"/>
              </a:buClr>
            </a:pPr>
            <a:endParaRPr lang="en-US" altLang="en-US" sz="32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Stop </a:t>
            </a:r>
            <a:r>
              <a:rPr lang="en-US" altLang="en-US" sz="3200" dirty="0" smtClean="0"/>
              <a:t>recursion when </a:t>
            </a:r>
            <a:r>
              <a:rPr lang="en-US" altLang="en-US" sz="3200" dirty="0" smtClean="0"/>
              <a:t>a set </a:t>
            </a:r>
            <a:r>
              <a:rPr lang="en-US" altLang="en-US" sz="3200" dirty="0" smtClean="0"/>
              <a:t>of </a:t>
            </a:r>
            <a:r>
              <a:rPr lang="en-US" altLang="en-US" sz="3200" dirty="0" smtClean="0"/>
              <a:t>number of elements &lt;= m, e.g., m = 15. Sort </a:t>
            </a:r>
            <a:r>
              <a:rPr lang="en-US" altLang="en-US" sz="3200" dirty="0" smtClean="0"/>
              <a:t>the </a:t>
            </a:r>
            <a:r>
              <a:rPr lang="en-US" altLang="en-US" sz="3200" dirty="0" smtClean="0"/>
              <a:t>set using </a:t>
            </a:r>
            <a:r>
              <a:rPr lang="en-US" altLang="en-US" sz="3200" dirty="0" smtClean="0"/>
              <a:t>insertion sort.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>
                <a:solidFill>
                  <a:schemeClr val="tx1"/>
                </a:solidFill>
              </a:rPr>
              <a:t>37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90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Implement Quick Sort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8250"/>
            <a:ext cx="4572000" cy="4267200"/>
          </a:xfrm>
          <a:noFill/>
        </p:spPr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US" altLang="en-US" dirty="0"/>
              <a:t>v</a:t>
            </a:r>
            <a:r>
              <a:rPr lang="en-US" altLang="en-US" dirty="0" smtClean="0"/>
              <a:t>oid </a:t>
            </a:r>
            <a:r>
              <a:rPr lang="en-US" altLang="en-US" dirty="0" err="1"/>
              <a:t>q</a:t>
            </a:r>
            <a:r>
              <a:rPr lang="en-US" altLang="en-US" dirty="0" err="1" smtClean="0"/>
              <a:t>uickSort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n,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*a)</a:t>
            </a:r>
            <a:r>
              <a:rPr lang="en-US" altLang="en-US" dirty="0"/>
              <a:t> </a:t>
            </a:r>
            <a:r>
              <a:rPr lang="en-US" altLang="en-US" dirty="0" smtClean="0"/>
              <a:t>{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   if n &lt;= 1  return;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pivot = </a:t>
            </a:r>
            <a:r>
              <a:rPr lang="en-US" altLang="en-US" dirty="0" err="1" smtClean="0"/>
              <a:t>computePivot</a:t>
            </a:r>
            <a:r>
              <a:rPr lang="en-US" altLang="en-US" dirty="0" smtClean="0"/>
              <a:t>(n, a);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Ln = split(n, a, pivot);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quickSort</a:t>
            </a:r>
            <a:r>
              <a:rPr lang="en-US" altLang="en-US" dirty="0" smtClean="0"/>
              <a:t>(Ln, a);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quicksort(n-Ln-1, &amp;a[Ln+1]);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05400" y="1101725"/>
            <a:ext cx="6774180" cy="4267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*a)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&lt;= 1)  return;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n/2;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pivot = a[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 // middle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Ln = split(n, a, pivot,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pIndex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(Ln, a);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(n-Ln-1, &amp;a[Ln+1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//Ln : number of elements in the left part.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385" y="563214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1665" y="563214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1705" y="5632149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1745" y="564072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7025" y="564072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7065" y="564072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2345" y="5640721"/>
            <a:ext cx="33528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7625" y="564072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7665" y="564072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6275" y="564072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1555" y="5640721"/>
            <a:ext cx="33528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626" y="6113796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Ln=6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349" y="5096706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-Ln-1 = 11-6-1 = 4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302795" y="6343884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a[Ln+1]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2932464" y="6039342"/>
            <a:ext cx="141188" cy="36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3" autoUpdateAnimBg="0"/>
      <p:bldP spid="5" grpId="0" build="p" bldLvl="3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204912"/>
            <a:ext cx="7513320" cy="53340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Partition the n &gt; 1 elements into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near equal smaller sets. 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 = (n-1)/2. {0…m}, {m+1,…,n-1}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Each of the two smaller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parts is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sorted recursively.</a:t>
            </a:r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sorted smaller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parts are combined, called merging.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Complexity is O(n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log n).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be implemented in a non-recursive manner.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524001" y="12709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8"/>
          <p:cNvSpPr>
            <a:spLocks noChangeArrowheads="1"/>
          </p:cNvSpPr>
          <p:nvPr/>
        </p:nvSpPr>
        <p:spPr bwMode="auto">
          <a:xfrm>
            <a:off x="1524001" y="1266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35359" y="3501392"/>
            <a:ext cx="85423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Loop</a:t>
            </a:r>
          </a:p>
          <a:p>
            <a:r>
              <a:rPr lang="en-US" sz="2800" dirty="0" smtClean="0"/>
              <a:t>	The remaining elements: from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 to (n-1)</a:t>
            </a:r>
          </a:p>
          <a:p>
            <a:r>
              <a:rPr lang="en-US" sz="2800" dirty="0" smtClean="0"/>
              <a:t>	Find the smallest number from remaining elements</a:t>
            </a:r>
          </a:p>
          <a:p>
            <a:r>
              <a:rPr lang="en-US" sz="2800" dirty="0" smtClean="0"/>
              <a:t>	Swap the smallest number to the position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</a:t>
            </a:r>
            <a:r>
              <a:rPr lang="en-US" sz="2800" dirty="0" smtClean="0"/>
              <a:t> &lt;- </a:t>
            </a:r>
            <a:r>
              <a:rPr lang="en-US" sz="2800" dirty="0" err="1" smtClean="0"/>
              <a:t>i</a:t>
            </a:r>
            <a:r>
              <a:rPr lang="en-US" sz="2800" dirty="0" smtClean="0"/>
              <a:t> + 1</a:t>
            </a:r>
          </a:p>
          <a:p>
            <a:r>
              <a:rPr lang="en-US" sz="2800" dirty="0" smtClean="0"/>
              <a:t>Repeat if  </a:t>
            </a:r>
            <a:r>
              <a:rPr lang="en-US" sz="2800" dirty="0" err="1" smtClean="0"/>
              <a:t>i</a:t>
            </a:r>
            <a:r>
              <a:rPr lang="en-US" sz="2800" dirty="0" smtClean="0"/>
              <a:t> != (n-1) 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141031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2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65145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8389259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13373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1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37487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10261601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244189" y="35106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2018" y="35178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63389" y="35251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70354" y="35309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658183" y="3538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89554" y="35455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7535" y="3583803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93853" y="2796674"/>
            <a:ext cx="13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140808" y="4054052"/>
            <a:ext cx="370246" cy="337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03276" y="1165034"/>
            <a:ext cx="10997002" cy="2612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Find the smallest number in the list and places it first.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Then it finds the smallest </a:t>
            </a:r>
            <a:r>
              <a:rPr lang="en-US" altLang="en-US" dirty="0">
                <a:cs typeface="Times New Roman" panose="02020603050405020304" pitchFamily="18" charset="0"/>
              </a:rPr>
              <a:t>remaining number and </a:t>
            </a:r>
            <a:r>
              <a:rPr lang="en-US" altLang="en-US" dirty="0" smtClean="0">
                <a:cs typeface="Times New Roman" panose="02020603050405020304" pitchFamily="18" charset="0"/>
              </a:rPr>
              <a:t>places it next to first.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Repeat until the list contains only a single number.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93091"/>
            <a:ext cx="8299450" cy="39687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31420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204912"/>
            <a:ext cx="7513320" cy="53340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Partition the n &gt; 1 elements into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near equal smaller sets. 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(n-1)/2. {0…m}, {m+1,…,n-1}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of the two smaller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is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 recursively.</a:t>
            </a: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sorted smaller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are combined, called merging.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is O(n</a:t>
            </a:r>
            <a:r>
              <a:rPr lang="en-US" alt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n).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implemented in a non-recursive manner.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51520" y="976312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0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204912"/>
            <a:ext cx="7513320" cy="53340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Partition the n &gt; 1 elements into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near equal smaller sets. 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 = (n-1)/2. {0…m}, {m+1,…,n-1}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of the two smaller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is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 recursively.</a:t>
            </a: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sorted smaller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are combined, called merging.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is O(n</a:t>
            </a:r>
            <a:r>
              <a:rPr lang="en-US" alt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n).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implemented in a non-recursive manner.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51520" y="976312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1520" y="2193292"/>
            <a:ext cx="181356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65080" y="2193292"/>
            <a:ext cx="17983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204912"/>
            <a:ext cx="7513320" cy="53340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the n &gt; 1 elements into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near equal smaller sets. 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(n-1)/2. {0…m}, {m+1,…,n-1}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Each of the two smaller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parts is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sorted recursively.</a:t>
            </a: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sorted smaller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are combined, called merging.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is O(n</a:t>
            </a:r>
            <a:r>
              <a:rPr lang="en-US" alt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n).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implemented in a non-recursive manner.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51520" y="976312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57460" y="3518221"/>
            <a:ext cx="179832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51520" y="2193292"/>
            <a:ext cx="181356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65080" y="2193292"/>
            <a:ext cx="17983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51520" y="3518221"/>
            <a:ext cx="179832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204912"/>
            <a:ext cx="7513320" cy="53340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the n &gt; 1 elements into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near equal smaller sets. 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(n-1)/2. {0…m}, {m+1,…,n-1}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of the two smaller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is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 recursively.</a:t>
            </a:r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sorted smaller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parts are combined, called merging.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is O(n</a:t>
            </a:r>
            <a:r>
              <a:rPr lang="en-US" alt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n).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implemented in a non-recursive manner.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43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51520" y="976312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65080" y="3518221"/>
            <a:ext cx="179832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51520" y="2193292"/>
            <a:ext cx="181356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65080" y="2193292"/>
            <a:ext cx="17983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51520" y="3518221"/>
            <a:ext cx="179832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6760" y="5031421"/>
            <a:ext cx="359664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204912"/>
            <a:ext cx="7513320" cy="53340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Partition the n &gt; 1 elements into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near equal smaller sets. 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 = (n-1)/2. {0…m}, {m+1,…,n-1}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Each of the two smaller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parts is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sorted recursively.</a:t>
            </a:r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sorted smaller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parts are combined, called merging.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Complexity is O(n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log n).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be implemented in a non-recursive manner.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44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51520" y="976312"/>
            <a:ext cx="361188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65080" y="3518221"/>
            <a:ext cx="179832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51520" y="2193292"/>
            <a:ext cx="181356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65080" y="2193292"/>
            <a:ext cx="17983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51520" y="3518221"/>
            <a:ext cx="179832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6760" y="5031421"/>
            <a:ext cx="3596640" cy="457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time.</a:t>
            </a:r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617720"/>
            <a:ext cx="35141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3, 4, 5, 6, 6 , 7 }</a:t>
            </a:r>
          </a:p>
          <a:p>
            <a:r>
              <a:rPr lang="en-US" sz="2800" dirty="0" smtClean="0"/>
              <a:t>B = { 1, 2, 7, 9 }</a:t>
            </a:r>
          </a:p>
          <a:p>
            <a:r>
              <a:rPr lang="en-US" sz="2800" dirty="0" smtClean="0"/>
              <a:t>C = {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623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35141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3, 4, 5, 6, 6 , 7 }</a:t>
            </a:r>
          </a:p>
          <a:p>
            <a:r>
              <a:rPr lang="en-US" sz="2800" dirty="0" smtClean="0"/>
              <a:t>B = { 1, 2, 7, 9 }</a:t>
            </a:r>
          </a:p>
          <a:p>
            <a:r>
              <a:rPr lang="en-US" sz="2800" dirty="0" smtClean="0"/>
              <a:t>C = { 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1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43829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</a:t>
            </a:r>
            <a:r>
              <a:rPr lang="en-US" sz="2800" dirty="0" smtClean="0">
                <a:solidFill>
                  <a:srgbClr val="C00000"/>
                </a:solidFill>
              </a:rPr>
              <a:t>1</a:t>
            </a:r>
            <a:r>
              <a:rPr lang="en-US" sz="2800" dirty="0" smtClean="0"/>
              <a:t>, 3, 4, 5, 6, 6 , 7 }, a = 0</a:t>
            </a:r>
          </a:p>
          <a:p>
            <a:r>
              <a:rPr lang="en-US" sz="2800" dirty="0" smtClean="0"/>
              <a:t>B = { </a:t>
            </a:r>
            <a:r>
              <a:rPr lang="en-US" sz="2800" dirty="0" smtClean="0">
                <a:solidFill>
                  <a:srgbClr val="C00000"/>
                </a:solidFill>
              </a:rPr>
              <a:t>1</a:t>
            </a:r>
            <a:r>
              <a:rPr lang="en-US" sz="2800" dirty="0" smtClean="0"/>
              <a:t>, 2, 7, 9 }, b = 0</a:t>
            </a:r>
          </a:p>
          <a:p>
            <a:r>
              <a:rPr lang="en-US" sz="2800" dirty="0" smtClean="0"/>
              <a:t>C = { }, c = 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3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5602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</a:t>
            </a:r>
            <a:r>
              <a:rPr lang="en-US" sz="2800" dirty="0" smtClean="0">
                <a:solidFill>
                  <a:srgbClr val="C00000"/>
                </a:solidFill>
              </a:rPr>
              <a:t>3</a:t>
            </a:r>
            <a:r>
              <a:rPr lang="en-US" sz="2800" dirty="0" smtClean="0"/>
              <a:t>, 4, 5, 6, 6 , 7 }, a = 0 =&gt; a = 1</a:t>
            </a:r>
          </a:p>
          <a:p>
            <a:r>
              <a:rPr lang="en-US" sz="2800" dirty="0" smtClean="0"/>
              <a:t>B = { </a:t>
            </a:r>
            <a:r>
              <a:rPr lang="en-US" sz="2800" dirty="0" smtClean="0">
                <a:solidFill>
                  <a:srgbClr val="C00000"/>
                </a:solidFill>
              </a:rPr>
              <a:t>1</a:t>
            </a:r>
            <a:r>
              <a:rPr lang="en-US" sz="2800" dirty="0" smtClean="0"/>
              <a:t>, 2, 7, 9 }, b = 0</a:t>
            </a:r>
          </a:p>
          <a:p>
            <a:r>
              <a:rPr lang="en-US" sz="2800" dirty="0" smtClean="0"/>
              <a:t>C = { 1 }, c = 0 =&gt; c = 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4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455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</a:t>
            </a:r>
            <a:r>
              <a:rPr lang="en-US" sz="2800" dirty="0" smtClean="0">
                <a:solidFill>
                  <a:srgbClr val="C00000"/>
                </a:solidFill>
              </a:rPr>
              <a:t>3</a:t>
            </a:r>
            <a:r>
              <a:rPr lang="en-US" sz="2800" dirty="0" smtClean="0"/>
              <a:t>, 4, 5, 6, 6 , 7 }, a = 1</a:t>
            </a:r>
          </a:p>
          <a:p>
            <a:r>
              <a:rPr lang="en-US" sz="2800" dirty="0" smtClean="0"/>
              <a:t>B = { </a:t>
            </a:r>
            <a:r>
              <a:rPr lang="en-US" sz="2800" dirty="0" smtClean="0">
                <a:solidFill>
                  <a:srgbClr val="C00000"/>
                </a:solidFill>
              </a:rPr>
              <a:t>1</a:t>
            </a:r>
            <a:r>
              <a:rPr lang="en-US" sz="2800" dirty="0" smtClean="0"/>
              <a:t>, 2, 7, 9 }, b = 0</a:t>
            </a:r>
          </a:p>
          <a:p>
            <a:r>
              <a:rPr lang="en-US" sz="2800" dirty="0" smtClean="0"/>
              <a:t>C = { 1 }, c = 0 =&gt; c = 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359" y="3501392"/>
            <a:ext cx="85423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Loop</a:t>
            </a:r>
          </a:p>
          <a:p>
            <a:r>
              <a:rPr lang="en-US" sz="2800" dirty="0" smtClean="0"/>
              <a:t>	The remaining elements: from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 to (NUM-1)</a:t>
            </a:r>
          </a:p>
          <a:p>
            <a:r>
              <a:rPr lang="en-US" sz="2800" dirty="0" smtClean="0"/>
              <a:t>	Find the smallest number from remaining elements</a:t>
            </a:r>
          </a:p>
          <a:p>
            <a:r>
              <a:rPr lang="en-US" sz="2800" dirty="0" smtClean="0"/>
              <a:t>	Swap the smallest number to the position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</a:t>
            </a:r>
            <a:r>
              <a:rPr lang="en-US" sz="2800" dirty="0" smtClean="0"/>
              <a:t> &lt;- </a:t>
            </a:r>
            <a:r>
              <a:rPr lang="en-US" sz="2800" dirty="0" err="1" smtClean="0"/>
              <a:t>i</a:t>
            </a:r>
            <a:r>
              <a:rPr lang="en-US" sz="2800" dirty="0" smtClean="0"/>
              <a:t> + 1</a:t>
            </a:r>
          </a:p>
          <a:p>
            <a:r>
              <a:rPr lang="en-US" sz="2800" dirty="0" smtClean="0"/>
              <a:t>Repeat if  </a:t>
            </a:r>
            <a:r>
              <a:rPr lang="en-US" sz="2800" dirty="0" err="1" smtClean="0"/>
              <a:t>i</a:t>
            </a:r>
            <a:r>
              <a:rPr lang="en-US" sz="2800" dirty="0" smtClean="0"/>
              <a:t> != (NUM-1) 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141031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1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65145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8389259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13373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2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37487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10261601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244189" y="35233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2018" y="35305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63389" y="35378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70354" y="35436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658183" y="35509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89554" y="35582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7535" y="3596503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93853" y="2809374"/>
            <a:ext cx="13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959600" y="4119724"/>
            <a:ext cx="551677" cy="312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03276" y="1253934"/>
            <a:ext cx="10997002" cy="2612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Find the smallest number in the list and places it first.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Then it finds the smallest </a:t>
            </a:r>
            <a:r>
              <a:rPr lang="en-US" altLang="en-US" dirty="0">
                <a:cs typeface="Times New Roman" panose="02020603050405020304" pitchFamily="18" charset="0"/>
              </a:rPr>
              <a:t>remaining number and </a:t>
            </a:r>
            <a:r>
              <a:rPr lang="en-US" altLang="en-US" dirty="0" smtClean="0">
                <a:cs typeface="Times New Roman" panose="02020603050405020304" pitchFamily="18" charset="0"/>
              </a:rPr>
              <a:t>places it next to first.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Repeat until the list contains only a single number.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93091"/>
            <a:ext cx="8299450" cy="39687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30367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455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</a:t>
            </a:r>
            <a:r>
              <a:rPr lang="en-US" sz="2800" dirty="0" smtClean="0">
                <a:solidFill>
                  <a:srgbClr val="C00000"/>
                </a:solidFill>
              </a:rPr>
              <a:t>3</a:t>
            </a:r>
            <a:r>
              <a:rPr lang="en-US" sz="2800" dirty="0" smtClean="0"/>
              <a:t>, 4, 5, 6, 6 , 7 }, a = 1</a:t>
            </a:r>
          </a:p>
          <a:p>
            <a:r>
              <a:rPr lang="en-US" sz="2800" dirty="0" smtClean="0"/>
              <a:t>B = { 1, </a:t>
            </a:r>
            <a:r>
              <a:rPr lang="en-US" sz="2800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/>
              <a:t>, 7, 9 }, b = 0 =&gt; b = 1</a:t>
            </a:r>
          </a:p>
          <a:p>
            <a:r>
              <a:rPr lang="en-US" sz="2800" dirty="0" smtClean="0"/>
              <a:t>C = { 1, 1 }, c = 1 =&gt; c = 2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7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455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3, 4, 5, 6, 6 , 7 }, a = 1</a:t>
            </a:r>
          </a:p>
          <a:p>
            <a:r>
              <a:rPr lang="en-US" sz="2800" dirty="0" smtClean="0"/>
              <a:t>B = { 1, 2, 7, 9 }, b = 1</a:t>
            </a:r>
          </a:p>
          <a:p>
            <a:r>
              <a:rPr lang="en-US" sz="2800" dirty="0" smtClean="0"/>
              <a:t>C = { 1, 1 }, c = 2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15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455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</a:t>
            </a:r>
            <a:r>
              <a:rPr lang="en-US" sz="2800" dirty="0" smtClean="0">
                <a:solidFill>
                  <a:srgbClr val="C00000"/>
                </a:solidFill>
              </a:rPr>
              <a:t>3</a:t>
            </a:r>
            <a:r>
              <a:rPr lang="en-US" sz="2800" dirty="0" smtClean="0"/>
              <a:t>, 4, 5, 6, 6 , 7 }, a = 1</a:t>
            </a:r>
          </a:p>
          <a:p>
            <a:r>
              <a:rPr lang="en-US" sz="2800" dirty="0" smtClean="0"/>
              <a:t>B = { 1, 2, </a:t>
            </a:r>
            <a:r>
              <a:rPr lang="en-US" sz="2800" dirty="0" smtClean="0">
                <a:solidFill>
                  <a:srgbClr val="C00000"/>
                </a:solidFill>
              </a:rPr>
              <a:t>7</a:t>
            </a:r>
            <a:r>
              <a:rPr lang="en-US" sz="2800" dirty="0" smtClean="0"/>
              <a:t>, 9 }, b = 1 =&gt; b = 2</a:t>
            </a:r>
          </a:p>
          <a:p>
            <a:r>
              <a:rPr lang="en-US" sz="2800" dirty="0" smtClean="0"/>
              <a:t>C = { 1, 1, 2 }, c = 2 =&gt; c = 3;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455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</a:t>
            </a:r>
            <a:r>
              <a:rPr lang="en-US" sz="2800" dirty="0" smtClean="0">
                <a:solidFill>
                  <a:srgbClr val="C00000"/>
                </a:solidFill>
              </a:rPr>
              <a:t>3</a:t>
            </a:r>
            <a:r>
              <a:rPr lang="en-US" sz="2800" dirty="0" smtClean="0"/>
              <a:t>, 4, 5, 6, 6 , 7 }, a = 1</a:t>
            </a:r>
          </a:p>
          <a:p>
            <a:r>
              <a:rPr lang="en-US" sz="2800" dirty="0" smtClean="0"/>
              <a:t>B = { 1, 2, </a:t>
            </a:r>
            <a:r>
              <a:rPr lang="en-US" sz="2800" dirty="0" smtClean="0">
                <a:solidFill>
                  <a:srgbClr val="C00000"/>
                </a:solidFill>
              </a:rPr>
              <a:t>7</a:t>
            </a:r>
            <a:r>
              <a:rPr lang="en-US" sz="2800" dirty="0" smtClean="0"/>
              <a:t>, 9 }, b = 2</a:t>
            </a:r>
          </a:p>
          <a:p>
            <a:r>
              <a:rPr lang="en-US" sz="2800" dirty="0" smtClean="0"/>
              <a:t>C = { 1, 1, 2 }, c = 3;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76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5602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3, </a:t>
            </a:r>
            <a:r>
              <a:rPr lang="en-US" sz="2800" dirty="0" smtClean="0">
                <a:solidFill>
                  <a:srgbClr val="C00000"/>
                </a:solidFill>
              </a:rPr>
              <a:t>4</a:t>
            </a:r>
            <a:r>
              <a:rPr lang="en-US" sz="2800" dirty="0" smtClean="0"/>
              <a:t>, 5, 6, 6 , 7 }, a = 1 =&gt; a = 2</a:t>
            </a:r>
          </a:p>
          <a:p>
            <a:r>
              <a:rPr lang="en-US" sz="2800" dirty="0" smtClean="0"/>
              <a:t>B = { 1, 2, </a:t>
            </a:r>
            <a:r>
              <a:rPr lang="en-US" sz="2800" dirty="0" smtClean="0">
                <a:solidFill>
                  <a:srgbClr val="C00000"/>
                </a:solidFill>
              </a:rPr>
              <a:t>7</a:t>
            </a:r>
            <a:r>
              <a:rPr lang="en-US" sz="2800" dirty="0" smtClean="0"/>
              <a:t>, 9 }, b = 2</a:t>
            </a:r>
          </a:p>
          <a:p>
            <a:r>
              <a:rPr lang="en-US" sz="2800" dirty="0" smtClean="0"/>
              <a:t>C = { 1, 1, 2, 3 }, c = 3 =&gt; c = 4;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91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44983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3, </a:t>
            </a:r>
            <a:r>
              <a:rPr lang="en-US" sz="2800" dirty="0" smtClean="0">
                <a:solidFill>
                  <a:srgbClr val="C00000"/>
                </a:solidFill>
              </a:rPr>
              <a:t>4</a:t>
            </a:r>
            <a:r>
              <a:rPr lang="en-US" sz="2800" dirty="0" smtClean="0"/>
              <a:t>, 5, 6, 6 , 7 }, a = 2</a:t>
            </a:r>
          </a:p>
          <a:p>
            <a:r>
              <a:rPr lang="en-US" sz="2800" dirty="0" smtClean="0"/>
              <a:t>B = { 1, 2, </a:t>
            </a:r>
            <a:r>
              <a:rPr lang="en-US" sz="2800" dirty="0" smtClean="0">
                <a:solidFill>
                  <a:srgbClr val="C00000"/>
                </a:solidFill>
              </a:rPr>
              <a:t>7</a:t>
            </a:r>
            <a:r>
              <a:rPr lang="en-US" sz="2800" dirty="0" smtClean="0"/>
              <a:t>, 9 }, b = 2</a:t>
            </a:r>
          </a:p>
          <a:p>
            <a:r>
              <a:rPr lang="en-US" sz="2800" dirty="0" smtClean="0"/>
              <a:t>C = { 1, 1, 2, 3 }, c = 4;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5602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1, 3, 4, </a:t>
            </a:r>
            <a:r>
              <a:rPr lang="en-US" sz="2800" dirty="0" smtClean="0">
                <a:solidFill>
                  <a:srgbClr val="C00000"/>
                </a:solidFill>
              </a:rPr>
              <a:t>5</a:t>
            </a:r>
            <a:r>
              <a:rPr lang="en-US" sz="2800" dirty="0" smtClean="0"/>
              <a:t>, 6, 6 , 7 }, a = 2 =&gt; a = 3</a:t>
            </a:r>
          </a:p>
          <a:p>
            <a:r>
              <a:rPr lang="en-US" sz="2800" dirty="0" smtClean="0"/>
              <a:t>B = { 1, 2, </a:t>
            </a:r>
            <a:r>
              <a:rPr lang="en-US" sz="2800" dirty="0" smtClean="0">
                <a:solidFill>
                  <a:srgbClr val="C00000"/>
                </a:solidFill>
              </a:rPr>
              <a:t>7</a:t>
            </a:r>
            <a:r>
              <a:rPr lang="en-US" sz="2800" dirty="0" smtClean="0"/>
              <a:t>, 9 }, b = 2</a:t>
            </a:r>
          </a:p>
          <a:p>
            <a:r>
              <a:rPr lang="en-US" sz="2800" dirty="0" smtClean="0"/>
              <a:t>C = { 1, 1, 2, 3, 4 }, c = 4 =&gt; c = 5;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14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Sorted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480"/>
            <a:ext cx="8534400" cy="4648200"/>
          </a:xfrm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 smtClean="0"/>
              <a:t>C = { }. C stores the final sorted elements.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Given two </a:t>
            </a:r>
            <a:r>
              <a:rPr lang="en-US" altLang="en-US" dirty="0"/>
              <a:t>sorted lists, </a:t>
            </a:r>
            <a:r>
              <a:rPr lang="en-US" altLang="en-US" dirty="0" smtClean="0"/>
              <a:t>scan </a:t>
            </a:r>
            <a:r>
              <a:rPr lang="en-US" altLang="en-US" dirty="0"/>
              <a:t>the elements of A and B from the smallest to the largest. Place the smaller one into C each time</a:t>
            </a:r>
            <a:r>
              <a:rPr lang="en-US" alt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altLang="en-US" dirty="0" smtClean="0"/>
              <a:t>Use three counters: a, b, and c.</a:t>
            </a:r>
            <a:endParaRPr lang="en-US" altLang="en-US" dirty="0"/>
          </a:p>
          <a:p>
            <a:pPr marL="0" indent="0">
              <a:buClr>
                <a:schemeClr val="tx2"/>
              </a:buClr>
              <a:buNone/>
            </a:pPr>
            <a:endParaRPr lang="en-US" altLang="en-US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827597"/>
            <a:ext cx="579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{  }</a:t>
            </a:r>
          </a:p>
          <a:p>
            <a:r>
              <a:rPr lang="en-US" sz="2800" dirty="0" smtClean="0"/>
              <a:t>B = { 1, 2, 7, 9 }</a:t>
            </a:r>
          </a:p>
          <a:p>
            <a:r>
              <a:rPr lang="en-US" sz="2800" dirty="0" smtClean="0"/>
              <a:t>C = { }</a:t>
            </a:r>
          </a:p>
          <a:p>
            <a:r>
              <a:rPr lang="en-US" sz="2800" dirty="0" smtClean="0"/>
              <a:t>If a list is empty, copy another list to C.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3937" y="3873490"/>
            <a:ext cx="39533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A(a) &lt;= B(b), C(c) = A(a).</a:t>
            </a:r>
          </a:p>
          <a:p>
            <a:r>
              <a:rPr lang="en-US" sz="2800" dirty="0" smtClean="0"/>
              <a:t>Otherwise C(c) = B(b);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24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095500" y="-304800"/>
            <a:ext cx="7772400" cy="1143000"/>
          </a:xfrm>
        </p:spPr>
        <p:txBody>
          <a:bodyPr/>
          <a:lstStyle/>
          <a:p>
            <a:r>
              <a:rPr lang="en-US" altLang="en-US" smtClean="0"/>
              <a:t>Merge to sorted lists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0" y="685800"/>
            <a:ext cx="89154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mtClean="0"/>
              <a:t>void merge(const vector &amp;A, int ia, const vector &amp;B, int ib, vector &amp;C) {</a:t>
            </a:r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r>
              <a:rPr lang="en-US" altLang="en-US" smtClean="0"/>
              <a:t>}</a:t>
            </a:r>
          </a:p>
          <a:p>
            <a:pPr marL="0" indent="0"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08760" y="534352"/>
            <a:ext cx="9144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void merge(</a:t>
            </a:r>
            <a:r>
              <a:rPr lang="en-US" altLang="en-US" sz="2400" dirty="0" err="1"/>
              <a:t>const</a:t>
            </a:r>
            <a:r>
              <a:rPr lang="en-US" altLang="en-US" sz="2400" dirty="0"/>
              <a:t> vector &amp;A,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const</a:t>
            </a:r>
            <a:r>
              <a:rPr lang="en-US" altLang="en-US" sz="2400" dirty="0"/>
              <a:t> vector &amp;B,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ib</a:t>
            </a:r>
            <a:r>
              <a:rPr lang="en-US" altLang="en-US" sz="2400" dirty="0"/>
              <a:t>, vector &amp;C</a:t>
            </a:r>
            <a:r>
              <a:rPr lang="en-US" altLang="en-US" sz="2400" dirty="0" smtClean="0"/>
              <a:t>) {</a:t>
            </a:r>
          </a:p>
          <a:p>
            <a:pPr marL="0" indent="0">
              <a:buNone/>
            </a:pPr>
            <a:r>
              <a:rPr lang="en-US" altLang="en-US" sz="2400" dirty="0" smtClean="0"/>
              <a:t>	if (</a:t>
            </a:r>
            <a:r>
              <a:rPr lang="en-US" altLang="en-US" sz="2400" dirty="0" err="1" smtClean="0"/>
              <a:t>ia</a:t>
            </a:r>
            <a:r>
              <a:rPr lang="en-US" altLang="en-US" sz="2400" dirty="0" smtClean="0"/>
              <a:t> &gt;= </a:t>
            </a:r>
            <a:r>
              <a:rPr lang="en-US" altLang="en-US" sz="2400" dirty="0" err="1" smtClean="0"/>
              <a:t>A.size</a:t>
            </a:r>
            <a:r>
              <a:rPr lang="en-US" altLang="en-US" sz="2400" dirty="0" smtClean="0"/>
              <a:t>()) { append(B, </a:t>
            </a:r>
            <a:r>
              <a:rPr lang="en-US" altLang="en-US" sz="2400" dirty="0" err="1" smtClean="0"/>
              <a:t>ib</a:t>
            </a:r>
            <a:r>
              <a:rPr lang="en-US" altLang="en-US" sz="2400" dirty="0" smtClean="0"/>
              <a:t>, C); return;}</a:t>
            </a:r>
          </a:p>
          <a:p>
            <a:pPr marL="0" indent="0">
              <a:buNone/>
            </a:pPr>
            <a:r>
              <a:rPr lang="en-US" altLang="en-US" sz="2400" dirty="0" smtClean="0"/>
              <a:t>	if (</a:t>
            </a:r>
            <a:r>
              <a:rPr lang="en-US" altLang="en-US" sz="2400" dirty="0" err="1" smtClean="0"/>
              <a:t>ib</a:t>
            </a:r>
            <a:r>
              <a:rPr lang="en-US" altLang="en-US" sz="2400" dirty="0" smtClean="0"/>
              <a:t> &gt;= </a:t>
            </a:r>
            <a:r>
              <a:rPr lang="en-US" altLang="en-US" sz="2400" dirty="0" err="1" smtClean="0"/>
              <a:t>B.size</a:t>
            </a:r>
            <a:r>
              <a:rPr lang="en-US" altLang="en-US" sz="2400" dirty="0" smtClean="0"/>
              <a:t>()) { append(A, </a:t>
            </a:r>
            <a:r>
              <a:rPr lang="en-US" altLang="en-US" sz="2400" dirty="0" err="1" smtClean="0"/>
              <a:t>ia</a:t>
            </a:r>
            <a:r>
              <a:rPr lang="en-US" altLang="en-US" sz="2400" dirty="0" smtClean="0"/>
              <a:t>, C); return;}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a = A[</a:t>
            </a:r>
            <a:r>
              <a:rPr lang="en-US" altLang="en-US" sz="2400" dirty="0" err="1" smtClean="0"/>
              <a:t>ia</a:t>
            </a:r>
            <a:r>
              <a:rPr lang="en-US" altLang="en-US" sz="2400" dirty="0" smtClean="0"/>
              <a:t>];</a:t>
            </a:r>
          </a:p>
          <a:p>
            <a:pPr marL="0" indent="0"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b = B[</a:t>
            </a:r>
            <a:r>
              <a:rPr lang="en-US" altLang="en-US" sz="2400" dirty="0" err="1" smtClean="0"/>
              <a:t>ib</a:t>
            </a:r>
            <a:r>
              <a:rPr lang="en-US" altLang="en-US" sz="2400" dirty="0" smtClean="0"/>
              <a:t>];</a:t>
            </a:r>
          </a:p>
          <a:p>
            <a:pPr marL="0" indent="0">
              <a:buNone/>
            </a:pPr>
            <a:r>
              <a:rPr lang="en-US" altLang="en-US" sz="2400" dirty="0" smtClean="0"/>
              <a:t>	if (a&gt;b) {</a:t>
            </a:r>
          </a:p>
          <a:p>
            <a:pPr marL="0" indent="0">
              <a:buNone/>
            </a:pPr>
            <a:r>
              <a:rPr lang="en-US" altLang="en-US" sz="2400" dirty="0" smtClean="0"/>
              <a:t>		</a:t>
            </a:r>
            <a:r>
              <a:rPr lang="en-US" altLang="en-US" sz="2400" dirty="0" err="1" smtClean="0"/>
              <a:t>C.push_back</a:t>
            </a:r>
            <a:r>
              <a:rPr lang="en-US" altLang="en-US" sz="2400" dirty="0" smtClean="0"/>
              <a:t>(b);</a:t>
            </a:r>
          </a:p>
          <a:p>
            <a:pPr marL="0" indent="0">
              <a:buNone/>
            </a:pPr>
            <a:r>
              <a:rPr lang="en-US" altLang="en-US" sz="2400" dirty="0" smtClean="0"/>
              <a:t>		</a:t>
            </a:r>
            <a:r>
              <a:rPr lang="en-US" altLang="en-US" sz="2400" dirty="0" err="1" smtClean="0"/>
              <a:t>ib</a:t>
            </a:r>
            <a:r>
              <a:rPr lang="en-US" altLang="en-US" sz="2400" dirty="0" smtClean="0"/>
              <a:t>++;</a:t>
            </a:r>
          </a:p>
          <a:p>
            <a:pPr marL="0" indent="0">
              <a:buNone/>
            </a:pPr>
            <a:r>
              <a:rPr lang="en-US" altLang="en-US" sz="2400" dirty="0" smtClean="0"/>
              <a:t>		merge(A, </a:t>
            </a:r>
            <a:r>
              <a:rPr lang="en-US" altLang="en-US" sz="2400" dirty="0" err="1" smtClean="0"/>
              <a:t>ia</a:t>
            </a:r>
            <a:r>
              <a:rPr lang="en-US" altLang="en-US" sz="2400" dirty="0" smtClean="0"/>
              <a:t>, B, </a:t>
            </a:r>
            <a:r>
              <a:rPr lang="en-US" altLang="en-US" sz="2400" dirty="0" err="1" smtClean="0"/>
              <a:t>ib</a:t>
            </a:r>
            <a:r>
              <a:rPr lang="en-US" altLang="en-US" sz="2400" dirty="0" smtClean="0"/>
              <a:t>, C);</a:t>
            </a:r>
          </a:p>
          <a:p>
            <a:pPr marL="0" indent="0">
              <a:buNone/>
            </a:pPr>
            <a:r>
              <a:rPr lang="en-US" altLang="en-US" sz="2400" dirty="0" smtClean="0"/>
              <a:t>	} else </a:t>
            </a:r>
          </a:p>
          <a:p>
            <a:pPr marL="0" indent="0">
              <a:buNone/>
            </a:pPr>
            <a:r>
              <a:rPr lang="en-US" altLang="en-US" sz="2400" dirty="0" smtClean="0"/>
              <a:t>}</a:t>
            </a: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59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70520" y="2759422"/>
            <a:ext cx="3383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= {  }</a:t>
            </a:r>
          </a:p>
          <a:p>
            <a:r>
              <a:rPr lang="en-US" sz="3200" dirty="0"/>
              <a:t>B = { 1, 2, 7, 9 }</a:t>
            </a:r>
          </a:p>
          <a:p>
            <a:r>
              <a:rPr lang="en-US" sz="3200" dirty="0"/>
              <a:t>C = { }</a:t>
            </a:r>
          </a:p>
        </p:txBody>
      </p:sp>
    </p:spTree>
    <p:extLst>
      <p:ext uri="{BB962C8B-B14F-4D97-AF65-F5344CB8AC3E}">
        <p14:creationId xmlns:p14="http://schemas.microsoft.com/office/powerpoint/2010/main" val="31540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551238" y="4270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524001" y="12709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8"/>
          <p:cNvSpPr>
            <a:spLocks noChangeArrowheads="1"/>
          </p:cNvSpPr>
          <p:nvPr/>
        </p:nvSpPr>
        <p:spPr bwMode="auto">
          <a:xfrm>
            <a:off x="1524001" y="1266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35359" y="3501392"/>
            <a:ext cx="85423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Loop</a:t>
            </a:r>
          </a:p>
          <a:p>
            <a:r>
              <a:rPr lang="en-US" sz="2800" dirty="0" smtClean="0"/>
              <a:t>	The remaining elements: from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 to (n-1)</a:t>
            </a:r>
          </a:p>
          <a:p>
            <a:r>
              <a:rPr lang="en-US" sz="2800" dirty="0" smtClean="0"/>
              <a:t>	Find the smallest number from remaining elements</a:t>
            </a:r>
          </a:p>
          <a:p>
            <a:r>
              <a:rPr lang="en-US" sz="2800" dirty="0" smtClean="0"/>
              <a:t>	Swap the smallest number to the position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sz="2800" dirty="0" smtClean="0">
                <a:solidFill>
                  <a:srgbClr val="0070C0"/>
                </a:solidFill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 + 1</a:t>
            </a:r>
          </a:p>
          <a:p>
            <a:r>
              <a:rPr lang="en-US" sz="2800" dirty="0" smtClean="0"/>
              <a:t>Repeat if  </a:t>
            </a:r>
            <a:r>
              <a:rPr lang="en-US" sz="2800" dirty="0" err="1" smtClean="0"/>
              <a:t>i</a:t>
            </a:r>
            <a:r>
              <a:rPr lang="en-US" sz="2800" dirty="0" smtClean="0"/>
              <a:t> != (n-1) 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141031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65145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8389259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13373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37487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10261601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244189" y="35487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2018" y="35559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63389" y="35632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70354" y="35690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658183" y="35763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89554" y="35836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7535" y="3621903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93853" y="2834774"/>
            <a:ext cx="13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404100" y="4193655"/>
            <a:ext cx="656618" cy="200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03276" y="1253934"/>
            <a:ext cx="10997002" cy="2612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Find the smallest number in the list and places it first.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Then it finds the </a:t>
            </a:r>
            <a:r>
              <a:rPr lang="en-US" altLang="en-US" dirty="0">
                <a:cs typeface="Times New Roman" panose="02020603050405020304" pitchFamily="18" charset="0"/>
              </a:rPr>
              <a:t>smallest remaining </a:t>
            </a:r>
            <a:r>
              <a:rPr lang="en-US" altLang="en-US" dirty="0" smtClean="0">
                <a:cs typeface="Times New Roman" panose="02020603050405020304" pitchFamily="18" charset="0"/>
              </a:rPr>
              <a:t>number and places it next to first.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Repeat until the list contains only a single number.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93091"/>
            <a:ext cx="8299450" cy="39687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1753" y="5293339"/>
            <a:ext cx="3171061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</a:t>
            </a:r>
            <a:endParaRPr lang="en-US" sz="2400" dirty="0" smtClean="0"/>
          </a:p>
          <a:p>
            <a:r>
              <a:rPr lang="en-US" sz="2400" dirty="0" smtClean="0"/>
              <a:t>O(n) + O(n-1) + … + O(1)</a:t>
            </a:r>
          </a:p>
          <a:p>
            <a:r>
              <a:rPr lang="en-US" sz="2400" dirty="0" smtClean="0"/>
              <a:t>=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49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7, 5, 18, 5, 1, 13, 7, 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Top down: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plitting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7, 5, 18, 5, 1, 13, 7, 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7, 5, 18, 5, 1, 13, 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Top down: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plitting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7, 5, 18, 5, 1, 13, 7, 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7, 5, 18, 5, 1, 13, 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28799" y="3875316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7, 5, 18, 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819400" y="3546334"/>
            <a:ext cx="106680" cy="4051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038600" y="3875316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13, 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343400" y="3622534"/>
            <a:ext cx="381000" cy="3289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4413" y="3875316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11, 15, 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086600" y="3494316"/>
            <a:ext cx="5524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6" y="3875316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782050" y="3551466"/>
            <a:ext cx="514350" cy="400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  <p:bldP spid="13321" grpId="0" build="p" autoUpdateAnimBg="0"/>
      <p:bldP spid="13323" grpId="0" build="p" autoUpdateAnimBg="0"/>
      <p:bldP spid="13345" grpId="0" build="p" autoUpdateAnimBg="0"/>
      <p:bldP spid="1334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Top down: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plitting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7, 5, 18, 5, 1, 13, 7, 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7, 5, 18, 5, 1, 13, 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28799" y="3875316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7, 5, 18, 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819400" y="3546334"/>
            <a:ext cx="106680" cy="4051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038600" y="3875316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13, 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343400" y="3622534"/>
            <a:ext cx="381000" cy="3289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582577" y="4713516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7, 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286000" y="4408716"/>
            <a:ext cx="9525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67000" y="4713516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18, 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071972" y="4408716"/>
            <a:ext cx="280827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943191" y="471351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4495800" y="4446816"/>
            <a:ext cx="223673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181599" y="4713516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486400" y="4456340"/>
            <a:ext cx="0" cy="3333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4413" y="3875316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11, 15, 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086600" y="3494316"/>
            <a:ext cx="5524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6" y="3875316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782050" y="3551466"/>
            <a:ext cx="514350" cy="400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794374" y="4713516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6477000" y="4399190"/>
            <a:ext cx="428625" cy="390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7235825" y="4690365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7572374" y="4446816"/>
            <a:ext cx="57149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8150226" y="4713516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8, 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8839200" y="4456340"/>
            <a:ext cx="7620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9598026" y="4713516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9582150" y="4408716"/>
            <a:ext cx="371475" cy="361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  <p:bldP spid="13321" grpId="0" build="p" autoUpdateAnimBg="0"/>
      <p:bldP spid="13323" grpId="0" build="p" autoUpdateAnimBg="0"/>
      <p:bldP spid="13325" grpId="0" build="p" autoUpdateAnimBg="0"/>
      <p:bldP spid="13327" grpId="0" build="p" autoUpdateAnimBg="0"/>
      <p:bldP spid="13337" grpId="0" build="p" autoUpdateAnimBg="0"/>
      <p:bldP spid="13339" grpId="0" build="p" autoUpdateAnimBg="0"/>
      <p:bldP spid="13345" grpId="0" build="p" autoUpdateAnimBg="0"/>
      <p:bldP spid="13347" grpId="0" build="p" autoUpdateAnimBg="0"/>
      <p:bldP spid="13349" grpId="0" build="p" autoUpdateAnimBg="0"/>
      <p:bldP spid="13351" grpId="0" build="p" autoUpdateAnimBg="0"/>
      <p:bldP spid="13357" grpId="0" build="p" autoUpdateAnimBg="0"/>
      <p:bldP spid="1335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Top down: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plitting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7, 5, 18, 5, 1, 13, 7, 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7, 5, 18, 5, 1, 13, 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11, 15, 3, 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28799" y="3875316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7, 5, 18, 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819400" y="3546334"/>
            <a:ext cx="106680" cy="4051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038600" y="3875316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13, 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343400" y="3622534"/>
            <a:ext cx="381000" cy="3289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582577" y="4713516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7, 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286000" y="4408716"/>
            <a:ext cx="9525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67000" y="4713516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18, 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071972" y="4408716"/>
            <a:ext cx="280827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371600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1905000" y="5246916"/>
            <a:ext cx="55401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057399" y="5475516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286000" y="5246916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560319" y="5475516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3048000" y="5275782"/>
            <a:ext cx="131601" cy="27593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370424" y="5475516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5052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943191" y="471351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4495800" y="4446816"/>
            <a:ext cx="223673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181599" y="4713516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486400" y="4456340"/>
            <a:ext cx="0" cy="3333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903826" y="5475516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4343400" y="5275782"/>
            <a:ext cx="56991" cy="27593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648200" y="5475516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8006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4413" y="3875316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11, 15, 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086600" y="3494316"/>
            <a:ext cx="5524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6" y="3875316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8, 6, 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782050" y="3551466"/>
            <a:ext cx="514350" cy="400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794374" y="4713516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6477000" y="4399190"/>
            <a:ext cx="428625" cy="390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7235825" y="4690365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7572374" y="4446816"/>
            <a:ext cx="57149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561014" y="5475516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6096000" y="5246916"/>
            <a:ext cx="301625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6399214" y="5475516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837200" y="5275782"/>
            <a:ext cx="93823" cy="22288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8150226" y="4713516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8, 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8839200" y="4456340"/>
            <a:ext cx="7620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9598026" y="4713516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9582150" y="4408716"/>
            <a:ext cx="371475" cy="361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7772402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>
            <a:off x="8305800" y="5246916"/>
            <a:ext cx="239876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8759826" y="5475516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8929850" y="5246916"/>
            <a:ext cx="21415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  <p:bldP spid="13321" grpId="0" build="p" autoUpdateAnimBg="0"/>
      <p:bldP spid="13323" grpId="0" build="p" autoUpdateAnimBg="0"/>
      <p:bldP spid="13325" grpId="0" build="p" autoUpdateAnimBg="0"/>
      <p:bldP spid="13327" grpId="0" build="p" autoUpdateAnimBg="0"/>
      <p:bldP spid="13329" grpId="0" build="p" autoUpdateAnimBg="0"/>
      <p:bldP spid="13331" grpId="0" build="p" autoUpdateAnimBg="0"/>
      <p:bldP spid="13333" grpId="0" build="p" autoUpdateAnimBg="0"/>
      <p:bldP spid="13335" grpId="0" build="p" autoUpdateAnimBg="0"/>
      <p:bldP spid="13337" grpId="0" build="p" autoUpdateAnimBg="0"/>
      <p:bldP spid="13339" grpId="0" build="p" autoUpdateAnimBg="0"/>
      <p:bldP spid="13341" grpId="0" build="p" autoUpdateAnimBg="0"/>
      <p:bldP spid="13343" grpId="0" build="p" autoUpdateAnimBg="0"/>
      <p:bldP spid="13345" grpId="0" build="p" autoUpdateAnimBg="0"/>
      <p:bldP spid="13347" grpId="0" build="p" autoUpdateAnimBg="0"/>
      <p:bldP spid="13349" grpId="0" build="p" autoUpdateAnimBg="0"/>
      <p:bldP spid="13351" grpId="0" build="p" autoUpdateAnimBg="0"/>
      <p:bldP spid="13353" grpId="0" build="p" autoUpdateAnimBg="0"/>
      <p:bldP spid="13355" grpId="0" build="p" autoUpdateAnimBg="0"/>
      <p:bldP spid="13357" grpId="0" build="p" autoUpdateAnimBg="0"/>
      <p:bldP spid="13359" grpId="0" build="p" autoUpdateAnimBg="0"/>
      <p:bldP spid="13361" grpId="0" build="p" autoUpdateAnimBg="0"/>
      <p:bldP spid="1336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Bottom-up: Merging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1, 3, 5, 5, 6, 7, 7, 11, 13, 15,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5, 5, 7, 7, 13,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3, 6,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8,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28799" y="3875316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{5, 5, 7,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819400" y="3546334"/>
            <a:ext cx="106680" cy="4051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038600" y="3875316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1,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7, 13}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343400" y="3622534"/>
            <a:ext cx="381000" cy="3289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582577" y="4713516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{5,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7}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286000" y="4408716"/>
            <a:ext cx="9525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67000" y="4713516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{5,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071972" y="4408716"/>
            <a:ext cx="280827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371600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1905000" y="5246916"/>
            <a:ext cx="55401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057399" y="5475516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286000" y="5246916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560319" y="5475516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3048000" y="5275782"/>
            <a:ext cx="131601" cy="27593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370424" y="5475516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5052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943191" y="471351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13}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4495800" y="4446816"/>
            <a:ext cx="223673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181599" y="4713516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7}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486400" y="4456340"/>
            <a:ext cx="0" cy="3333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903826" y="5475516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4343400" y="5275782"/>
            <a:ext cx="56991" cy="27593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648200" y="5475516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8006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4413" y="3875316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{3, 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086600" y="3494316"/>
            <a:ext cx="5524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6" y="3875316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6,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782050" y="3551466"/>
            <a:ext cx="514350" cy="400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794374" y="4713516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6477000" y="4399190"/>
            <a:ext cx="428625" cy="390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7235825" y="4690365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3}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7572374" y="4446816"/>
            <a:ext cx="57149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561014" y="5475516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6096000" y="5246916"/>
            <a:ext cx="301625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6399214" y="5475516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837200" y="5275782"/>
            <a:ext cx="93823" cy="22288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8150226" y="4713516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6, 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8839200" y="4456340"/>
            <a:ext cx="7620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9598026" y="4713516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9582150" y="4408716"/>
            <a:ext cx="371475" cy="361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7772402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>
            <a:off x="8305800" y="5246916"/>
            <a:ext cx="239876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8759826" y="5475516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8929850" y="5246916"/>
            <a:ext cx="21415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  <p:bldP spid="13321" grpId="0" build="p" autoUpdateAnimBg="0"/>
      <p:bldP spid="13323" grpId="0" build="p" autoUpdateAnimBg="0"/>
      <p:bldP spid="13325" grpId="0" build="p" autoUpdateAnimBg="0"/>
      <p:bldP spid="13327" grpId="0" build="p" autoUpdateAnimBg="0"/>
      <p:bldP spid="13329" grpId="0" build="p" autoUpdateAnimBg="0"/>
      <p:bldP spid="13331" grpId="0" build="p" autoUpdateAnimBg="0"/>
      <p:bldP spid="13333" grpId="0" build="p" autoUpdateAnimBg="0"/>
      <p:bldP spid="13335" grpId="0" build="p" autoUpdateAnimBg="0"/>
      <p:bldP spid="13337" grpId="0" build="p" autoUpdateAnimBg="0"/>
      <p:bldP spid="13339" grpId="0" build="p" autoUpdateAnimBg="0"/>
      <p:bldP spid="13341" grpId="0" build="p" autoUpdateAnimBg="0"/>
      <p:bldP spid="13343" grpId="0" build="p" autoUpdateAnimBg="0"/>
      <p:bldP spid="13345" grpId="0" build="p" autoUpdateAnimBg="0"/>
      <p:bldP spid="13347" grpId="0" build="p" autoUpdateAnimBg="0"/>
      <p:bldP spid="13349" grpId="0" build="p" autoUpdateAnimBg="0"/>
      <p:bldP spid="13351" grpId="0" build="p" autoUpdateAnimBg="0"/>
      <p:bldP spid="13353" grpId="0" build="p" autoUpdateAnimBg="0"/>
      <p:bldP spid="13355" grpId="0" build="p" autoUpdateAnimBg="0"/>
      <p:bldP spid="13357" grpId="0" build="p" autoUpdateAnimBg="0"/>
      <p:bldP spid="13359" grpId="0" build="p" autoUpdateAnimBg="0"/>
      <p:bldP spid="13361" grpId="0" build="p" autoUpdateAnimBg="0"/>
      <p:bldP spid="1336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Bottom-up: Merging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1, 3, 5, 5, 6, 7, 7, 11, 13, 15,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5, 5, 7, 7, 13,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3, 6,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8,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28799" y="3875316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{5, 5, 7,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819400" y="3546334"/>
            <a:ext cx="106680" cy="4051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038600" y="3875316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1,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7, 13}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343400" y="3622534"/>
            <a:ext cx="381000" cy="3289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582577" y="4713516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286000" y="4408716"/>
            <a:ext cx="9525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67000" y="4713516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071972" y="4408716"/>
            <a:ext cx="280827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371600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1905000" y="5246916"/>
            <a:ext cx="55401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057399" y="5475516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286000" y="5246916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560319" y="5475516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3048000" y="5275782"/>
            <a:ext cx="131601" cy="27593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370424" y="5475516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5052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943191" y="471351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4495800" y="4446816"/>
            <a:ext cx="223673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181599" y="4713516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486400" y="4456340"/>
            <a:ext cx="0" cy="3333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903826" y="5475516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4343400" y="5275782"/>
            <a:ext cx="56991" cy="27593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648200" y="5475516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8006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4413" y="3875316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{3, 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086600" y="3494316"/>
            <a:ext cx="5524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6" y="3875316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6,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782050" y="3551466"/>
            <a:ext cx="514350" cy="400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794374" y="4713516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6477000" y="4399190"/>
            <a:ext cx="428625" cy="390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7235825" y="4690365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7572374" y="4446816"/>
            <a:ext cx="57149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561014" y="5475516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6096000" y="5246916"/>
            <a:ext cx="301625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6399214" y="5475516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837200" y="5275782"/>
            <a:ext cx="93823" cy="22288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8150226" y="4713516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8839200" y="4456340"/>
            <a:ext cx="7620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9598026" y="4713516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9582150" y="4408716"/>
            <a:ext cx="371475" cy="361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7772402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>
            <a:off x="8305800" y="5246916"/>
            <a:ext cx="239876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8759826" y="5475516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8929850" y="5246916"/>
            <a:ext cx="21415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2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  <p:bldP spid="13321" grpId="0" build="p" autoUpdateAnimBg="0"/>
      <p:bldP spid="13323" grpId="0" build="p" autoUpdateAnimBg="0"/>
      <p:bldP spid="13325" grpId="0" build="p" autoUpdateAnimBg="0"/>
      <p:bldP spid="13327" grpId="0" build="p" autoUpdateAnimBg="0"/>
      <p:bldP spid="13329" grpId="0" build="p" autoUpdateAnimBg="0"/>
      <p:bldP spid="13331" grpId="0" build="p" autoUpdateAnimBg="0"/>
      <p:bldP spid="13333" grpId="0" build="p" autoUpdateAnimBg="0"/>
      <p:bldP spid="13335" grpId="0" build="p" autoUpdateAnimBg="0"/>
      <p:bldP spid="13337" grpId="0" build="p" autoUpdateAnimBg="0"/>
      <p:bldP spid="13339" grpId="0" build="p" autoUpdateAnimBg="0"/>
      <p:bldP spid="13341" grpId="0" build="p" autoUpdateAnimBg="0"/>
      <p:bldP spid="13343" grpId="0" build="p" autoUpdateAnimBg="0"/>
      <p:bldP spid="13345" grpId="0" build="p" autoUpdateAnimBg="0"/>
      <p:bldP spid="13347" grpId="0" build="p" autoUpdateAnimBg="0"/>
      <p:bldP spid="13349" grpId="0" build="p" autoUpdateAnimBg="0"/>
      <p:bldP spid="13351" grpId="0" build="p" autoUpdateAnimBg="0"/>
      <p:bldP spid="13353" grpId="0" build="p" autoUpdateAnimBg="0"/>
      <p:bldP spid="13355" grpId="0" build="p" autoUpdateAnimBg="0"/>
      <p:bldP spid="13357" grpId="0" build="p" autoUpdateAnimBg="0"/>
      <p:bldP spid="13359" grpId="0" build="p" autoUpdateAnimBg="0"/>
      <p:bldP spid="13361" grpId="0" build="p" autoUpdateAnimBg="0"/>
      <p:bldP spid="13363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Bottom-up: Merging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1, 3, 5, 5, 6, 7, 7, 11, 13, 15,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5, 5, 7, 7, 13,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3, 6,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8,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28799" y="3875316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5, 7,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819400" y="3546334"/>
            <a:ext cx="106680" cy="4051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038600" y="3875316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</a:t>
            </a:r>
            <a:r>
              <a:rPr lang="en-US" altLang="en-US" dirty="0" smtClean="0">
                <a:solidFill>
                  <a:schemeClr val="hlink"/>
                </a:solidFill>
              </a:rPr>
              <a:t>7,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343400" y="3622534"/>
            <a:ext cx="381000" cy="3289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582577" y="4713516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286000" y="4408716"/>
            <a:ext cx="9525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67000" y="4713516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071972" y="4408716"/>
            <a:ext cx="280827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371600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1905000" y="5246916"/>
            <a:ext cx="55401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057399" y="5475516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286000" y="5246916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560319" y="5475516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3048000" y="5275782"/>
            <a:ext cx="131601" cy="27593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370424" y="5475516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5052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943191" y="471351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4495800" y="4446816"/>
            <a:ext cx="223673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181599" y="4713516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486400" y="4456340"/>
            <a:ext cx="0" cy="3333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903826" y="5475516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4343400" y="5275782"/>
            <a:ext cx="56991" cy="27593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648200" y="5475516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8006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4413" y="3875316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{3, 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086600" y="3494316"/>
            <a:ext cx="5524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6" y="3875316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</a:t>
            </a:r>
            <a:r>
              <a:rPr lang="en-US" altLang="en-US" dirty="0">
                <a:solidFill>
                  <a:schemeClr val="hlink"/>
                </a:solidFill>
              </a:rPr>
              <a:t>6, 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782050" y="3551466"/>
            <a:ext cx="514350" cy="400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794374" y="4713516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6477000" y="4399190"/>
            <a:ext cx="428625" cy="390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7235825" y="4690365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7572374" y="4446816"/>
            <a:ext cx="57149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561014" y="5475516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6096000" y="5246916"/>
            <a:ext cx="301625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6399214" y="5475516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837200" y="5275782"/>
            <a:ext cx="93823" cy="22288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8150226" y="4713516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8839200" y="4456340"/>
            <a:ext cx="7620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9598026" y="4713516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9582150" y="4408716"/>
            <a:ext cx="371475" cy="361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7772402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>
            <a:off x="8305800" y="5246916"/>
            <a:ext cx="239876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8759826" y="5475516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8929850" y="5246916"/>
            <a:ext cx="21415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  <p:bldP spid="13321" grpId="0" build="p" autoUpdateAnimBg="0"/>
      <p:bldP spid="13323" grpId="0" build="p" autoUpdateAnimBg="0"/>
      <p:bldP spid="13325" grpId="0" build="p" autoUpdateAnimBg="0"/>
      <p:bldP spid="13327" grpId="0" build="p" autoUpdateAnimBg="0"/>
      <p:bldP spid="13329" grpId="0" build="p" autoUpdateAnimBg="0"/>
      <p:bldP spid="13331" grpId="0" build="p" autoUpdateAnimBg="0"/>
      <p:bldP spid="13333" grpId="0" build="p" autoUpdateAnimBg="0"/>
      <p:bldP spid="13335" grpId="0" build="p" autoUpdateAnimBg="0"/>
      <p:bldP spid="13337" grpId="0" build="p" autoUpdateAnimBg="0"/>
      <p:bldP spid="13339" grpId="0" build="p" autoUpdateAnimBg="0"/>
      <p:bldP spid="13341" grpId="0" build="p" autoUpdateAnimBg="0"/>
      <p:bldP spid="13343" grpId="0" build="p" autoUpdateAnimBg="0"/>
      <p:bldP spid="13345" grpId="0" build="p" autoUpdateAnimBg="0"/>
      <p:bldP spid="13347" grpId="0" build="p" autoUpdateAnimBg="0"/>
      <p:bldP spid="13349" grpId="0" build="p" autoUpdateAnimBg="0"/>
      <p:bldP spid="13351" grpId="0" build="p" autoUpdateAnimBg="0"/>
      <p:bldP spid="13353" grpId="0" build="p" autoUpdateAnimBg="0"/>
      <p:bldP spid="13355" grpId="0" build="p" autoUpdateAnimBg="0"/>
      <p:bldP spid="13357" grpId="0" build="p" autoUpdateAnimBg="0"/>
      <p:bldP spid="13359" grpId="0" build="p" autoUpdateAnimBg="0"/>
      <p:bldP spid="13361" grpId="0" build="p" autoUpdateAnimBg="0"/>
      <p:bldP spid="1336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Bottom-up: Merging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1, 3, 5, 5, 6, 7, 7, 11, 13, 15,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5, 5, 7, 7, 13,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3, 6, </a:t>
            </a:r>
            <a:r>
              <a:rPr lang="en-US" altLang="en-US" dirty="0">
                <a:solidFill>
                  <a:schemeClr val="hlink"/>
                </a:solidFill>
              </a:rPr>
              <a:t>8, 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28799" y="3875316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5, 7,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819400" y="3546334"/>
            <a:ext cx="106680" cy="4051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038600" y="3875316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</a:t>
            </a:r>
            <a:r>
              <a:rPr lang="en-US" altLang="en-US" dirty="0" smtClean="0">
                <a:solidFill>
                  <a:schemeClr val="hlink"/>
                </a:solidFill>
              </a:rPr>
              <a:t>7,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343400" y="3622534"/>
            <a:ext cx="381000" cy="3289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582577" y="4713516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286000" y="4408716"/>
            <a:ext cx="9525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67000" y="4713516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071972" y="4408716"/>
            <a:ext cx="280827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371600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1905000" y="5246916"/>
            <a:ext cx="55401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057399" y="5475516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286000" y="5246916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560319" y="5475516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3048000" y="5275782"/>
            <a:ext cx="131601" cy="27593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370424" y="5475516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5052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943191" y="471351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4495800" y="4446816"/>
            <a:ext cx="223673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181599" y="4713516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486400" y="4456340"/>
            <a:ext cx="0" cy="3333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903826" y="5475516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4343400" y="5275782"/>
            <a:ext cx="56991" cy="27593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648200" y="5475516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8006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4413" y="3875316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{3, 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086600" y="3494316"/>
            <a:ext cx="5524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6" y="3875316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</a:t>
            </a:r>
            <a:r>
              <a:rPr lang="en-US" altLang="en-US" dirty="0">
                <a:solidFill>
                  <a:schemeClr val="hlink"/>
                </a:solidFill>
              </a:rPr>
              <a:t>6, 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782050" y="3551466"/>
            <a:ext cx="514350" cy="400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794374" y="4713516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6477000" y="4399190"/>
            <a:ext cx="428625" cy="390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7235825" y="4690365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7572374" y="4446816"/>
            <a:ext cx="57149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561014" y="5475516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6096000" y="5246916"/>
            <a:ext cx="301625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6399214" y="5475516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837200" y="5275782"/>
            <a:ext cx="93823" cy="22288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8150226" y="4713516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8839200" y="4456340"/>
            <a:ext cx="7620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9598026" y="4713516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9582150" y="4408716"/>
            <a:ext cx="371475" cy="361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7772402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>
            <a:off x="8305800" y="5246916"/>
            <a:ext cx="239876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8759826" y="5475516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8929850" y="5246916"/>
            <a:ext cx="21415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  <p:bldP spid="13321" grpId="0" build="p" autoUpdateAnimBg="0"/>
      <p:bldP spid="13323" grpId="0" build="p" autoUpdateAnimBg="0"/>
      <p:bldP spid="13325" grpId="0" build="p" autoUpdateAnimBg="0"/>
      <p:bldP spid="13327" grpId="0" build="p" autoUpdateAnimBg="0"/>
      <p:bldP spid="13329" grpId="0" build="p" autoUpdateAnimBg="0"/>
      <p:bldP spid="13331" grpId="0" build="p" autoUpdateAnimBg="0"/>
      <p:bldP spid="13333" grpId="0" build="p" autoUpdateAnimBg="0"/>
      <p:bldP spid="13335" grpId="0" build="p" autoUpdateAnimBg="0"/>
      <p:bldP spid="13337" grpId="0" build="p" autoUpdateAnimBg="0"/>
      <p:bldP spid="13339" grpId="0" build="p" autoUpdateAnimBg="0"/>
      <p:bldP spid="13341" grpId="0" build="p" autoUpdateAnimBg="0"/>
      <p:bldP spid="13343" grpId="0" build="p" autoUpdateAnimBg="0"/>
      <p:bldP spid="13345" grpId="0" build="p" autoUpdateAnimBg="0"/>
      <p:bldP spid="13347" grpId="0" build="p" autoUpdateAnimBg="0"/>
      <p:bldP spid="13349" grpId="0" build="p" autoUpdateAnimBg="0"/>
      <p:bldP spid="13351" grpId="0" build="p" autoUpdateAnimBg="0"/>
      <p:bldP spid="13353" grpId="0" build="p" autoUpdateAnimBg="0"/>
      <p:bldP spid="13355" grpId="0" build="p" autoUpdateAnimBg="0"/>
      <p:bldP spid="13357" grpId="0" build="p" autoUpdateAnimBg="0"/>
      <p:bldP spid="13359" grpId="0" build="p" autoUpdateAnimBg="0"/>
      <p:bldP spid="13361" grpId="0" build="p" autoUpdateAnimBg="0"/>
      <p:bldP spid="1336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Sort: Bottom-up: Merging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46706" y="1844295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1, 3, 5, 5, 6, 7, 7, 11, 13, 15,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296091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5, 5, 7, 7, 13,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2766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7814" y="296091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3, 6, </a:t>
            </a:r>
            <a:r>
              <a:rPr lang="en-US" altLang="en-US" dirty="0">
                <a:solidFill>
                  <a:schemeClr val="hlink"/>
                </a:solidFill>
              </a:rPr>
              <a:t>8, 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72200" y="2503716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28799" y="3875316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5, 7,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819400" y="3546334"/>
            <a:ext cx="106680" cy="4051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038600" y="3875316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</a:t>
            </a:r>
            <a:r>
              <a:rPr lang="en-US" altLang="en-US" dirty="0" smtClean="0">
                <a:solidFill>
                  <a:schemeClr val="hlink"/>
                </a:solidFill>
              </a:rPr>
              <a:t>7,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343400" y="3622534"/>
            <a:ext cx="381000" cy="3289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582577" y="4713516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286000" y="4408716"/>
            <a:ext cx="9525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67000" y="4713516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071972" y="4408716"/>
            <a:ext cx="280827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371600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1905000" y="5246916"/>
            <a:ext cx="55401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057399" y="5475516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286000" y="5246916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560319" y="5475516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3048000" y="5275782"/>
            <a:ext cx="131601" cy="27593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370424" y="5475516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5052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943191" y="471351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4495800" y="4446816"/>
            <a:ext cx="223673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181599" y="4713516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486400" y="4456340"/>
            <a:ext cx="0" cy="3333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903826" y="5475516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4343400" y="5275782"/>
            <a:ext cx="56991" cy="27593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648200" y="5475516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800600" y="5246916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4413" y="3875316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{3, 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086600" y="3494316"/>
            <a:ext cx="5524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6" y="3875316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</a:t>
            </a:r>
            <a:r>
              <a:rPr lang="en-US" altLang="en-US" dirty="0">
                <a:solidFill>
                  <a:schemeClr val="hlink"/>
                </a:solidFill>
              </a:rPr>
              <a:t>6, 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782050" y="3551466"/>
            <a:ext cx="514350" cy="400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794374" y="4713516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6477000" y="4399190"/>
            <a:ext cx="428625" cy="390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7235825" y="4690365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7572374" y="4446816"/>
            <a:ext cx="57149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561014" y="5475516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6096000" y="5246916"/>
            <a:ext cx="301625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6399214" y="5475516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837200" y="5275782"/>
            <a:ext cx="93823" cy="22288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8150226" y="4713516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8839200" y="4456340"/>
            <a:ext cx="76200" cy="333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9598026" y="4713516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9582150" y="4408716"/>
            <a:ext cx="371475" cy="361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7772402" y="5475516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>
            <a:off x="8305800" y="5246916"/>
            <a:ext cx="239876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8759826" y="5475516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8929850" y="5246916"/>
            <a:ext cx="21415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6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9" grpId="0" build="p" autoUpdateAnimBg="0"/>
      <p:bldP spid="13321" grpId="0" build="p" autoUpdateAnimBg="0"/>
      <p:bldP spid="13323" grpId="0" build="p" autoUpdateAnimBg="0"/>
      <p:bldP spid="13325" grpId="0" build="p" autoUpdateAnimBg="0"/>
      <p:bldP spid="13327" grpId="0" build="p" autoUpdateAnimBg="0"/>
      <p:bldP spid="13329" grpId="0" build="p" autoUpdateAnimBg="0"/>
      <p:bldP spid="13331" grpId="0" build="p" autoUpdateAnimBg="0"/>
      <p:bldP spid="13333" grpId="0" build="p" autoUpdateAnimBg="0"/>
      <p:bldP spid="13335" grpId="0" build="p" autoUpdateAnimBg="0"/>
      <p:bldP spid="13337" grpId="0" build="p" autoUpdateAnimBg="0"/>
      <p:bldP spid="13339" grpId="0" build="p" autoUpdateAnimBg="0"/>
      <p:bldP spid="13341" grpId="0" build="p" autoUpdateAnimBg="0"/>
      <p:bldP spid="13343" grpId="0" build="p" autoUpdateAnimBg="0"/>
      <p:bldP spid="13345" grpId="0" build="p" autoUpdateAnimBg="0"/>
      <p:bldP spid="13347" grpId="0" build="p" autoUpdateAnimBg="0"/>
      <p:bldP spid="13349" grpId="0" build="p" autoUpdateAnimBg="0"/>
      <p:bldP spid="13351" grpId="0" build="p" autoUpdateAnimBg="0"/>
      <p:bldP spid="13353" grpId="0" build="p" autoUpdateAnimBg="0"/>
      <p:bldP spid="13355" grpId="0" build="p" autoUpdateAnimBg="0"/>
      <p:bldP spid="13357" grpId="0" build="p" autoUpdateAnimBg="0"/>
      <p:bldP spid="13359" grpId="0" build="p" autoUpdateAnimBg="0"/>
      <p:bldP spid="13361" grpId="0" build="p" autoUpdateAnimBg="0"/>
      <p:bldP spid="13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5189" y="3048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35188" y="11826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599543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4223657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7771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71885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609599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64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Nonrecursive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 Eliminate </a:t>
            </a:r>
            <a:r>
              <a:rPr lang="en-US" altLang="en-US" sz="3200" dirty="0" smtClean="0"/>
              <a:t>downward pass</a:t>
            </a:r>
            <a:r>
              <a:rPr lang="en-US" altLang="en-US" sz="3200" dirty="0" smtClean="0"/>
              <a:t>. The download pass only computes the required indices for splitting the elements. If we can compute these required indices beforehand, we can skip the downward pass.</a:t>
            </a:r>
            <a:endParaRPr lang="en-US" altLang="en-US" sz="32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 Start </a:t>
            </a:r>
            <a:r>
              <a:rPr lang="en-US" altLang="en-US" sz="3200" dirty="0" smtClean="0"/>
              <a:t>with sorted lists of size </a:t>
            </a:r>
            <a:r>
              <a:rPr lang="en-US" altLang="en-US" sz="3200" dirty="0" smtClean="0"/>
              <a:t>one.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 Do </a:t>
            </a:r>
            <a:r>
              <a:rPr lang="en-US" altLang="en-US" sz="3200" dirty="0" smtClean="0"/>
              <a:t>pairwise merging of </a:t>
            </a:r>
            <a:r>
              <a:rPr lang="en-US" altLang="en-US" sz="3200" dirty="0" smtClean="0"/>
              <a:t>the </a:t>
            </a:r>
            <a:r>
              <a:rPr lang="en-US" altLang="en-US" sz="3200" dirty="0" smtClean="0"/>
              <a:t>sorted lists as in the upward pass.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Nonrecursive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71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06619" y="5032123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1, 3, 5, 5, 6, 7, 7, 11, 13, 15,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54250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654564" y="1531814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244571" y="1531814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69190" y="1531814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216672" y="1538910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704190" y="1531814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362630" y="1531814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706322" y="1531814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912921" y="1531814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780147" y="1531814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9873438" y="1533034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8516348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9184304" y="1531814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9299963" y="296453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9354548" y="215057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1185472" y="2312379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513631" y="2324833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35584" y="234119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6147616" y="2400670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8762932" y="2414951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8951377" y="213413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H="1">
            <a:off x="6979811" y="218731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6576640" y="217087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52"/>
          <p:cNvSpPr>
            <a:spLocks noChangeShapeType="1"/>
          </p:cNvSpPr>
          <p:nvPr/>
        </p:nvSpPr>
        <p:spPr bwMode="auto">
          <a:xfrm flipH="1">
            <a:off x="4576936" y="2092445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>
            <a:off x="4173765" y="2076010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H="1">
            <a:off x="3191397" y="2130573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788226" y="21141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 flipH="1">
            <a:off x="1835567" y="2124328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1432396" y="2107893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1296917" y="3200973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5, 7,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6" name="Rectangle 11"/>
          <p:cNvSpPr>
            <a:spLocks noChangeArrowheads="1"/>
          </p:cNvSpPr>
          <p:nvPr/>
        </p:nvSpPr>
        <p:spPr bwMode="auto">
          <a:xfrm>
            <a:off x="3917550" y="3186491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</a:t>
            </a:r>
            <a:r>
              <a:rPr lang="en-US" altLang="en-US" dirty="0" smtClean="0">
                <a:solidFill>
                  <a:schemeClr val="hlink"/>
                </a:solidFill>
              </a:rPr>
              <a:t>7,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147616" y="3215051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{3, 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8881250" y="3215051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</a:t>
            </a:r>
            <a:r>
              <a:rPr lang="en-US" altLang="en-US" dirty="0">
                <a:solidFill>
                  <a:schemeClr val="hlink"/>
                </a:solidFill>
              </a:rPr>
              <a:t>6, 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9" name="Line 52"/>
          <p:cNvSpPr>
            <a:spLocks noChangeShapeType="1"/>
          </p:cNvSpPr>
          <p:nvPr/>
        </p:nvSpPr>
        <p:spPr bwMode="auto">
          <a:xfrm flipH="1">
            <a:off x="9932826" y="2260293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flipH="1">
            <a:off x="7776278" y="2284598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>
            <a:off x="6870106" y="29289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Line 52"/>
          <p:cNvSpPr>
            <a:spLocks noChangeShapeType="1"/>
          </p:cNvSpPr>
          <p:nvPr/>
        </p:nvSpPr>
        <p:spPr bwMode="auto">
          <a:xfrm flipH="1">
            <a:off x="5198167" y="2107893"/>
            <a:ext cx="389092" cy="1078598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4514753" y="295079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H="1">
            <a:off x="2901871" y="2915296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1944512" y="2940802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1937346" y="402805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5, 5, 7, 7, 13,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6736360" y="402805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3, 6, </a:t>
            </a:r>
            <a:r>
              <a:rPr lang="en-US" altLang="en-US" dirty="0">
                <a:solidFill>
                  <a:schemeClr val="hlink"/>
                </a:solidFill>
              </a:rPr>
              <a:t>8, 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88" name="Line 52"/>
          <p:cNvSpPr>
            <a:spLocks noChangeShapeType="1"/>
          </p:cNvSpPr>
          <p:nvPr/>
        </p:nvSpPr>
        <p:spPr bwMode="auto">
          <a:xfrm flipH="1">
            <a:off x="8310332" y="3805602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>
            <a:off x="7084256" y="3805601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 flipH="1">
            <a:off x="3762555" y="3786391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Line 52"/>
          <p:cNvSpPr>
            <a:spLocks noChangeShapeType="1"/>
          </p:cNvSpPr>
          <p:nvPr/>
        </p:nvSpPr>
        <p:spPr bwMode="auto">
          <a:xfrm>
            <a:off x="2536479" y="3786390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Line 52"/>
          <p:cNvSpPr>
            <a:spLocks noChangeShapeType="1"/>
          </p:cNvSpPr>
          <p:nvPr/>
        </p:nvSpPr>
        <p:spPr bwMode="auto">
          <a:xfrm flipH="1">
            <a:off x="6780147" y="4626022"/>
            <a:ext cx="1564929" cy="296086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>
            <a:off x="3882016" y="4684984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9" grpId="0" build="p" autoUpdateAnimBg="0"/>
      <p:bldP spid="21" grpId="0" build="p" autoUpdateAnimBg="0"/>
      <p:bldP spid="23" grpId="0" build="p" autoUpdateAnimBg="0"/>
      <p:bldP spid="25" grpId="0" build="p" autoUpdateAnimBg="0"/>
      <p:bldP spid="29" grpId="0" build="p" autoUpdateAnimBg="0"/>
      <p:bldP spid="31" grpId="0" build="p" autoUpdateAnimBg="0"/>
      <p:bldP spid="33" grpId="0" build="p" autoUpdateAnimBg="0"/>
      <p:bldP spid="41" grpId="0" build="p" autoUpdateAnimBg="0"/>
      <p:bldP spid="43" grpId="0" build="p" autoUpdateAnimBg="0"/>
      <p:bldP spid="45" grpId="0" build="p" autoUpdateAnimBg="0"/>
      <p:bldP spid="49" grpId="0" build="p" autoUpdateAnimBg="0"/>
      <p:bldP spid="51" grpId="0" build="p" autoUpdateAnimBg="0"/>
      <p:bldP spid="53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86" grpId="0" build="p" autoUpdateAnimBg="0"/>
      <p:bldP spid="87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Nonrecursive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72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06619" y="5032123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1, 3, 5, 5, 6, 7, 7, 11, 13, 15,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54250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654564" y="1531814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244571" y="1531814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69190" y="1531814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216672" y="1538910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704190" y="1531814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362630" y="1531814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706322" y="1531814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912921" y="1531814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780147" y="1531814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9873438" y="1533034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8516348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9184304" y="1531814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9299963" y="296453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9354548" y="215057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1185472" y="2312379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{5,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7}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513631" y="2324833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{5,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35584" y="234119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13}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6147616" y="2400670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8762932" y="2414951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6, 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8951377" y="213413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H="1">
            <a:off x="6979811" y="218731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6576640" y="217087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52"/>
          <p:cNvSpPr>
            <a:spLocks noChangeShapeType="1"/>
          </p:cNvSpPr>
          <p:nvPr/>
        </p:nvSpPr>
        <p:spPr bwMode="auto">
          <a:xfrm flipH="1">
            <a:off x="4576936" y="2092445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>
            <a:off x="4173765" y="2076010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H="1">
            <a:off x="3191397" y="2130573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788226" y="21141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 flipH="1">
            <a:off x="1835567" y="2124328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1432396" y="2107893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1296917" y="3200973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{5, 5, 7,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11"/>
          <p:cNvSpPr>
            <a:spLocks noChangeArrowheads="1"/>
          </p:cNvSpPr>
          <p:nvPr/>
        </p:nvSpPr>
        <p:spPr bwMode="auto">
          <a:xfrm>
            <a:off x="3917550" y="3186491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1,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7, 13}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147616" y="3215051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{3, 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8881250" y="3215051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6,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Line 52"/>
          <p:cNvSpPr>
            <a:spLocks noChangeShapeType="1"/>
          </p:cNvSpPr>
          <p:nvPr/>
        </p:nvSpPr>
        <p:spPr bwMode="auto">
          <a:xfrm flipH="1">
            <a:off x="9932826" y="2260293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flipH="1">
            <a:off x="7776278" y="2284598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>
            <a:off x="6870106" y="29289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Line 52"/>
          <p:cNvSpPr>
            <a:spLocks noChangeShapeType="1"/>
          </p:cNvSpPr>
          <p:nvPr/>
        </p:nvSpPr>
        <p:spPr bwMode="auto">
          <a:xfrm flipH="1">
            <a:off x="5198167" y="2107893"/>
            <a:ext cx="389092" cy="1078598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4514753" y="295079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H="1">
            <a:off x="2901871" y="2915296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1944512" y="2940802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1937346" y="402805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5, 5, 7, 7, 13,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6736360" y="402805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3, 6,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8,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Line 52"/>
          <p:cNvSpPr>
            <a:spLocks noChangeShapeType="1"/>
          </p:cNvSpPr>
          <p:nvPr/>
        </p:nvSpPr>
        <p:spPr bwMode="auto">
          <a:xfrm flipH="1">
            <a:off x="8310332" y="3805602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>
            <a:off x="7084256" y="3805601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 flipH="1">
            <a:off x="3762555" y="3786391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Line 52"/>
          <p:cNvSpPr>
            <a:spLocks noChangeShapeType="1"/>
          </p:cNvSpPr>
          <p:nvPr/>
        </p:nvSpPr>
        <p:spPr bwMode="auto">
          <a:xfrm>
            <a:off x="2536479" y="3786390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Line 52"/>
          <p:cNvSpPr>
            <a:spLocks noChangeShapeType="1"/>
          </p:cNvSpPr>
          <p:nvPr/>
        </p:nvSpPr>
        <p:spPr bwMode="auto">
          <a:xfrm flipH="1">
            <a:off x="6780147" y="4626022"/>
            <a:ext cx="1564929" cy="296086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>
            <a:off x="3882016" y="4684984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5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9" grpId="0" build="p" autoUpdateAnimBg="0"/>
      <p:bldP spid="21" grpId="0" build="p" autoUpdateAnimBg="0"/>
      <p:bldP spid="23" grpId="0" build="p" autoUpdateAnimBg="0"/>
      <p:bldP spid="25" grpId="0" build="p" autoUpdateAnimBg="0"/>
      <p:bldP spid="29" grpId="0" build="p" autoUpdateAnimBg="0"/>
      <p:bldP spid="31" grpId="0" build="p" autoUpdateAnimBg="0"/>
      <p:bldP spid="33" grpId="0" build="p" autoUpdateAnimBg="0"/>
      <p:bldP spid="41" grpId="0" build="p" autoUpdateAnimBg="0"/>
      <p:bldP spid="43" grpId="0" build="p" autoUpdateAnimBg="0"/>
      <p:bldP spid="45" grpId="0" build="p" autoUpdateAnimBg="0"/>
      <p:bldP spid="49" grpId="0" build="p" autoUpdateAnimBg="0"/>
      <p:bldP spid="51" grpId="0" build="p" autoUpdateAnimBg="0"/>
      <p:bldP spid="53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86" grpId="0" build="p" autoUpdateAnimBg="0"/>
      <p:bldP spid="87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Nonrecursive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73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06619" y="5032123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1, 3, 5, 5, 6, 7, 7, 11, 13, 15,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54250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654564" y="1531814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244571" y="1531814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69190" y="1531814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216672" y="1538910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704190" y="1531814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362630" y="1531814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706322" y="1531814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912921" y="1531814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780147" y="1531814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9873438" y="1533034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8516348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9184304" y="1531814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9299963" y="296453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9354548" y="215057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1185472" y="2312379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513631" y="2324833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35584" y="234119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6147616" y="2400670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8762932" y="2414951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8951377" y="213413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H="1">
            <a:off x="6979811" y="218731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6576640" y="217087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52"/>
          <p:cNvSpPr>
            <a:spLocks noChangeShapeType="1"/>
          </p:cNvSpPr>
          <p:nvPr/>
        </p:nvSpPr>
        <p:spPr bwMode="auto">
          <a:xfrm flipH="1">
            <a:off x="4576936" y="2092445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>
            <a:off x="4173765" y="2076010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H="1">
            <a:off x="3191397" y="2130573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788226" y="21141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 flipH="1">
            <a:off x="1835567" y="2124328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1432396" y="2107893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1296917" y="3200973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{5, 5, 7,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11"/>
          <p:cNvSpPr>
            <a:spLocks noChangeArrowheads="1"/>
          </p:cNvSpPr>
          <p:nvPr/>
        </p:nvSpPr>
        <p:spPr bwMode="auto">
          <a:xfrm>
            <a:off x="3917550" y="3186491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1,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7, 13}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147616" y="3215051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{3, 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8881250" y="3215051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6,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Line 52"/>
          <p:cNvSpPr>
            <a:spLocks noChangeShapeType="1"/>
          </p:cNvSpPr>
          <p:nvPr/>
        </p:nvSpPr>
        <p:spPr bwMode="auto">
          <a:xfrm flipH="1">
            <a:off x="9932826" y="2260293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flipH="1">
            <a:off x="7776278" y="2284598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>
            <a:off x="6870106" y="29289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Line 52"/>
          <p:cNvSpPr>
            <a:spLocks noChangeShapeType="1"/>
          </p:cNvSpPr>
          <p:nvPr/>
        </p:nvSpPr>
        <p:spPr bwMode="auto">
          <a:xfrm flipH="1">
            <a:off x="5198167" y="2107893"/>
            <a:ext cx="389092" cy="1078598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4514753" y="295079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H="1">
            <a:off x="2901871" y="2915296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1944512" y="2940802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1937346" y="402805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5, 5, 7, 7, 13,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6736360" y="402805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3, 6,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8,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Line 52"/>
          <p:cNvSpPr>
            <a:spLocks noChangeShapeType="1"/>
          </p:cNvSpPr>
          <p:nvPr/>
        </p:nvSpPr>
        <p:spPr bwMode="auto">
          <a:xfrm flipH="1">
            <a:off x="8310332" y="3805602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>
            <a:off x="7084256" y="3805601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 flipH="1">
            <a:off x="3762555" y="3786391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Line 52"/>
          <p:cNvSpPr>
            <a:spLocks noChangeShapeType="1"/>
          </p:cNvSpPr>
          <p:nvPr/>
        </p:nvSpPr>
        <p:spPr bwMode="auto">
          <a:xfrm>
            <a:off x="2536479" y="3786390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Line 52"/>
          <p:cNvSpPr>
            <a:spLocks noChangeShapeType="1"/>
          </p:cNvSpPr>
          <p:nvPr/>
        </p:nvSpPr>
        <p:spPr bwMode="auto">
          <a:xfrm flipH="1">
            <a:off x="6780147" y="4626022"/>
            <a:ext cx="1564929" cy="296086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>
            <a:off x="3882016" y="4684984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0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9" grpId="0" build="p" autoUpdateAnimBg="0"/>
      <p:bldP spid="21" grpId="0" build="p" autoUpdateAnimBg="0"/>
      <p:bldP spid="23" grpId="0" build="p" autoUpdateAnimBg="0"/>
      <p:bldP spid="25" grpId="0" build="p" autoUpdateAnimBg="0"/>
      <p:bldP spid="29" grpId="0" build="p" autoUpdateAnimBg="0"/>
      <p:bldP spid="31" grpId="0" build="p" autoUpdateAnimBg="0"/>
      <p:bldP spid="33" grpId="0" build="p" autoUpdateAnimBg="0"/>
      <p:bldP spid="41" grpId="0" build="p" autoUpdateAnimBg="0"/>
      <p:bldP spid="43" grpId="0" build="p" autoUpdateAnimBg="0"/>
      <p:bldP spid="45" grpId="0" build="p" autoUpdateAnimBg="0"/>
      <p:bldP spid="49" grpId="0" build="p" autoUpdateAnimBg="0"/>
      <p:bldP spid="51" grpId="0" build="p" autoUpdateAnimBg="0"/>
      <p:bldP spid="53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86" grpId="0" build="p" autoUpdateAnimBg="0"/>
      <p:bldP spid="87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Nonrecursive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74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06619" y="5032123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1, 3, 5, 5, 6, 7, 7, 11, 13, 15,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54250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654564" y="1531814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244571" y="1531814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69190" y="1531814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216672" y="1538910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704190" y="1531814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362630" y="1531814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706322" y="1531814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912921" y="1531814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780147" y="1531814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9873438" y="1533034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8516348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9184304" y="1531814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9299963" y="296453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9354548" y="215057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1185472" y="2312379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513631" y="2324833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35584" y="234119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6147616" y="2400670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8762932" y="2414951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8951377" y="213413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H="1">
            <a:off x="6979811" y="218731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6576640" y="217087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52"/>
          <p:cNvSpPr>
            <a:spLocks noChangeShapeType="1"/>
          </p:cNvSpPr>
          <p:nvPr/>
        </p:nvSpPr>
        <p:spPr bwMode="auto">
          <a:xfrm flipH="1">
            <a:off x="4576936" y="2092445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>
            <a:off x="4173765" y="2076010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H="1">
            <a:off x="3191397" y="2130573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788226" y="21141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 flipH="1">
            <a:off x="1835567" y="2124328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1432396" y="2107893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1296917" y="3200973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5, 7,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6" name="Rectangle 11"/>
          <p:cNvSpPr>
            <a:spLocks noChangeArrowheads="1"/>
          </p:cNvSpPr>
          <p:nvPr/>
        </p:nvSpPr>
        <p:spPr bwMode="auto">
          <a:xfrm>
            <a:off x="3917550" y="3186491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</a:t>
            </a:r>
            <a:r>
              <a:rPr lang="en-US" altLang="en-US" dirty="0" smtClean="0">
                <a:solidFill>
                  <a:schemeClr val="hlink"/>
                </a:solidFill>
              </a:rPr>
              <a:t>7,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147616" y="3215051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{3, 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8881250" y="3215051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</a:t>
            </a:r>
            <a:r>
              <a:rPr lang="en-US" altLang="en-US" dirty="0">
                <a:solidFill>
                  <a:schemeClr val="hlink"/>
                </a:solidFill>
              </a:rPr>
              <a:t>6, 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9" name="Line 52"/>
          <p:cNvSpPr>
            <a:spLocks noChangeShapeType="1"/>
          </p:cNvSpPr>
          <p:nvPr/>
        </p:nvSpPr>
        <p:spPr bwMode="auto">
          <a:xfrm flipH="1">
            <a:off x="9932826" y="2260293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flipH="1">
            <a:off x="7776278" y="2284598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>
            <a:off x="6870106" y="29289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Line 52"/>
          <p:cNvSpPr>
            <a:spLocks noChangeShapeType="1"/>
          </p:cNvSpPr>
          <p:nvPr/>
        </p:nvSpPr>
        <p:spPr bwMode="auto">
          <a:xfrm flipH="1">
            <a:off x="5198167" y="2107893"/>
            <a:ext cx="389092" cy="1078598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4514753" y="295079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H="1">
            <a:off x="2901871" y="2915296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1944512" y="2940802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1937346" y="402805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5, 5, 7, 7, 13,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6736360" y="402805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{1, 3, 6,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8,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11, 15}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Line 52"/>
          <p:cNvSpPr>
            <a:spLocks noChangeShapeType="1"/>
          </p:cNvSpPr>
          <p:nvPr/>
        </p:nvSpPr>
        <p:spPr bwMode="auto">
          <a:xfrm flipH="1">
            <a:off x="8310332" y="3805602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>
            <a:off x="7084256" y="3805601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 flipH="1">
            <a:off x="3762555" y="3786391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Line 52"/>
          <p:cNvSpPr>
            <a:spLocks noChangeShapeType="1"/>
          </p:cNvSpPr>
          <p:nvPr/>
        </p:nvSpPr>
        <p:spPr bwMode="auto">
          <a:xfrm>
            <a:off x="2536479" y="3786390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Line 52"/>
          <p:cNvSpPr>
            <a:spLocks noChangeShapeType="1"/>
          </p:cNvSpPr>
          <p:nvPr/>
        </p:nvSpPr>
        <p:spPr bwMode="auto">
          <a:xfrm flipH="1">
            <a:off x="6780147" y="4626022"/>
            <a:ext cx="1564929" cy="296086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>
            <a:off x="3882016" y="4684984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14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9" grpId="0" build="p" autoUpdateAnimBg="0"/>
      <p:bldP spid="21" grpId="0" build="p" autoUpdateAnimBg="0"/>
      <p:bldP spid="23" grpId="0" build="p" autoUpdateAnimBg="0"/>
      <p:bldP spid="25" grpId="0" build="p" autoUpdateAnimBg="0"/>
      <p:bldP spid="29" grpId="0" build="p" autoUpdateAnimBg="0"/>
      <p:bldP spid="31" grpId="0" build="p" autoUpdateAnimBg="0"/>
      <p:bldP spid="33" grpId="0" build="p" autoUpdateAnimBg="0"/>
      <p:bldP spid="41" grpId="0" build="p" autoUpdateAnimBg="0"/>
      <p:bldP spid="43" grpId="0" build="p" autoUpdateAnimBg="0"/>
      <p:bldP spid="45" grpId="0" build="p" autoUpdateAnimBg="0"/>
      <p:bldP spid="49" grpId="0" build="p" autoUpdateAnimBg="0"/>
      <p:bldP spid="51" grpId="0" build="p" autoUpdateAnimBg="0"/>
      <p:bldP spid="53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86" grpId="0" build="p" autoUpdateAnimBg="0"/>
      <p:bldP spid="87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Nonrecursive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75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06619" y="5032123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1, 1, 3, 5, 5, 6, 7, 7, 11, 13, 15, 18}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54250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654564" y="1531814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244571" y="1531814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69190" y="1531814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216672" y="1538910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704190" y="1531814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362630" y="1531814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706322" y="1531814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912921" y="1531814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780147" y="1531814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9873438" y="1533034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8516348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9184304" y="1531814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9299963" y="296453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9354548" y="215057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1185472" y="2312379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513631" y="2324833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35584" y="234119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6147616" y="2400670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8762932" y="2414951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8951377" y="213413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H="1">
            <a:off x="6979811" y="218731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6576640" y="217087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52"/>
          <p:cNvSpPr>
            <a:spLocks noChangeShapeType="1"/>
          </p:cNvSpPr>
          <p:nvPr/>
        </p:nvSpPr>
        <p:spPr bwMode="auto">
          <a:xfrm flipH="1">
            <a:off x="4576936" y="2092445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>
            <a:off x="4173765" y="2076010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H="1">
            <a:off x="3191397" y="2130573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788226" y="21141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 flipH="1">
            <a:off x="1835567" y="2124328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1432396" y="2107893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1296917" y="3200973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5, 7,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6" name="Rectangle 11"/>
          <p:cNvSpPr>
            <a:spLocks noChangeArrowheads="1"/>
          </p:cNvSpPr>
          <p:nvPr/>
        </p:nvSpPr>
        <p:spPr bwMode="auto">
          <a:xfrm>
            <a:off x="3917550" y="3186491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</a:t>
            </a:r>
            <a:r>
              <a:rPr lang="en-US" altLang="en-US" dirty="0" smtClean="0">
                <a:solidFill>
                  <a:schemeClr val="hlink"/>
                </a:solidFill>
              </a:rPr>
              <a:t>7,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147616" y="3215051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{3, 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8881250" y="3215051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</a:t>
            </a:r>
            <a:r>
              <a:rPr lang="en-US" altLang="en-US" dirty="0">
                <a:solidFill>
                  <a:schemeClr val="hlink"/>
                </a:solidFill>
              </a:rPr>
              <a:t>6, 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9" name="Line 52"/>
          <p:cNvSpPr>
            <a:spLocks noChangeShapeType="1"/>
          </p:cNvSpPr>
          <p:nvPr/>
        </p:nvSpPr>
        <p:spPr bwMode="auto">
          <a:xfrm flipH="1">
            <a:off x="9932826" y="2260293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flipH="1">
            <a:off x="7776278" y="2284598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>
            <a:off x="6870106" y="29289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Line 52"/>
          <p:cNvSpPr>
            <a:spLocks noChangeShapeType="1"/>
          </p:cNvSpPr>
          <p:nvPr/>
        </p:nvSpPr>
        <p:spPr bwMode="auto">
          <a:xfrm flipH="1">
            <a:off x="5198167" y="2107893"/>
            <a:ext cx="389092" cy="1078598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4514753" y="295079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H="1">
            <a:off x="2901871" y="2915296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1944512" y="2940802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1937346" y="402805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5, 5, 7, 7, 13,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6736360" y="402805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3, 6, </a:t>
            </a:r>
            <a:r>
              <a:rPr lang="en-US" altLang="en-US" dirty="0">
                <a:solidFill>
                  <a:schemeClr val="hlink"/>
                </a:solidFill>
              </a:rPr>
              <a:t>8, 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88" name="Line 52"/>
          <p:cNvSpPr>
            <a:spLocks noChangeShapeType="1"/>
          </p:cNvSpPr>
          <p:nvPr/>
        </p:nvSpPr>
        <p:spPr bwMode="auto">
          <a:xfrm flipH="1">
            <a:off x="8310332" y="3805602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>
            <a:off x="7084256" y="3805601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 flipH="1">
            <a:off x="3762555" y="3786391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Line 52"/>
          <p:cNvSpPr>
            <a:spLocks noChangeShapeType="1"/>
          </p:cNvSpPr>
          <p:nvPr/>
        </p:nvSpPr>
        <p:spPr bwMode="auto">
          <a:xfrm>
            <a:off x="2536479" y="3786390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Line 52"/>
          <p:cNvSpPr>
            <a:spLocks noChangeShapeType="1"/>
          </p:cNvSpPr>
          <p:nvPr/>
        </p:nvSpPr>
        <p:spPr bwMode="auto">
          <a:xfrm flipH="1">
            <a:off x="6780147" y="4626022"/>
            <a:ext cx="1564929" cy="296086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>
            <a:off x="3882016" y="4684984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0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9" grpId="0" build="p" autoUpdateAnimBg="0"/>
      <p:bldP spid="21" grpId="0" build="p" autoUpdateAnimBg="0"/>
      <p:bldP spid="23" grpId="0" build="p" autoUpdateAnimBg="0"/>
      <p:bldP spid="25" grpId="0" build="p" autoUpdateAnimBg="0"/>
      <p:bldP spid="29" grpId="0" build="p" autoUpdateAnimBg="0"/>
      <p:bldP spid="31" grpId="0" build="p" autoUpdateAnimBg="0"/>
      <p:bldP spid="33" grpId="0" build="p" autoUpdateAnimBg="0"/>
      <p:bldP spid="41" grpId="0" build="p" autoUpdateAnimBg="0"/>
      <p:bldP spid="43" grpId="0" build="p" autoUpdateAnimBg="0"/>
      <p:bldP spid="45" grpId="0" build="p" autoUpdateAnimBg="0"/>
      <p:bldP spid="49" grpId="0" build="p" autoUpdateAnimBg="0"/>
      <p:bldP spid="51" grpId="0" build="p" autoUpdateAnimBg="0"/>
      <p:bldP spid="53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86" grpId="0" build="p" autoUpdateAnimBg="0"/>
      <p:bldP spid="87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Nonrecursive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76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06619" y="5032123"/>
            <a:ext cx="678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1, 3, 5, 5, 6, 7, 7, 11, 13, 15,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54250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654564" y="1531814"/>
            <a:ext cx="86868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</a:t>
            </a:r>
            <a:r>
              <a:rPr lang="en-US" altLang="en-US" dirty="0" smtClean="0">
                <a:solidFill>
                  <a:schemeClr val="hlink"/>
                </a:solidFill>
              </a:rPr>
              <a:t>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244571" y="1531814"/>
            <a:ext cx="10098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69190" y="1531814"/>
            <a:ext cx="8205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216672" y="1538910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704190" y="1531814"/>
            <a:ext cx="89677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362630" y="1531814"/>
            <a:ext cx="99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706322" y="1531814"/>
            <a:ext cx="855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912921" y="1531814"/>
            <a:ext cx="9745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780147" y="1531814"/>
            <a:ext cx="10507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9873438" y="1533034"/>
            <a:ext cx="841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8516348" y="1531814"/>
            <a:ext cx="83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9184304" y="1531814"/>
            <a:ext cx="99377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9299963" y="296453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9354548" y="215057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1185472" y="2312379"/>
            <a:ext cx="12576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</a:t>
            </a:r>
            <a:r>
              <a:rPr lang="en-US" altLang="en-US" dirty="0" smtClean="0">
                <a:solidFill>
                  <a:schemeClr val="hlink"/>
                </a:solidFill>
              </a:rPr>
              <a:t>7}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513631" y="2324833"/>
            <a:ext cx="144779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</a:t>
            </a:r>
            <a:r>
              <a:rPr lang="en-US" altLang="en-US" dirty="0" smtClean="0">
                <a:solidFill>
                  <a:schemeClr val="hlink"/>
                </a:solidFill>
              </a:rPr>
              <a:t>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35584" y="2341196"/>
            <a:ext cx="138922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6147616" y="2400670"/>
            <a:ext cx="16146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8762932" y="2414951"/>
            <a:ext cx="14509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 smtClean="0">
                <a:solidFill>
                  <a:schemeClr val="hlink"/>
                </a:solidFill>
              </a:rPr>
              <a:t>6, 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8951377" y="213413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H="1">
            <a:off x="6979811" y="2187310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6576640" y="2170875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52"/>
          <p:cNvSpPr>
            <a:spLocks noChangeShapeType="1"/>
          </p:cNvSpPr>
          <p:nvPr/>
        </p:nvSpPr>
        <p:spPr bwMode="auto">
          <a:xfrm flipH="1">
            <a:off x="4576936" y="2092445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>
            <a:off x="4173765" y="2076010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H="1">
            <a:off x="3191397" y="2130573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788226" y="21141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 flipH="1">
            <a:off x="1835567" y="2124328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1432396" y="2107893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1296917" y="3200973"/>
            <a:ext cx="22274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{5, 5, 7,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6" name="Rectangle 11"/>
          <p:cNvSpPr>
            <a:spLocks noChangeArrowheads="1"/>
          </p:cNvSpPr>
          <p:nvPr/>
        </p:nvSpPr>
        <p:spPr bwMode="auto">
          <a:xfrm>
            <a:off x="3917550" y="3186491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</a:t>
            </a:r>
            <a:r>
              <a:rPr lang="en-US" altLang="en-US" dirty="0">
                <a:solidFill>
                  <a:schemeClr val="hlink"/>
                </a:solidFill>
              </a:rPr>
              <a:t>1, </a:t>
            </a:r>
            <a:r>
              <a:rPr lang="en-US" altLang="en-US" dirty="0" smtClean="0">
                <a:solidFill>
                  <a:schemeClr val="hlink"/>
                </a:solidFill>
              </a:rPr>
              <a:t>7, 13}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147616" y="3215051"/>
            <a:ext cx="19972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{3, 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8881250" y="3215051"/>
            <a:ext cx="19843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</a:t>
            </a:r>
            <a:r>
              <a:rPr lang="en-US" altLang="en-US" dirty="0">
                <a:solidFill>
                  <a:schemeClr val="hlink"/>
                </a:solidFill>
              </a:rPr>
              <a:t>6, </a:t>
            </a:r>
            <a:r>
              <a:rPr lang="en-US" altLang="en-US" dirty="0" smtClean="0">
                <a:solidFill>
                  <a:schemeClr val="hlink"/>
                </a:solidFill>
              </a:rPr>
              <a:t>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79" name="Line 52"/>
          <p:cNvSpPr>
            <a:spLocks noChangeShapeType="1"/>
          </p:cNvSpPr>
          <p:nvPr/>
        </p:nvSpPr>
        <p:spPr bwMode="auto">
          <a:xfrm flipH="1">
            <a:off x="9932826" y="2260293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Line 52"/>
          <p:cNvSpPr>
            <a:spLocks noChangeShapeType="1"/>
          </p:cNvSpPr>
          <p:nvPr/>
        </p:nvSpPr>
        <p:spPr bwMode="auto">
          <a:xfrm flipH="1">
            <a:off x="7776278" y="2284598"/>
            <a:ext cx="314737" cy="94068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>
            <a:off x="6870106" y="2928938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Line 52"/>
          <p:cNvSpPr>
            <a:spLocks noChangeShapeType="1"/>
          </p:cNvSpPr>
          <p:nvPr/>
        </p:nvSpPr>
        <p:spPr bwMode="auto">
          <a:xfrm flipH="1">
            <a:off x="5198167" y="2107893"/>
            <a:ext cx="389092" cy="1078598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4514753" y="2950796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H="1">
            <a:off x="2901871" y="2915296"/>
            <a:ext cx="241691" cy="345102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1944512" y="2940802"/>
            <a:ext cx="214150" cy="304800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1937346" y="4028056"/>
            <a:ext cx="3657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5, 5, 7, 7, 13, 18}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6736360" y="4028056"/>
            <a:ext cx="335438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{1, 3, 6, </a:t>
            </a:r>
            <a:r>
              <a:rPr lang="en-US" altLang="en-US" dirty="0">
                <a:solidFill>
                  <a:schemeClr val="hlink"/>
                </a:solidFill>
              </a:rPr>
              <a:t>8, </a:t>
            </a:r>
            <a:r>
              <a:rPr lang="en-US" altLang="en-US" dirty="0" smtClean="0">
                <a:solidFill>
                  <a:schemeClr val="hlink"/>
                </a:solidFill>
              </a:rPr>
              <a:t>11, 15}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88" name="Line 52"/>
          <p:cNvSpPr>
            <a:spLocks noChangeShapeType="1"/>
          </p:cNvSpPr>
          <p:nvPr/>
        </p:nvSpPr>
        <p:spPr bwMode="auto">
          <a:xfrm flipH="1">
            <a:off x="8310332" y="3805602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>
            <a:off x="7084256" y="3805601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 flipH="1">
            <a:off x="3762555" y="3786391"/>
            <a:ext cx="1200150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Line 52"/>
          <p:cNvSpPr>
            <a:spLocks noChangeShapeType="1"/>
          </p:cNvSpPr>
          <p:nvPr/>
        </p:nvSpPr>
        <p:spPr bwMode="auto">
          <a:xfrm>
            <a:off x="2536479" y="3786390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Line 52"/>
          <p:cNvSpPr>
            <a:spLocks noChangeShapeType="1"/>
          </p:cNvSpPr>
          <p:nvPr/>
        </p:nvSpPr>
        <p:spPr bwMode="auto">
          <a:xfrm flipH="1">
            <a:off x="6780147" y="4626022"/>
            <a:ext cx="1564929" cy="296086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Line 52"/>
          <p:cNvSpPr>
            <a:spLocks noChangeShapeType="1"/>
          </p:cNvSpPr>
          <p:nvPr/>
        </p:nvSpPr>
        <p:spPr bwMode="auto">
          <a:xfrm>
            <a:off x="3882016" y="4684984"/>
            <a:ext cx="1011798" cy="29789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6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9" grpId="0" build="p" autoUpdateAnimBg="0"/>
      <p:bldP spid="21" grpId="0" build="p" autoUpdateAnimBg="0"/>
      <p:bldP spid="23" grpId="0" build="p" autoUpdateAnimBg="0"/>
      <p:bldP spid="25" grpId="0" build="p" autoUpdateAnimBg="0"/>
      <p:bldP spid="29" grpId="0" build="p" autoUpdateAnimBg="0"/>
      <p:bldP spid="31" grpId="0" build="p" autoUpdateAnimBg="0"/>
      <p:bldP spid="33" grpId="0" build="p" autoUpdateAnimBg="0"/>
      <p:bldP spid="41" grpId="0" build="p" autoUpdateAnimBg="0"/>
      <p:bldP spid="43" grpId="0" build="p" autoUpdateAnimBg="0"/>
      <p:bldP spid="45" grpId="0" build="p" autoUpdateAnimBg="0"/>
      <p:bldP spid="49" grpId="0" build="p" autoUpdateAnimBg="0"/>
      <p:bldP spid="51" grpId="0" build="p" autoUpdateAnimBg="0"/>
      <p:bldP spid="53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86" grpId="0" build="p" autoUpdateAnimBg="0"/>
      <p:bldP spid="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6785430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7409544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658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189" y="3048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35188" y="11826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8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599543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7409544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658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8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6822</Words>
  <Application>Microsoft Office PowerPoint</Application>
  <PresentationFormat>Widescreen</PresentationFormat>
  <Paragraphs>1420</Paragraphs>
  <Slides>76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Sorting Algorithms</vt:lpstr>
      <vt:lpstr>Sorting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Quick Sort</vt:lpstr>
      <vt:lpstr>Quick Sort</vt:lpstr>
      <vt:lpstr>Quick Sort</vt:lpstr>
      <vt:lpstr>Quick Sort</vt:lpstr>
      <vt:lpstr>Quick Sort</vt:lpstr>
      <vt:lpstr>Quick Sort</vt:lpstr>
      <vt:lpstr>Quick Sort: Example</vt:lpstr>
      <vt:lpstr>Quick Sort: Example</vt:lpstr>
      <vt:lpstr>Quick Sort: Example</vt:lpstr>
      <vt:lpstr>Quick Sort: Example</vt:lpstr>
      <vt:lpstr>Quick Sort: Example</vt:lpstr>
      <vt:lpstr>Choice Of Pivot</vt:lpstr>
      <vt:lpstr>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Time Complexity</vt:lpstr>
      <vt:lpstr>Complexity Of Quick Sort</vt:lpstr>
      <vt:lpstr>Exercise: Implement Quick Sort</vt:lpstr>
      <vt:lpstr>Merge Sort</vt:lpstr>
      <vt:lpstr>Merge Sort</vt:lpstr>
      <vt:lpstr>Merge Sort</vt:lpstr>
      <vt:lpstr>Merge Sort</vt:lpstr>
      <vt:lpstr>Merge Sort</vt:lpstr>
      <vt:lpstr>Merge Sort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Merge to sorted lists</vt:lpstr>
      <vt:lpstr>PowerPoint Presentation</vt:lpstr>
      <vt:lpstr>Merge Sort</vt:lpstr>
      <vt:lpstr>Merge Sort: Top down: Splitting</vt:lpstr>
      <vt:lpstr>Merge Sort: Top down: Splitting</vt:lpstr>
      <vt:lpstr>Merge Sort: Top down: Splitting</vt:lpstr>
      <vt:lpstr>Merge Sort: Top down: Splitting</vt:lpstr>
      <vt:lpstr>Merge Sort: Bottom-up: Merging</vt:lpstr>
      <vt:lpstr>Merge Sort: Bottom-up: Merging</vt:lpstr>
      <vt:lpstr>Merge Sort: Bottom-up: Merging</vt:lpstr>
      <vt:lpstr>Merge Sort: Bottom-up: Merging</vt:lpstr>
      <vt:lpstr>Merge Sort: Bottom-up: Merging</vt:lpstr>
      <vt:lpstr>Nonrecursive Version</vt:lpstr>
      <vt:lpstr>Nonrecursive Merge Sort</vt:lpstr>
      <vt:lpstr>Nonrecursive Merge Sort</vt:lpstr>
      <vt:lpstr>Nonrecursive Merge Sort</vt:lpstr>
      <vt:lpstr>Nonrecursive Merge Sort</vt:lpstr>
      <vt:lpstr>Nonrecursive Merge Sort</vt:lpstr>
      <vt:lpstr>Nonrecursive Merge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192</cp:revision>
  <dcterms:created xsi:type="dcterms:W3CDTF">2020-04-17T00:18:31Z</dcterms:created>
  <dcterms:modified xsi:type="dcterms:W3CDTF">2020-04-19T12:40:11Z</dcterms:modified>
</cp:coreProperties>
</file>