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91" r:id="rId3"/>
    <p:sldId id="27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3" r:id="rId39"/>
    <p:sldId id="294" r:id="rId40"/>
    <p:sldId id="295" r:id="rId41"/>
    <p:sldId id="296" r:id="rId42"/>
    <p:sldId id="297" r:id="rId43"/>
    <p:sldId id="300" r:id="rId44"/>
    <p:sldId id="298" r:id="rId45"/>
    <p:sldId id="308" r:id="rId46"/>
    <p:sldId id="301" r:id="rId47"/>
    <p:sldId id="309" r:id="rId48"/>
    <p:sldId id="303" r:id="rId49"/>
    <p:sldId id="302" r:id="rId50"/>
    <p:sldId id="304" r:id="rId51"/>
    <p:sldId id="307" r:id="rId52"/>
    <p:sldId id="310" r:id="rId53"/>
    <p:sldId id="311" r:id="rId54"/>
    <p:sldId id="313" r:id="rId55"/>
    <p:sldId id="314" r:id="rId56"/>
    <p:sldId id="315" r:id="rId57"/>
    <p:sldId id="319" r:id="rId58"/>
    <p:sldId id="316" r:id="rId59"/>
    <p:sldId id="317" r:id="rId60"/>
    <p:sldId id="318" r:id="rId61"/>
    <p:sldId id="320" r:id="rId62"/>
    <p:sldId id="321" r:id="rId63"/>
    <p:sldId id="322" r:id="rId64"/>
    <p:sldId id="323" r:id="rId65"/>
    <p:sldId id="324" r:id="rId66"/>
    <p:sldId id="325" r:id="rId67"/>
    <p:sldId id="328" r:id="rId68"/>
    <p:sldId id="329" r:id="rId69"/>
    <p:sldId id="330" r:id="rId70"/>
    <p:sldId id="327"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530820CF-B880-4189-942D-D702A7CBA730}" type="datetimeFigureOut">
              <a:rPr lang="zh-CN" altLang="en-US" smtClean="0"/>
              <a:pPr/>
              <a:t>2011-2-16</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2011-2-16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9"/>
            <a:ext cx="5867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2011-2-16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2011-2-16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2011-2-16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2011-2-16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504824" y="512064"/>
            <a:ext cx="77724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2011-2-16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2011-2-16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2011-2-16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2011-2-16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8514581" y="1219200"/>
            <a:ext cx="132763" cy="128466"/>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8666981" y="1371600"/>
            <a:ext cx="132763" cy="128466"/>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8320088" y="1474763"/>
            <a:ext cx="132763" cy="128466"/>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6477000" y="55499"/>
            <a:ext cx="2133600" cy="365125"/>
          </a:xfrm>
        </p:spPr>
        <p:txBody>
          <a:bodyPr/>
          <a:lstStyle>
            <a:extLst/>
          </a:lstStyle>
          <a:p>
            <a:fld id="{530820CF-B880-4189-942D-D702A7CBA730}" type="datetimeFigureOut">
              <a:rPr lang="zh-CN" altLang="en-US" smtClean="0"/>
              <a:pPr/>
              <a:t>2011-2-16</a:t>
            </a:fld>
            <a:endParaRPr lang="zh-CN" altLang="en-US"/>
          </a:p>
        </p:txBody>
      </p:sp>
      <p:sp>
        <p:nvSpPr>
          <p:cNvPr id="6" name="页脚占位符 5"/>
          <p:cNvSpPr>
            <a:spLocks noGrp="1"/>
          </p:cNvSpPr>
          <p:nvPr>
            <p:ph type="ftr" sz="quarter" idx="11"/>
          </p:nvPr>
        </p:nvSpPr>
        <p:spPr>
          <a:xfrm>
            <a:off x="914400" y="55499"/>
            <a:ext cx="5562600" cy="365125"/>
          </a:xfrm>
        </p:spPr>
        <p:txBody>
          <a:bodyPr/>
          <a:lstStyle>
            <a:extLst/>
          </a:lstStyle>
          <a:p>
            <a:endParaRPr lang="zh-CN" altLang="en-US"/>
          </a:p>
        </p:txBody>
      </p:sp>
      <p:sp>
        <p:nvSpPr>
          <p:cNvPr id="7" name="灯片编号占位符 6"/>
          <p:cNvSpPr>
            <a:spLocks noGrp="1"/>
          </p:cNvSpPr>
          <p:nvPr>
            <p:ph type="sldNum" sz="quarter" idx="12"/>
          </p:nvPr>
        </p:nvSpPr>
        <p:spPr>
          <a:xfrm>
            <a:off x="8610600" y="55499"/>
            <a:ext cx="457200" cy="365125"/>
          </a:xfrm>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2" name="标题占位符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30820CF-B880-4189-942D-D702A7CBA730}" type="datetimeFigureOut">
              <a:rPr lang="zh-CN" altLang="en-US" smtClean="0"/>
              <a:pPr/>
              <a:t>2011-2-16</a:t>
            </a:fld>
            <a:endParaRPr lang="zh-CN" altLang="en-US"/>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4294967295"/>
          </p:nvPr>
        </p:nvSpPr>
        <p:spPr>
          <a:xfrm>
            <a:off x="428596" y="2000240"/>
            <a:ext cx="7772400" cy="1508125"/>
          </a:xfrm>
        </p:spPr>
        <p:txBody>
          <a:bodyPr>
            <a:normAutofit/>
          </a:bodyPr>
          <a:lstStyle/>
          <a:p>
            <a:pPr algn="ctr"/>
            <a:r>
              <a:rPr lang="en-US" altLang="zh-CN" sz="8800" dirty="0" err="1" smtClean="0">
                <a:latin typeface="华文隶书" pitchFamily="2" charset="-122"/>
                <a:ea typeface="华文隶书" pitchFamily="2" charset="-122"/>
              </a:rPr>
              <a:t>Lua</a:t>
            </a:r>
            <a:r>
              <a:rPr lang="en-US" altLang="zh-CN" sz="8800" dirty="0" smtClean="0">
                <a:latin typeface="华文隶书" pitchFamily="2" charset="-122"/>
                <a:ea typeface="华文隶书" pitchFamily="2" charset="-122"/>
              </a:rPr>
              <a:t> </a:t>
            </a:r>
            <a:r>
              <a:rPr lang="zh-CN" altLang="en-US" sz="8800" dirty="0" smtClean="0">
                <a:latin typeface="华文隶书" pitchFamily="2" charset="-122"/>
                <a:ea typeface="华文隶书" pitchFamily="2" charset="-122"/>
              </a:rPr>
              <a:t>简介</a:t>
            </a:r>
            <a:endParaRPr lang="zh-CN" altLang="en-US" sz="8800" dirty="0">
              <a:latin typeface="华文隶书" pitchFamily="2" charset="-122"/>
              <a:ea typeface="华文隶书"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42910" y="1357298"/>
            <a:ext cx="7772400" cy="3714750"/>
          </a:xfrm>
        </p:spPr>
        <p:txBody>
          <a:bodyPr/>
          <a:lstStyle/>
          <a:p>
            <a:r>
              <a:rPr lang="zh-CN" altLang="en-US" smtClean="0"/>
              <a:t>单行注释使用的是：</a:t>
            </a:r>
            <a:endParaRPr lang="en-US" altLang="zh-CN" smtClean="0"/>
          </a:p>
          <a:p>
            <a:pPr algn="ctr">
              <a:buNone/>
            </a:pPr>
            <a:r>
              <a:rPr lang="en-US" altLang="zh-CN" smtClean="0"/>
              <a:t>--</a:t>
            </a:r>
            <a:r>
              <a:rPr lang="zh-CN" altLang="en-US" smtClean="0"/>
              <a:t>（两个减号）</a:t>
            </a:r>
            <a:endParaRPr lang="en-US" altLang="zh-CN" smtClean="0"/>
          </a:p>
          <a:p>
            <a:pPr>
              <a:buNone/>
            </a:pPr>
            <a:r>
              <a:rPr lang="en-US" altLang="zh-CN" smtClean="0"/>
              <a:t>	</a:t>
            </a:r>
            <a:r>
              <a:rPr lang="zh-CN" altLang="en-US" smtClean="0"/>
              <a:t>取消块注释最简单的办法：</a:t>
            </a:r>
            <a:endParaRPr lang="en-US" altLang="zh-CN" smtClean="0"/>
          </a:p>
          <a:p>
            <a:pPr lvl="2">
              <a:buNone/>
            </a:pPr>
            <a:r>
              <a:rPr lang="en-US" altLang="zh-CN" smtClean="0"/>
              <a:t>---[[</a:t>
            </a:r>
          </a:p>
          <a:p>
            <a:pPr lvl="2">
              <a:buNone/>
            </a:pPr>
            <a:r>
              <a:rPr lang="en-US" altLang="zh-CN" smtClean="0"/>
              <a:t>		…</a:t>
            </a:r>
          </a:p>
          <a:p>
            <a:pPr lvl="2">
              <a:buNone/>
            </a:pPr>
            <a:r>
              <a:rPr lang="en-US" altLang="zh-CN"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71472" y="500042"/>
            <a:ext cx="7772400" cy="914400"/>
          </a:xfrm>
        </p:spPr>
        <p:txBody>
          <a:bodyPr/>
          <a:lstStyle/>
          <a:p>
            <a:r>
              <a:rPr lang="en-US" altLang="zh-CN" smtClean="0"/>
              <a:t>table</a:t>
            </a:r>
            <a:endParaRPr lang="zh-CN" altLang="en-US"/>
          </a:p>
        </p:txBody>
      </p:sp>
      <p:sp>
        <p:nvSpPr>
          <p:cNvPr id="3" name="内容占位符 2"/>
          <p:cNvSpPr>
            <a:spLocks noGrp="1"/>
          </p:cNvSpPr>
          <p:nvPr>
            <p:ph idx="4294967295"/>
          </p:nvPr>
        </p:nvSpPr>
        <p:spPr>
          <a:xfrm>
            <a:off x="571472" y="1771629"/>
            <a:ext cx="7772400" cy="4572000"/>
          </a:xfrm>
        </p:spPr>
        <p:txBody>
          <a:bodyPr/>
          <a:lstStyle/>
          <a:p>
            <a:r>
              <a:rPr lang="en-US" altLang="zh-CN" smtClean="0"/>
              <a:t>table</a:t>
            </a:r>
            <a:r>
              <a:rPr lang="zh-CN" altLang="en-US" smtClean="0"/>
              <a:t>类型实现了“关联数组”。不仅可以通过整数来索引，还可以使用字符串或其他的类型（除了</a:t>
            </a:r>
            <a:r>
              <a:rPr lang="en-US" altLang="zh-CN" smtClean="0"/>
              <a:t>nil</a:t>
            </a:r>
            <a:r>
              <a:rPr lang="zh-CN" altLang="en-US" smtClean="0"/>
              <a:t>）来索引。类似于</a:t>
            </a:r>
            <a:r>
              <a:rPr lang="en-US" altLang="zh-CN" smtClean="0"/>
              <a:t>Java</a:t>
            </a:r>
            <a:r>
              <a:rPr lang="zh-CN" altLang="en-US" smtClean="0"/>
              <a:t>的</a:t>
            </a:r>
            <a:r>
              <a:rPr lang="en-US" altLang="zh-CN" err="1" smtClean="0"/>
              <a:t>HashMap</a:t>
            </a:r>
            <a:r>
              <a:rPr lang="zh-CN" altLang="en-US" smtClean="0"/>
              <a:t>，</a:t>
            </a:r>
            <a:r>
              <a:rPr lang="en-US" altLang="zh-CN" smtClean="0"/>
              <a:t>C++</a:t>
            </a:r>
            <a:r>
              <a:rPr lang="zh-CN" altLang="en-US" smtClean="0"/>
              <a:t>的</a:t>
            </a:r>
            <a:r>
              <a:rPr lang="en-US" altLang="zh-CN" smtClean="0"/>
              <a:t>map</a:t>
            </a:r>
            <a:r>
              <a:rPr lang="zh-CN" altLang="en-US" smtClean="0"/>
              <a:t>。</a:t>
            </a:r>
            <a:endParaRPr lang="en-US" altLang="zh-CN" smtClean="0"/>
          </a:p>
          <a:p>
            <a:r>
              <a:rPr lang="en-US" altLang="zh-CN" smtClean="0"/>
              <a:t>table</a:t>
            </a:r>
            <a:r>
              <a:rPr lang="zh-CN" altLang="en-US" smtClean="0"/>
              <a:t>是</a:t>
            </a:r>
            <a:r>
              <a:rPr lang="en-US" altLang="zh-CN" err="1" smtClean="0"/>
              <a:t>lua</a:t>
            </a:r>
            <a:r>
              <a:rPr lang="zh-CN" altLang="en-US" smtClean="0"/>
              <a:t>中仅有的数据结构机制。</a:t>
            </a:r>
            <a:r>
              <a:rPr lang="en-US" altLang="zh-CN" smtClean="0"/>
              <a:t>Lua</a:t>
            </a:r>
            <a:r>
              <a:rPr lang="zh-CN" altLang="en-US" smtClean="0"/>
              <a:t>中的模块、包和对象都是通过</a:t>
            </a:r>
            <a:r>
              <a:rPr lang="en-US" altLang="zh-CN" smtClean="0"/>
              <a:t>table</a:t>
            </a:r>
            <a:r>
              <a:rPr lang="zh-CN" altLang="en-US" smtClean="0"/>
              <a:t>表示的。全局的环境是也是一个名称为</a:t>
            </a:r>
            <a:r>
              <a:rPr lang="en-US" altLang="zh-CN" smtClean="0"/>
              <a:t>_G</a:t>
            </a:r>
            <a:r>
              <a:rPr lang="zh-CN" altLang="en-US" smtClean="0"/>
              <a:t>的</a:t>
            </a:r>
            <a:r>
              <a:rPr lang="en-US" altLang="zh-CN" smtClean="0"/>
              <a:t>table</a:t>
            </a:r>
            <a:r>
              <a:rPr lang="zh-CN" altLang="en-US" smtClean="0"/>
              <a:t>。所有的全局变量都存储在其中。</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14348" y="500042"/>
            <a:ext cx="7772400" cy="914400"/>
          </a:xfrm>
        </p:spPr>
        <p:txBody>
          <a:bodyPr/>
          <a:lstStyle/>
          <a:p>
            <a:r>
              <a:rPr lang="zh-CN" altLang="en-US" smtClean="0"/>
              <a:t>创建和修改</a:t>
            </a:r>
            <a:r>
              <a:rPr lang="en-US" altLang="zh-CN" smtClean="0"/>
              <a:t>table</a:t>
            </a:r>
            <a:endParaRPr lang="zh-CN" altLang="en-US"/>
          </a:p>
        </p:txBody>
      </p:sp>
      <p:sp>
        <p:nvSpPr>
          <p:cNvPr id="3" name="内容占位符 2"/>
          <p:cNvSpPr>
            <a:spLocks noGrp="1"/>
          </p:cNvSpPr>
          <p:nvPr>
            <p:ph idx="4294967295"/>
          </p:nvPr>
        </p:nvSpPr>
        <p:spPr>
          <a:xfrm>
            <a:off x="714348" y="1630342"/>
            <a:ext cx="7772400" cy="4572000"/>
          </a:xfrm>
        </p:spPr>
        <p:txBody>
          <a:bodyPr/>
          <a:lstStyle/>
          <a:p>
            <a:r>
              <a:rPr lang="zh-CN" altLang="en-US" smtClean="0"/>
              <a:t>创建</a:t>
            </a:r>
            <a:r>
              <a:rPr lang="en-US" altLang="zh-CN" smtClean="0"/>
              <a:t>table</a:t>
            </a:r>
            <a:r>
              <a:rPr lang="zh-CN" altLang="en-US" smtClean="0"/>
              <a:t>需要通过构造表达式：</a:t>
            </a:r>
            <a:endParaRPr lang="en-US" altLang="zh-CN" smtClean="0"/>
          </a:p>
          <a:p>
            <a:pPr>
              <a:buNone/>
            </a:pPr>
            <a:r>
              <a:rPr lang="en-US" altLang="zh-CN" smtClean="0"/>
              <a:t>	a = { }</a:t>
            </a:r>
          </a:p>
          <a:p>
            <a:pPr>
              <a:buNone/>
            </a:pPr>
            <a:r>
              <a:rPr lang="en-US" altLang="zh-CN" smtClean="0"/>
              <a:t>	k = “x”</a:t>
            </a:r>
          </a:p>
          <a:p>
            <a:pPr>
              <a:buNone/>
            </a:pPr>
            <a:r>
              <a:rPr lang="en-US" altLang="zh-CN" smtClean="0"/>
              <a:t>	a[k] = 10</a:t>
            </a:r>
          </a:p>
          <a:p>
            <a:pPr>
              <a:buNone/>
            </a:pPr>
            <a:r>
              <a:rPr lang="en-US" altLang="zh-CN" smtClean="0"/>
              <a:t>	print(</a:t>
            </a:r>
            <a:r>
              <a:rPr lang="en-US" altLang="zh-CN" err="1" smtClean="0"/>
              <a:t>a.x</a:t>
            </a:r>
            <a:r>
              <a:rPr lang="en-US" altLang="zh-CN" smtClean="0"/>
              <a:t>)--10</a:t>
            </a:r>
          </a:p>
          <a:p>
            <a:pPr>
              <a:buNone/>
            </a:pPr>
            <a:r>
              <a:rPr lang="en-US" altLang="zh-CN" smtClean="0"/>
              <a:t>	</a:t>
            </a:r>
            <a:r>
              <a:rPr lang="en-US" altLang="zh-CN" err="1" smtClean="0"/>
              <a:t>a.x</a:t>
            </a:r>
            <a:r>
              <a:rPr lang="en-US" altLang="zh-CN" smtClean="0"/>
              <a:t> = nil</a:t>
            </a:r>
          </a:p>
          <a:p>
            <a:pPr>
              <a:buNone/>
            </a:pPr>
            <a:r>
              <a:rPr lang="en-US" altLang="zh-CN" smtClean="0"/>
              <a:t>	print(</a:t>
            </a:r>
            <a:r>
              <a:rPr lang="en-US" altLang="zh-CN" err="1" smtClean="0"/>
              <a:t>a.x</a:t>
            </a:r>
            <a:r>
              <a:rPr lang="en-US" altLang="zh-CN" smtClean="0"/>
              <a:t>)--nil</a:t>
            </a:r>
          </a:p>
          <a:p>
            <a:pPr>
              <a:buNone/>
            </a:pPr>
            <a:r>
              <a:rPr lang="en-US" altLang="zh-CN" smtClean="0"/>
              <a:t>	</a:t>
            </a:r>
            <a:r>
              <a:rPr lang="zh-CN" altLang="en-US" smtClean="0"/>
              <a:t>可以动态地在</a:t>
            </a:r>
            <a:r>
              <a:rPr lang="en-US" altLang="zh-CN" smtClean="0"/>
              <a:t>table</a:t>
            </a:r>
            <a:r>
              <a:rPr lang="zh-CN" altLang="en-US" smtClean="0"/>
              <a:t>中增加和删除元素。</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85786" y="357166"/>
            <a:ext cx="7772400" cy="6286501"/>
          </a:xfrm>
        </p:spPr>
        <p:txBody>
          <a:bodyPr>
            <a:normAutofit fontScale="92500" lnSpcReduction="20000"/>
          </a:bodyPr>
          <a:lstStyle/>
          <a:p>
            <a:r>
              <a:rPr lang="en-US" altLang="zh-CN" smtClean="0"/>
              <a:t>Lua</a:t>
            </a:r>
            <a:r>
              <a:rPr lang="zh-CN" altLang="en-US" smtClean="0"/>
              <a:t>对诸如</a:t>
            </a:r>
            <a:r>
              <a:rPr lang="en-US" altLang="zh-CN" smtClean="0"/>
              <a:t>a[“name”]</a:t>
            </a:r>
            <a:r>
              <a:rPr lang="zh-CN" altLang="en-US" smtClean="0"/>
              <a:t>的写法提供了一种语法糖：可以直接输入</a:t>
            </a:r>
            <a:r>
              <a:rPr lang="en-US" altLang="zh-CN" smtClean="0"/>
              <a:t>a.name</a:t>
            </a:r>
            <a:r>
              <a:rPr lang="zh-CN" altLang="en-US" smtClean="0"/>
              <a:t>。</a:t>
            </a:r>
            <a:endParaRPr lang="en-US" altLang="zh-CN" smtClean="0"/>
          </a:p>
          <a:p>
            <a:endParaRPr lang="en-US" altLang="zh-CN" smtClean="0"/>
          </a:p>
          <a:p>
            <a:r>
              <a:rPr lang="en-US" altLang="zh-CN" err="1" smtClean="0"/>
              <a:t>ItemSet</a:t>
            </a:r>
            <a:r>
              <a:rPr lang="en-US" altLang="zh-CN" smtClean="0"/>
              <a:t>[31007] = {</a:t>
            </a:r>
          </a:p>
          <a:p>
            <a:pPr>
              <a:buNone/>
            </a:pPr>
            <a:r>
              <a:rPr lang="en-US" altLang="zh-CN" smtClean="0"/>
              <a:t>		id = 31007,</a:t>
            </a:r>
          </a:p>
          <a:p>
            <a:pPr>
              <a:buNone/>
            </a:pPr>
            <a:r>
              <a:rPr lang="en-US" altLang="zh-CN" smtClean="0"/>
              <a:t>		type = </a:t>
            </a:r>
            <a:r>
              <a:rPr lang="en-US" altLang="zh-CN" err="1" smtClean="0"/>
              <a:t>ItemConst.Prop</a:t>
            </a:r>
            <a:r>
              <a:rPr lang="en-US" altLang="zh-CN" smtClean="0"/>
              <a:t>,</a:t>
            </a:r>
          </a:p>
          <a:p>
            <a:pPr>
              <a:buNone/>
            </a:pPr>
            <a:r>
              <a:rPr lang="en-US" altLang="zh-CN" smtClean="0"/>
              <a:t>		subtype = </a:t>
            </a:r>
            <a:r>
              <a:rPr lang="en-US" altLang="zh-CN" err="1" smtClean="0"/>
              <a:t>PropConst.Grocery</a:t>
            </a:r>
            <a:r>
              <a:rPr lang="en-US" altLang="zh-CN" smtClean="0"/>
              <a:t>,</a:t>
            </a:r>
            <a:endParaRPr lang="zh-CN" altLang="en-US" smtClean="0"/>
          </a:p>
          <a:p>
            <a:pPr>
              <a:buNone/>
            </a:pPr>
            <a:r>
              <a:rPr lang="en-US" altLang="zh-CN" smtClean="0"/>
              <a:t>		name = [[</a:t>
            </a:r>
            <a:r>
              <a:rPr lang="zh-CN" altLang="en-US" smtClean="0"/>
              <a:t>天</a:t>
            </a:r>
            <a:r>
              <a:rPr lang="en-US" altLang="zh-CN" smtClean="0"/>
              <a:t>]],</a:t>
            </a:r>
          </a:p>
          <a:p>
            <a:pPr>
              <a:buNone/>
            </a:pPr>
            <a:r>
              <a:rPr lang="en-US" altLang="zh-CN" smtClean="0"/>
              <a:t>		 describe = [[</a:t>
            </a:r>
            <a:r>
              <a:rPr lang="zh-CN" altLang="en-US" smtClean="0"/>
              <a:t>集全“不给糖就捣蛋，天龙是偶家，我要爱护它”可在明嵩师父处换取万圣节黄金大礼包，可以开出双倍经验、双倍金钱、自动补血补蓝、九阳回生丹哦</a:t>
            </a:r>
            <a:r>
              <a:rPr lang="en-US" altLang="zh-CN" smtClean="0"/>
              <a:t>~]],</a:t>
            </a:r>
            <a:endParaRPr lang="zh-CN" altLang="en-US" smtClean="0"/>
          </a:p>
          <a:p>
            <a:pPr>
              <a:buNone/>
            </a:pPr>
            <a:r>
              <a:rPr lang="en-US" altLang="zh-CN" smtClean="0"/>
              <a:t>		</a:t>
            </a:r>
            <a:r>
              <a:rPr lang="en-US" altLang="zh-CN" err="1" smtClean="0"/>
              <a:t>buyValue</a:t>
            </a:r>
            <a:r>
              <a:rPr lang="en-US" altLang="zh-CN" smtClean="0"/>
              <a:t> = 1,</a:t>
            </a:r>
          </a:p>
          <a:p>
            <a:pPr>
              <a:buNone/>
            </a:pPr>
            <a:r>
              <a:rPr lang="en-US" altLang="zh-CN" smtClean="0"/>
              <a:t>		</a:t>
            </a:r>
            <a:r>
              <a:rPr lang="en-US" altLang="zh-CN" err="1" smtClean="0"/>
              <a:t>sellValue</a:t>
            </a:r>
            <a:r>
              <a:rPr lang="en-US" altLang="zh-CN" smtClean="0"/>
              <a:t> = 1,</a:t>
            </a:r>
          </a:p>
          <a:p>
            <a:pPr>
              <a:buNone/>
            </a:pPr>
            <a:r>
              <a:rPr lang="en-US" altLang="zh-CN" smtClean="0"/>
              <a:t>	}</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smtClean="0"/>
              <a:t>作为数组</a:t>
            </a:r>
            <a:endParaRPr lang="zh-CN" altLang="en-US"/>
          </a:p>
        </p:txBody>
      </p:sp>
      <p:sp>
        <p:nvSpPr>
          <p:cNvPr id="10" name="内容占位符 9"/>
          <p:cNvSpPr>
            <a:spLocks noGrp="1"/>
          </p:cNvSpPr>
          <p:nvPr>
            <p:ph sz="half" idx="2"/>
          </p:nvPr>
        </p:nvSpPr>
        <p:spPr>
          <a:xfrm>
            <a:off x="428596" y="1770501"/>
            <a:ext cx="8265348" cy="4525963"/>
          </a:xfrm>
        </p:spPr>
        <p:txBody>
          <a:bodyPr/>
          <a:lstStyle/>
          <a:p>
            <a:r>
              <a:rPr lang="zh-CN" altLang="en-US" dirty="0" smtClean="0"/>
              <a:t>数组通常以</a:t>
            </a:r>
            <a:r>
              <a:rPr lang="en-US" altLang="zh-CN" dirty="0" smtClean="0"/>
              <a:t>1</a:t>
            </a:r>
            <a:r>
              <a:rPr lang="zh-CN" altLang="en-US" dirty="0" smtClean="0"/>
              <a:t>作为索引的起始值。</a:t>
            </a:r>
            <a:endParaRPr lang="en-US" altLang="zh-CN" dirty="0" smtClean="0"/>
          </a:p>
          <a:p>
            <a:pPr>
              <a:buNone/>
            </a:pPr>
            <a:endParaRPr lang="en-US" altLang="zh-CN" dirty="0" smtClean="0"/>
          </a:p>
          <a:p>
            <a:r>
              <a:rPr lang="zh-CN" altLang="en-US" dirty="0" smtClean="0"/>
              <a:t>长度操作符“</a:t>
            </a:r>
            <a:r>
              <a:rPr lang="en-US" altLang="zh-CN" dirty="0" smtClean="0"/>
              <a:t>#</a:t>
            </a:r>
            <a:r>
              <a:rPr lang="zh-CN" altLang="en-US" dirty="0" smtClean="0"/>
              <a:t>”用于返回一个</a:t>
            </a:r>
            <a:r>
              <a:rPr lang="zh-CN" altLang="en-US" dirty="0" smtClean="0"/>
              <a:t>数组的</a:t>
            </a:r>
            <a:r>
              <a:rPr lang="zh-CN" altLang="en-US" dirty="0" smtClean="0"/>
              <a:t>最后一个索引值（或为其大小）。</a:t>
            </a:r>
            <a:r>
              <a:rPr lang="en-US" altLang="zh-CN" dirty="0" err="1" smtClean="0"/>
              <a:t>Lua</a:t>
            </a:r>
            <a:r>
              <a:rPr lang="zh-CN" altLang="en-US" dirty="0" smtClean="0"/>
              <a:t>将</a:t>
            </a:r>
            <a:r>
              <a:rPr lang="en-US" altLang="zh-CN" dirty="0" smtClean="0"/>
              <a:t>nil</a:t>
            </a:r>
            <a:r>
              <a:rPr lang="zh-CN" altLang="en-US" dirty="0" smtClean="0"/>
              <a:t>作为界定数组结尾的标志。</a:t>
            </a:r>
            <a:endParaRPr lang="en-US" altLang="zh-CN" dirty="0" smtClean="0"/>
          </a:p>
          <a:p>
            <a:pPr>
              <a:buNone/>
            </a:pPr>
            <a:endParaRPr lang="en-US" altLang="zh-CN" dirty="0" smtClean="0"/>
          </a:p>
          <a:p>
            <a:r>
              <a:rPr lang="en-US" altLang="zh-CN" dirty="0" err="1" smtClean="0"/>
              <a:t>table.maxn</a:t>
            </a:r>
            <a:r>
              <a:rPr lang="zh-CN" altLang="en-US" dirty="0" smtClean="0"/>
              <a:t>函数可以返回</a:t>
            </a:r>
            <a:r>
              <a:rPr lang="en-US" altLang="zh-CN" dirty="0" smtClean="0"/>
              <a:t>table</a:t>
            </a:r>
            <a:r>
              <a:rPr lang="zh-CN" altLang="en-US" dirty="0" smtClean="0"/>
              <a:t>的最大正索引数。</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642918"/>
            <a:ext cx="7500990" cy="914400"/>
          </a:xfrm>
        </p:spPr>
        <p:txBody>
          <a:bodyPr/>
          <a:lstStyle/>
          <a:p>
            <a:r>
              <a:rPr lang="en-US" altLang="zh-CN" smtClean="0"/>
              <a:t>function</a:t>
            </a:r>
            <a:endParaRPr lang="zh-CN" altLang="en-US"/>
          </a:p>
        </p:txBody>
      </p:sp>
      <p:sp>
        <p:nvSpPr>
          <p:cNvPr id="3" name="内容占位符 2"/>
          <p:cNvSpPr>
            <a:spLocks noGrp="1"/>
          </p:cNvSpPr>
          <p:nvPr>
            <p:ph sz="half" idx="1"/>
          </p:nvPr>
        </p:nvSpPr>
        <p:spPr>
          <a:xfrm>
            <a:off x="642910" y="2071678"/>
            <a:ext cx="7715304" cy="3857652"/>
          </a:xfrm>
        </p:spPr>
        <p:txBody>
          <a:bodyPr>
            <a:normAutofit lnSpcReduction="10000"/>
          </a:bodyPr>
          <a:lstStyle/>
          <a:p>
            <a:r>
              <a:rPr lang="zh-CN" altLang="en-US" smtClean="0"/>
              <a:t>函数是第一类值（和其他变量相同），意味着函数可以存储在变量中，可以作为函数的参数，也可以作为函数的返回值。</a:t>
            </a:r>
            <a:endParaRPr lang="en-US" altLang="zh-CN" smtClean="0"/>
          </a:p>
          <a:p>
            <a:endParaRPr lang="en-US" altLang="zh-CN" smtClean="0"/>
          </a:p>
          <a:p>
            <a:r>
              <a:rPr lang="en-US" altLang="zh-CN" smtClean="0"/>
              <a:t>function  func() … end</a:t>
            </a:r>
          </a:p>
          <a:p>
            <a:r>
              <a:rPr lang="en-US" altLang="zh-CN" smtClean="0"/>
              <a:t>func = function() … end</a:t>
            </a:r>
          </a:p>
          <a:p>
            <a:endParaRPr lang="en-US" altLang="zh-CN" smtClean="0"/>
          </a:p>
          <a:p>
            <a:r>
              <a:rPr lang="zh-CN" altLang="en-US" smtClean="0"/>
              <a:t>函数的定义实际上就是给一个变量赋值。</a:t>
            </a:r>
            <a:endParaRPr lang="en-US" altLang="zh-CN"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736"/>
            <a:ext cx="8229600" cy="914400"/>
          </a:xfrm>
        </p:spPr>
        <p:txBody>
          <a:bodyPr/>
          <a:lstStyle/>
          <a:p>
            <a:r>
              <a:rPr lang="en-US" altLang="zh-CN" err="1" smtClean="0"/>
              <a:t>userdata</a:t>
            </a:r>
            <a:endParaRPr lang="zh-CN" altLang="en-US"/>
          </a:p>
        </p:txBody>
      </p:sp>
      <p:sp>
        <p:nvSpPr>
          <p:cNvPr id="8" name="标题 1"/>
          <p:cNvSpPr txBox="1">
            <a:spLocks/>
          </p:cNvSpPr>
          <p:nvPr/>
        </p:nvSpPr>
        <p:spPr>
          <a:xfrm>
            <a:off x="571472" y="3857628"/>
            <a:ext cx="8158162"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100" normalizeH="0" baseline="0" noProof="0" smtClean="0">
                <a:ln>
                  <a:noFill/>
                </a:ln>
                <a:solidFill>
                  <a:schemeClr val="tx2">
                    <a:satMod val="200000"/>
                  </a:schemeClr>
                </a:solidFill>
                <a:effectLst/>
                <a:uLnTx/>
                <a:uFillTx/>
                <a:latin typeface="+mj-lt"/>
                <a:ea typeface="+mj-ea"/>
                <a:cs typeface="+mj-cs"/>
              </a:rPr>
              <a:t>thread(</a:t>
            </a:r>
            <a:r>
              <a:rPr kumimoji="0" lang="zh-CN" altLang="en-US" sz="4000" b="0" i="0" u="none" strike="noStrike" kern="1200" cap="none" spc="-100" normalizeH="0" baseline="0" noProof="0" smtClean="0">
                <a:ln>
                  <a:noFill/>
                </a:ln>
                <a:solidFill>
                  <a:schemeClr val="tx2">
                    <a:satMod val="200000"/>
                  </a:schemeClr>
                </a:solidFill>
                <a:effectLst/>
                <a:uLnTx/>
                <a:uFillTx/>
                <a:latin typeface="+mj-lt"/>
                <a:ea typeface="+mj-ea"/>
                <a:cs typeface="+mj-cs"/>
              </a:rPr>
              <a:t>协同程序</a:t>
            </a:r>
            <a:r>
              <a:rPr kumimoji="0" lang="en-US" altLang="zh-CN" sz="4000" b="0" i="0" u="none" strike="noStrike" kern="1200" cap="none" spc="-100" normalizeH="0" baseline="0" noProof="0" smtClean="0">
                <a:ln>
                  <a:noFill/>
                </a:ln>
                <a:solidFill>
                  <a:schemeClr val="tx2">
                    <a:satMod val="200000"/>
                  </a:schemeClr>
                </a:solidFill>
                <a:effectLst/>
                <a:uLnTx/>
                <a:uFillTx/>
                <a:latin typeface="+mj-lt"/>
                <a:ea typeface="+mj-ea"/>
                <a:cs typeface="+mj-cs"/>
              </a:rPr>
              <a:t>coroutine)</a:t>
            </a:r>
            <a:endParaRPr kumimoji="0" lang="zh-CN" altLang="en-US" sz="4000" b="0" i="0" u="none" strike="noStrike" kern="1200" cap="none" spc="-100" normalizeH="0" baseline="0" noProof="0">
              <a:ln>
                <a:noFill/>
              </a:ln>
              <a:solidFill>
                <a:schemeClr val="tx2">
                  <a:satMod val="200000"/>
                </a:schemeClr>
              </a:solidFill>
              <a:effectLst/>
              <a:uLnTx/>
              <a:uFillTx/>
              <a:latin typeface="+mj-lt"/>
              <a:ea typeface="+mj-ea"/>
              <a:cs typeface="+mj-cs"/>
            </a:endParaRPr>
          </a:p>
        </p:txBody>
      </p:sp>
      <p:sp>
        <p:nvSpPr>
          <p:cNvPr id="5" name="内容占位符 2"/>
          <p:cNvSpPr>
            <a:spLocks noGrp="1"/>
          </p:cNvSpPr>
          <p:nvPr>
            <p:ph sz="half" idx="1"/>
          </p:nvPr>
        </p:nvSpPr>
        <p:spPr>
          <a:xfrm>
            <a:off x="795310" y="2224078"/>
            <a:ext cx="7715304" cy="1143008"/>
          </a:xfrm>
        </p:spPr>
        <p:txBody>
          <a:bodyPr>
            <a:normAutofit/>
          </a:bodyPr>
          <a:lstStyle/>
          <a:p>
            <a:r>
              <a:rPr lang="zh-CN" altLang="en-US" smtClean="0"/>
              <a:t>用于表示用户定义的数据类型，即</a:t>
            </a:r>
            <a:r>
              <a:rPr lang="en-US" altLang="zh-CN" smtClean="0"/>
              <a:t>C</a:t>
            </a:r>
            <a:r>
              <a:rPr lang="zh-CN" altLang="en-US" smtClean="0"/>
              <a:t> </a:t>
            </a:r>
            <a:r>
              <a:rPr lang="en-US" altLang="zh-CN" smtClean="0"/>
              <a:t>struct</a:t>
            </a:r>
            <a:r>
              <a:rPr lang="zh-CN" altLang="en-US" smtClean="0"/>
              <a:t>或</a:t>
            </a:r>
            <a:r>
              <a:rPr lang="en-US" altLang="zh-CN" smtClean="0"/>
              <a:t>C++</a:t>
            </a:r>
            <a:r>
              <a:rPr lang="zh-CN" altLang="en-US" smtClean="0"/>
              <a:t>、</a:t>
            </a:r>
            <a:r>
              <a:rPr lang="en-US" altLang="zh-CN" smtClean="0"/>
              <a:t>java</a:t>
            </a:r>
            <a:r>
              <a:rPr lang="zh-CN" altLang="en-US" smtClean="0"/>
              <a:t>对象。</a:t>
            </a:r>
            <a:endParaRPr lang="en-US" altLang="zh-CN"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000240"/>
            <a:ext cx="8229600" cy="914400"/>
          </a:xfrm>
        </p:spPr>
        <p:txBody>
          <a:bodyPr/>
          <a:lstStyle/>
          <a:p>
            <a:r>
              <a:rPr lang="zh-CN" altLang="en-US" smtClean="0"/>
              <a:t>二、表达式</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运算符</a:t>
            </a:r>
            <a:endParaRPr lang="zh-CN" altLang="en-US"/>
          </a:p>
        </p:txBody>
      </p:sp>
      <p:sp>
        <p:nvSpPr>
          <p:cNvPr id="3" name="内容占位符 2"/>
          <p:cNvSpPr>
            <a:spLocks noGrp="1"/>
          </p:cNvSpPr>
          <p:nvPr>
            <p:ph sz="half" idx="1"/>
          </p:nvPr>
        </p:nvSpPr>
        <p:spPr/>
        <p:txBody>
          <a:bodyPr/>
          <a:lstStyle/>
          <a:p>
            <a:r>
              <a:rPr lang="zh-CN" altLang="en-US" smtClean="0"/>
              <a:t>算术运算符</a:t>
            </a:r>
            <a:endParaRPr lang="en-US" altLang="zh-CN" smtClean="0"/>
          </a:p>
          <a:p>
            <a:r>
              <a:rPr lang="zh-CN" altLang="en-US" smtClean="0"/>
              <a:t>二元运算符：</a:t>
            </a:r>
            <a:endParaRPr lang="en-US" altLang="zh-CN" smtClean="0"/>
          </a:p>
          <a:p>
            <a:pPr lvl="1">
              <a:buNone/>
            </a:pPr>
            <a:r>
              <a:rPr lang="en-US" altLang="zh-CN" smtClean="0"/>
              <a:t>+</a:t>
            </a:r>
          </a:p>
          <a:p>
            <a:pPr lvl="1">
              <a:buNone/>
            </a:pPr>
            <a:r>
              <a:rPr lang="en-US" altLang="zh-CN" smtClean="0"/>
              <a:t>-</a:t>
            </a:r>
          </a:p>
          <a:p>
            <a:pPr lvl="1">
              <a:buNone/>
            </a:pPr>
            <a:r>
              <a:rPr lang="en-US" altLang="zh-CN" smtClean="0"/>
              <a:t>*</a:t>
            </a:r>
          </a:p>
          <a:p>
            <a:pPr lvl="1">
              <a:buNone/>
            </a:pPr>
            <a:r>
              <a:rPr lang="en-US" altLang="zh-CN" smtClean="0"/>
              <a:t>/</a:t>
            </a:r>
          </a:p>
          <a:p>
            <a:pPr lvl="1">
              <a:buNone/>
            </a:pPr>
            <a:r>
              <a:rPr lang="en-US" altLang="zh-CN" smtClean="0"/>
              <a:t>^ </a:t>
            </a:r>
            <a:r>
              <a:rPr lang="zh-CN" altLang="en-US" smtClean="0"/>
              <a:t>指数</a:t>
            </a:r>
            <a:endParaRPr lang="en-US" altLang="zh-CN" smtClean="0"/>
          </a:p>
          <a:p>
            <a:r>
              <a:rPr lang="zh-CN" altLang="en-US" smtClean="0"/>
              <a:t>一元运算符：</a:t>
            </a:r>
            <a:endParaRPr lang="en-US" altLang="zh-CN" smtClean="0"/>
          </a:p>
          <a:p>
            <a:pPr>
              <a:buNone/>
            </a:pPr>
            <a:r>
              <a:rPr lang="en-US" altLang="zh-CN" smtClean="0"/>
              <a:t>	- </a:t>
            </a:r>
            <a:endParaRPr lang="zh-CN" altLang="en-US"/>
          </a:p>
        </p:txBody>
      </p:sp>
      <p:sp>
        <p:nvSpPr>
          <p:cNvPr id="4" name="内容占位符 3"/>
          <p:cNvSpPr>
            <a:spLocks noGrp="1"/>
          </p:cNvSpPr>
          <p:nvPr>
            <p:ph sz="half" idx="2"/>
          </p:nvPr>
        </p:nvSpPr>
        <p:spPr/>
        <p:txBody>
          <a:bodyPr/>
          <a:lstStyle/>
          <a:p>
            <a:r>
              <a:rPr lang="zh-CN" altLang="en-US" smtClean="0"/>
              <a:t>关系运算符</a:t>
            </a:r>
            <a:endParaRPr lang="en-US" altLang="zh-CN" smtClean="0"/>
          </a:p>
          <a:p>
            <a:r>
              <a:rPr lang="en-US" altLang="zh-CN" smtClean="0"/>
              <a:t>&lt;     </a:t>
            </a:r>
          </a:p>
          <a:p>
            <a:r>
              <a:rPr lang="en-US" altLang="zh-CN" smtClean="0"/>
              <a:t> &gt; </a:t>
            </a:r>
          </a:p>
          <a:p>
            <a:r>
              <a:rPr lang="en-US" altLang="zh-CN" smtClean="0"/>
              <a:t>&lt;=</a:t>
            </a:r>
          </a:p>
          <a:p>
            <a:r>
              <a:rPr lang="en-US" altLang="zh-CN" smtClean="0"/>
              <a:t>&gt;=</a:t>
            </a:r>
          </a:p>
          <a:p>
            <a:r>
              <a:rPr lang="en-US" altLang="zh-CN" smtClean="0"/>
              <a:t>==</a:t>
            </a:r>
          </a:p>
          <a:p>
            <a:r>
              <a:rPr lang="en-US" altLang="zh-CN" smtClean="0"/>
              <a:t>~=	</a:t>
            </a:r>
            <a:r>
              <a:rPr lang="zh-CN" altLang="en-US" smtClean="0"/>
              <a:t>不等于</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逻辑操作符</a:t>
            </a:r>
            <a:endParaRPr lang="zh-CN" altLang="en-US"/>
          </a:p>
        </p:txBody>
      </p:sp>
      <p:sp>
        <p:nvSpPr>
          <p:cNvPr id="3" name="内容占位符 2"/>
          <p:cNvSpPr>
            <a:spLocks noGrp="1"/>
          </p:cNvSpPr>
          <p:nvPr>
            <p:ph sz="half" idx="1"/>
          </p:nvPr>
        </p:nvSpPr>
        <p:spPr/>
        <p:txBody>
          <a:bodyPr/>
          <a:lstStyle/>
          <a:p>
            <a:r>
              <a:rPr lang="en-US" altLang="zh-CN" smtClean="0"/>
              <a:t>and</a:t>
            </a:r>
          </a:p>
          <a:p>
            <a:pPr>
              <a:buNone/>
            </a:pPr>
            <a:endParaRPr lang="en-US" altLang="zh-CN" smtClean="0"/>
          </a:p>
          <a:p>
            <a:pPr>
              <a:buNone/>
            </a:pPr>
            <a:endParaRPr lang="en-US" altLang="zh-CN" smtClean="0"/>
          </a:p>
          <a:p>
            <a:r>
              <a:rPr lang="en-US" altLang="zh-CN" smtClean="0"/>
              <a:t>or</a:t>
            </a:r>
          </a:p>
          <a:p>
            <a:pPr>
              <a:buNone/>
            </a:pPr>
            <a:endParaRPr lang="en-US" altLang="zh-CN" smtClean="0"/>
          </a:p>
          <a:p>
            <a:pPr>
              <a:buNone/>
            </a:pPr>
            <a:endParaRPr lang="en-US" altLang="zh-CN" smtClean="0"/>
          </a:p>
          <a:p>
            <a:r>
              <a:rPr lang="en-US" altLang="zh-CN" smtClean="0"/>
              <a:t>not</a:t>
            </a:r>
            <a:endParaRPr lang="zh-CN" altLang="en-US"/>
          </a:p>
        </p:txBody>
      </p:sp>
      <p:sp>
        <p:nvSpPr>
          <p:cNvPr id="4" name="内容占位符 3"/>
          <p:cNvSpPr>
            <a:spLocks noGrp="1"/>
          </p:cNvSpPr>
          <p:nvPr>
            <p:ph sz="half" idx="2"/>
          </p:nvPr>
        </p:nvSpPr>
        <p:spPr/>
        <p:txBody>
          <a:bodyPr/>
          <a:lstStyle/>
          <a:p>
            <a:r>
              <a:rPr lang="zh-CN" altLang="en-US" smtClean="0"/>
              <a:t>习惯写法：</a:t>
            </a:r>
            <a:endParaRPr lang="en-US" altLang="zh-CN" smtClean="0"/>
          </a:p>
          <a:p>
            <a:pPr>
              <a:buNone/>
            </a:pPr>
            <a:r>
              <a:rPr lang="en-US" altLang="zh-CN" smtClean="0"/>
              <a:t>	x = x   or    y</a:t>
            </a:r>
          </a:p>
          <a:p>
            <a:pPr>
              <a:buNone/>
            </a:pPr>
            <a:r>
              <a:rPr lang="en-US" altLang="zh-CN" smtClean="0"/>
              <a:t>	</a:t>
            </a:r>
          </a:p>
          <a:p>
            <a:pPr>
              <a:buNone/>
            </a:pPr>
            <a:r>
              <a:rPr lang="en-US" altLang="zh-CN" smtClean="0"/>
              <a:t>	a    and   b   or   c</a:t>
            </a:r>
          </a:p>
          <a:p>
            <a:pPr>
              <a:buNone/>
            </a:pPr>
            <a:r>
              <a:rPr lang="en-US" altLang="zh-CN" smtClean="0"/>
              <a:t>	</a:t>
            </a:r>
            <a:r>
              <a:rPr lang="zh-CN" altLang="en-US" smtClean="0"/>
              <a:t>（当</a:t>
            </a:r>
            <a:r>
              <a:rPr lang="en-US" altLang="zh-CN" smtClean="0"/>
              <a:t>b</a:t>
            </a:r>
            <a:r>
              <a:rPr lang="zh-CN" altLang="en-US" smtClean="0"/>
              <a:t>不为假时等价于三元运算符）</a:t>
            </a:r>
            <a:endParaRPr lang="en-US" altLang="zh-CN" smtClean="0"/>
          </a:p>
          <a:p>
            <a:pPr>
              <a:buNone/>
            </a:pPr>
            <a:endParaRPr lang="en-US" altLang="zh-CN" smtClean="0"/>
          </a:p>
          <a:p>
            <a:pPr>
              <a:buNone/>
            </a:pPr>
            <a:r>
              <a:rPr lang="en-US" altLang="zh-CN" smtClean="0"/>
              <a:t>	not    </a:t>
            </a:r>
            <a:r>
              <a:rPr lang="en-US" altLang="zh-CN" err="1" smtClean="0"/>
              <a:t>not</a:t>
            </a:r>
            <a:r>
              <a:rPr lang="en-US" altLang="zh-CN" smtClean="0"/>
              <a:t>    a</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357298"/>
            <a:ext cx="8229600" cy="928694"/>
          </a:xfrm>
        </p:spPr>
        <p:txBody>
          <a:bodyPr/>
          <a:lstStyle/>
          <a:p>
            <a:r>
              <a:rPr lang="zh-CN" altLang="en-US" sz="6000" smtClean="0">
                <a:latin typeface="华文隶书" pitchFamily="2" charset="-122"/>
                <a:ea typeface="华文隶书" pitchFamily="2" charset="-122"/>
              </a:rPr>
              <a:t>第一部分</a:t>
            </a:r>
            <a:r>
              <a:rPr lang="en-US" altLang="zh-CN" sz="6000" smtClean="0">
                <a:latin typeface="华文隶书" pitchFamily="2" charset="-122"/>
                <a:ea typeface="华文隶书" pitchFamily="2" charset="-122"/>
              </a:rPr>
              <a:t>	</a:t>
            </a:r>
            <a:r>
              <a:rPr lang="zh-CN" altLang="en-US" sz="6000" smtClean="0">
                <a:latin typeface="华文隶书" pitchFamily="2" charset="-122"/>
                <a:ea typeface="华文隶书" pitchFamily="2" charset="-122"/>
              </a:rPr>
              <a:t>基本语法</a:t>
            </a:r>
            <a:endParaRPr lang="zh-CN" altLang="en-US" sz="6000">
              <a:latin typeface="华文隶书" pitchFamily="2" charset="-122"/>
              <a:ea typeface="华文隶书"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字符串连接</a:t>
            </a:r>
            <a:endParaRPr lang="zh-CN" altLang="en-US"/>
          </a:p>
        </p:txBody>
      </p:sp>
      <p:sp>
        <p:nvSpPr>
          <p:cNvPr id="3" name="内容占位符 2"/>
          <p:cNvSpPr>
            <a:spLocks noGrp="1"/>
          </p:cNvSpPr>
          <p:nvPr>
            <p:ph sz="half" idx="1"/>
          </p:nvPr>
        </p:nvSpPr>
        <p:spPr>
          <a:xfrm>
            <a:off x="464344" y="1770501"/>
            <a:ext cx="7965308" cy="4525963"/>
          </a:xfrm>
        </p:spPr>
        <p:txBody>
          <a:bodyPr/>
          <a:lstStyle/>
          <a:p>
            <a:r>
              <a:rPr lang="zh-CN" altLang="en-US" smtClean="0"/>
              <a:t>连接操作符：</a:t>
            </a:r>
            <a:endParaRPr lang="en-US" altLang="zh-CN" smtClean="0"/>
          </a:p>
          <a:p>
            <a:pPr algn="ctr">
              <a:buNone/>
            </a:pPr>
            <a:r>
              <a:rPr lang="en-US" altLang="zh-CN" smtClean="0"/>
              <a:t>	..    </a:t>
            </a:r>
            <a:r>
              <a:rPr lang="zh-CN" altLang="en-US" smtClean="0"/>
              <a:t>（两个点）</a:t>
            </a:r>
            <a:endParaRPr lang="en-US" altLang="zh-CN" smtClean="0"/>
          </a:p>
          <a:p>
            <a:pPr>
              <a:buNone/>
            </a:pPr>
            <a:r>
              <a:rPr lang="en-US" altLang="zh-CN" smtClean="0"/>
              <a:t>	</a:t>
            </a:r>
            <a:r>
              <a:rPr lang="en-US" altLang="zh-CN" smtClean="0">
                <a:latin typeface="+mn-ea"/>
              </a:rPr>
              <a:t>print(1  ..  1) -- 11</a:t>
            </a:r>
          </a:p>
          <a:p>
            <a:pPr>
              <a:buNone/>
            </a:pPr>
            <a:endParaRPr lang="en-US" altLang="zh-CN" smtClean="0">
              <a:latin typeface="+mn-ea"/>
            </a:endParaRPr>
          </a:p>
          <a:p>
            <a:pPr>
              <a:buNone/>
            </a:pPr>
            <a:r>
              <a:rPr lang="en-US" altLang="zh-CN" smtClean="0">
                <a:latin typeface="+mn-ea"/>
              </a:rPr>
              <a:t>	print(“1” + “1”)--2</a:t>
            </a:r>
            <a:r>
              <a:rPr lang="zh-CN" altLang="en-US" smtClean="0">
                <a:latin typeface="+mn-ea"/>
              </a:rPr>
              <a:t>，自动类型转换</a:t>
            </a:r>
            <a:endParaRPr lang="en-US" altLang="zh-CN" smtClean="0">
              <a:latin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table</a:t>
            </a:r>
            <a:r>
              <a:rPr lang="zh-CN" altLang="en-US" smtClean="0"/>
              <a:t>构造式</a:t>
            </a:r>
            <a:r>
              <a:rPr lang="en-US" altLang="zh-CN" smtClean="0"/>
              <a:t>1</a:t>
            </a:r>
            <a:endParaRPr lang="zh-CN" altLang="en-US"/>
          </a:p>
        </p:txBody>
      </p:sp>
      <p:sp>
        <p:nvSpPr>
          <p:cNvPr id="3" name="内容占位符 2"/>
          <p:cNvSpPr>
            <a:spLocks noGrp="1"/>
          </p:cNvSpPr>
          <p:nvPr>
            <p:ph sz="half" idx="1"/>
          </p:nvPr>
        </p:nvSpPr>
        <p:spPr>
          <a:xfrm>
            <a:off x="464344" y="1770501"/>
            <a:ext cx="7679556" cy="4525963"/>
          </a:xfrm>
        </p:spPr>
        <p:txBody>
          <a:bodyPr/>
          <a:lstStyle/>
          <a:p>
            <a:r>
              <a:rPr lang="en-US" altLang="zh-CN" smtClean="0">
                <a:latin typeface="+mn-ea"/>
              </a:rPr>
              <a:t>days = {</a:t>
            </a:r>
          </a:p>
          <a:p>
            <a:pPr lvl="1">
              <a:buNone/>
            </a:pPr>
            <a:r>
              <a:rPr lang="en-US" altLang="zh-CN" smtClean="0">
                <a:latin typeface="+mn-ea"/>
              </a:rPr>
              <a:t>	“Monday”, “Tuesday”, “Wednesday“, ”Thursday”, “Friday”, “Saturday”, "Sunday", </a:t>
            </a:r>
          </a:p>
          <a:p>
            <a:pPr lvl="1">
              <a:buNone/>
            </a:pPr>
            <a:r>
              <a:rPr lang="en-US" altLang="zh-CN" smtClean="0">
                <a:latin typeface="+mn-ea"/>
              </a:rPr>
              <a:t>	 Monday = 1, Tuesday = 2, Wednesday = 3,</a:t>
            </a:r>
          </a:p>
          <a:p>
            <a:pPr lvl="1">
              <a:buNone/>
            </a:pPr>
            <a:r>
              <a:rPr lang="en-US" altLang="zh-CN" smtClean="0">
                <a:latin typeface="+mn-ea"/>
              </a:rPr>
              <a:t>	 Thursday = 4, Friday = 5, Saturday = 6,</a:t>
            </a:r>
          </a:p>
          <a:p>
            <a:pPr lvl="1">
              <a:buNone/>
            </a:pPr>
            <a:r>
              <a:rPr lang="en-US" altLang="zh-CN" smtClean="0">
                <a:latin typeface="+mn-ea"/>
              </a:rPr>
              <a:t>	 Sunday = 7,</a:t>
            </a:r>
          </a:p>
          <a:p>
            <a:pPr lvl="1">
              <a:buNone/>
            </a:pPr>
            <a:r>
              <a:rPr lang="en-US" altLang="zh-CN" smtClean="0">
                <a:latin typeface="+mn-ea"/>
              </a:rPr>
              <a:t>} </a:t>
            </a:r>
          </a:p>
          <a:p>
            <a:pPr lvl="1">
              <a:buNone/>
            </a:pPr>
            <a:endParaRPr lang="en-US" altLang="zh-CN" smtClean="0">
              <a:latin typeface="+mn-ea"/>
            </a:endParaRPr>
          </a:p>
          <a:p>
            <a:pPr lvl="1">
              <a:buNone/>
            </a:pPr>
            <a:r>
              <a:rPr lang="en-US" altLang="zh-CN" smtClean="0">
                <a:latin typeface="+mn-ea"/>
              </a:rPr>
              <a:t>print(days [</a:t>
            </a:r>
            <a:r>
              <a:rPr lang="en-US" altLang="zh-CN" err="1" smtClean="0">
                <a:latin typeface="+mn-ea"/>
              </a:rPr>
              <a:t>days.Tuesday</a:t>
            </a:r>
            <a:r>
              <a:rPr lang="en-US" altLang="zh-CN" smtClean="0">
                <a:latin typeface="+mn-ea"/>
              </a:rPr>
              <a:t>])-- Tuesday</a:t>
            </a:r>
            <a:endParaRPr lang="zh-CN" altLang="en-US">
              <a:latin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4344" y="1770501"/>
            <a:ext cx="7679556" cy="4525963"/>
          </a:xfrm>
        </p:spPr>
        <p:txBody>
          <a:bodyPr/>
          <a:lstStyle/>
          <a:p>
            <a:r>
              <a:rPr lang="en-US" altLang="zh-CN" smtClean="0"/>
              <a:t> </a:t>
            </a:r>
            <a:r>
              <a:rPr lang="en-US" altLang="zh-CN" err="1" smtClean="0"/>
              <a:t>opnames</a:t>
            </a:r>
            <a:r>
              <a:rPr lang="en-US" altLang="zh-CN" smtClean="0"/>
              <a:t> = {</a:t>
            </a:r>
          </a:p>
          <a:p>
            <a:pPr lvl="1">
              <a:buNone/>
            </a:pPr>
            <a:r>
              <a:rPr lang="en-US" altLang="zh-CN" smtClean="0"/>
              <a:t>		["+"] = "add",</a:t>
            </a:r>
          </a:p>
          <a:p>
            <a:pPr lvl="1">
              <a:buNone/>
            </a:pPr>
            <a:r>
              <a:rPr lang="en-US" altLang="zh-CN" smtClean="0"/>
              <a:t>		["-"] = "sub", </a:t>
            </a:r>
          </a:p>
          <a:p>
            <a:pPr lvl="1">
              <a:buNone/>
            </a:pPr>
            <a:r>
              <a:rPr lang="en-US" altLang="zh-CN" smtClean="0"/>
              <a:t>		["*"] = "</a:t>
            </a:r>
            <a:r>
              <a:rPr lang="en-US" altLang="zh-CN" err="1" smtClean="0"/>
              <a:t>mul</a:t>
            </a:r>
            <a:r>
              <a:rPr lang="en-US" altLang="zh-CN" smtClean="0"/>
              <a:t>",</a:t>
            </a:r>
          </a:p>
          <a:p>
            <a:pPr lvl="1">
              <a:buNone/>
            </a:pPr>
            <a:r>
              <a:rPr lang="en-US" altLang="zh-CN" smtClean="0"/>
              <a:t>		[“/”] = “div”,</a:t>
            </a:r>
          </a:p>
          <a:p>
            <a:pPr lvl="1">
              <a:buNone/>
            </a:pPr>
            <a:r>
              <a:rPr lang="en-US" altLang="zh-CN" smtClean="0"/>
              <a:t>} </a:t>
            </a:r>
          </a:p>
          <a:p>
            <a:pPr lvl="1">
              <a:buNone/>
            </a:pPr>
            <a:endParaRPr lang="en-US" altLang="zh-CN" smtClean="0"/>
          </a:p>
          <a:p>
            <a:pPr lvl="1">
              <a:buNone/>
            </a:pPr>
            <a:r>
              <a:rPr lang="zh-CN" altLang="en-US" smtClean="0"/>
              <a:t>之前的风格都是这种风格的特例。</a:t>
            </a:r>
            <a:endParaRPr lang="en-US" altLang="zh-CN" smtClean="0"/>
          </a:p>
          <a:p>
            <a:pPr lvl="1">
              <a:buNone/>
            </a:pPr>
            <a:r>
              <a:rPr lang="zh-CN" altLang="en-US" smtClean="0"/>
              <a:t>其中的逗号可以用分号代替。</a:t>
            </a:r>
            <a:endParaRPr lang="zh-CN" altLang="en-US"/>
          </a:p>
        </p:txBody>
      </p:sp>
      <p:sp>
        <p:nvSpPr>
          <p:cNvPr id="5" name="标题 1"/>
          <p:cNvSpPr>
            <a:spLocks noGrp="1"/>
          </p:cNvSpPr>
          <p:nvPr>
            <p:ph type="title"/>
          </p:nvPr>
        </p:nvSpPr>
        <p:spPr/>
        <p:txBody>
          <a:bodyPr/>
          <a:lstStyle/>
          <a:p>
            <a:r>
              <a:rPr lang="en-US" altLang="zh-CN" smtClean="0"/>
              <a:t>table</a:t>
            </a:r>
            <a:r>
              <a:rPr lang="zh-CN" altLang="en-US" smtClean="0"/>
              <a:t>构造式</a:t>
            </a:r>
            <a:r>
              <a:rPr lang="en-US" altLang="zh-CN" smtClean="0"/>
              <a:t>2</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857364"/>
            <a:ext cx="8229600" cy="914400"/>
          </a:xfrm>
        </p:spPr>
        <p:txBody>
          <a:bodyPr/>
          <a:lstStyle/>
          <a:p>
            <a:r>
              <a:rPr lang="zh-CN" altLang="en-US" smtClean="0"/>
              <a:t>三、语句</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多重赋值</a:t>
            </a:r>
            <a:endParaRPr lang="zh-CN" altLang="en-US"/>
          </a:p>
        </p:txBody>
      </p:sp>
      <p:sp>
        <p:nvSpPr>
          <p:cNvPr id="3" name="内容占位符 2"/>
          <p:cNvSpPr>
            <a:spLocks noGrp="1"/>
          </p:cNvSpPr>
          <p:nvPr>
            <p:ph sz="half" idx="1"/>
          </p:nvPr>
        </p:nvSpPr>
        <p:spPr>
          <a:xfrm>
            <a:off x="464344" y="1770501"/>
            <a:ext cx="8322498" cy="4525963"/>
          </a:xfrm>
        </p:spPr>
        <p:txBody>
          <a:bodyPr>
            <a:normAutofit/>
          </a:bodyPr>
          <a:lstStyle/>
          <a:p>
            <a:endParaRPr lang="es-ES" altLang="zh-CN" smtClean="0"/>
          </a:p>
          <a:p>
            <a:r>
              <a:rPr lang="es-ES" altLang="zh-CN" smtClean="0"/>
              <a:t> x, y = y, </a:t>
            </a:r>
            <a:r>
              <a:rPr lang="en-US" altLang="zh-CN" smtClean="0"/>
              <a:t>x</a:t>
            </a:r>
            <a:endParaRPr lang="es-ES" altLang="zh-CN" smtClean="0"/>
          </a:p>
          <a:p>
            <a:endParaRPr lang="es-ES" altLang="zh-CN" smtClean="0"/>
          </a:p>
          <a:p>
            <a:endParaRPr lang="es-ES" altLang="zh-CN" smtClean="0"/>
          </a:p>
          <a:p>
            <a:r>
              <a:rPr lang="es-ES" altLang="zh-CN" smtClean="0"/>
              <a:t> a[i], a[j] = a[j], a[i] </a:t>
            </a:r>
          </a:p>
          <a:p>
            <a:endParaRPr lang="es-ES" altLang="zh-CN" smtClean="0"/>
          </a:p>
          <a:p>
            <a:endParaRPr lang="es-ES" altLang="zh-CN" smtClean="0"/>
          </a:p>
          <a:p>
            <a:r>
              <a:rPr lang="zh-CN" altLang="en-US" smtClean="0"/>
              <a:t>等号左边多余变量赋值为</a:t>
            </a:r>
            <a:r>
              <a:rPr lang="en-US" altLang="zh-CN" smtClean="0"/>
              <a:t>nil</a:t>
            </a:r>
            <a:r>
              <a:rPr lang="zh-CN" altLang="en-US" smtClean="0"/>
              <a:t>，右边多余值被忽略。</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变量</a:t>
            </a:r>
            <a:endParaRPr lang="zh-CN" altLang="en-US"/>
          </a:p>
        </p:txBody>
      </p:sp>
      <p:sp>
        <p:nvSpPr>
          <p:cNvPr id="3" name="内容占位符 2"/>
          <p:cNvSpPr>
            <a:spLocks noGrp="1"/>
          </p:cNvSpPr>
          <p:nvPr>
            <p:ph sz="half" idx="1"/>
          </p:nvPr>
        </p:nvSpPr>
        <p:spPr>
          <a:xfrm>
            <a:off x="464344" y="1770501"/>
            <a:ext cx="8108184" cy="4525963"/>
          </a:xfrm>
        </p:spPr>
        <p:txBody>
          <a:bodyPr/>
          <a:lstStyle/>
          <a:p>
            <a:r>
              <a:rPr lang="zh-CN" altLang="en-US" smtClean="0"/>
              <a:t>使用</a:t>
            </a:r>
            <a:r>
              <a:rPr lang="en-US" altLang="zh-CN" smtClean="0"/>
              <a:t>local</a:t>
            </a:r>
            <a:r>
              <a:rPr lang="zh-CN" altLang="en-US" smtClean="0"/>
              <a:t>语句创建的变量为局部变量。其他情况下全部为全局变量，即使是在函数内部。</a:t>
            </a:r>
            <a:endParaRPr lang="en-US" altLang="zh-CN" smtClean="0"/>
          </a:p>
          <a:p>
            <a:pPr algn="ctr">
              <a:buNone/>
            </a:pPr>
            <a:r>
              <a:rPr lang="en-US" altLang="zh-CN" smtClean="0">
                <a:latin typeface="+mn-ea"/>
              </a:rPr>
              <a:t>local </a:t>
            </a:r>
            <a:r>
              <a:rPr lang="en-US" altLang="zh-CN" err="1" smtClean="0">
                <a:latin typeface="+mn-ea"/>
              </a:rPr>
              <a:t>i</a:t>
            </a:r>
            <a:r>
              <a:rPr lang="en-US" altLang="zh-CN" smtClean="0">
                <a:latin typeface="+mn-ea"/>
              </a:rPr>
              <a:t> = 1</a:t>
            </a:r>
          </a:p>
          <a:p>
            <a:pPr algn="ctr">
              <a:buNone/>
            </a:pPr>
            <a:endParaRPr lang="en-US" altLang="zh-CN" smtClean="0">
              <a:latin typeface="+mn-ea"/>
            </a:endParaRPr>
          </a:p>
          <a:p>
            <a:pPr algn="ctr">
              <a:buNone/>
            </a:pPr>
            <a:endParaRPr lang="en-US" altLang="zh-CN" smtClean="0">
              <a:latin typeface="+mn-ea"/>
            </a:endParaRPr>
          </a:p>
          <a:p>
            <a:r>
              <a:rPr lang="zh-CN" altLang="en-US" smtClean="0">
                <a:latin typeface="+mn-ea"/>
              </a:rPr>
              <a:t>访问局部变量比全局变量更快。习惯写法：</a:t>
            </a:r>
            <a:endParaRPr lang="en-US" altLang="zh-CN" smtClean="0">
              <a:latin typeface="+mn-ea"/>
            </a:endParaRPr>
          </a:p>
          <a:p>
            <a:pPr algn="ctr"/>
            <a:r>
              <a:rPr lang="en-US" altLang="zh-CN" smtClean="0">
                <a:latin typeface="+mn-ea"/>
              </a:rPr>
              <a:t>local </a:t>
            </a:r>
            <a:r>
              <a:rPr lang="en-US" altLang="zh-CN" err="1" smtClean="0">
                <a:latin typeface="+mn-ea"/>
              </a:rPr>
              <a:t>foo</a:t>
            </a:r>
            <a:r>
              <a:rPr lang="en-US" altLang="zh-CN" smtClean="0">
                <a:latin typeface="+mn-ea"/>
              </a:rPr>
              <a:t> = </a:t>
            </a:r>
            <a:r>
              <a:rPr lang="en-US" altLang="zh-CN" err="1" smtClean="0">
                <a:latin typeface="+mn-ea"/>
              </a:rPr>
              <a:t>foo</a:t>
            </a:r>
            <a:endParaRPr lang="en-US" altLang="zh-CN" smtClean="0">
              <a:latin typeface="+mn-ea"/>
            </a:endParaRPr>
          </a:p>
          <a:p>
            <a:pPr lvl="1">
              <a:buNone/>
            </a:pPr>
            <a:endParaRPr lang="en-US" altLang="zh-CN" smtClean="0">
              <a:latin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控制语句之条件语句</a:t>
            </a:r>
            <a:endParaRPr lang="zh-CN" altLang="en-US"/>
          </a:p>
        </p:txBody>
      </p:sp>
      <p:sp>
        <p:nvSpPr>
          <p:cNvPr id="3" name="内容占位符 2"/>
          <p:cNvSpPr>
            <a:spLocks noGrp="1"/>
          </p:cNvSpPr>
          <p:nvPr>
            <p:ph sz="half" idx="1"/>
          </p:nvPr>
        </p:nvSpPr>
        <p:spPr>
          <a:xfrm>
            <a:off x="464344" y="1770501"/>
            <a:ext cx="7608118" cy="4525963"/>
          </a:xfrm>
        </p:spPr>
        <p:txBody>
          <a:bodyPr>
            <a:normAutofit/>
          </a:bodyPr>
          <a:lstStyle/>
          <a:p>
            <a:r>
              <a:rPr lang="en-US" altLang="zh-CN" smtClean="0"/>
              <a:t>if  … then  … end</a:t>
            </a:r>
          </a:p>
          <a:p>
            <a:endParaRPr lang="en-US" altLang="zh-CN" smtClean="0"/>
          </a:p>
          <a:p>
            <a:r>
              <a:rPr lang="en-US" altLang="zh-CN" smtClean="0"/>
              <a:t>if  … then  … else … end</a:t>
            </a:r>
          </a:p>
          <a:p>
            <a:endParaRPr lang="en-US" altLang="zh-CN" smtClean="0"/>
          </a:p>
          <a:p>
            <a:r>
              <a:rPr lang="en-US" altLang="zh-CN" smtClean="0"/>
              <a:t>if  … then  … </a:t>
            </a:r>
            <a:r>
              <a:rPr lang="en-US" altLang="zh-CN" err="1" smtClean="0"/>
              <a:t>elseif</a:t>
            </a:r>
            <a:r>
              <a:rPr lang="en-US" altLang="zh-CN" smtClean="0"/>
              <a:t> … then … else … end</a:t>
            </a:r>
          </a:p>
          <a:p>
            <a:endParaRPr lang="en-US" altLang="zh-CN" smtClean="0"/>
          </a:p>
          <a:p>
            <a:r>
              <a:rPr lang="en-US" altLang="zh-CN" err="1" smtClean="0"/>
              <a:t>elseif</a:t>
            </a:r>
            <a:r>
              <a:rPr lang="zh-CN" altLang="en-US" smtClean="0"/>
              <a:t>是一个关键字</a:t>
            </a:r>
            <a:endParaRPr lang="en-US" altLang="zh-CN" smtClean="0"/>
          </a:p>
          <a:p>
            <a:r>
              <a:rPr lang="en-US" altLang="zh-CN" smtClean="0"/>
              <a:t>Lua</a:t>
            </a:r>
            <a:r>
              <a:rPr lang="zh-CN" altLang="en-US" smtClean="0"/>
              <a:t>不支持</a:t>
            </a:r>
            <a:r>
              <a:rPr lang="en-US" altLang="zh-CN" smtClean="0"/>
              <a:t>switch</a:t>
            </a:r>
            <a:r>
              <a:rPr lang="zh-CN" altLang="en-US" smtClean="0"/>
              <a:t>语句</a:t>
            </a:r>
            <a:endParaRPr lang="en-US" altLang="zh-CN"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控制语句之循环语句</a:t>
            </a:r>
            <a:r>
              <a:rPr lang="en-US" altLang="zh-CN" smtClean="0"/>
              <a:t>1</a:t>
            </a:r>
            <a:endParaRPr lang="zh-CN" altLang="en-US"/>
          </a:p>
        </p:txBody>
      </p:sp>
      <p:sp>
        <p:nvSpPr>
          <p:cNvPr id="3" name="内容占位符 2"/>
          <p:cNvSpPr>
            <a:spLocks noGrp="1"/>
          </p:cNvSpPr>
          <p:nvPr>
            <p:ph sz="half" idx="1"/>
          </p:nvPr>
        </p:nvSpPr>
        <p:spPr>
          <a:xfrm>
            <a:off x="464344" y="1770501"/>
            <a:ext cx="6322234" cy="4525963"/>
          </a:xfrm>
        </p:spPr>
        <p:txBody>
          <a:bodyPr/>
          <a:lstStyle/>
          <a:p>
            <a:endParaRPr lang="en-US" altLang="zh-CN" dirty="0" smtClean="0"/>
          </a:p>
          <a:p>
            <a:r>
              <a:rPr lang="en-US" altLang="zh-CN" dirty="0" smtClean="0"/>
              <a:t>while … do … end</a:t>
            </a:r>
          </a:p>
          <a:p>
            <a:endParaRPr lang="en-US" altLang="zh-CN" dirty="0" smtClean="0"/>
          </a:p>
          <a:p>
            <a:endParaRPr lang="en-US" altLang="zh-CN" dirty="0" smtClean="0"/>
          </a:p>
          <a:p>
            <a:endParaRPr lang="en-US" altLang="zh-CN" dirty="0" smtClean="0"/>
          </a:p>
          <a:p>
            <a:r>
              <a:rPr lang="en-US" altLang="zh-CN" dirty="0" smtClean="0"/>
              <a:t>repeat … until …</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控制语句之循环语句</a:t>
            </a:r>
            <a:r>
              <a:rPr lang="en-US" altLang="zh-CN" smtClean="0"/>
              <a:t>2</a:t>
            </a:r>
            <a:endParaRPr lang="zh-CN" altLang="en-US"/>
          </a:p>
        </p:txBody>
      </p:sp>
      <p:sp>
        <p:nvSpPr>
          <p:cNvPr id="3" name="内容占位符 2"/>
          <p:cNvSpPr>
            <a:spLocks noGrp="1"/>
          </p:cNvSpPr>
          <p:nvPr>
            <p:ph sz="half" idx="1"/>
          </p:nvPr>
        </p:nvSpPr>
        <p:spPr>
          <a:xfrm>
            <a:off x="464344" y="1770501"/>
            <a:ext cx="8036746" cy="4525963"/>
          </a:xfrm>
        </p:spPr>
        <p:txBody>
          <a:bodyPr/>
          <a:lstStyle/>
          <a:p>
            <a:r>
              <a:rPr lang="zh-CN" altLang="en-US" smtClean="0">
                <a:latin typeface="+mn-ea"/>
              </a:rPr>
              <a:t>数字型的</a:t>
            </a:r>
            <a:r>
              <a:rPr lang="en-US" altLang="zh-CN" smtClean="0">
                <a:latin typeface="+mn-ea"/>
              </a:rPr>
              <a:t>for</a:t>
            </a:r>
            <a:r>
              <a:rPr lang="zh-CN" altLang="en-US" smtClean="0">
                <a:latin typeface="+mn-ea"/>
              </a:rPr>
              <a:t>循环：</a:t>
            </a:r>
            <a:endParaRPr lang="en-US" altLang="zh-CN" smtClean="0">
              <a:latin typeface="+mn-ea"/>
            </a:endParaRPr>
          </a:p>
          <a:p>
            <a:pPr algn="ctr">
              <a:buNone/>
            </a:pPr>
            <a:r>
              <a:rPr lang="en-US" altLang="zh-CN" smtClean="0">
                <a:latin typeface="+mn-ea"/>
              </a:rPr>
              <a:t>for  </a:t>
            </a:r>
            <a:r>
              <a:rPr lang="en-US" altLang="zh-CN" err="1" smtClean="0">
                <a:latin typeface="+mn-ea"/>
              </a:rPr>
              <a:t>var</a:t>
            </a:r>
            <a:r>
              <a:rPr lang="en-US" altLang="zh-CN" smtClean="0">
                <a:latin typeface="+mn-ea"/>
              </a:rPr>
              <a:t> = exp1, exp2, exp3 do ... end</a:t>
            </a:r>
          </a:p>
          <a:p>
            <a:pPr>
              <a:buNone/>
            </a:pPr>
            <a:r>
              <a:rPr lang="en-US" altLang="zh-CN" smtClean="0">
                <a:latin typeface="+mn-ea"/>
              </a:rPr>
              <a:t>	exp3</a:t>
            </a:r>
            <a:r>
              <a:rPr lang="zh-CN" altLang="en-US" smtClean="0">
                <a:latin typeface="+mn-ea"/>
              </a:rPr>
              <a:t>默认为</a:t>
            </a:r>
            <a:r>
              <a:rPr lang="en-US" altLang="zh-CN" smtClean="0">
                <a:latin typeface="+mn-ea"/>
              </a:rPr>
              <a:t>1</a:t>
            </a:r>
            <a:r>
              <a:rPr lang="zh-CN" altLang="en-US" smtClean="0">
                <a:latin typeface="+mn-ea"/>
              </a:rPr>
              <a:t>。三个表达式是在循环开始前一次性求值的。</a:t>
            </a:r>
            <a:endParaRPr lang="en-US" altLang="zh-CN" smtClean="0">
              <a:latin typeface="+mn-ea"/>
            </a:endParaRPr>
          </a:p>
          <a:p>
            <a:pPr>
              <a:buNone/>
            </a:pPr>
            <a:r>
              <a:rPr lang="en-US" altLang="zh-CN" smtClean="0">
                <a:latin typeface="+mn-ea"/>
              </a:rPr>
              <a:t>	</a:t>
            </a:r>
            <a:r>
              <a:rPr lang="zh-CN" altLang="en-US" smtClean="0">
                <a:latin typeface="+mn-ea"/>
              </a:rPr>
              <a:t>只有关键字</a:t>
            </a:r>
            <a:r>
              <a:rPr lang="en-US" altLang="zh-CN" smtClean="0">
                <a:latin typeface="+mn-ea"/>
              </a:rPr>
              <a:t>break</a:t>
            </a:r>
            <a:r>
              <a:rPr lang="zh-CN" altLang="en-US" smtClean="0">
                <a:latin typeface="+mn-ea"/>
              </a:rPr>
              <a:t>而没有</a:t>
            </a:r>
            <a:r>
              <a:rPr lang="en-US" altLang="zh-CN" smtClean="0">
                <a:latin typeface="+mn-ea"/>
              </a:rPr>
              <a:t>continue</a:t>
            </a:r>
            <a:r>
              <a:rPr lang="zh-CN" altLang="en-US" sz="3200" smtClean="0">
                <a:latin typeface="+mn-ea"/>
              </a:rPr>
              <a:t>。</a:t>
            </a:r>
            <a:endParaRPr lang="en-US" altLang="zh-CN" sz="3200" smtClean="0">
              <a:latin typeface="+mn-ea"/>
            </a:endParaRPr>
          </a:p>
          <a:p>
            <a:pPr>
              <a:buNone/>
            </a:pPr>
            <a:r>
              <a:rPr lang="en-US" altLang="zh-CN" smtClean="0">
                <a:latin typeface="+mn-ea"/>
              </a:rPr>
              <a:t>	</a:t>
            </a:r>
            <a:r>
              <a:rPr lang="zh-CN" altLang="en-US" smtClean="0">
                <a:latin typeface="+mn-ea"/>
              </a:rPr>
              <a:t>习惯写法：</a:t>
            </a:r>
            <a:endParaRPr lang="en-US" altLang="zh-CN" smtClean="0">
              <a:latin typeface="+mn-ea"/>
            </a:endParaRPr>
          </a:p>
          <a:p>
            <a:pPr algn="ctr">
              <a:buNone/>
            </a:pPr>
            <a:r>
              <a:rPr lang="en-US" altLang="zh-CN" smtClean="0">
                <a:latin typeface="+mn-ea"/>
              </a:rPr>
              <a:t>	for </a:t>
            </a:r>
            <a:r>
              <a:rPr lang="en-US" altLang="zh-CN" err="1" smtClean="0">
                <a:latin typeface="+mn-ea"/>
              </a:rPr>
              <a:t>i</a:t>
            </a:r>
            <a:r>
              <a:rPr lang="en-US" altLang="zh-CN" smtClean="0">
                <a:latin typeface="+mn-ea"/>
              </a:rPr>
              <a:t> = 1, </a:t>
            </a:r>
            <a:r>
              <a:rPr lang="en-US" altLang="zh-CN" err="1" smtClean="0">
                <a:latin typeface="+mn-ea"/>
              </a:rPr>
              <a:t>math.huge</a:t>
            </a:r>
            <a:r>
              <a:rPr lang="en-US" altLang="zh-CN" smtClean="0">
                <a:latin typeface="+mn-ea"/>
              </a:rPr>
              <a:t> do ... end</a:t>
            </a:r>
          </a:p>
          <a:p>
            <a:pPr>
              <a:buNone/>
            </a:pPr>
            <a:endParaRPr lang="zh-CN" altLang="en-US">
              <a:latin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控制语句之循环语句</a:t>
            </a:r>
            <a:r>
              <a:rPr lang="en-US" altLang="zh-CN" smtClean="0"/>
              <a:t>3</a:t>
            </a:r>
            <a:endParaRPr lang="zh-CN" altLang="en-US"/>
          </a:p>
        </p:txBody>
      </p:sp>
      <p:sp>
        <p:nvSpPr>
          <p:cNvPr id="3" name="内容占位符 2"/>
          <p:cNvSpPr>
            <a:spLocks noGrp="1"/>
          </p:cNvSpPr>
          <p:nvPr>
            <p:ph sz="half" idx="1"/>
          </p:nvPr>
        </p:nvSpPr>
        <p:spPr>
          <a:xfrm>
            <a:off x="464344" y="1770501"/>
            <a:ext cx="7822432" cy="4525963"/>
          </a:xfrm>
        </p:spPr>
        <p:txBody>
          <a:bodyPr/>
          <a:lstStyle/>
          <a:p>
            <a:r>
              <a:rPr lang="zh-CN" altLang="en-US" smtClean="0"/>
              <a:t>泛型</a:t>
            </a:r>
            <a:r>
              <a:rPr lang="en-US" altLang="zh-CN" smtClean="0"/>
              <a:t>for</a:t>
            </a:r>
            <a:r>
              <a:rPr lang="zh-CN" altLang="en-US" smtClean="0"/>
              <a:t>。例如：</a:t>
            </a:r>
            <a:endParaRPr lang="en-US" altLang="zh-CN" smtClean="0"/>
          </a:p>
          <a:p>
            <a:pPr algn="ctr">
              <a:buNone/>
            </a:pPr>
            <a:r>
              <a:rPr lang="en-US" altLang="zh-CN" smtClean="0"/>
              <a:t>for    </a:t>
            </a:r>
            <a:r>
              <a:rPr lang="en-US" altLang="zh-CN" err="1" smtClean="0"/>
              <a:t>i</a:t>
            </a:r>
            <a:r>
              <a:rPr lang="en-US" altLang="zh-CN" smtClean="0"/>
              <a:t>,  v   in   </a:t>
            </a:r>
            <a:r>
              <a:rPr lang="en-US" altLang="zh-CN" err="1" smtClean="0"/>
              <a:t>ipairs</a:t>
            </a:r>
            <a:r>
              <a:rPr lang="en-US" altLang="zh-CN" smtClean="0"/>
              <a:t>(a)   do   print(v)   end</a:t>
            </a:r>
          </a:p>
          <a:p>
            <a:pPr>
              <a:buNone/>
            </a:pPr>
            <a:r>
              <a:rPr lang="en-US" altLang="zh-CN" smtClean="0"/>
              <a:t>	</a:t>
            </a:r>
            <a:r>
              <a:rPr lang="en-US" altLang="zh-CN" err="1" smtClean="0"/>
              <a:t>ipairs</a:t>
            </a:r>
            <a:r>
              <a:rPr lang="zh-CN" altLang="en-US" smtClean="0"/>
              <a:t>是</a:t>
            </a:r>
            <a:r>
              <a:rPr lang="en-US" altLang="zh-CN" smtClean="0"/>
              <a:t>Lua</a:t>
            </a:r>
            <a:r>
              <a:rPr lang="zh-CN" altLang="en-US" smtClean="0"/>
              <a:t>的基础库提供的遍历数组的迭代器函数。</a:t>
            </a:r>
            <a:endParaRPr lang="en-US" altLang="zh-CN" smtClean="0"/>
          </a:p>
          <a:p>
            <a:pPr>
              <a:buNone/>
            </a:pPr>
            <a:endParaRPr lang="en-US" altLang="zh-CN" smtClean="0"/>
          </a:p>
          <a:p>
            <a:pPr>
              <a:buNone/>
            </a:pPr>
            <a:r>
              <a:rPr lang="en-US" altLang="zh-CN" smtClean="0"/>
              <a:t>	</a:t>
            </a:r>
            <a:r>
              <a:rPr lang="zh-CN" altLang="en-US" smtClean="0"/>
              <a:t>类似的还有用于迭代</a:t>
            </a:r>
            <a:r>
              <a:rPr lang="en-US" altLang="zh-CN" smtClean="0"/>
              <a:t>table</a:t>
            </a:r>
            <a:r>
              <a:rPr lang="zh-CN" altLang="en-US" smtClean="0"/>
              <a:t>的</a:t>
            </a:r>
            <a:r>
              <a:rPr lang="en-US" altLang="zh-CN" smtClean="0"/>
              <a:t>pairs</a:t>
            </a:r>
            <a:r>
              <a:rPr lang="zh-CN" altLang="en-US" smtClean="0"/>
              <a:t>、迭代文件中每一行的</a:t>
            </a:r>
            <a:r>
              <a:rPr lang="en-US" altLang="zh-CN" err="1" smtClean="0"/>
              <a:t>io.lines</a:t>
            </a:r>
            <a:r>
              <a:rPr lang="zh-CN" altLang="en-US" smtClean="0"/>
              <a:t>、迭代字符串中单词的</a:t>
            </a:r>
            <a:r>
              <a:rPr lang="en-US" altLang="zh-CN" err="1" smtClean="0"/>
              <a:t>string.gmatch</a:t>
            </a:r>
            <a:r>
              <a:rPr lang="zh-CN" altLang="en-US" smtClean="0"/>
              <a:t>等。</a:t>
            </a:r>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071678"/>
            <a:ext cx="8229600" cy="1071570"/>
          </a:xfrm>
        </p:spPr>
        <p:txBody>
          <a:bodyPr/>
          <a:lstStyle/>
          <a:p>
            <a:r>
              <a:rPr lang="zh-CN" altLang="en-US" smtClean="0"/>
              <a:t>一、数据类型</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控制语句之循环语句</a:t>
            </a:r>
            <a:r>
              <a:rPr lang="en-US" altLang="zh-CN" smtClean="0"/>
              <a:t>4</a:t>
            </a:r>
            <a:endParaRPr lang="zh-CN" altLang="en-US"/>
          </a:p>
        </p:txBody>
      </p:sp>
      <p:sp>
        <p:nvSpPr>
          <p:cNvPr id="3" name="内容占位符 2"/>
          <p:cNvSpPr>
            <a:spLocks noGrp="1"/>
          </p:cNvSpPr>
          <p:nvPr>
            <p:ph sz="half" idx="1"/>
          </p:nvPr>
        </p:nvSpPr>
        <p:spPr>
          <a:xfrm>
            <a:off x="464344" y="1770501"/>
            <a:ext cx="7965308" cy="4525963"/>
          </a:xfrm>
        </p:spPr>
        <p:txBody>
          <a:bodyPr>
            <a:normAutofit fontScale="92500" lnSpcReduction="20000"/>
          </a:bodyPr>
          <a:lstStyle/>
          <a:p>
            <a:r>
              <a:rPr lang="zh-CN" altLang="en-US" smtClean="0"/>
              <a:t>迭代器例子：</a:t>
            </a:r>
            <a:endParaRPr lang="en-US" altLang="zh-CN" smtClean="0"/>
          </a:p>
          <a:p>
            <a:pPr>
              <a:buNone/>
            </a:pPr>
            <a:r>
              <a:rPr lang="en-US" altLang="zh-CN" sz="2400" b="1" smtClean="0">
                <a:latin typeface="+mn-ea"/>
              </a:rPr>
              <a:t>	function  </a:t>
            </a:r>
            <a:r>
              <a:rPr lang="en-US" altLang="zh-CN" sz="2400" b="1" err="1" smtClean="0">
                <a:latin typeface="+mn-ea"/>
              </a:rPr>
              <a:t>jmapIter</a:t>
            </a:r>
            <a:r>
              <a:rPr lang="en-US" altLang="zh-CN" sz="2400" b="1" smtClean="0">
                <a:latin typeface="+mn-ea"/>
              </a:rPr>
              <a:t>(</a:t>
            </a:r>
            <a:r>
              <a:rPr lang="en-US" altLang="zh-CN" sz="2400" b="1" err="1" smtClean="0">
                <a:latin typeface="+mn-ea"/>
              </a:rPr>
              <a:t>jmap</a:t>
            </a:r>
            <a:r>
              <a:rPr lang="en-US" altLang="zh-CN" sz="2400" b="1" smtClean="0">
                <a:latin typeface="+mn-ea"/>
              </a:rPr>
              <a:t>)</a:t>
            </a:r>
          </a:p>
          <a:p>
            <a:pPr>
              <a:buNone/>
            </a:pPr>
            <a:r>
              <a:rPr lang="en-US" altLang="zh-CN" sz="2400" b="1" smtClean="0">
                <a:latin typeface="+mn-ea"/>
              </a:rPr>
              <a:t>	  return  function (</a:t>
            </a:r>
            <a:r>
              <a:rPr lang="en-US" altLang="zh-CN" sz="2400" b="1" err="1" smtClean="0">
                <a:latin typeface="+mn-ea"/>
              </a:rPr>
              <a:t>iter</a:t>
            </a:r>
            <a:r>
              <a:rPr lang="en-US" altLang="zh-CN" sz="2400" b="1" smtClean="0">
                <a:latin typeface="+mn-ea"/>
              </a:rPr>
              <a:t>)</a:t>
            </a:r>
          </a:p>
          <a:p>
            <a:pPr lvl="1">
              <a:buNone/>
            </a:pPr>
            <a:r>
              <a:rPr lang="en-US" altLang="zh-CN" b="1" smtClean="0">
                <a:latin typeface="+mn-ea"/>
              </a:rPr>
              <a:t>			  if </a:t>
            </a:r>
            <a:r>
              <a:rPr lang="en-US" altLang="zh-CN" b="1" smtClean="0">
                <a:solidFill>
                  <a:srgbClr val="FF0000"/>
                </a:solidFill>
                <a:latin typeface="+mn-ea"/>
              </a:rPr>
              <a:t>_</a:t>
            </a:r>
            <a:r>
              <a:rPr lang="en-US" altLang="zh-CN" b="1" err="1" smtClean="0">
                <a:solidFill>
                  <a:srgbClr val="FF0000"/>
                </a:solidFill>
                <a:latin typeface="+mn-ea"/>
              </a:rPr>
              <a:t>IterHasNext</a:t>
            </a:r>
            <a:r>
              <a:rPr lang="en-US" altLang="zh-CN" b="1" smtClean="0">
                <a:latin typeface="+mn-ea"/>
              </a:rPr>
              <a:t>(</a:t>
            </a:r>
            <a:r>
              <a:rPr lang="en-US" altLang="zh-CN" b="1" err="1" smtClean="0">
                <a:latin typeface="+mn-ea"/>
              </a:rPr>
              <a:t>iter</a:t>
            </a:r>
            <a:r>
              <a:rPr lang="en-US" altLang="zh-CN" b="1" smtClean="0">
                <a:latin typeface="+mn-ea"/>
              </a:rPr>
              <a:t>) then</a:t>
            </a:r>
          </a:p>
          <a:p>
            <a:pPr>
              <a:buNone/>
            </a:pPr>
            <a:r>
              <a:rPr lang="en-US" altLang="zh-CN" sz="2400" b="1" smtClean="0">
                <a:latin typeface="+mn-ea"/>
              </a:rPr>
              <a:t>			    local entry = </a:t>
            </a:r>
            <a:r>
              <a:rPr lang="en-US" altLang="zh-CN" sz="2400" b="1" smtClean="0">
                <a:solidFill>
                  <a:srgbClr val="FF0000"/>
                </a:solidFill>
                <a:latin typeface="+mn-ea"/>
              </a:rPr>
              <a:t>_</a:t>
            </a:r>
            <a:r>
              <a:rPr lang="en-US" altLang="zh-CN" sz="2400" b="1" err="1" smtClean="0">
                <a:solidFill>
                  <a:srgbClr val="FF0000"/>
                </a:solidFill>
                <a:latin typeface="+mn-ea"/>
              </a:rPr>
              <a:t>IterGetNext</a:t>
            </a:r>
            <a:r>
              <a:rPr lang="en-US" altLang="zh-CN" sz="2400" b="1" smtClean="0">
                <a:latin typeface="+mn-ea"/>
              </a:rPr>
              <a:t>(</a:t>
            </a:r>
            <a:r>
              <a:rPr lang="en-US" altLang="zh-CN" sz="2400" b="1" err="1" smtClean="0">
                <a:latin typeface="+mn-ea"/>
              </a:rPr>
              <a:t>iter</a:t>
            </a:r>
            <a:r>
              <a:rPr lang="en-US" altLang="zh-CN" sz="2400" b="1" smtClean="0">
                <a:latin typeface="+mn-ea"/>
              </a:rPr>
              <a:t>)</a:t>
            </a:r>
          </a:p>
          <a:p>
            <a:pPr>
              <a:buNone/>
            </a:pPr>
            <a:r>
              <a:rPr lang="en-US" altLang="zh-CN" sz="2400" b="1" smtClean="0">
                <a:latin typeface="+mn-ea"/>
              </a:rPr>
              <a:t>			    return   </a:t>
            </a:r>
            <a:r>
              <a:rPr lang="en-US" altLang="zh-CN" sz="2400" b="1" smtClean="0">
                <a:solidFill>
                  <a:srgbClr val="FF0000"/>
                </a:solidFill>
                <a:latin typeface="+mn-ea"/>
              </a:rPr>
              <a:t>_</a:t>
            </a:r>
            <a:r>
              <a:rPr lang="en-US" altLang="zh-CN" sz="2400" b="1" err="1" smtClean="0">
                <a:solidFill>
                  <a:srgbClr val="FF0000"/>
                </a:solidFill>
                <a:latin typeface="+mn-ea"/>
              </a:rPr>
              <a:t>EntryGetKey</a:t>
            </a:r>
            <a:r>
              <a:rPr lang="en-US" altLang="zh-CN" sz="2400" b="1" smtClean="0">
                <a:latin typeface="+mn-ea"/>
              </a:rPr>
              <a:t>(entry), 				      </a:t>
            </a:r>
            <a:r>
              <a:rPr lang="en-US" altLang="zh-CN" sz="2400" b="1" smtClean="0">
                <a:solidFill>
                  <a:srgbClr val="FF0000"/>
                </a:solidFill>
                <a:latin typeface="+mn-ea"/>
              </a:rPr>
              <a:t>_</a:t>
            </a:r>
            <a:r>
              <a:rPr lang="en-US" altLang="zh-CN" sz="2400" b="1" err="1" smtClean="0">
                <a:solidFill>
                  <a:srgbClr val="FF0000"/>
                </a:solidFill>
                <a:latin typeface="+mn-ea"/>
              </a:rPr>
              <a:t>EntryGetValue</a:t>
            </a:r>
            <a:r>
              <a:rPr lang="en-US" altLang="zh-CN" sz="2400" b="1" smtClean="0">
                <a:latin typeface="+mn-ea"/>
              </a:rPr>
              <a:t>(entry),</a:t>
            </a:r>
          </a:p>
          <a:p>
            <a:pPr>
              <a:buNone/>
            </a:pPr>
            <a:r>
              <a:rPr lang="en-US" altLang="zh-CN" sz="2400" b="1" smtClean="0">
                <a:latin typeface="+mn-ea"/>
              </a:rPr>
              <a:t>					</a:t>
            </a:r>
            <a:r>
              <a:rPr lang="en-US" altLang="zh-CN" sz="2400" b="1" err="1" smtClean="0">
                <a:latin typeface="+mn-ea"/>
              </a:rPr>
              <a:t>iter</a:t>
            </a:r>
            <a:endParaRPr lang="en-US" altLang="zh-CN" sz="2400" b="1" smtClean="0">
              <a:latin typeface="+mn-ea"/>
            </a:endParaRPr>
          </a:p>
          <a:p>
            <a:pPr>
              <a:buNone/>
            </a:pPr>
            <a:r>
              <a:rPr lang="en-US" altLang="zh-CN" sz="2400" b="1" smtClean="0">
                <a:latin typeface="+mn-ea"/>
              </a:rPr>
              <a:t>			  end</a:t>
            </a:r>
            <a:endParaRPr lang="en-US" altLang="zh-CN" sz="1600" b="1" smtClean="0">
              <a:latin typeface="+mn-ea"/>
            </a:endParaRPr>
          </a:p>
          <a:p>
            <a:pPr>
              <a:buNone/>
            </a:pPr>
            <a:r>
              <a:rPr lang="en-US" altLang="zh-CN" sz="2400" b="1" smtClean="0">
                <a:latin typeface="+mn-ea"/>
              </a:rPr>
              <a:t>			end,</a:t>
            </a:r>
          </a:p>
          <a:p>
            <a:pPr>
              <a:buNone/>
            </a:pPr>
            <a:r>
              <a:rPr lang="en-US" altLang="zh-CN" sz="2400" b="1" smtClean="0">
                <a:latin typeface="+mn-ea"/>
              </a:rPr>
              <a:t>			</a:t>
            </a:r>
            <a:r>
              <a:rPr lang="en-US" altLang="zh-CN" sz="2400" b="1" smtClean="0">
                <a:solidFill>
                  <a:srgbClr val="FF0000"/>
                </a:solidFill>
                <a:latin typeface="+mn-ea"/>
              </a:rPr>
              <a:t>_</a:t>
            </a:r>
            <a:r>
              <a:rPr lang="en-US" altLang="zh-CN" sz="2400" b="1" err="1" smtClean="0">
                <a:solidFill>
                  <a:srgbClr val="FF0000"/>
                </a:solidFill>
                <a:latin typeface="+mn-ea"/>
              </a:rPr>
              <a:t>GetIterator</a:t>
            </a:r>
            <a:r>
              <a:rPr lang="en-US" altLang="zh-CN" sz="2400" b="1" smtClean="0">
                <a:latin typeface="+mn-ea"/>
              </a:rPr>
              <a:t>(</a:t>
            </a:r>
            <a:r>
              <a:rPr lang="en-US" altLang="zh-CN" sz="2400" smtClean="0">
                <a:solidFill>
                  <a:srgbClr val="FF0000"/>
                </a:solidFill>
              </a:rPr>
              <a:t>_MapGetEntrySet</a:t>
            </a:r>
            <a:r>
              <a:rPr lang="en-US" altLang="zh-CN" sz="2400" smtClean="0"/>
              <a:t>(</a:t>
            </a:r>
            <a:r>
              <a:rPr lang="en-US" altLang="zh-CN" sz="2400" b="1" smtClean="0">
                <a:latin typeface="+mn-ea"/>
              </a:rPr>
              <a:t>jmap))</a:t>
            </a:r>
          </a:p>
          <a:p>
            <a:pPr>
              <a:buNone/>
            </a:pPr>
            <a:r>
              <a:rPr lang="en-US" altLang="zh-CN" sz="2400" b="1" smtClean="0">
                <a:latin typeface="+mn-ea"/>
              </a:rPr>
              <a:t>	end</a:t>
            </a:r>
          </a:p>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四、函数</a:t>
            </a:r>
            <a:endParaRPr lang="zh-CN" altLang="en-US"/>
          </a:p>
        </p:txBody>
      </p:sp>
      <p:sp>
        <p:nvSpPr>
          <p:cNvPr id="3" name="内容占位符 2"/>
          <p:cNvSpPr>
            <a:spLocks noGrp="1"/>
          </p:cNvSpPr>
          <p:nvPr>
            <p:ph sz="half" idx="1"/>
          </p:nvPr>
        </p:nvSpPr>
        <p:spPr/>
        <p:txBody>
          <a:bodyPr/>
          <a:lstStyle/>
          <a:p>
            <a:r>
              <a:rPr lang="zh-CN" altLang="en-US" smtClean="0"/>
              <a:t>单参数的函数调用不需要写括号，只需用空格隔开即可（</a:t>
            </a:r>
            <a:r>
              <a:rPr lang="en-US" altLang="zh-CN" smtClean="0"/>
              <a:t>table</a:t>
            </a:r>
            <a:r>
              <a:rPr lang="zh-CN" altLang="en-US" smtClean="0"/>
              <a:t>构造式不需要空格）。</a:t>
            </a:r>
            <a:endParaRPr lang="en-US" altLang="zh-CN" smtClean="0"/>
          </a:p>
          <a:p>
            <a:pPr>
              <a:buNone/>
            </a:pPr>
            <a:r>
              <a:rPr lang="en-US" altLang="zh-CN" smtClean="0"/>
              <a:t>	print “aaa”</a:t>
            </a:r>
          </a:p>
          <a:p>
            <a:pPr>
              <a:buNone/>
            </a:pPr>
            <a:r>
              <a:rPr lang="en-US" altLang="zh-CN" smtClean="0"/>
              <a:t>	func { a = 1, b = 2, }</a:t>
            </a:r>
          </a:p>
          <a:p>
            <a:r>
              <a:rPr lang="zh-CN" altLang="en-US" smtClean="0"/>
              <a:t>表达式</a:t>
            </a:r>
            <a:r>
              <a:rPr lang="en-US" altLang="zh-CN" smtClean="0"/>
              <a:t>o.foo(o, x)</a:t>
            </a:r>
            <a:r>
              <a:rPr lang="zh-CN" altLang="en-US" smtClean="0"/>
              <a:t>的另外一种写法是：</a:t>
            </a:r>
            <a:endParaRPr lang="en-US" altLang="zh-CN" smtClean="0"/>
          </a:p>
          <a:p>
            <a:pPr lvl="1">
              <a:buNone/>
            </a:pPr>
            <a:r>
              <a:rPr lang="en-US" altLang="zh-CN" sz="2800" smtClean="0"/>
              <a:t>o:foo(x)</a:t>
            </a:r>
            <a:endParaRPr lang="zh-CN" altLang="en-US" sz="2800" smtClean="0"/>
          </a:p>
        </p:txBody>
      </p:sp>
      <p:sp>
        <p:nvSpPr>
          <p:cNvPr id="4" name="内容占位符 3"/>
          <p:cNvSpPr>
            <a:spLocks noGrp="1"/>
          </p:cNvSpPr>
          <p:nvPr>
            <p:ph sz="half" idx="2"/>
          </p:nvPr>
        </p:nvSpPr>
        <p:spPr/>
        <p:txBody>
          <a:bodyPr/>
          <a:lstStyle/>
          <a:p>
            <a:r>
              <a:rPr lang="zh-CN" altLang="en-US" smtClean="0"/>
              <a:t>实参的数量可以与形参数量不同，多则舍弃，少则补</a:t>
            </a:r>
            <a:r>
              <a:rPr lang="en-US" altLang="zh-CN" smtClean="0"/>
              <a:t>nil</a:t>
            </a:r>
            <a:r>
              <a:rPr lang="zh-CN" altLang="en-US" smtClean="0"/>
              <a:t>。</a:t>
            </a:r>
            <a:endParaRPr lang="en-US" altLang="zh-CN" smtClean="0"/>
          </a:p>
          <a:p>
            <a:pPr>
              <a:buNone/>
            </a:pPr>
            <a:r>
              <a:rPr lang="en-US" altLang="zh-CN" smtClean="0"/>
              <a:t>	</a:t>
            </a:r>
            <a:r>
              <a:rPr lang="en-US" altLang="zh-CN" smtClean="0">
                <a:latin typeface="+mn-ea"/>
              </a:rPr>
              <a:t>function f(n)</a:t>
            </a:r>
          </a:p>
          <a:p>
            <a:pPr>
              <a:buNone/>
            </a:pPr>
            <a:r>
              <a:rPr lang="en-US" altLang="zh-CN" sz="2800" smtClean="0">
                <a:latin typeface="+mn-ea"/>
              </a:rPr>
              <a:t>		n = n or 1</a:t>
            </a:r>
          </a:p>
          <a:p>
            <a:pPr>
              <a:buNone/>
            </a:pPr>
            <a:r>
              <a:rPr lang="en-US" altLang="zh-CN" smtClean="0">
                <a:latin typeface="+mn-ea"/>
              </a:rPr>
              <a:t>		…</a:t>
            </a:r>
          </a:p>
          <a:p>
            <a:pPr>
              <a:buNone/>
            </a:pPr>
            <a:r>
              <a:rPr lang="en-US" altLang="zh-CN" sz="2800" smtClean="0">
                <a:latin typeface="+mn-ea"/>
              </a:rPr>
              <a:t>	end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多重返回值</a:t>
            </a:r>
            <a:endParaRPr lang="zh-CN" altLang="en-US"/>
          </a:p>
        </p:txBody>
      </p:sp>
      <p:sp>
        <p:nvSpPr>
          <p:cNvPr id="3" name="内容占位符 2"/>
          <p:cNvSpPr>
            <a:spLocks noGrp="1"/>
          </p:cNvSpPr>
          <p:nvPr>
            <p:ph sz="half" idx="1"/>
          </p:nvPr>
        </p:nvSpPr>
        <p:spPr>
          <a:xfrm>
            <a:off x="464344" y="1770501"/>
            <a:ext cx="6822300" cy="4525963"/>
          </a:xfrm>
        </p:spPr>
        <p:txBody>
          <a:bodyPr/>
          <a:lstStyle/>
          <a:p>
            <a:r>
              <a:rPr lang="en-US" altLang="zh-CN" smtClean="0"/>
              <a:t>function  get()</a:t>
            </a:r>
          </a:p>
          <a:p>
            <a:pPr>
              <a:buNone/>
            </a:pPr>
            <a:r>
              <a:rPr lang="en-US" altLang="zh-CN" smtClean="0"/>
              <a:t>		return 1, 2, 3</a:t>
            </a:r>
          </a:p>
          <a:p>
            <a:pPr>
              <a:buNone/>
            </a:pPr>
            <a:r>
              <a:rPr lang="en-US" altLang="zh-CN" smtClean="0"/>
              <a:t>	end</a:t>
            </a:r>
          </a:p>
          <a:p>
            <a:pPr>
              <a:buNone/>
            </a:pPr>
            <a:r>
              <a:rPr lang="en-US" altLang="zh-CN" smtClean="0"/>
              <a:t>	</a:t>
            </a:r>
          </a:p>
          <a:p>
            <a:pPr>
              <a:buNone/>
            </a:pPr>
            <a:r>
              <a:rPr lang="en-US" altLang="zh-CN" smtClean="0"/>
              <a:t>	local  n1, n2 = get()</a:t>
            </a:r>
          </a:p>
          <a:p>
            <a:pPr>
              <a:buNone/>
            </a:pPr>
            <a:r>
              <a:rPr lang="en-US" altLang="zh-CN" smtClean="0"/>
              <a:t>	local a, b, c, d = get()</a:t>
            </a:r>
          </a:p>
          <a:p>
            <a:pPr>
              <a:buNone/>
            </a:pPr>
            <a:r>
              <a:rPr lang="en-US" altLang="zh-CN" smtClean="0"/>
              <a:t>	local x, y = get(), get()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变长参数</a:t>
            </a:r>
            <a:endParaRPr lang="zh-CN" altLang="en-US"/>
          </a:p>
        </p:txBody>
      </p:sp>
      <p:sp>
        <p:nvSpPr>
          <p:cNvPr id="3" name="内容占位符 2"/>
          <p:cNvSpPr>
            <a:spLocks noGrp="1"/>
          </p:cNvSpPr>
          <p:nvPr>
            <p:ph sz="half" idx="1"/>
          </p:nvPr>
        </p:nvSpPr>
        <p:spPr>
          <a:xfrm>
            <a:off x="464344" y="1770501"/>
            <a:ext cx="6893738" cy="4525963"/>
          </a:xfrm>
        </p:spPr>
        <p:txBody>
          <a:bodyPr/>
          <a:lstStyle/>
          <a:p>
            <a:r>
              <a:rPr lang="en-US" altLang="zh-CN" smtClean="0"/>
              <a:t>function  func(…)</a:t>
            </a:r>
          </a:p>
          <a:p>
            <a:pPr>
              <a:buNone/>
            </a:pPr>
            <a:r>
              <a:rPr lang="en-US" altLang="zh-CN" smtClean="0"/>
              <a:t>		local a, b = …</a:t>
            </a:r>
          </a:p>
          <a:p>
            <a:pPr>
              <a:buNone/>
            </a:pPr>
            <a:r>
              <a:rPr lang="en-US" altLang="zh-CN" smtClean="0"/>
              <a:t>		return {…} -- </a:t>
            </a:r>
            <a:r>
              <a:rPr lang="zh-CN" altLang="en-US" smtClean="0"/>
              <a:t>等价于</a:t>
            </a:r>
            <a:r>
              <a:rPr lang="en-US" altLang="zh-CN" smtClean="0"/>
              <a:t>arg</a:t>
            </a:r>
            <a:r>
              <a:rPr lang="zh-CN" altLang="en-US" smtClean="0"/>
              <a:t>变量</a:t>
            </a:r>
            <a:endParaRPr lang="en-US" altLang="zh-CN" smtClean="0"/>
          </a:p>
          <a:p>
            <a:pPr>
              <a:buNone/>
            </a:pPr>
            <a:r>
              <a:rPr lang="en-US" altLang="zh-CN" smtClean="0"/>
              <a:t>	end</a:t>
            </a:r>
          </a:p>
          <a:p>
            <a:pPr>
              <a:buNone/>
            </a:pPr>
            <a:endParaRPr lang="en-US" altLang="zh-CN" smtClean="0"/>
          </a:p>
          <a:p>
            <a:pPr>
              <a:buNone/>
            </a:pPr>
            <a:r>
              <a:rPr lang="en-US" altLang="zh-CN" smtClean="0"/>
              <a:t>	print(</a:t>
            </a:r>
            <a:r>
              <a:rPr lang="en-US" altLang="zh-CN" smtClean="0">
                <a:solidFill>
                  <a:srgbClr val="00B050"/>
                </a:solidFill>
              </a:rPr>
              <a:t>unpack</a:t>
            </a:r>
            <a:r>
              <a:rPr lang="en-US" altLang="zh-CN" smtClean="0"/>
              <a:t>(func(1, 2, 3)))</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闭包</a:t>
            </a:r>
            <a:r>
              <a:rPr lang="en-US" altLang="zh-CN" smtClean="0"/>
              <a:t>closure 1</a:t>
            </a:r>
            <a:endParaRPr lang="zh-CN" altLang="en-US"/>
          </a:p>
        </p:txBody>
      </p:sp>
      <p:sp>
        <p:nvSpPr>
          <p:cNvPr id="3" name="内容占位符 2"/>
          <p:cNvSpPr>
            <a:spLocks noGrp="1"/>
          </p:cNvSpPr>
          <p:nvPr>
            <p:ph sz="half" idx="1"/>
          </p:nvPr>
        </p:nvSpPr>
        <p:spPr>
          <a:xfrm>
            <a:off x="428596" y="1428736"/>
            <a:ext cx="8251060" cy="4525963"/>
          </a:xfrm>
        </p:spPr>
        <p:txBody>
          <a:bodyPr>
            <a:normAutofit fontScale="92500" lnSpcReduction="10000"/>
          </a:bodyPr>
          <a:lstStyle/>
          <a:p>
            <a:r>
              <a:rPr lang="zh-CN" altLang="en-US" smtClean="0"/>
              <a:t>函数只是闭包的一种特例。例子：</a:t>
            </a:r>
            <a:endParaRPr lang="en-US" altLang="zh-CN" smtClean="0"/>
          </a:p>
          <a:p>
            <a:pPr>
              <a:buNone/>
            </a:pPr>
            <a:r>
              <a:rPr lang="en-US" altLang="zh-CN" smtClean="0"/>
              <a:t>	names = {"Peter", "Paul", "Mary"} </a:t>
            </a:r>
          </a:p>
          <a:p>
            <a:pPr>
              <a:buNone/>
            </a:pPr>
            <a:r>
              <a:rPr lang="en-US" altLang="zh-CN" smtClean="0"/>
              <a:t>	grades = {Mary = 10, Paul = 7, Peter = 8} </a:t>
            </a:r>
          </a:p>
          <a:p>
            <a:pPr>
              <a:buNone/>
            </a:pPr>
            <a:r>
              <a:rPr lang="en-US" altLang="zh-CN" smtClean="0"/>
              <a:t>	function sortbygrade (names, grades) 	</a:t>
            </a:r>
            <a:r>
              <a:rPr lang="en-US" altLang="zh-CN" smtClean="0">
                <a:solidFill>
                  <a:srgbClr val="00B050"/>
                </a:solidFill>
              </a:rPr>
              <a:t>table.sort</a:t>
            </a:r>
            <a:r>
              <a:rPr lang="en-US" altLang="zh-CN" smtClean="0"/>
              <a:t>(names,  function (n1, n2) </a:t>
            </a:r>
          </a:p>
          <a:p>
            <a:pPr>
              <a:buNone/>
            </a:pPr>
            <a:r>
              <a:rPr lang="en-US" altLang="zh-CN" smtClean="0"/>
              <a:t>            			return </a:t>
            </a:r>
            <a:r>
              <a:rPr lang="en-US" altLang="zh-CN" smtClean="0">
                <a:solidFill>
                  <a:srgbClr val="7030A0"/>
                </a:solidFill>
              </a:rPr>
              <a:t>grades</a:t>
            </a:r>
            <a:r>
              <a:rPr lang="en-US" altLang="zh-CN" smtClean="0"/>
              <a:t>[n1] &gt; </a:t>
            </a:r>
            <a:r>
              <a:rPr lang="en-US" altLang="zh-CN" smtClean="0">
                <a:solidFill>
                  <a:srgbClr val="7030A0"/>
                </a:solidFill>
              </a:rPr>
              <a:t>grades</a:t>
            </a:r>
            <a:r>
              <a:rPr lang="en-US" altLang="zh-CN" smtClean="0"/>
              <a:t>[n2]</a:t>
            </a:r>
          </a:p>
          <a:p>
            <a:pPr>
              <a:buNone/>
            </a:pPr>
            <a:r>
              <a:rPr lang="en-US" altLang="zh-CN" smtClean="0"/>
              <a:t>        			end) </a:t>
            </a:r>
          </a:p>
          <a:p>
            <a:pPr>
              <a:buNone/>
            </a:pPr>
            <a:r>
              <a:rPr lang="en-US" altLang="zh-CN" smtClean="0"/>
              <a:t>    end	</a:t>
            </a:r>
          </a:p>
          <a:p>
            <a:pPr>
              <a:buNone/>
            </a:pPr>
            <a:r>
              <a:rPr lang="en-US" altLang="zh-CN" smtClean="0">
                <a:solidFill>
                  <a:srgbClr val="7030A0"/>
                </a:solidFill>
              </a:rPr>
              <a:t>	</a:t>
            </a:r>
            <a:r>
              <a:rPr lang="zh-CN" altLang="en-US" smtClean="0"/>
              <a:t>在匿名函数内部，</a:t>
            </a:r>
            <a:r>
              <a:rPr lang="en-US" altLang="zh-CN" smtClean="0"/>
              <a:t>grades</a:t>
            </a:r>
            <a:r>
              <a:rPr lang="zh-CN" altLang="en-US" smtClean="0"/>
              <a:t>既不是全局变量也不是局部变量，称作非局部的变量</a:t>
            </a:r>
            <a:r>
              <a:rPr lang="en-US" altLang="zh-CN" smtClean="0"/>
              <a:t>non-local variable,upvalue</a:t>
            </a:r>
            <a:r>
              <a:rPr lang="zh-CN" altLang="en-US" smtClean="0"/>
              <a:t>。</a:t>
            </a:r>
            <a:endParaRPr lang="en-US" altLang="zh-CN" smtClean="0"/>
          </a:p>
          <a:p>
            <a:pPr>
              <a:buNone/>
            </a:pP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闭包</a:t>
            </a:r>
            <a:r>
              <a:rPr lang="en-US" altLang="zh-CN" smtClean="0"/>
              <a:t>closure 2</a:t>
            </a:r>
            <a:endParaRPr lang="zh-CN" altLang="en-US"/>
          </a:p>
        </p:txBody>
      </p:sp>
      <p:sp>
        <p:nvSpPr>
          <p:cNvPr id="3" name="内容占位符 2"/>
          <p:cNvSpPr>
            <a:spLocks noGrp="1"/>
          </p:cNvSpPr>
          <p:nvPr>
            <p:ph sz="half" idx="1"/>
          </p:nvPr>
        </p:nvSpPr>
        <p:spPr>
          <a:xfrm>
            <a:off x="464344" y="1770501"/>
            <a:ext cx="2678896" cy="4525963"/>
          </a:xfrm>
        </p:spPr>
        <p:txBody>
          <a:bodyPr>
            <a:normAutofit fontScale="77500" lnSpcReduction="20000"/>
          </a:bodyPr>
          <a:lstStyle/>
          <a:p>
            <a:endParaRPr lang="en-US" altLang="zh-CN" smtClean="0"/>
          </a:p>
          <a:p>
            <a:r>
              <a:rPr lang="zh-CN" altLang="en-US" sz="4100" smtClean="0"/>
              <a:t>一个</a:t>
            </a:r>
            <a:r>
              <a:rPr lang="en-US" altLang="zh-CN" sz="4100" smtClean="0"/>
              <a:t>closure</a:t>
            </a:r>
            <a:r>
              <a:rPr lang="zh-CN" altLang="en-US" sz="4100" smtClean="0"/>
              <a:t>就是一个函数加上该函数需要访问的所有非局部的变量。</a:t>
            </a:r>
            <a:endParaRPr lang="zh-CN" altLang="en-US" sz="4100"/>
          </a:p>
        </p:txBody>
      </p:sp>
      <p:sp>
        <p:nvSpPr>
          <p:cNvPr id="4" name="内容占位符 3"/>
          <p:cNvSpPr>
            <a:spLocks noGrp="1"/>
          </p:cNvSpPr>
          <p:nvPr>
            <p:ph sz="half" idx="2"/>
          </p:nvPr>
        </p:nvSpPr>
        <p:spPr>
          <a:xfrm>
            <a:off x="3000364" y="1571612"/>
            <a:ext cx="5836456" cy="4786346"/>
          </a:xfrm>
        </p:spPr>
        <p:txBody>
          <a:bodyPr>
            <a:normAutofit fontScale="77500" lnSpcReduction="20000"/>
          </a:bodyPr>
          <a:lstStyle/>
          <a:p>
            <a:pPr>
              <a:buNone/>
            </a:pPr>
            <a:r>
              <a:rPr lang="en-US" altLang="zh-CN" smtClean="0"/>
              <a:t>	local _getUID = function ()</a:t>
            </a:r>
          </a:p>
          <a:p>
            <a:pPr>
              <a:buNone/>
            </a:pPr>
            <a:r>
              <a:rPr lang="en-US" altLang="zh-CN" smtClean="0"/>
              <a:t>	    local    lastUID = os.time() * 100000</a:t>
            </a:r>
          </a:p>
          <a:p>
            <a:pPr>
              <a:buNone/>
            </a:pPr>
            <a:r>
              <a:rPr lang="en-US" altLang="zh-CN" smtClean="0"/>
              <a:t>	    return    function ()</a:t>
            </a:r>
          </a:p>
          <a:p>
            <a:pPr>
              <a:buNone/>
            </a:pPr>
            <a:r>
              <a:rPr lang="en-US" altLang="zh-CN" smtClean="0"/>
              <a:t>			local curID = os.time() * 100000</a:t>
            </a:r>
          </a:p>
          <a:p>
            <a:pPr>
              <a:buNone/>
            </a:pPr>
            <a:r>
              <a:rPr lang="en-US" altLang="zh-CN" smtClean="0"/>
              <a:t>			if    curID &gt; lastUID    then</a:t>
            </a:r>
          </a:p>
          <a:p>
            <a:pPr>
              <a:buNone/>
            </a:pPr>
            <a:r>
              <a:rPr lang="en-US" altLang="zh-CN" smtClean="0"/>
              <a:t>			    lastUID = curID</a:t>
            </a:r>
          </a:p>
          <a:p>
            <a:pPr>
              <a:buNone/>
            </a:pPr>
            <a:r>
              <a:rPr lang="en-US" altLang="zh-CN" smtClean="0"/>
              <a:t>			else</a:t>
            </a:r>
          </a:p>
          <a:p>
            <a:pPr>
              <a:buNone/>
            </a:pPr>
            <a:r>
              <a:rPr lang="en-US" altLang="zh-CN" smtClean="0"/>
              <a:t>			    lastUID = lastUID + 100</a:t>
            </a:r>
          </a:p>
          <a:p>
            <a:pPr>
              <a:buNone/>
            </a:pPr>
            <a:r>
              <a:rPr lang="en-US" altLang="zh-CN" smtClean="0"/>
              <a:t>			end</a:t>
            </a:r>
          </a:p>
          <a:p>
            <a:pPr>
              <a:buNone/>
            </a:pPr>
            <a:r>
              <a:rPr lang="en-US" altLang="zh-CN" smtClean="0"/>
              <a:t>			return lastUID</a:t>
            </a:r>
          </a:p>
          <a:p>
            <a:pPr>
              <a:buNone/>
            </a:pPr>
            <a:r>
              <a:rPr lang="en-US" altLang="zh-CN" smtClean="0"/>
              <a:t>		             end</a:t>
            </a:r>
          </a:p>
          <a:p>
            <a:pPr>
              <a:buNone/>
            </a:pPr>
            <a:r>
              <a:rPr lang="en-US" altLang="zh-CN" smtClean="0"/>
              <a:t>	end</a:t>
            </a:r>
          </a:p>
          <a:p>
            <a:pPr>
              <a:buNone/>
            </a:pPr>
            <a:r>
              <a:rPr lang="en-US" altLang="zh-CN" smtClean="0"/>
              <a:t>	getUID = _getUID()</a:t>
            </a: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非全局的函数</a:t>
            </a:r>
            <a:endParaRPr lang="zh-CN" altLang="en-US"/>
          </a:p>
        </p:txBody>
      </p:sp>
      <p:sp>
        <p:nvSpPr>
          <p:cNvPr id="3" name="内容占位符 2"/>
          <p:cNvSpPr>
            <a:spLocks noGrp="1"/>
          </p:cNvSpPr>
          <p:nvPr>
            <p:ph sz="half" idx="1"/>
          </p:nvPr>
        </p:nvSpPr>
        <p:spPr>
          <a:xfrm>
            <a:off x="464344" y="1770501"/>
            <a:ext cx="7465242" cy="1944251"/>
          </a:xfrm>
        </p:spPr>
        <p:txBody>
          <a:bodyPr/>
          <a:lstStyle/>
          <a:p>
            <a:r>
              <a:rPr lang="zh-CN" altLang="en-US" smtClean="0"/>
              <a:t>将函数存储在</a:t>
            </a:r>
            <a:r>
              <a:rPr lang="en-US" altLang="zh-CN" smtClean="0"/>
              <a:t>table</a:t>
            </a:r>
            <a:r>
              <a:rPr lang="zh-CN" altLang="en-US" smtClean="0"/>
              <a:t>的字段中和局部变量中。</a:t>
            </a:r>
            <a:endParaRPr lang="en-US" altLang="zh-CN" smtClean="0"/>
          </a:p>
          <a:p>
            <a:r>
              <a:rPr lang="zh-CN" altLang="en-US" smtClean="0"/>
              <a:t>扩展库中的函数通常用</a:t>
            </a:r>
            <a:r>
              <a:rPr lang="en-US" altLang="zh-CN" smtClean="0"/>
              <a:t>table</a:t>
            </a:r>
            <a:r>
              <a:rPr lang="zh-CN" altLang="en-US" smtClean="0"/>
              <a:t>组织起来。这些</a:t>
            </a:r>
            <a:r>
              <a:rPr lang="en-US" altLang="zh-CN" smtClean="0"/>
              <a:t>table</a:t>
            </a:r>
            <a:r>
              <a:rPr lang="zh-CN" altLang="en-US" smtClean="0"/>
              <a:t>也是可修改的，即可以覆盖或增删库函数。</a:t>
            </a:r>
            <a:endParaRPr lang="en-US" altLang="zh-CN" smtClean="0"/>
          </a:p>
          <a:p>
            <a:endParaRPr lang="en-US" altLang="zh-CN" smtClean="0"/>
          </a:p>
        </p:txBody>
      </p:sp>
      <p:sp>
        <p:nvSpPr>
          <p:cNvPr id="5" name="内容占位符 2"/>
          <p:cNvSpPr>
            <a:spLocks noGrp="1"/>
          </p:cNvSpPr>
          <p:nvPr>
            <p:ph sz="half" idx="1"/>
          </p:nvPr>
        </p:nvSpPr>
        <p:spPr>
          <a:xfrm>
            <a:off x="428596" y="4000504"/>
            <a:ext cx="3714776" cy="2357454"/>
          </a:xfrm>
        </p:spPr>
        <p:txBody>
          <a:bodyPr>
            <a:normAutofit/>
          </a:bodyPr>
          <a:lstStyle/>
          <a:p>
            <a:pPr>
              <a:buNone/>
            </a:pPr>
            <a:r>
              <a:rPr lang="en-US" altLang="zh-CN" sz="2400" smtClean="0"/>
              <a:t>Lib = { }</a:t>
            </a:r>
          </a:p>
          <a:p>
            <a:pPr>
              <a:buNone/>
            </a:pPr>
            <a:r>
              <a:rPr lang="en-US" altLang="zh-CN" sz="2400" smtClean="0"/>
              <a:t>Lib.foo = function () … end</a:t>
            </a:r>
          </a:p>
          <a:p>
            <a:pPr>
              <a:buNone/>
            </a:pPr>
            <a:r>
              <a:rPr lang="en-US" altLang="zh-CN" sz="2400" smtClean="0"/>
              <a:t>function  Lib.goo ()  …  end</a:t>
            </a:r>
          </a:p>
        </p:txBody>
      </p:sp>
      <p:sp>
        <p:nvSpPr>
          <p:cNvPr id="6" name="内容占位符 2"/>
          <p:cNvSpPr>
            <a:spLocks noGrp="1"/>
          </p:cNvSpPr>
          <p:nvPr>
            <p:ph sz="half" idx="1"/>
          </p:nvPr>
        </p:nvSpPr>
        <p:spPr>
          <a:xfrm>
            <a:off x="4000496" y="3786190"/>
            <a:ext cx="4857784" cy="2500330"/>
          </a:xfrm>
        </p:spPr>
        <p:txBody>
          <a:bodyPr>
            <a:normAutofit/>
          </a:bodyPr>
          <a:lstStyle/>
          <a:p>
            <a:pPr>
              <a:buNone/>
            </a:pPr>
            <a:r>
              <a:rPr lang="zh-CN" altLang="en-US" smtClean="0"/>
              <a:t>使用递归时：</a:t>
            </a:r>
            <a:endParaRPr lang="en-US" altLang="zh-CN" smtClean="0"/>
          </a:p>
          <a:p>
            <a:pPr>
              <a:buNone/>
            </a:pPr>
            <a:r>
              <a:rPr lang="en-US" altLang="zh-CN" sz="2400" smtClean="0"/>
              <a:t>local  foo</a:t>
            </a:r>
          </a:p>
          <a:p>
            <a:pPr>
              <a:buNone/>
            </a:pPr>
            <a:r>
              <a:rPr lang="en-US" altLang="zh-CN" sz="2400" smtClean="0"/>
              <a:t>function  foo(n)</a:t>
            </a:r>
          </a:p>
          <a:p>
            <a:pPr>
              <a:buNone/>
            </a:pPr>
            <a:r>
              <a:rPr lang="en-US" altLang="zh-CN" sz="2400" smtClean="0"/>
              <a:t>	return n == 0 and 1 or n*foo(n - 1)</a:t>
            </a:r>
          </a:p>
          <a:p>
            <a:pPr>
              <a:buNone/>
            </a:pPr>
            <a:r>
              <a:rPr lang="en-US" altLang="zh-CN" sz="2400" smtClean="0"/>
              <a:t>end</a:t>
            </a:r>
          </a:p>
          <a:p>
            <a:endParaRPr lang="en-US" altLang="zh-CN"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357298"/>
            <a:ext cx="8229600" cy="928694"/>
          </a:xfrm>
        </p:spPr>
        <p:txBody>
          <a:bodyPr/>
          <a:lstStyle/>
          <a:p>
            <a:r>
              <a:rPr lang="zh-CN" altLang="en-US" sz="6000" smtClean="0">
                <a:latin typeface="华文隶书" pitchFamily="2" charset="-122"/>
                <a:ea typeface="华文隶书" pitchFamily="2" charset="-122"/>
              </a:rPr>
              <a:t>第二部分</a:t>
            </a:r>
            <a:r>
              <a:rPr lang="en-US" altLang="zh-CN" sz="6000" smtClean="0">
                <a:latin typeface="华文隶书" pitchFamily="2" charset="-122"/>
                <a:ea typeface="华文隶书" pitchFamily="2" charset="-122"/>
              </a:rPr>
              <a:t>	</a:t>
            </a:r>
            <a:r>
              <a:rPr lang="zh-CN" altLang="en-US" sz="6000" smtClean="0">
                <a:latin typeface="华文隶书" pitchFamily="2" charset="-122"/>
                <a:ea typeface="华文隶书" pitchFamily="2" charset="-122"/>
              </a:rPr>
              <a:t>面向对象</a:t>
            </a:r>
            <a:endParaRPr lang="zh-CN" altLang="en-US" sz="6000">
              <a:latin typeface="华文隶书" pitchFamily="2" charset="-122"/>
              <a:ea typeface="华文隶书"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914400"/>
          </a:xfrm>
        </p:spPr>
        <p:txBody>
          <a:bodyPr/>
          <a:lstStyle/>
          <a:p>
            <a:r>
              <a:rPr lang="zh-CN" altLang="en-US" smtClean="0"/>
              <a:t>一、元表</a:t>
            </a:r>
            <a:r>
              <a:rPr lang="en-US" altLang="zh-CN" smtClean="0"/>
              <a:t>metatable</a:t>
            </a:r>
            <a:endParaRPr lang="zh-CN" altLang="en-US"/>
          </a:p>
        </p:txBody>
      </p:sp>
      <p:sp>
        <p:nvSpPr>
          <p:cNvPr id="3" name="内容占位符 2"/>
          <p:cNvSpPr>
            <a:spLocks noGrp="1"/>
          </p:cNvSpPr>
          <p:nvPr>
            <p:ph sz="half" idx="1"/>
          </p:nvPr>
        </p:nvSpPr>
        <p:spPr>
          <a:xfrm>
            <a:off x="428596" y="1643050"/>
            <a:ext cx="8179622" cy="4929198"/>
          </a:xfrm>
        </p:spPr>
        <p:txBody>
          <a:bodyPr>
            <a:normAutofit fontScale="92500" lnSpcReduction="10000"/>
          </a:bodyPr>
          <a:lstStyle/>
          <a:p>
            <a:r>
              <a:rPr lang="zh-CN" altLang="en-US" smtClean="0"/>
              <a:t>元表用于改变现有的</a:t>
            </a:r>
            <a:r>
              <a:rPr lang="en-US" altLang="zh-CN" smtClean="0"/>
              <a:t>table</a:t>
            </a:r>
            <a:r>
              <a:rPr lang="zh-CN" altLang="en-US" smtClean="0"/>
              <a:t>上的行为，也就是定义了对</a:t>
            </a:r>
            <a:r>
              <a:rPr lang="en-US" altLang="zh-CN" smtClean="0"/>
              <a:t>table</a:t>
            </a:r>
            <a:r>
              <a:rPr lang="zh-CN" altLang="en-US" smtClean="0"/>
              <a:t>进行操作时的一些规则，即元方法。</a:t>
            </a:r>
            <a:endParaRPr lang="en-US" altLang="zh-CN" smtClean="0"/>
          </a:p>
          <a:p>
            <a:r>
              <a:rPr lang="zh-CN" altLang="en-US" smtClean="0"/>
              <a:t>每个值都有一个元表。</a:t>
            </a:r>
            <a:r>
              <a:rPr lang="en-US" altLang="zh-CN" smtClean="0"/>
              <a:t>table</a:t>
            </a:r>
            <a:r>
              <a:rPr lang="zh-CN" altLang="en-US" smtClean="0"/>
              <a:t>和</a:t>
            </a:r>
            <a:r>
              <a:rPr lang="en-US" altLang="zh-CN" smtClean="0"/>
              <a:t>userdata</a:t>
            </a:r>
            <a:r>
              <a:rPr lang="zh-CN" altLang="en-US" smtClean="0"/>
              <a:t>可以有各自独立的元表，而其他类型的值则共享其类型所属的单一元表。</a:t>
            </a:r>
            <a:endParaRPr lang="en-US" altLang="zh-CN" smtClean="0"/>
          </a:p>
          <a:p>
            <a:r>
              <a:rPr lang="zh-CN" altLang="en-US" smtClean="0"/>
              <a:t>新建的</a:t>
            </a:r>
            <a:r>
              <a:rPr lang="en-US" altLang="zh-CN" smtClean="0"/>
              <a:t>table</a:t>
            </a:r>
            <a:r>
              <a:rPr lang="zh-CN" altLang="en-US" smtClean="0"/>
              <a:t>没有元表。可以用</a:t>
            </a:r>
            <a:r>
              <a:rPr lang="en-US" altLang="zh-CN" smtClean="0"/>
              <a:t>getmetatable </a:t>
            </a:r>
            <a:r>
              <a:rPr lang="zh-CN" altLang="en-US" smtClean="0"/>
              <a:t>、</a:t>
            </a:r>
            <a:r>
              <a:rPr lang="en-US" altLang="zh-CN" smtClean="0"/>
              <a:t>setmetatable</a:t>
            </a:r>
            <a:r>
              <a:rPr lang="zh-CN" altLang="en-US" smtClean="0"/>
              <a:t>访问元表：</a:t>
            </a:r>
            <a:endParaRPr lang="en-US" altLang="zh-CN" smtClean="0"/>
          </a:p>
          <a:p>
            <a:pPr>
              <a:buNone/>
            </a:pPr>
            <a:r>
              <a:rPr lang="en-US" altLang="zh-CN" smtClean="0"/>
              <a:t>		t = { }</a:t>
            </a:r>
          </a:p>
          <a:p>
            <a:pPr>
              <a:buNone/>
            </a:pPr>
            <a:r>
              <a:rPr lang="en-US" altLang="zh-CN" smtClean="0"/>
              <a:t>		t1 = { }</a:t>
            </a:r>
          </a:p>
          <a:p>
            <a:pPr>
              <a:buNone/>
            </a:pPr>
            <a:r>
              <a:rPr lang="en-US" altLang="zh-CN" smtClean="0"/>
              <a:t>		setmetatable(t, t1)</a:t>
            </a:r>
          </a:p>
          <a:p>
            <a:pPr>
              <a:buNone/>
            </a:pPr>
            <a:r>
              <a:rPr lang="en-US" altLang="zh-CN" smtClean="0"/>
              <a:t>		t2 = getmetatable(t)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算术运算元方法</a:t>
            </a:r>
            <a:endParaRPr lang="zh-CN" altLang="en-US"/>
          </a:p>
        </p:txBody>
      </p:sp>
      <p:sp>
        <p:nvSpPr>
          <p:cNvPr id="3" name="内容占位符 2"/>
          <p:cNvSpPr>
            <a:spLocks noGrp="1"/>
          </p:cNvSpPr>
          <p:nvPr>
            <p:ph sz="half" idx="1"/>
          </p:nvPr>
        </p:nvSpPr>
        <p:spPr>
          <a:xfrm>
            <a:off x="464344" y="2500306"/>
            <a:ext cx="8108184" cy="3796158"/>
          </a:xfrm>
        </p:spPr>
        <p:txBody>
          <a:bodyPr/>
          <a:lstStyle/>
          <a:p>
            <a:r>
              <a:rPr lang="en-US" altLang="zh-CN" smtClean="0"/>
              <a:t>__add</a:t>
            </a:r>
            <a:r>
              <a:rPr lang="zh-CN" altLang="en-US" smtClean="0"/>
              <a:t>（加法）、</a:t>
            </a:r>
            <a:r>
              <a:rPr lang="en-US" altLang="zh-CN" smtClean="0"/>
              <a:t>__sub</a:t>
            </a:r>
            <a:r>
              <a:rPr lang="zh-CN" altLang="en-US" smtClean="0"/>
              <a:t>（减法）、</a:t>
            </a:r>
            <a:r>
              <a:rPr lang="en-US" altLang="zh-CN" smtClean="0"/>
              <a:t>__mul</a:t>
            </a:r>
            <a:r>
              <a:rPr lang="zh-CN" altLang="en-US" smtClean="0"/>
              <a:t>（乘法）、</a:t>
            </a:r>
            <a:r>
              <a:rPr lang="en-US" altLang="zh-CN" smtClean="0"/>
              <a:t>__div</a:t>
            </a:r>
            <a:r>
              <a:rPr lang="zh-CN" altLang="en-US" smtClean="0"/>
              <a:t>（除法）、</a:t>
            </a:r>
            <a:r>
              <a:rPr lang="en-US" altLang="zh-CN" smtClean="0"/>
              <a:t>__unm</a:t>
            </a:r>
            <a:r>
              <a:rPr lang="zh-CN" altLang="en-US" smtClean="0"/>
              <a:t>（相反数）、</a:t>
            </a:r>
            <a:r>
              <a:rPr lang="en-US" altLang="zh-CN" smtClean="0"/>
              <a:t>__mod</a:t>
            </a:r>
            <a:r>
              <a:rPr lang="zh-CN" altLang="en-US" smtClean="0"/>
              <a:t>（取模）、</a:t>
            </a:r>
            <a:r>
              <a:rPr lang="en-US" altLang="zh-CN" smtClean="0"/>
              <a:t>__pow</a:t>
            </a:r>
            <a:r>
              <a:rPr lang="zh-CN" altLang="en-US" smtClean="0"/>
              <a:t>（乘幂）和</a:t>
            </a:r>
            <a:r>
              <a:rPr lang="en-US" altLang="zh-CN" smtClean="0"/>
              <a:t>__concat</a:t>
            </a:r>
            <a:r>
              <a:rPr lang="zh-CN" altLang="en-US" smtClean="0"/>
              <a:t>（连接）。</a:t>
            </a:r>
            <a:endParaRPr lang="en-US" altLang="zh-CN" smtClean="0"/>
          </a:p>
          <a:p>
            <a:pPr>
              <a:buNone/>
            </a:pPr>
            <a:endParaRPr lang="en-US" altLang="zh-CN" smtClean="0"/>
          </a:p>
          <a:p>
            <a:r>
              <a:rPr lang="zh-CN" altLang="en-US" smtClean="0"/>
              <a:t>作用：提供对运算符的重载</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14348" y="714356"/>
            <a:ext cx="7772400" cy="785812"/>
          </a:xfrm>
        </p:spPr>
        <p:txBody>
          <a:bodyPr/>
          <a:lstStyle/>
          <a:p>
            <a:r>
              <a:rPr lang="zh-CN" altLang="en-US" smtClean="0"/>
              <a:t>类型和值</a:t>
            </a:r>
            <a:endParaRPr lang="zh-CN" altLang="en-US"/>
          </a:p>
        </p:txBody>
      </p:sp>
      <p:sp>
        <p:nvSpPr>
          <p:cNvPr id="3" name="内容占位符 2"/>
          <p:cNvSpPr>
            <a:spLocks noGrp="1"/>
          </p:cNvSpPr>
          <p:nvPr>
            <p:ph idx="4294967295"/>
          </p:nvPr>
        </p:nvSpPr>
        <p:spPr>
          <a:xfrm>
            <a:off x="642910" y="1785926"/>
            <a:ext cx="7772400" cy="4643470"/>
          </a:xfrm>
        </p:spPr>
        <p:txBody>
          <a:bodyPr>
            <a:normAutofit/>
          </a:bodyPr>
          <a:lstStyle/>
          <a:p>
            <a:r>
              <a:rPr lang="en-US" altLang="zh-CN" smtClean="0"/>
              <a:t>Lua </a:t>
            </a:r>
            <a:r>
              <a:rPr lang="zh-CN" altLang="en-US" smtClean="0"/>
              <a:t>是动态类型语言，变量不要类型定义。</a:t>
            </a:r>
            <a:endParaRPr lang="en-US" altLang="zh-CN" smtClean="0"/>
          </a:p>
          <a:p>
            <a:r>
              <a:rPr lang="en-US" altLang="zh-CN" smtClean="0"/>
              <a:t>Lua </a:t>
            </a:r>
            <a:r>
              <a:rPr lang="zh-CN" altLang="en-US" smtClean="0"/>
              <a:t>中有</a:t>
            </a:r>
            <a:r>
              <a:rPr lang="en-US" altLang="zh-CN" smtClean="0"/>
              <a:t>8 </a:t>
            </a:r>
            <a:r>
              <a:rPr lang="zh-CN" altLang="en-US" smtClean="0"/>
              <a:t>个基本类型分别为：</a:t>
            </a:r>
            <a:r>
              <a:rPr lang="en-US" altLang="zh-CN" smtClean="0"/>
              <a:t>nil</a:t>
            </a:r>
            <a:r>
              <a:rPr lang="zh-CN" altLang="en-US" smtClean="0"/>
              <a:t>、</a:t>
            </a:r>
            <a:r>
              <a:rPr lang="en-US" altLang="zh-CN" err="1" smtClean="0"/>
              <a:t>boolean</a:t>
            </a:r>
            <a:r>
              <a:rPr lang="zh-CN" altLang="en-US" smtClean="0"/>
              <a:t>、</a:t>
            </a:r>
            <a:r>
              <a:rPr lang="en-US" altLang="zh-CN" smtClean="0"/>
              <a:t>number</a:t>
            </a:r>
            <a:r>
              <a:rPr lang="zh-CN" altLang="en-US" smtClean="0"/>
              <a:t>、</a:t>
            </a:r>
            <a:r>
              <a:rPr lang="en-US" altLang="zh-CN" smtClean="0"/>
              <a:t>string</a:t>
            </a:r>
            <a:r>
              <a:rPr lang="zh-CN" altLang="en-US" smtClean="0"/>
              <a:t>、</a:t>
            </a:r>
            <a:r>
              <a:rPr lang="en-US" altLang="zh-CN" err="1" smtClean="0"/>
              <a:t>userdata</a:t>
            </a:r>
            <a:r>
              <a:rPr lang="zh-CN" altLang="en-US" smtClean="0"/>
              <a:t>、</a:t>
            </a:r>
            <a:r>
              <a:rPr lang="en-US" altLang="zh-CN" smtClean="0"/>
              <a:t>function</a:t>
            </a:r>
            <a:r>
              <a:rPr lang="zh-CN" altLang="en-US" smtClean="0"/>
              <a:t>、</a:t>
            </a:r>
            <a:r>
              <a:rPr lang="en-US" altLang="zh-CN" smtClean="0"/>
              <a:t>thread </a:t>
            </a:r>
            <a:r>
              <a:rPr lang="zh-CN" altLang="en-US" smtClean="0"/>
              <a:t>和</a:t>
            </a:r>
            <a:r>
              <a:rPr lang="en-US" altLang="zh-CN" smtClean="0"/>
              <a:t>table </a:t>
            </a:r>
            <a:r>
              <a:rPr lang="zh-CN" altLang="en-US" smtClean="0"/>
              <a:t>。</a:t>
            </a:r>
            <a:endParaRPr lang="en-US" altLang="zh-CN" smtClean="0"/>
          </a:p>
          <a:p>
            <a:r>
              <a:rPr lang="zh-CN" altLang="en-US" smtClean="0"/>
              <a:t>函数</a:t>
            </a:r>
            <a:r>
              <a:rPr lang="en-US" altLang="zh-CN" smtClean="0"/>
              <a:t>type </a:t>
            </a:r>
            <a:r>
              <a:rPr lang="zh-CN" altLang="en-US" smtClean="0"/>
              <a:t>可以测试给定变量或者值的类型。</a:t>
            </a:r>
            <a:endParaRPr lang="en-US" altLang="zh-CN" smtClean="0"/>
          </a:p>
          <a:p>
            <a:r>
              <a:rPr lang="zh-CN" altLang="en-US" smtClean="0"/>
              <a:t>变量没有预定义的类型，每一个变量都可能包含任一种类型的值。</a:t>
            </a:r>
            <a:endParaRPr lang="en-US" altLang="zh-CN" smtClean="0"/>
          </a:p>
          <a:p>
            <a:r>
              <a:rPr lang="zh-CN" altLang="en-US" smtClean="0"/>
              <a:t> 超出作用域会被垃圾回收器自动回收。赋值</a:t>
            </a:r>
            <a:r>
              <a:rPr lang="en-US" altLang="zh-CN" smtClean="0"/>
              <a:t>nil</a:t>
            </a:r>
            <a:r>
              <a:rPr lang="zh-CN" altLang="en-US" smtClean="0"/>
              <a:t>可以强制释放资源。</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457200" y="512064"/>
            <a:ext cx="8229600" cy="9144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100" normalizeH="0" baseline="0" noProof="0" smtClean="0">
                <a:ln>
                  <a:noFill/>
                </a:ln>
                <a:solidFill>
                  <a:schemeClr val="tx2">
                    <a:satMod val="200000"/>
                  </a:schemeClr>
                </a:solidFill>
                <a:effectLst/>
                <a:uLnTx/>
                <a:uFillTx/>
                <a:latin typeface="+mj-lt"/>
                <a:ea typeface="+mj-ea"/>
                <a:cs typeface="+mj-cs"/>
              </a:rPr>
              <a:t>关系类元方法</a:t>
            </a:r>
            <a:endParaRPr kumimoji="0" lang="zh-CN" altLang="en-US" sz="4000" b="0" i="0" u="none" strike="noStrike" kern="1200" cap="none" spc="-100" normalizeH="0" baseline="0" noProof="0">
              <a:ln>
                <a:noFill/>
              </a:ln>
              <a:solidFill>
                <a:schemeClr val="tx2">
                  <a:satMod val="200000"/>
                </a:schemeClr>
              </a:solidFill>
              <a:effectLst/>
              <a:uLnTx/>
              <a:uFillTx/>
              <a:latin typeface="+mj-lt"/>
              <a:ea typeface="+mj-ea"/>
              <a:cs typeface="+mj-cs"/>
            </a:endParaRPr>
          </a:p>
        </p:txBody>
      </p:sp>
      <p:sp>
        <p:nvSpPr>
          <p:cNvPr id="11" name="内容占位符 2"/>
          <p:cNvSpPr txBox="1">
            <a:spLocks/>
          </p:cNvSpPr>
          <p:nvPr/>
        </p:nvSpPr>
        <p:spPr>
          <a:xfrm>
            <a:off x="464344" y="2500306"/>
            <a:ext cx="8108184" cy="2428892"/>
          </a:xfrm>
          <a:prstGeom prst="rect">
            <a:avLst/>
          </a:prstGeom>
        </p:spPr>
        <p:txBody>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altLang="zh-CN" sz="3000" b="0" i="0" u="none" strike="noStrike" kern="1200" cap="none" spc="0" normalizeH="0" baseline="0" noProof="0" smtClean="0">
                <a:ln>
                  <a:noFill/>
                </a:ln>
                <a:solidFill>
                  <a:schemeClr val="tx1"/>
                </a:solidFill>
                <a:effectLst/>
                <a:uLnTx/>
                <a:uFillTx/>
                <a:latin typeface="+mn-lt"/>
                <a:ea typeface="+mn-ea"/>
                <a:cs typeface="+mn-cs"/>
              </a:rPr>
              <a:t>__eq</a:t>
            </a:r>
            <a:r>
              <a:rPr kumimoji="0" lang="zh-CN" altLang="en-US" sz="3000" b="0" i="0" u="none" strike="noStrike" kern="1200" cap="none" spc="0" normalizeH="0" baseline="0" noProof="0" smtClean="0">
                <a:ln>
                  <a:noFill/>
                </a:ln>
                <a:solidFill>
                  <a:schemeClr val="tx1"/>
                </a:solidFill>
                <a:effectLst/>
                <a:uLnTx/>
                <a:uFillTx/>
                <a:latin typeface="+mn-lt"/>
                <a:ea typeface="+mn-ea"/>
                <a:cs typeface="+mn-cs"/>
              </a:rPr>
              <a:t>（等于）、</a:t>
            </a:r>
            <a:r>
              <a:rPr kumimoji="0" lang="en-US" altLang="zh-CN" sz="3000" b="0" i="0" u="none" strike="noStrike" kern="1200" cap="none" spc="0" normalizeH="0" baseline="0" noProof="0" smtClean="0">
                <a:ln>
                  <a:noFill/>
                </a:ln>
                <a:solidFill>
                  <a:schemeClr val="tx1"/>
                </a:solidFill>
                <a:effectLst/>
                <a:uLnTx/>
                <a:uFillTx/>
                <a:latin typeface="+mn-lt"/>
                <a:ea typeface="+mn-ea"/>
                <a:cs typeface="+mn-cs"/>
              </a:rPr>
              <a:t>__lt</a:t>
            </a:r>
            <a:r>
              <a:rPr kumimoji="0" lang="zh-CN" altLang="en-US" sz="3000" b="0" i="0" u="none" strike="noStrike" kern="1200" cap="none" spc="0" normalizeH="0" baseline="0" noProof="0" smtClean="0">
                <a:ln>
                  <a:noFill/>
                </a:ln>
                <a:solidFill>
                  <a:schemeClr val="tx1"/>
                </a:solidFill>
                <a:effectLst/>
                <a:uLnTx/>
                <a:uFillTx/>
                <a:latin typeface="+mn-lt"/>
                <a:ea typeface="+mn-ea"/>
                <a:cs typeface="+mn-cs"/>
              </a:rPr>
              <a:t>（小于）、</a:t>
            </a:r>
            <a:r>
              <a:rPr kumimoji="0" lang="en-US" altLang="zh-CN" sz="3000" b="0" i="0" u="none" strike="noStrike" kern="1200" cap="none" spc="0" normalizeH="0" baseline="0" noProof="0" smtClean="0">
                <a:ln>
                  <a:noFill/>
                </a:ln>
                <a:solidFill>
                  <a:schemeClr val="tx1"/>
                </a:solidFill>
                <a:effectLst/>
                <a:uLnTx/>
                <a:uFillTx/>
                <a:latin typeface="+mn-lt"/>
                <a:ea typeface="+mn-ea"/>
                <a:cs typeface="+mn-cs"/>
              </a:rPr>
              <a:t>__le</a:t>
            </a:r>
            <a:r>
              <a:rPr kumimoji="0" lang="zh-CN" altLang="en-US" sz="3000" b="0" i="0" u="none" strike="noStrike" kern="1200" cap="none" spc="0" normalizeH="0" baseline="0" noProof="0" smtClean="0">
                <a:ln>
                  <a:noFill/>
                </a:ln>
                <a:solidFill>
                  <a:schemeClr val="tx1"/>
                </a:solidFill>
                <a:effectLst/>
                <a:uLnTx/>
                <a:uFillTx/>
                <a:latin typeface="+mn-lt"/>
                <a:ea typeface="+mn-ea"/>
                <a:cs typeface="+mn-cs"/>
              </a:rPr>
              <a:t>（小于等于）。</a:t>
            </a:r>
            <a:endParaRPr kumimoji="0" lang="en-US" altLang="zh-CN" sz="3000" b="0" i="0" u="none" strike="noStrike" kern="1200" cap="none" spc="0" normalizeH="0" baseline="0" noProof="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en-US" altLang="zh-CN" sz="3000" b="0" i="0" u="none" strike="noStrike" kern="1200" cap="none" spc="0" normalizeH="0" baseline="0" noProof="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zh-CN" altLang="en-US" sz="3000" b="0" i="0" u="none" strike="noStrike" kern="1200" cap="none" spc="0" normalizeH="0" baseline="0" noProof="0" smtClean="0">
                <a:ln>
                  <a:noFill/>
                </a:ln>
                <a:solidFill>
                  <a:schemeClr val="tx1"/>
                </a:solidFill>
                <a:effectLst/>
                <a:uLnTx/>
                <a:uFillTx/>
                <a:latin typeface="+mn-lt"/>
                <a:ea typeface="+mn-ea"/>
                <a:cs typeface="+mn-cs"/>
              </a:rPr>
              <a:t>作用：提供对关系运算的重载</a:t>
            </a:r>
            <a:endParaRPr kumimoji="0" lang="zh-CN" altLang="en-US" sz="30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512064"/>
            <a:ext cx="8229600" cy="9144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100" normalizeH="0" baseline="0" noProof="0" smtClean="0">
                <a:ln>
                  <a:noFill/>
                </a:ln>
                <a:solidFill>
                  <a:schemeClr val="tx2">
                    <a:satMod val="200000"/>
                  </a:schemeClr>
                </a:solidFill>
                <a:effectLst/>
                <a:uLnTx/>
                <a:uFillTx/>
                <a:latin typeface="+mj-lt"/>
                <a:ea typeface="+mj-ea"/>
                <a:cs typeface="+mj-cs"/>
              </a:rPr>
              <a:t>库定义的方法</a:t>
            </a:r>
            <a:endParaRPr kumimoji="0" lang="zh-CN" altLang="en-US" sz="4000" b="0" i="0" u="none" strike="noStrike" kern="1200" cap="none" spc="-100" normalizeH="0" baseline="0" noProof="0">
              <a:ln>
                <a:noFill/>
              </a:ln>
              <a:solidFill>
                <a:schemeClr val="tx2">
                  <a:satMod val="200000"/>
                </a:schemeClr>
              </a:solidFill>
              <a:effectLst/>
              <a:uLnTx/>
              <a:uFillTx/>
              <a:latin typeface="+mj-lt"/>
              <a:ea typeface="+mj-ea"/>
              <a:cs typeface="+mj-cs"/>
            </a:endParaRPr>
          </a:p>
        </p:txBody>
      </p:sp>
      <p:sp>
        <p:nvSpPr>
          <p:cNvPr id="3" name="内容占位符 2"/>
          <p:cNvSpPr txBox="1">
            <a:spLocks/>
          </p:cNvSpPr>
          <p:nvPr/>
        </p:nvSpPr>
        <p:spPr>
          <a:xfrm>
            <a:off x="428596" y="1500174"/>
            <a:ext cx="8108184" cy="5072098"/>
          </a:xfrm>
          <a:prstGeom prst="rect">
            <a:avLst/>
          </a:prstGeom>
        </p:spPr>
        <p:txBody>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zh-CN" altLang="en-US" sz="3000" b="0" i="0" u="none" strike="noStrike" kern="1200" cap="none" spc="0" normalizeH="0" baseline="0" noProof="0" smtClean="0">
                <a:ln>
                  <a:noFill/>
                </a:ln>
                <a:solidFill>
                  <a:schemeClr val="tx1"/>
                </a:solidFill>
                <a:effectLst/>
                <a:uLnTx/>
                <a:uFillTx/>
                <a:latin typeface="+mn-lt"/>
                <a:ea typeface="+mn-ea"/>
                <a:cs typeface="+mn-cs"/>
              </a:rPr>
              <a:t>主要有：</a:t>
            </a:r>
            <a:endParaRPr lang="en-US" altLang="zh-CN" sz="3000" smtClean="0"/>
          </a:p>
          <a:p>
            <a:pPr marL="411480" lvl="0" indent="-342900">
              <a:spcBef>
                <a:spcPts val="700"/>
              </a:spcBef>
              <a:buClr>
                <a:schemeClr val="tx2"/>
              </a:buClr>
              <a:buSzPct val="95000"/>
            </a:pPr>
            <a:r>
              <a:rPr lang="en-US" altLang="zh-CN" sz="3000" smtClean="0"/>
              <a:t>	</a:t>
            </a:r>
            <a:r>
              <a:rPr lang="en-US" altLang="zh-CN" sz="3000" smtClean="0">
                <a:solidFill>
                  <a:srgbClr val="00B050"/>
                </a:solidFill>
              </a:rPr>
              <a:t>__tostring</a:t>
            </a:r>
            <a:r>
              <a:rPr lang="zh-CN" altLang="en-US" sz="3000" smtClean="0"/>
              <a:t>，由</a:t>
            </a:r>
            <a:r>
              <a:rPr lang="en-US" altLang="zh-CN" sz="3000" smtClean="0"/>
              <a:t>print</a:t>
            </a:r>
            <a:r>
              <a:rPr kumimoji="0" lang="zh-CN" altLang="en-US" sz="3000" b="0" i="0" u="none" strike="noStrike" kern="1200" cap="none" spc="0" normalizeH="0" baseline="0" noProof="0" smtClean="0">
                <a:ln>
                  <a:noFill/>
                </a:ln>
                <a:solidFill>
                  <a:schemeClr val="tx1"/>
                </a:solidFill>
                <a:effectLst/>
                <a:uLnTx/>
                <a:uFillTx/>
                <a:latin typeface="+mn-lt"/>
                <a:ea typeface="+mn-ea"/>
                <a:cs typeface="+mn-cs"/>
              </a:rPr>
              <a:t>函数自动调用；</a:t>
            </a:r>
            <a:r>
              <a:rPr lang="en-US" altLang="zh-CN" sz="3000" smtClean="0"/>
              <a:t> </a:t>
            </a:r>
          </a:p>
          <a:p>
            <a:pPr marL="411480" lvl="0" indent="-342900">
              <a:spcBef>
                <a:spcPts val="700"/>
              </a:spcBef>
              <a:buClr>
                <a:schemeClr val="tx2"/>
              </a:buClr>
              <a:buSzPct val="95000"/>
            </a:pPr>
            <a:r>
              <a:rPr lang="en-US" altLang="zh-CN" sz="3000" smtClean="0"/>
              <a:t>	</a:t>
            </a:r>
            <a:r>
              <a:rPr lang="en-US" altLang="zh-CN" sz="3000" smtClean="0">
                <a:solidFill>
                  <a:srgbClr val="00B050"/>
                </a:solidFill>
              </a:rPr>
              <a:t>__metatable</a:t>
            </a:r>
            <a:r>
              <a:rPr lang="zh-CN" altLang="en-US" sz="3000" smtClean="0"/>
              <a:t>，用于在设置了元表之后屏蔽</a:t>
            </a:r>
            <a:r>
              <a:rPr lang="en-US" altLang="zh-CN" sz="3000" smtClean="0"/>
              <a:t>getmetatable</a:t>
            </a:r>
            <a:r>
              <a:rPr lang="zh-CN" altLang="en-US" sz="3000" smtClean="0"/>
              <a:t>的访问（返回这个值），而</a:t>
            </a:r>
            <a:r>
              <a:rPr lang="en-US" altLang="zh-CN" sz="3000" smtClean="0"/>
              <a:t>setmetatable</a:t>
            </a:r>
            <a:r>
              <a:rPr lang="zh-CN" altLang="en-US" sz="3000" smtClean="0"/>
              <a:t>则会引发错误；</a:t>
            </a:r>
            <a:endParaRPr lang="en-US" altLang="zh-CN" sz="3000" smtClean="0"/>
          </a:p>
          <a:p>
            <a:pPr marL="411480" lvl="0" indent="-342900">
              <a:spcBef>
                <a:spcPts val="700"/>
              </a:spcBef>
              <a:buClr>
                <a:schemeClr val="tx2"/>
              </a:buClr>
              <a:buSzPct val="95000"/>
            </a:pPr>
            <a:r>
              <a:rPr kumimoji="0" lang="en-US" altLang="zh-CN" sz="3000" b="0" i="0" u="none" strike="noStrike" kern="1200" cap="none" spc="0" normalizeH="0" baseline="0" noProof="0" smtClean="0">
                <a:ln>
                  <a:noFill/>
                </a:ln>
                <a:solidFill>
                  <a:schemeClr val="tx1"/>
                </a:solidFill>
                <a:effectLst/>
                <a:uLnTx/>
                <a:uFillTx/>
                <a:latin typeface="+mn-lt"/>
                <a:ea typeface="+mn-ea"/>
                <a:cs typeface="+mn-cs"/>
              </a:rPr>
              <a:t>	</a:t>
            </a:r>
            <a:r>
              <a:rPr kumimoji="0" lang="en-US" altLang="zh-CN" sz="3000" b="0" i="0" u="none" strike="noStrike" kern="1200" cap="none" spc="0" normalizeH="0" baseline="0" noProof="0" smtClean="0">
                <a:ln>
                  <a:noFill/>
                </a:ln>
                <a:solidFill>
                  <a:srgbClr val="00B050"/>
                </a:solidFill>
                <a:effectLst/>
                <a:uLnTx/>
                <a:uFillTx/>
                <a:latin typeface="+mn-lt"/>
                <a:ea typeface="+mn-ea"/>
                <a:cs typeface="+mn-cs"/>
              </a:rPr>
              <a:t>__mode</a:t>
            </a:r>
            <a:r>
              <a:rPr kumimoji="0" lang="zh-CN" altLang="en-US" sz="3000" b="0" i="0" u="none" strike="noStrike" kern="1200" cap="none" spc="0" normalizeH="0" baseline="0" noProof="0" smtClean="0">
                <a:ln>
                  <a:noFill/>
                </a:ln>
                <a:solidFill>
                  <a:schemeClr val="tx1"/>
                </a:solidFill>
                <a:effectLst/>
                <a:uLnTx/>
                <a:uFillTx/>
                <a:latin typeface="+mn-lt"/>
                <a:ea typeface="+mn-ea"/>
                <a:cs typeface="+mn-cs"/>
              </a:rPr>
              <a:t>，可选值为</a:t>
            </a:r>
            <a:r>
              <a:rPr lang="en-US" altLang="zh-CN" sz="3000" smtClean="0"/>
              <a:t>”k”</a:t>
            </a:r>
            <a:r>
              <a:rPr lang="zh-CN" altLang="en-US" sz="3000" smtClean="0"/>
              <a:t>、</a:t>
            </a:r>
            <a:r>
              <a:rPr lang="en-US" altLang="zh-CN" sz="3000" smtClean="0"/>
              <a:t>”v”</a:t>
            </a:r>
            <a:r>
              <a:rPr lang="zh-CN" altLang="en-US" sz="3000" smtClean="0"/>
              <a:t>和</a:t>
            </a:r>
            <a:r>
              <a:rPr lang="en-US" altLang="zh-CN" sz="3000" smtClean="0"/>
              <a:t>”kv”</a:t>
            </a:r>
            <a:r>
              <a:rPr lang="zh-CN" altLang="en-US" sz="3000" smtClean="0"/>
              <a:t>，用于确定</a:t>
            </a:r>
            <a:r>
              <a:rPr lang="en-US" altLang="zh-CN" sz="3000" smtClean="0"/>
              <a:t>table</a:t>
            </a:r>
            <a:r>
              <a:rPr lang="zh-CN" altLang="en-US" sz="3000" smtClean="0"/>
              <a:t>的弱引用属性。</a:t>
            </a:r>
            <a:endParaRPr lang="en-US" altLang="zh-CN" sz="3000" smtClean="0"/>
          </a:p>
          <a:p>
            <a:pPr marL="411480" lvl="0" indent="-342900">
              <a:spcBef>
                <a:spcPts val="700"/>
              </a:spcBef>
              <a:buClr>
                <a:schemeClr val="tx2"/>
              </a:buClr>
              <a:buSzPct val="95000"/>
            </a:pPr>
            <a:r>
              <a:rPr kumimoji="0" lang="en-US" altLang="zh-CN" sz="3000" b="0" i="0" u="none" strike="noStrike" kern="1200" cap="none" spc="0" normalizeH="0" baseline="0" noProof="0" smtClean="0">
                <a:ln>
                  <a:noFill/>
                </a:ln>
                <a:solidFill>
                  <a:schemeClr val="tx1"/>
                </a:solidFill>
                <a:effectLst/>
                <a:uLnTx/>
                <a:uFillTx/>
                <a:latin typeface="+mn-lt"/>
                <a:ea typeface="+mn-ea"/>
                <a:cs typeface="+mn-cs"/>
              </a:rPr>
              <a:t>	</a:t>
            </a:r>
            <a:r>
              <a:rPr kumimoji="0" lang="zh-CN" altLang="en-US" sz="3000" b="0" i="0" u="none" strike="noStrike" kern="1200" cap="none" spc="0" normalizeH="0" baseline="0" noProof="0" smtClean="0">
                <a:ln>
                  <a:noFill/>
                </a:ln>
                <a:solidFill>
                  <a:srgbClr val="00B050"/>
                </a:solidFill>
                <a:effectLst/>
                <a:uLnTx/>
                <a:uFillTx/>
                <a:latin typeface="+mn-lt"/>
                <a:ea typeface="+mn-ea"/>
                <a:cs typeface="+mn-cs"/>
              </a:rPr>
              <a:t>弱引用</a:t>
            </a:r>
            <a:r>
              <a:rPr kumimoji="0" lang="zh-CN" altLang="en-US" sz="3000" b="0" i="0" u="none" strike="noStrike" kern="1200" cap="none" spc="0" normalizeH="0" baseline="0" noProof="0" smtClean="0">
                <a:ln>
                  <a:noFill/>
                </a:ln>
                <a:solidFill>
                  <a:schemeClr val="tx1"/>
                </a:solidFill>
                <a:effectLst/>
                <a:uLnTx/>
                <a:uFillTx/>
                <a:latin typeface="+mn-lt"/>
                <a:ea typeface="+mn-ea"/>
                <a:cs typeface="+mn-cs"/>
              </a:rPr>
              <a:t>是一种会被垃圾回收器忽视的对象引用。数字、布尔值和字符串这样的值类型</a:t>
            </a:r>
            <a:r>
              <a:rPr kumimoji="0" lang="en-US" altLang="zh-CN" sz="3000" b="0" i="0" u="none" strike="noStrike" kern="1200" cap="none" spc="0" normalizeH="0" baseline="0" noProof="0" smtClean="0">
                <a:ln>
                  <a:noFill/>
                </a:ln>
                <a:solidFill>
                  <a:schemeClr val="tx1"/>
                </a:solidFill>
                <a:effectLst/>
                <a:uLnTx/>
                <a:uFillTx/>
                <a:latin typeface="+mn-lt"/>
                <a:ea typeface="+mn-ea"/>
                <a:cs typeface="+mn-cs"/>
              </a:rPr>
              <a:t>key</a:t>
            </a:r>
            <a:r>
              <a:rPr kumimoji="0" lang="zh-CN" altLang="en-US" sz="3000" b="0" i="0" u="none" strike="noStrike" kern="1200" cap="none" spc="0" normalizeH="0" baseline="0" noProof="0" smtClean="0">
                <a:ln>
                  <a:noFill/>
                </a:ln>
                <a:solidFill>
                  <a:schemeClr val="tx1"/>
                </a:solidFill>
                <a:effectLst/>
                <a:uLnTx/>
                <a:uFillTx/>
                <a:latin typeface="+mn-lt"/>
                <a:ea typeface="+mn-ea"/>
                <a:cs typeface="+mn-cs"/>
              </a:rPr>
              <a:t>无法回收（</a:t>
            </a:r>
            <a:r>
              <a:rPr kumimoji="0" lang="en-US" altLang="zh-CN" sz="3000" b="0" i="0" u="none" strike="noStrike" kern="1200" cap="none" spc="0" normalizeH="0" baseline="0" noProof="0" smtClean="0">
                <a:ln>
                  <a:noFill/>
                </a:ln>
                <a:solidFill>
                  <a:schemeClr val="tx1"/>
                </a:solidFill>
                <a:effectLst/>
                <a:uLnTx/>
                <a:uFillTx/>
                <a:latin typeface="+mn-lt"/>
                <a:ea typeface="+mn-ea"/>
                <a:cs typeface="+mn-cs"/>
              </a:rPr>
              <a:t>value</a:t>
            </a:r>
            <a:r>
              <a:rPr kumimoji="0" lang="zh-CN" altLang="en-US" sz="3000" b="0" i="0" u="none" strike="noStrike" kern="1200" cap="none" spc="0" normalizeH="0" baseline="0" noProof="0" smtClean="0">
                <a:ln>
                  <a:noFill/>
                </a:ln>
                <a:solidFill>
                  <a:schemeClr val="tx1"/>
                </a:solidFill>
                <a:effectLst/>
                <a:uLnTx/>
                <a:uFillTx/>
                <a:latin typeface="+mn-lt"/>
                <a:ea typeface="+mn-ea"/>
                <a:cs typeface="+mn-cs"/>
              </a:rPr>
              <a:t>也为弱引用除外）。</a:t>
            </a:r>
            <a:endParaRPr kumimoji="0" lang="en-US" altLang="zh-CN" sz="3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512064"/>
            <a:ext cx="8229600" cy="1559614"/>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100" normalizeH="0" baseline="0" noProof="0" smtClean="0">
                <a:ln>
                  <a:noFill/>
                </a:ln>
                <a:solidFill>
                  <a:schemeClr val="tx2">
                    <a:satMod val="200000"/>
                  </a:schemeClr>
                </a:solidFill>
                <a:effectLst/>
                <a:uLnTx/>
                <a:uFillTx/>
                <a:latin typeface="+mj-lt"/>
                <a:ea typeface="+mj-ea"/>
                <a:cs typeface="+mj-cs"/>
              </a:rPr>
              <a:t>table</a:t>
            </a:r>
            <a:r>
              <a:rPr kumimoji="0" lang="zh-CN" altLang="en-US" sz="4000" b="0" i="0" u="none" strike="noStrike" kern="1200" cap="none" spc="-100" normalizeH="0" baseline="0" noProof="0" smtClean="0">
                <a:ln>
                  <a:noFill/>
                </a:ln>
                <a:solidFill>
                  <a:schemeClr val="tx2">
                    <a:satMod val="200000"/>
                  </a:schemeClr>
                </a:solidFill>
                <a:effectLst/>
                <a:uLnTx/>
                <a:uFillTx/>
                <a:latin typeface="+mj-lt"/>
                <a:ea typeface="+mj-ea"/>
                <a:cs typeface="+mj-cs"/>
              </a:rPr>
              <a:t>访问的方法之</a:t>
            </a:r>
            <a:endParaRPr kumimoji="0" lang="en-US" altLang="zh-CN" sz="4000" b="0" i="0" u="none" strike="noStrike" kern="1200" cap="none" spc="-100" normalizeH="0" baseline="0" noProof="0" smtClean="0">
              <a:ln>
                <a:noFill/>
              </a:ln>
              <a:solidFill>
                <a:schemeClr val="tx2">
                  <a:satMod val="200000"/>
                </a:schemeClr>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4000" spc="-100" smtClean="0">
                <a:solidFill>
                  <a:schemeClr val="tx2">
                    <a:satMod val="200000"/>
                  </a:schemeClr>
                </a:solidFill>
                <a:latin typeface="+mj-lt"/>
                <a:ea typeface="+mj-ea"/>
                <a:cs typeface="+mj-cs"/>
              </a:rPr>
              <a:t>			__index</a:t>
            </a:r>
            <a:r>
              <a:rPr lang="zh-CN" altLang="en-US" sz="4000" spc="-100" smtClean="0">
                <a:solidFill>
                  <a:schemeClr val="tx2">
                    <a:satMod val="200000"/>
                  </a:schemeClr>
                </a:solidFill>
                <a:latin typeface="+mj-lt"/>
                <a:ea typeface="+mj-ea"/>
                <a:cs typeface="+mj-cs"/>
              </a:rPr>
              <a:t>与</a:t>
            </a:r>
            <a:r>
              <a:rPr lang="en-US" altLang="zh-CN" sz="4000" spc="-100" smtClean="0">
                <a:solidFill>
                  <a:schemeClr val="tx2">
                    <a:satMod val="200000"/>
                  </a:schemeClr>
                </a:solidFill>
                <a:latin typeface="+mj-lt"/>
                <a:ea typeface="+mj-ea"/>
                <a:cs typeface="+mj-cs"/>
              </a:rPr>
              <a:t>__newindex</a:t>
            </a:r>
            <a:endParaRPr kumimoji="0" lang="zh-CN" altLang="en-US" sz="4000" b="0" i="0" u="none" strike="noStrike" kern="1200" cap="none" spc="-100" normalizeH="0" baseline="0" noProof="0">
              <a:ln>
                <a:noFill/>
              </a:ln>
              <a:solidFill>
                <a:schemeClr val="tx2">
                  <a:satMod val="200000"/>
                </a:schemeClr>
              </a:solidFill>
              <a:effectLst/>
              <a:uLnTx/>
              <a:uFillTx/>
              <a:latin typeface="+mj-lt"/>
              <a:ea typeface="+mj-ea"/>
              <a:cs typeface="+mj-cs"/>
            </a:endParaRPr>
          </a:p>
        </p:txBody>
      </p:sp>
      <p:sp>
        <p:nvSpPr>
          <p:cNvPr id="3" name="内容占位符 2"/>
          <p:cNvSpPr txBox="1">
            <a:spLocks/>
          </p:cNvSpPr>
          <p:nvPr/>
        </p:nvSpPr>
        <p:spPr>
          <a:xfrm>
            <a:off x="428596" y="2428868"/>
            <a:ext cx="8108184" cy="3786214"/>
          </a:xfrm>
          <a:prstGeom prst="rect">
            <a:avLst/>
          </a:prstGeom>
        </p:spPr>
        <p:txBody>
          <a:bodyPr/>
          <a:lstStyle/>
          <a:p>
            <a:pPr marL="411480" lvl="0" indent="-342900">
              <a:spcBef>
                <a:spcPts val="700"/>
              </a:spcBef>
              <a:buClr>
                <a:schemeClr val="tx2"/>
              </a:buClr>
              <a:buSzPct val="95000"/>
              <a:buFont typeface="Wingdings"/>
              <a:buChar char=""/>
            </a:pPr>
            <a:r>
              <a:rPr lang="zh-CN" altLang="en-US" sz="3000" smtClean="0"/>
              <a:t>当访问</a:t>
            </a:r>
            <a:r>
              <a:rPr lang="en-US" altLang="zh-CN" sz="3000" smtClean="0"/>
              <a:t>table</a:t>
            </a:r>
            <a:r>
              <a:rPr lang="zh-CN" altLang="en-US" sz="3000" smtClean="0"/>
              <a:t>中一个不存在的字段时，解释器将调用</a:t>
            </a:r>
            <a:r>
              <a:rPr lang="en-US" altLang="zh-CN" sz="3000" smtClean="0">
                <a:solidFill>
                  <a:srgbClr val="00B050"/>
                </a:solidFill>
              </a:rPr>
              <a:t>__index</a:t>
            </a:r>
            <a:r>
              <a:rPr lang="zh-CN" altLang="en-US" sz="3000" smtClean="0"/>
              <a:t>元方法提供最终结果。如果需要跳过</a:t>
            </a:r>
            <a:r>
              <a:rPr lang="en-US" altLang="zh-CN" sz="3000" smtClean="0">
                <a:solidFill>
                  <a:srgbClr val="00B050"/>
                </a:solidFill>
              </a:rPr>
              <a:t>__idnex</a:t>
            </a:r>
            <a:r>
              <a:rPr lang="zh-CN" altLang="en-US" sz="3000" smtClean="0"/>
              <a:t>元方法则需要使用</a:t>
            </a:r>
            <a:r>
              <a:rPr lang="en-US" altLang="zh-CN" sz="3000" smtClean="0">
                <a:solidFill>
                  <a:srgbClr val="00B050"/>
                </a:solidFill>
              </a:rPr>
              <a:t>rawget</a:t>
            </a:r>
            <a:r>
              <a:rPr lang="zh-CN" altLang="en-US" sz="3000" smtClean="0"/>
              <a:t>函数。</a:t>
            </a:r>
            <a:endParaRPr lang="en-US" altLang="zh-CN" sz="3000" smtClean="0"/>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lang="zh-CN" altLang="en-US" sz="3000" smtClean="0"/>
              <a:t>当对一个</a:t>
            </a:r>
            <a:r>
              <a:rPr lang="en-US" altLang="zh-CN" sz="3000" smtClean="0"/>
              <a:t>table</a:t>
            </a:r>
            <a:r>
              <a:rPr lang="zh-CN" altLang="en-US" sz="3000" smtClean="0"/>
              <a:t>中不存在的索引赋值时，解释器就会查找</a:t>
            </a:r>
            <a:r>
              <a:rPr lang="en-US" altLang="zh-CN" sz="3000" smtClean="0">
                <a:solidFill>
                  <a:srgbClr val="00B050"/>
                </a:solidFill>
              </a:rPr>
              <a:t>__newindex</a:t>
            </a:r>
            <a:r>
              <a:rPr lang="zh-CN" altLang="en-US" sz="3000" smtClean="0"/>
              <a:t>元方法。如果有则调用它而不进行赋值。如果这个元方法是一个</a:t>
            </a:r>
            <a:r>
              <a:rPr lang="en-US" altLang="zh-CN" sz="3000" smtClean="0"/>
              <a:t>table</a:t>
            </a:r>
            <a:r>
              <a:rPr lang="zh-CN" altLang="en-US" sz="3000" smtClean="0"/>
              <a:t>，解释器就在此</a:t>
            </a:r>
            <a:r>
              <a:rPr lang="en-US" altLang="zh-CN" sz="3000" smtClean="0"/>
              <a:t>table</a:t>
            </a:r>
            <a:r>
              <a:rPr lang="zh-CN" altLang="en-US" sz="3000" smtClean="0"/>
              <a:t>中执行赋值。可以用</a:t>
            </a:r>
            <a:r>
              <a:rPr lang="en-US" altLang="zh-CN" sz="3000" smtClean="0">
                <a:solidFill>
                  <a:srgbClr val="00B050"/>
                </a:solidFill>
              </a:rPr>
              <a:t>rawset</a:t>
            </a:r>
            <a:r>
              <a:rPr lang="zh-CN" altLang="en-US" sz="3000" smtClean="0"/>
              <a:t>函数绕过</a:t>
            </a:r>
            <a:r>
              <a:rPr lang="en-US" altLang="zh-CN" sz="3000" smtClean="0">
                <a:solidFill>
                  <a:srgbClr val="00B050"/>
                </a:solidFill>
              </a:rPr>
              <a:t>__newindex</a:t>
            </a:r>
            <a:r>
              <a:rPr lang="zh-CN" altLang="en-US" sz="3000" smtClean="0"/>
              <a:t>元方法。</a:t>
            </a:r>
            <a:endParaRPr lang="en-US" altLang="zh-CN" sz="30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512064"/>
            <a:ext cx="8229600" cy="1559614"/>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100" normalizeH="0" baseline="0" noProof="0" smtClean="0">
                <a:ln>
                  <a:noFill/>
                </a:ln>
                <a:solidFill>
                  <a:schemeClr val="tx2">
                    <a:satMod val="200000"/>
                  </a:schemeClr>
                </a:solidFill>
                <a:effectLst/>
                <a:uLnTx/>
                <a:uFillTx/>
                <a:latin typeface="+mj-lt"/>
                <a:ea typeface="+mj-ea"/>
                <a:cs typeface="+mj-cs"/>
              </a:rPr>
              <a:t>table</a:t>
            </a:r>
            <a:r>
              <a:rPr kumimoji="0" lang="zh-CN" altLang="en-US" sz="4000" b="0" i="0" u="none" strike="noStrike" kern="1200" cap="none" spc="-100" normalizeH="0" baseline="0" noProof="0" smtClean="0">
                <a:ln>
                  <a:noFill/>
                </a:ln>
                <a:solidFill>
                  <a:schemeClr val="tx2">
                    <a:satMod val="200000"/>
                  </a:schemeClr>
                </a:solidFill>
                <a:effectLst/>
                <a:uLnTx/>
                <a:uFillTx/>
                <a:latin typeface="+mj-lt"/>
                <a:ea typeface="+mj-ea"/>
                <a:cs typeface="+mj-cs"/>
              </a:rPr>
              <a:t>访问的方法之</a:t>
            </a:r>
            <a:endParaRPr kumimoji="0" lang="en-US" altLang="zh-CN" sz="4000" b="0" i="0" u="none" strike="noStrike" kern="1200" cap="none" spc="-100" normalizeH="0" baseline="0" noProof="0" smtClean="0">
              <a:ln>
                <a:noFill/>
              </a:ln>
              <a:solidFill>
                <a:schemeClr val="tx2">
                  <a:satMod val="200000"/>
                </a:schemeClr>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4000" spc="-100" smtClean="0">
                <a:solidFill>
                  <a:schemeClr val="tx2">
                    <a:satMod val="200000"/>
                  </a:schemeClr>
                </a:solidFill>
                <a:latin typeface="+mj-lt"/>
                <a:ea typeface="+mj-ea"/>
                <a:cs typeface="+mj-cs"/>
              </a:rPr>
              <a:t>			__index</a:t>
            </a:r>
            <a:r>
              <a:rPr lang="zh-CN" altLang="en-US" sz="4000" spc="-100" smtClean="0">
                <a:solidFill>
                  <a:schemeClr val="tx2">
                    <a:satMod val="200000"/>
                  </a:schemeClr>
                </a:solidFill>
                <a:latin typeface="+mj-lt"/>
                <a:ea typeface="+mj-ea"/>
                <a:cs typeface="+mj-cs"/>
              </a:rPr>
              <a:t>与</a:t>
            </a:r>
            <a:r>
              <a:rPr lang="en-US" altLang="zh-CN" sz="4000" spc="-100" smtClean="0">
                <a:solidFill>
                  <a:schemeClr val="tx2">
                    <a:satMod val="200000"/>
                  </a:schemeClr>
                </a:solidFill>
                <a:latin typeface="+mj-lt"/>
                <a:ea typeface="+mj-ea"/>
                <a:cs typeface="+mj-cs"/>
              </a:rPr>
              <a:t>__newindex</a:t>
            </a:r>
            <a:endParaRPr kumimoji="0" lang="zh-CN" altLang="en-US" sz="4000" b="0" i="0" u="none" strike="noStrike" kern="1200" cap="none" spc="-100" normalizeH="0" baseline="0" noProof="0">
              <a:ln>
                <a:noFill/>
              </a:ln>
              <a:solidFill>
                <a:schemeClr val="tx2">
                  <a:satMod val="200000"/>
                </a:schemeClr>
              </a:solidFill>
              <a:effectLst/>
              <a:uLnTx/>
              <a:uFillTx/>
              <a:latin typeface="+mj-lt"/>
              <a:ea typeface="+mj-ea"/>
              <a:cs typeface="+mj-cs"/>
            </a:endParaRPr>
          </a:p>
        </p:txBody>
      </p:sp>
      <p:sp>
        <p:nvSpPr>
          <p:cNvPr id="3" name="内容占位符 2"/>
          <p:cNvSpPr txBox="1">
            <a:spLocks/>
          </p:cNvSpPr>
          <p:nvPr/>
        </p:nvSpPr>
        <p:spPr>
          <a:xfrm>
            <a:off x="428596" y="2071678"/>
            <a:ext cx="8108184" cy="4429156"/>
          </a:xfrm>
          <a:prstGeom prst="rect">
            <a:avLst/>
          </a:prstGeom>
        </p:spPr>
        <p:txBody>
          <a:bodyPr/>
          <a:lstStyle/>
          <a:p>
            <a:r>
              <a:rPr lang="zh-CN" altLang="en-US" sz="3200" b="1" smtClean="0"/>
              <a:t>禁止访问未定义的全局变量：</a:t>
            </a:r>
            <a:endParaRPr lang="en-US" altLang="zh-CN" sz="3200" b="1" smtClean="0"/>
          </a:p>
          <a:p>
            <a:endParaRPr lang="en-US" altLang="zh-CN" sz="3200" b="1" smtClean="0"/>
          </a:p>
          <a:p>
            <a:r>
              <a:rPr lang="en-US" altLang="zh-CN" sz="3200" smtClean="0"/>
              <a:t>local mt = getmetatable( _G )</a:t>
            </a:r>
          </a:p>
          <a:p>
            <a:r>
              <a:rPr lang="en-US" altLang="zh-CN" sz="3200" smtClean="0"/>
              <a:t>mt = mt </a:t>
            </a:r>
            <a:r>
              <a:rPr lang="en-US" altLang="zh-CN" sz="3200" i="1" smtClean="0"/>
              <a:t>or  { }</a:t>
            </a:r>
          </a:p>
          <a:p>
            <a:r>
              <a:rPr lang="en-US" altLang="zh-CN" sz="3200" smtClean="0"/>
              <a:t>mt.__index = function (_, n)</a:t>
            </a:r>
          </a:p>
          <a:p>
            <a:r>
              <a:rPr lang="en-US" altLang="zh-CN" sz="3200" smtClean="0"/>
              <a:t>	</a:t>
            </a:r>
            <a:r>
              <a:rPr lang="en-US" altLang="zh-CN" sz="3200" smtClean="0">
                <a:solidFill>
                  <a:srgbClr val="00B050"/>
                </a:solidFill>
              </a:rPr>
              <a:t>error</a:t>
            </a:r>
            <a:r>
              <a:rPr lang="en-US" altLang="zh-CN" sz="3200" smtClean="0"/>
              <a:t>("</a:t>
            </a:r>
            <a:r>
              <a:rPr lang="zh-CN" altLang="en-US" sz="3200" smtClean="0"/>
              <a:t>访问未定义的全局变量</a:t>
            </a:r>
            <a:r>
              <a:rPr lang="en-US" altLang="zh-CN" sz="3200" smtClean="0"/>
              <a:t>"</a:t>
            </a:r>
            <a:r>
              <a:rPr lang="zh-CN" altLang="en-US" sz="3200" smtClean="0"/>
              <a:t> </a:t>
            </a:r>
            <a:r>
              <a:rPr lang="en-US" altLang="zh-CN" sz="3200" smtClean="0"/>
              <a:t>.. n, 2)</a:t>
            </a:r>
          </a:p>
          <a:p>
            <a:r>
              <a:rPr lang="en-US" altLang="zh-CN" sz="3200" smtClean="0"/>
              <a:t>end</a:t>
            </a:r>
          </a:p>
          <a:p>
            <a:r>
              <a:rPr lang="en-US" altLang="zh-CN" sz="3200" smtClean="0"/>
              <a:t>setmetatable( _G, mt )</a:t>
            </a:r>
            <a:endParaRPr lang="en-US" altLang="zh-CN" sz="30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512064"/>
            <a:ext cx="8229600" cy="1559614"/>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100" normalizeH="0" baseline="0" noProof="0" smtClean="0">
                <a:ln>
                  <a:noFill/>
                </a:ln>
                <a:solidFill>
                  <a:schemeClr val="tx2">
                    <a:satMod val="200000"/>
                  </a:schemeClr>
                </a:solidFill>
                <a:effectLst/>
                <a:uLnTx/>
                <a:uFillTx/>
                <a:latin typeface="+mj-lt"/>
                <a:ea typeface="+mj-ea"/>
                <a:cs typeface="+mj-cs"/>
              </a:rPr>
              <a:t>table</a:t>
            </a:r>
            <a:r>
              <a:rPr kumimoji="0" lang="zh-CN" altLang="en-US" sz="4000" b="0" i="0" u="none" strike="noStrike" kern="1200" cap="none" spc="-100" normalizeH="0" baseline="0" noProof="0" smtClean="0">
                <a:ln>
                  <a:noFill/>
                </a:ln>
                <a:solidFill>
                  <a:schemeClr val="tx2">
                    <a:satMod val="200000"/>
                  </a:schemeClr>
                </a:solidFill>
                <a:effectLst/>
                <a:uLnTx/>
                <a:uFillTx/>
                <a:latin typeface="+mj-lt"/>
                <a:ea typeface="+mj-ea"/>
                <a:cs typeface="+mj-cs"/>
              </a:rPr>
              <a:t>访问的方法之</a:t>
            </a:r>
            <a:endParaRPr kumimoji="0" lang="en-US" altLang="zh-CN" sz="4000" b="0" i="0" u="none" strike="noStrike" kern="1200" cap="none" spc="-100" normalizeH="0" baseline="0" noProof="0" smtClean="0">
              <a:ln>
                <a:noFill/>
              </a:ln>
              <a:solidFill>
                <a:schemeClr val="tx2">
                  <a:satMod val="200000"/>
                </a:schemeClr>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4000" spc="-100" smtClean="0">
                <a:solidFill>
                  <a:schemeClr val="tx2">
                    <a:satMod val="200000"/>
                  </a:schemeClr>
                </a:solidFill>
                <a:latin typeface="+mj-lt"/>
                <a:ea typeface="+mj-ea"/>
                <a:cs typeface="+mj-cs"/>
              </a:rPr>
              <a:t>			__index</a:t>
            </a:r>
            <a:r>
              <a:rPr lang="zh-CN" altLang="en-US" sz="4000" spc="-100" smtClean="0">
                <a:solidFill>
                  <a:schemeClr val="tx2">
                    <a:satMod val="200000"/>
                  </a:schemeClr>
                </a:solidFill>
                <a:latin typeface="+mj-lt"/>
                <a:ea typeface="+mj-ea"/>
                <a:cs typeface="+mj-cs"/>
              </a:rPr>
              <a:t>与</a:t>
            </a:r>
            <a:r>
              <a:rPr lang="en-US" altLang="zh-CN" sz="4000" spc="-100" smtClean="0">
                <a:solidFill>
                  <a:schemeClr val="tx2">
                    <a:satMod val="200000"/>
                  </a:schemeClr>
                </a:solidFill>
                <a:latin typeface="+mj-lt"/>
                <a:ea typeface="+mj-ea"/>
                <a:cs typeface="+mj-cs"/>
              </a:rPr>
              <a:t>__newindex</a:t>
            </a:r>
            <a:endParaRPr kumimoji="0" lang="zh-CN" altLang="en-US" sz="4000" b="0" i="0" u="none" strike="noStrike" kern="1200" cap="none" spc="-100" normalizeH="0" baseline="0" noProof="0">
              <a:ln>
                <a:noFill/>
              </a:ln>
              <a:solidFill>
                <a:schemeClr val="tx2">
                  <a:satMod val="200000"/>
                </a:schemeClr>
              </a:solidFill>
              <a:effectLst/>
              <a:uLnTx/>
              <a:uFillTx/>
              <a:latin typeface="+mj-lt"/>
              <a:ea typeface="+mj-ea"/>
              <a:cs typeface="+mj-cs"/>
            </a:endParaRPr>
          </a:p>
        </p:txBody>
      </p:sp>
      <p:sp>
        <p:nvSpPr>
          <p:cNvPr id="3" name="内容占位符 2"/>
          <p:cNvSpPr txBox="1">
            <a:spLocks/>
          </p:cNvSpPr>
          <p:nvPr/>
        </p:nvSpPr>
        <p:spPr>
          <a:xfrm>
            <a:off x="428596" y="2786058"/>
            <a:ext cx="8108184" cy="3429024"/>
          </a:xfrm>
          <a:prstGeom prst="rect">
            <a:avLst/>
          </a:prstGeom>
        </p:spPr>
        <p:txBody>
          <a:bodyPr/>
          <a:lstStyle/>
          <a:p>
            <a:pPr marL="411480" lvl="0" indent="-342900">
              <a:spcBef>
                <a:spcPts val="700"/>
              </a:spcBef>
              <a:buClr>
                <a:schemeClr val="tx2"/>
              </a:buClr>
              <a:buSzPct val="95000"/>
              <a:buFont typeface="Wingdings"/>
              <a:buChar char=""/>
            </a:pPr>
            <a:r>
              <a:rPr lang="zh-CN" altLang="en-US" sz="3000" smtClean="0"/>
              <a:t>这两个元方法都是在</a:t>
            </a:r>
            <a:r>
              <a:rPr lang="en-US" altLang="zh-CN" sz="3000" smtClean="0"/>
              <a:t>table</a:t>
            </a:r>
            <a:r>
              <a:rPr lang="zh-CN" altLang="en-US" sz="3000" smtClean="0"/>
              <a:t>中没有所需访问的</a:t>
            </a:r>
            <a:r>
              <a:rPr lang="en-US" altLang="zh-CN" sz="3000" smtClean="0"/>
              <a:t>index</a:t>
            </a:r>
            <a:r>
              <a:rPr lang="zh-CN" altLang="en-US" sz="3000" smtClean="0"/>
              <a:t>时才发挥作用。通过使用另一个</a:t>
            </a:r>
            <a:r>
              <a:rPr lang="en-US" altLang="zh-CN" sz="3000" smtClean="0"/>
              <a:t>table</a:t>
            </a:r>
            <a:r>
              <a:rPr lang="zh-CN" altLang="en-US" sz="3000" smtClean="0"/>
              <a:t>作为代理可以跟踪</a:t>
            </a:r>
            <a:r>
              <a:rPr lang="en-US" altLang="zh-CN" sz="3000" smtClean="0"/>
              <a:t>table</a:t>
            </a:r>
            <a:r>
              <a:rPr lang="zh-CN" altLang="en-US" sz="3000" smtClean="0"/>
              <a:t>的访问或者实现只读的</a:t>
            </a:r>
            <a:r>
              <a:rPr lang="en-US" altLang="zh-CN" sz="3000" smtClean="0"/>
              <a:t>table</a:t>
            </a:r>
            <a:r>
              <a:rPr lang="zh-CN" altLang="en-US" sz="3000" smtClean="0"/>
              <a:t>。此时无法使用</a:t>
            </a:r>
            <a:r>
              <a:rPr lang="en-US" altLang="zh-CN" sz="3000" smtClean="0"/>
              <a:t>pairs</a:t>
            </a:r>
            <a:r>
              <a:rPr lang="zh-CN" altLang="en-US" sz="3000" smtClean="0"/>
              <a:t>迭代原始的</a:t>
            </a:r>
            <a:r>
              <a:rPr lang="en-US" altLang="zh-CN" sz="3000" smtClean="0"/>
              <a:t>table</a:t>
            </a:r>
            <a:r>
              <a:rPr lang="zh-CN" altLang="en-US" sz="3000" smtClean="0"/>
              <a:t>而只能操作代理</a:t>
            </a:r>
            <a:r>
              <a:rPr lang="en-US" altLang="zh-CN" sz="3000" smtClean="0"/>
              <a:t>table</a:t>
            </a:r>
            <a:r>
              <a:rPr lang="zh-CN" altLang="en-US" sz="3000" smtClean="0"/>
              <a:t>。</a:t>
            </a:r>
            <a:endParaRPr lang="en-US" altLang="zh-CN" sz="30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512064"/>
            <a:ext cx="8229600" cy="1559614"/>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100" normalizeH="0" baseline="0" noProof="0" smtClean="0">
                <a:ln>
                  <a:noFill/>
                </a:ln>
                <a:solidFill>
                  <a:schemeClr val="tx2">
                    <a:satMod val="200000"/>
                  </a:schemeClr>
                </a:solidFill>
                <a:effectLst/>
                <a:uLnTx/>
                <a:uFillTx/>
                <a:latin typeface="+mj-lt"/>
                <a:ea typeface="+mj-ea"/>
                <a:cs typeface="+mj-cs"/>
              </a:rPr>
              <a:t>table</a:t>
            </a:r>
            <a:r>
              <a:rPr kumimoji="0" lang="zh-CN" altLang="en-US" sz="4000" b="0" i="0" u="none" strike="noStrike" kern="1200" cap="none" spc="-100" normalizeH="0" baseline="0" noProof="0" smtClean="0">
                <a:ln>
                  <a:noFill/>
                </a:ln>
                <a:solidFill>
                  <a:schemeClr val="tx2">
                    <a:satMod val="200000"/>
                  </a:schemeClr>
                </a:solidFill>
                <a:effectLst/>
                <a:uLnTx/>
                <a:uFillTx/>
                <a:latin typeface="+mj-lt"/>
                <a:ea typeface="+mj-ea"/>
                <a:cs typeface="+mj-cs"/>
              </a:rPr>
              <a:t>访问的方法之</a:t>
            </a:r>
            <a:endParaRPr kumimoji="0" lang="en-US" altLang="zh-CN" sz="4000" b="0" i="0" u="none" strike="noStrike" kern="1200" cap="none" spc="-100" normalizeH="0" baseline="0" noProof="0" smtClean="0">
              <a:ln>
                <a:noFill/>
              </a:ln>
              <a:solidFill>
                <a:schemeClr val="tx2">
                  <a:satMod val="200000"/>
                </a:schemeClr>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4000" spc="-100" smtClean="0">
                <a:solidFill>
                  <a:schemeClr val="tx2">
                    <a:satMod val="200000"/>
                  </a:schemeClr>
                </a:solidFill>
                <a:latin typeface="+mj-lt"/>
                <a:ea typeface="+mj-ea"/>
                <a:cs typeface="+mj-cs"/>
              </a:rPr>
              <a:t>			__call</a:t>
            </a:r>
            <a:r>
              <a:rPr lang="zh-CN" altLang="en-US" sz="4000" spc="-100" smtClean="0">
                <a:solidFill>
                  <a:schemeClr val="tx2">
                    <a:satMod val="200000"/>
                  </a:schemeClr>
                </a:solidFill>
                <a:latin typeface="+mj-lt"/>
                <a:ea typeface="+mj-ea"/>
                <a:cs typeface="+mj-cs"/>
              </a:rPr>
              <a:t>与</a:t>
            </a:r>
            <a:r>
              <a:rPr lang="en-US" altLang="zh-CN" sz="4000" spc="-100" smtClean="0">
                <a:solidFill>
                  <a:schemeClr val="tx2">
                    <a:satMod val="200000"/>
                  </a:schemeClr>
                </a:solidFill>
                <a:latin typeface="+mj-lt"/>
                <a:ea typeface="+mj-ea"/>
                <a:cs typeface="+mj-cs"/>
              </a:rPr>
              <a:t>__gc</a:t>
            </a:r>
            <a:endParaRPr kumimoji="0" lang="zh-CN" altLang="en-US" sz="4000" b="0" i="0" u="none" strike="noStrike" kern="1200" cap="none" spc="-100" normalizeH="0" baseline="0" noProof="0">
              <a:ln>
                <a:noFill/>
              </a:ln>
              <a:solidFill>
                <a:schemeClr val="tx2">
                  <a:satMod val="200000"/>
                </a:schemeClr>
              </a:solidFill>
              <a:effectLst/>
              <a:uLnTx/>
              <a:uFillTx/>
              <a:latin typeface="+mj-lt"/>
              <a:ea typeface="+mj-ea"/>
              <a:cs typeface="+mj-cs"/>
            </a:endParaRPr>
          </a:p>
        </p:txBody>
      </p:sp>
      <p:sp>
        <p:nvSpPr>
          <p:cNvPr id="3" name="内容占位符 2"/>
          <p:cNvSpPr txBox="1">
            <a:spLocks/>
          </p:cNvSpPr>
          <p:nvPr/>
        </p:nvSpPr>
        <p:spPr>
          <a:xfrm>
            <a:off x="428596" y="2357430"/>
            <a:ext cx="8108184" cy="3786214"/>
          </a:xfrm>
          <a:prstGeom prst="rect">
            <a:avLst/>
          </a:prstGeom>
        </p:spPr>
        <p:txBody>
          <a:bodyPr/>
          <a:lstStyle/>
          <a:p>
            <a:pPr marL="411480" lvl="0" indent="-342900">
              <a:spcBef>
                <a:spcPts val="700"/>
              </a:spcBef>
              <a:buClr>
                <a:schemeClr val="tx2"/>
              </a:buClr>
              <a:buSzPct val="95000"/>
            </a:pPr>
            <a:endParaRPr lang="en-US" altLang="zh-CN" sz="2800" b="1" smtClean="0"/>
          </a:p>
        </p:txBody>
      </p:sp>
      <p:sp>
        <p:nvSpPr>
          <p:cNvPr id="5" name="内容占位符 2"/>
          <p:cNvSpPr txBox="1">
            <a:spLocks/>
          </p:cNvSpPr>
          <p:nvPr/>
        </p:nvSpPr>
        <p:spPr>
          <a:xfrm>
            <a:off x="500034" y="3643314"/>
            <a:ext cx="8108184" cy="1357322"/>
          </a:xfrm>
          <a:prstGeom prst="rect">
            <a:avLst/>
          </a:prstGeom>
        </p:spPr>
        <p:txBody>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lang="zh-CN" altLang="en-US" sz="3000" smtClean="0"/>
              <a:t>在</a:t>
            </a:r>
            <a:r>
              <a:rPr lang="en-US" altLang="zh-CN" sz="3000" smtClean="0"/>
              <a:t>Lua</a:t>
            </a:r>
            <a:r>
              <a:rPr lang="zh-CN" altLang="en-US" sz="3000" smtClean="0"/>
              <a:t>中创建一个</a:t>
            </a:r>
            <a:r>
              <a:rPr lang="en-US" altLang="zh-CN" sz="3000" smtClean="0"/>
              <a:t>C++</a:t>
            </a:r>
            <a:r>
              <a:rPr lang="zh-CN" altLang="en-US" sz="3000" smtClean="0"/>
              <a:t>对象，</a:t>
            </a:r>
            <a:r>
              <a:rPr lang="en-US" altLang="zh-CN" sz="3000" smtClean="0"/>
              <a:t>__call</a:t>
            </a:r>
            <a:r>
              <a:rPr lang="zh-CN" altLang="en-US" sz="3000" smtClean="0"/>
              <a:t>对应于调用构造函数，而</a:t>
            </a:r>
            <a:r>
              <a:rPr lang="en-US" altLang="zh-CN" sz="3000" smtClean="0"/>
              <a:t>__gc</a:t>
            </a:r>
            <a:r>
              <a:rPr lang="zh-CN" altLang="en-US" sz="3000" smtClean="0"/>
              <a:t>则对应于析构函数。</a:t>
            </a:r>
            <a:endParaRPr lang="en-US" altLang="zh-CN" sz="30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00034" y="285728"/>
            <a:ext cx="8229600" cy="914400"/>
          </a:xfrm>
        </p:spPr>
        <p:txBody>
          <a:bodyPr/>
          <a:lstStyle/>
          <a:p>
            <a:pPr lvl="0"/>
            <a:r>
              <a:rPr lang="zh-CN" altLang="en-US" smtClean="0"/>
              <a:t>二、类与继承</a:t>
            </a:r>
            <a:br>
              <a:rPr lang="zh-CN" altLang="en-US" smtClean="0"/>
            </a:br>
            <a:endParaRPr lang="zh-CN" altLang="en-US"/>
          </a:p>
        </p:txBody>
      </p:sp>
      <p:sp>
        <p:nvSpPr>
          <p:cNvPr id="7" name="内容占位符 6"/>
          <p:cNvSpPr>
            <a:spLocks noGrp="1"/>
          </p:cNvSpPr>
          <p:nvPr>
            <p:ph sz="half" idx="1"/>
          </p:nvPr>
        </p:nvSpPr>
        <p:spPr>
          <a:xfrm>
            <a:off x="464344" y="1770501"/>
            <a:ext cx="8108184" cy="4525963"/>
          </a:xfrm>
        </p:spPr>
        <p:txBody>
          <a:bodyPr/>
          <a:lstStyle/>
          <a:p>
            <a:pPr lvl="0"/>
            <a:r>
              <a:rPr lang="en-US" altLang="zh-CN" smtClean="0"/>
              <a:t>Lua</a:t>
            </a:r>
            <a:r>
              <a:rPr lang="zh-CN" altLang="en-US" smtClean="0"/>
              <a:t>中并没有类的概念，每个对象都只能自定义行为和形态。所谓的类都是通过</a:t>
            </a:r>
            <a:r>
              <a:rPr lang="en-US" altLang="zh-CN" smtClean="0"/>
              <a:t>__index</a:t>
            </a:r>
            <a:r>
              <a:rPr lang="zh-CN" altLang="en-US" smtClean="0"/>
              <a:t>与</a:t>
            </a:r>
            <a:r>
              <a:rPr lang="en-US" altLang="zh-CN" smtClean="0"/>
              <a:t>__newindex</a:t>
            </a:r>
            <a:r>
              <a:rPr lang="zh-CN" altLang="en-US" smtClean="0"/>
              <a:t>元方法模拟出来的。</a:t>
            </a:r>
            <a:endParaRPr lang="en-US" altLang="zh-CN" smtClean="0"/>
          </a:p>
          <a:p>
            <a:pPr lvl="0"/>
            <a:endParaRPr lang="en-US" altLang="zh-CN" smtClean="0"/>
          </a:p>
          <a:p>
            <a:pPr lvl="0"/>
            <a:r>
              <a:rPr lang="zh-CN" altLang="en-US" smtClean="0"/>
              <a:t>模拟的思想：对象（</a:t>
            </a:r>
            <a:r>
              <a:rPr lang="en-US" altLang="zh-CN" smtClean="0"/>
              <a:t>table</a:t>
            </a:r>
            <a:r>
              <a:rPr lang="zh-CN" altLang="en-US" smtClean="0"/>
              <a:t>）是没有类型的，但是每个对象都有一个原型。原型也是一种常规的对象，当其他对象（即类的实例）遇到一个未知操作时，会到原型内去查。类和原型都是一种组织对象间共享行为的方式。</a:t>
            </a:r>
            <a:endParaRPr lang="en-US" altLang="zh-CN" smtClean="0"/>
          </a:p>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357158" y="1285860"/>
            <a:ext cx="8108184" cy="4214842"/>
          </a:xfrm>
          <a:prstGeom prst="rect">
            <a:avLst/>
          </a:prstGeom>
        </p:spPr>
        <p:txBody>
          <a:bodyPr/>
          <a:lstStyle/>
          <a:p>
            <a:pPr marL="411480" lvl="0" indent="-342900">
              <a:spcBef>
                <a:spcPts val="700"/>
              </a:spcBef>
              <a:buClr>
                <a:schemeClr val="tx2"/>
              </a:buClr>
              <a:buSzPct val="95000"/>
            </a:pPr>
            <a:r>
              <a:rPr lang="en-US" altLang="zh-CN" sz="2800" smtClean="0"/>
              <a:t>NPCSet = {  } </a:t>
            </a:r>
          </a:p>
          <a:p>
            <a:pPr marL="411480" lvl="0" indent="-342900">
              <a:spcBef>
                <a:spcPts val="700"/>
              </a:spcBef>
              <a:buClr>
                <a:schemeClr val="tx2"/>
              </a:buClr>
              <a:buSzPct val="95000"/>
            </a:pPr>
            <a:endParaRPr lang="en-US" altLang="zh-CN" sz="1000" smtClean="0"/>
          </a:p>
          <a:p>
            <a:pPr marL="411480" lvl="0" indent="-342900">
              <a:spcBef>
                <a:spcPts val="700"/>
              </a:spcBef>
              <a:buClr>
                <a:schemeClr val="tx2"/>
              </a:buClr>
              <a:buSzPct val="95000"/>
            </a:pPr>
            <a:r>
              <a:rPr lang="en-US" altLang="zh-CN" sz="2800" smtClean="0">
                <a:solidFill>
                  <a:srgbClr val="00B050"/>
                </a:solidFill>
              </a:rPr>
              <a:t>setmetatable</a:t>
            </a:r>
            <a:r>
              <a:rPr lang="en-US" altLang="zh-CN" sz="2800" smtClean="0"/>
              <a:t>(NPCSet, </a:t>
            </a:r>
          </a:p>
          <a:p>
            <a:pPr marL="411480" lvl="0" indent="-342900">
              <a:spcBef>
                <a:spcPts val="700"/>
              </a:spcBef>
              <a:buClr>
                <a:schemeClr val="tx2"/>
              </a:buClr>
              <a:buSzPct val="95000"/>
            </a:pPr>
            <a:r>
              <a:rPr lang="en-US" altLang="zh-CN" sz="2800" smtClean="0"/>
              <a:t>	{ </a:t>
            </a:r>
            <a:r>
              <a:rPr lang="en-US" altLang="zh-CN" sz="2800" smtClean="0">
                <a:solidFill>
                  <a:srgbClr val="00B050"/>
                </a:solidFill>
              </a:rPr>
              <a:t>__newindex </a:t>
            </a:r>
            <a:r>
              <a:rPr lang="en-US" altLang="zh-CN" sz="2800" smtClean="0"/>
              <a:t>= </a:t>
            </a:r>
            <a:r>
              <a:rPr lang="en-US" altLang="zh-CN" sz="2800" b="1" smtClean="0"/>
              <a:t>function (t, k, v) </a:t>
            </a:r>
          </a:p>
          <a:p>
            <a:pPr marL="411480" lvl="0" indent="-342900">
              <a:spcBef>
                <a:spcPts val="700"/>
              </a:spcBef>
              <a:buClr>
                <a:schemeClr val="tx2"/>
              </a:buClr>
              <a:buSzPct val="95000"/>
            </a:pPr>
            <a:r>
              <a:rPr lang="en-US" altLang="zh-CN" sz="2800" b="1" smtClean="0"/>
              <a:t>					</a:t>
            </a:r>
            <a:r>
              <a:rPr lang="en-US" altLang="zh-CN" sz="2800" b="1" smtClean="0">
                <a:solidFill>
                  <a:srgbClr val="00B050"/>
                </a:solidFill>
              </a:rPr>
              <a:t>rawset</a:t>
            </a:r>
            <a:r>
              <a:rPr lang="en-US" altLang="zh-CN" sz="2800" b="1" smtClean="0"/>
              <a:t>(t, k, </a:t>
            </a:r>
            <a:r>
              <a:rPr lang="en-US" altLang="zh-CN" sz="2800" b="1" smtClean="0">
                <a:solidFill>
                  <a:srgbClr val="7030A0"/>
                </a:solidFill>
              </a:rPr>
              <a:t>_NPC</a:t>
            </a:r>
            <a:r>
              <a:rPr lang="en-US" altLang="zh-CN" sz="2800" b="1" smtClean="0"/>
              <a:t>:new(v)) </a:t>
            </a:r>
          </a:p>
          <a:p>
            <a:pPr marL="411480" lvl="0" indent="-342900">
              <a:spcBef>
                <a:spcPts val="700"/>
              </a:spcBef>
              <a:buClr>
                <a:schemeClr val="tx2"/>
              </a:buClr>
              <a:buSzPct val="95000"/>
            </a:pPr>
            <a:r>
              <a:rPr lang="en-US" altLang="zh-CN" sz="2800" b="1" smtClean="0"/>
              <a:t>				end, </a:t>
            </a:r>
          </a:p>
          <a:p>
            <a:pPr marL="411480" lvl="0" indent="-342900">
              <a:spcBef>
                <a:spcPts val="700"/>
              </a:spcBef>
              <a:buClr>
                <a:schemeClr val="tx2"/>
              </a:buClr>
              <a:buSzPct val="95000"/>
            </a:pPr>
            <a:r>
              <a:rPr lang="en-US" altLang="zh-CN" sz="2800" b="1" smtClean="0"/>
              <a:t>	}</a:t>
            </a:r>
          </a:p>
          <a:p>
            <a:pPr marL="411480" lvl="0" indent="-342900">
              <a:spcBef>
                <a:spcPts val="700"/>
              </a:spcBef>
              <a:buClr>
                <a:schemeClr val="tx2"/>
              </a:buClr>
              <a:buSzPct val="95000"/>
            </a:pPr>
            <a:r>
              <a:rPr lang="en-US" altLang="zh-CN" sz="2800" b="1" smtClean="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428596" y="928670"/>
            <a:ext cx="8108184" cy="5286412"/>
          </a:xfrm>
          <a:prstGeom prst="rect">
            <a:avLst/>
          </a:prstGeom>
        </p:spPr>
        <p:txBody>
          <a:bodyPr/>
          <a:lstStyle/>
          <a:p>
            <a:pPr marL="411480" lvl="0" indent="-342900">
              <a:spcBef>
                <a:spcPts val="700"/>
              </a:spcBef>
              <a:buClr>
                <a:schemeClr val="tx2"/>
              </a:buClr>
              <a:buSzPct val="95000"/>
            </a:pPr>
            <a:r>
              <a:rPr lang="en-US" altLang="zh-CN" sz="2800" smtClean="0">
                <a:solidFill>
                  <a:srgbClr val="7030A0"/>
                </a:solidFill>
              </a:rPr>
              <a:t>_NPC </a:t>
            </a:r>
            <a:r>
              <a:rPr lang="en-US" altLang="zh-CN" sz="2800" smtClean="0"/>
              <a:t>= {  }</a:t>
            </a:r>
          </a:p>
          <a:p>
            <a:pPr marL="411480" lvl="0" indent="-342900">
              <a:spcBef>
                <a:spcPts val="700"/>
              </a:spcBef>
              <a:buClr>
                <a:schemeClr val="tx2"/>
              </a:buClr>
              <a:buSzPct val="95000"/>
            </a:pPr>
            <a:endParaRPr lang="en-US" altLang="zh-CN" sz="2800" smtClean="0"/>
          </a:p>
          <a:p>
            <a:pPr marL="411480" lvl="0" indent="-342900">
              <a:spcBef>
                <a:spcPts val="700"/>
              </a:spcBef>
              <a:buClr>
                <a:schemeClr val="tx2"/>
              </a:buClr>
              <a:buSzPct val="95000"/>
            </a:pPr>
            <a:endParaRPr lang="en-US" altLang="zh-CN" sz="2800" smtClean="0"/>
          </a:p>
          <a:p>
            <a:r>
              <a:rPr lang="en-US" altLang="zh-CN" sz="2800" b="1" smtClean="0"/>
              <a:t>function  </a:t>
            </a:r>
            <a:r>
              <a:rPr lang="en-US" altLang="zh-CN" sz="2800" b="1" smtClean="0">
                <a:solidFill>
                  <a:srgbClr val="7030A0"/>
                </a:solidFill>
              </a:rPr>
              <a:t>_</a:t>
            </a:r>
            <a:r>
              <a:rPr lang="en-US" altLang="zh-CN" sz="2800" smtClean="0">
                <a:solidFill>
                  <a:srgbClr val="7030A0"/>
                </a:solidFill>
              </a:rPr>
              <a:t>NPC</a:t>
            </a:r>
            <a:r>
              <a:rPr lang="en-US" altLang="zh-CN" sz="2800" b="1" smtClean="0"/>
              <a:t>:new(o)</a:t>
            </a:r>
          </a:p>
          <a:p>
            <a:r>
              <a:rPr lang="en-US" altLang="zh-CN" sz="2800" smtClean="0"/>
              <a:t>	o = o </a:t>
            </a:r>
            <a:r>
              <a:rPr lang="en-US" altLang="zh-CN" sz="2800" b="1" i="1" smtClean="0"/>
              <a:t>or { }</a:t>
            </a:r>
          </a:p>
          <a:p>
            <a:r>
              <a:rPr lang="en-US" altLang="zh-CN" sz="2800" smtClean="0"/>
              <a:t>	</a:t>
            </a:r>
            <a:r>
              <a:rPr lang="en-US" altLang="zh-CN" sz="2800" smtClean="0">
                <a:solidFill>
                  <a:srgbClr val="00B050"/>
                </a:solidFill>
              </a:rPr>
              <a:t>setmetatable</a:t>
            </a:r>
            <a:r>
              <a:rPr lang="en-US" altLang="zh-CN" sz="2800" smtClean="0"/>
              <a:t>(o, </a:t>
            </a:r>
            <a:r>
              <a:rPr lang="en-US" altLang="zh-CN" sz="2800" smtClean="0">
                <a:solidFill>
                  <a:srgbClr val="00B050"/>
                </a:solidFill>
              </a:rPr>
              <a:t>self</a:t>
            </a:r>
            <a:r>
              <a:rPr lang="en-US" altLang="zh-CN" sz="2800" smtClean="0"/>
              <a:t>)</a:t>
            </a:r>
          </a:p>
          <a:p>
            <a:r>
              <a:rPr lang="en-US" altLang="zh-CN" sz="2800" smtClean="0"/>
              <a:t>	</a:t>
            </a:r>
            <a:r>
              <a:rPr lang="en-US" altLang="zh-CN" sz="2800" smtClean="0">
                <a:solidFill>
                  <a:srgbClr val="00B050"/>
                </a:solidFill>
              </a:rPr>
              <a:t>self.__index </a:t>
            </a:r>
            <a:r>
              <a:rPr lang="en-US" altLang="zh-CN" sz="2800" smtClean="0"/>
              <a:t>= </a:t>
            </a:r>
            <a:r>
              <a:rPr lang="en-US" altLang="zh-CN" sz="2800" smtClean="0">
                <a:solidFill>
                  <a:srgbClr val="00B050"/>
                </a:solidFill>
              </a:rPr>
              <a:t>self</a:t>
            </a:r>
          </a:p>
          <a:p>
            <a:r>
              <a:rPr lang="en-US" altLang="zh-CN" sz="2800" b="1" smtClean="0"/>
              <a:t>	return o</a:t>
            </a:r>
          </a:p>
          <a:p>
            <a:r>
              <a:rPr lang="en-US" altLang="zh-CN" sz="2800" b="1" smtClean="0"/>
              <a:t>end</a:t>
            </a:r>
          </a:p>
          <a:p>
            <a:pPr marL="411480" lvl="0" indent="-342900">
              <a:spcBef>
                <a:spcPts val="700"/>
              </a:spcBef>
              <a:buClr>
                <a:schemeClr val="tx2"/>
              </a:buClr>
              <a:buSzPct val="95000"/>
            </a:pPr>
            <a:endParaRPr lang="en-US" altLang="zh-CN" sz="2800" b="1"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357158" y="714356"/>
            <a:ext cx="8108184" cy="5572164"/>
          </a:xfrm>
          <a:prstGeom prst="rect">
            <a:avLst/>
          </a:prstGeom>
        </p:spPr>
        <p:txBody>
          <a:bodyPr/>
          <a:lstStyle/>
          <a:p>
            <a:r>
              <a:rPr lang="en-US" altLang="zh-CN" sz="3200" smtClean="0"/>
              <a:t>function </a:t>
            </a:r>
            <a:r>
              <a:rPr lang="en-US" altLang="zh-CN" sz="3200" smtClean="0">
                <a:solidFill>
                  <a:srgbClr val="7030A0"/>
                </a:solidFill>
              </a:rPr>
              <a:t>_NPC</a:t>
            </a:r>
            <a:r>
              <a:rPr lang="en-US" altLang="zh-CN" sz="3200" smtClean="0"/>
              <a:t>:getLocation()</a:t>
            </a:r>
          </a:p>
          <a:p>
            <a:r>
              <a:rPr lang="en-US" altLang="zh-CN" sz="3200" smtClean="0"/>
              <a:t>    local map = MapSet[self.mapid]</a:t>
            </a:r>
          </a:p>
          <a:p>
            <a:r>
              <a:rPr lang="en-US" altLang="zh-CN" sz="3200" smtClean="0"/>
              <a:t>    for _, v in pairs(map.npcs) do</a:t>
            </a:r>
          </a:p>
          <a:p>
            <a:r>
              <a:rPr lang="en-US" altLang="zh-CN" sz="3200" smtClean="0"/>
              <a:t>        if v.id == self.id then</a:t>
            </a:r>
          </a:p>
          <a:p>
            <a:r>
              <a:rPr lang="en-US" altLang="zh-CN" sz="3200" smtClean="0"/>
              <a:t>	return { mapid = map.id, mapx = v.x, 				mapy = v.y }</a:t>
            </a:r>
          </a:p>
          <a:p>
            <a:r>
              <a:rPr lang="en-US" altLang="zh-CN" sz="3200" smtClean="0"/>
              <a:t>        end</a:t>
            </a:r>
          </a:p>
          <a:p>
            <a:r>
              <a:rPr lang="en-US" altLang="zh-CN" sz="3200" smtClean="0"/>
              <a:t>    end</a:t>
            </a:r>
          </a:p>
          <a:p>
            <a:r>
              <a:rPr lang="en-US" altLang="zh-CN" sz="3200" smtClean="0"/>
              <a:t>    debug.traceback(“</a:t>
            </a:r>
            <a:r>
              <a:rPr lang="zh-CN" altLang="en-US" sz="3200" smtClean="0"/>
              <a:t>获取失败！</a:t>
            </a:r>
            <a:r>
              <a:rPr lang="en-US" altLang="zh-CN" sz="3200" smtClean="0"/>
              <a:t>”)</a:t>
            </a:r>
          </a:p>
          <a:p>
            <a:r>
              <a:rPr lang="en-US" altLang="zh-CN" sz="3200" smtClean="0"/>
              <a:t>end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14348" y="500042"/>
            <a:ext cx="7772400" cy="914400"/>
          </a:xfrm>
        </p:spPr>
        <p:txBody>
          <a:bodyPr/>
          <a:lstStyle/>
          <a:p>
            <a:r>
              <a:rPr lang="en-US" altLang="zh-CN" smtClean="0"/>
              <a:t>nil</a:t>
            </a:r>
            <a:endParaRPr lang="zh-CN" altLang="en-US"/>
          </a:p>
        </p:txBody>
      </p:sp>
      <p:sp>
        <p:nvSpPr>
          <p:cNvPr id="3" name="内容占位符 2"/>
          <p:cNvSpPr>
            <a:spLocks noGrp="1"/>
          </p:cNvSpPr>
          <p:nvPr>
            <p:ph idx="4294967295"/>
          </p:nvPr>
        </p:nvSpPr>
        <p:spPr>
          <a:xfrm>
            <a:off x="642910" y="1714488"/>
            <a:ext cx="7772400" cy="4572000"/>
          </a:xfrm>
        </p:spPr>
        <p:txBody>
          <a:bodyPr/>
          <a:lstStyle/>
          <a:p>
            <a:endParaRPr lang="en-US" altLang="zh-CN" smtClean="0"/>
          </a:p>
          <a:p>
            <a:r>
              <a:rPr lang="zh-CN" altLang="en-US" smtClean="0"/>
              <a:t>一个全局变量没有被赋值以前默认值为</a:t>
            </a:r>
            <a:r>
              <a:rPr lang="en-US" altLang="zh-CN" smtClean="0"/>
              <a:t>nil</a:t>
            </a:r>
            <a:r>
              <a:rPr lang="zh-CN" altLang="en-US" smtClean="0"/>
              <a:t>；</a:t>
            </a:r>
            <a:endParaRPr lang="en-US" altLang="zh-CN" smtClean="0"/>
          </a:p>
          <a:p>
            <a:pPr>
              <a:buNone/>
            </a:pPr>
            <a:endParaRPr lang="en-US" altLang="zh-CN" smtClean="0"/>
          </a:p>
          <a:p>
            <a:pPr>
              <a:buNone/>
            </a:pPr>
            <a:r>
              <a:rPr lang="zh-CN" altLang="en-US" smtClean="0"/>
              <a:t> </a:t>
            </a:r>
          </a:p>
          <a:p>
            <a:r>
              <a:rPr lang="zh-CN" altLang="en-US" smtClean="0"/>
              <a:t>给全局变量赋</a:t>
            </a:r>
            <a:r>
              <a:rPr lang="en-US" altLang="zh-CN" smtClean="0"/>
              <a:t>nil </a:t>
            </a:r>
            <a:r>
              <a:rPr lang="zh-CN" altLang="en-US" smtClean="0"/>
              <a:t>可以删除该变量。 </a:t>
            </a: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500034" y="357166"/>
            <a:ext cx="8286808" cy="6215106"/>
          </a:xfrm>
          <a:prstGeom prst="rect">
            <a:avLst/>
          </a:prstGeom>
        </p:spPr>
        <p:txBody>
          <a:bodyPr/>
          <a:lstStyle/>
          <a:p>
            <a:r>
              <a:rPr lang="en-US" altLang="zh-CN" sz="2400" smtClean="0">
                <a:latin typeface="+mn-ea"/>
              </a:rPr>
              <a:t>NPCSet[99] = {</a:t>
            </a:r>
          </a:p>
          <a:p>
            <a:r>
              <a:rPr lang="en-US" altLang="zh-CN" sz="2400" smtClean="0">
                <a:latin typeface="+mn-ea"/>
              </a:rPr>
              <a:t>    id = 99,</a:t>
            </a:r>
          </a:p>
          <a:p>
            <a:r>
              <a:rPr lang="en-US" altLang="zh-CN" sz="2400" smtClean="0">
                <a:latin typeface="+mn-ea"/>
              </a:rPr>
              <a:t>    nick = [[</a:t>
            </a:r>
            <a:r>
              <a:rPr lang="zh-CN" altLang="en-US" sz="2400" smtClean="0">
                <a:latin typeface="+mn-ea"/>
              </a:rPr>
              <a:t>嵩山宝石兑换商</a:t>
            </a:r>
            <a:r>
              <a:rPr lang="en-US" altLang="zh-CN" sz="2400" smtClean="0">
                <a:latin typeface="+mn-ea"/>
              </a:rPr>
              <a:t>]],</a:t>
            </a:r>
          </a:p>
          <a:p>
            <a:r>
              <a:rPr lang="en-US" altLang="zh-CN" sz="2400" smtClean="0">
                <a:latin typeface="+mn-ea"/>
              </a:rPr>
              <a:t>    nickColor = -16777216,</a:t>
            </a:r>
          </a:p>
          <a:p>
            <a:endParaRPr lang="zh-CN" altLang="en-US" sz="2400" smtClean="0">
              <a:latin typeface="+mn-ea"/>
            </a:endParaRPr>
          </a:p>
          <a:p>
            <a:r>
              <a:rPr lang="en-US" altLang="zh-CN" sz="2400" smtClean="0">
                <a:latin typeface="+mn-ea"/>
              </a:rPr>
              <a:t>    mapid = 19,</a:t>
            </a:r>
            <a:endParaRPr lang="zh-CN" altLang="en-US" sz="2400" smtClean="0">
              <a:latin typeface="+mn-ea"/>
            </a:endParaRPr>
          </a:p>
          <a:p>
            <a:r>
              <a:rPr lang="en-US" altLang="zh-CN" sz="2400" smtClean="0">
                <a:latin typeface="+mn-ea"/>
              </a:rPr>
              <a:t>    group = 160,</a:t>
            </a:r>
          </a:p>
          <a:p>
            <a:endParaRPr lang="zh-CN" altLang="en-US" sz="2400" smtClean="0">
              <a:latin typeface="+mn-ea"/>
            </a:endParaRPr>
          </a:p>
          <a:p>
            <a:r>
              <a:rPr lang="en-US" altLang="zh-CN" sz="2400" smtClean="0">
                <a:latin typeface="+mn-ea"/>
              </a:rPr>
              <a:t>    dialogColor = -16777216,</a:t>
            </a:r>
          </a:p>
          <a:p>
            <a:r>
              <a:rPr lang="en-US" altLang="zh-CN" sz="2400" smtClean="0">
                <a:latin typeface="+mn-ea"/>
              </a:rPr>
              <a:t>    defaultDialog = [[</a:t>
            </a:r>
            <a:r>
              <a:rPr lang="zh-CN" altLang="en-US" sz="2400" smtClean="0">
                <a:latin typeface="+mn-ea"/>
              </a:rPr>
              <a:t>快来和我换最好的宝物吧！</a:t>
            </a:r>
            <a:r>
              <a:rPr lang="en-US" altLang="zh-CN" sz="2400" smtClean="0">
                <a:latin typeface="+mn-ea"/>
              </a:rPr>
              <a:t>]],</a:t>
            </a:r>
          </a:p>
          <a:p>
            <a:endParaRPr lang="zh-CN" altLang="en-US" sz="2400" smtClean="0">
              <a:latin typeface="+mn-ea"/>
            </a:endParaRPr>
          </a:p>
          <a:p>
            <a:r>
              <a:rPr lang="en-US" altLang="zh-CN" sz="2400" smtClean="0">
                <a:latin typeface="+mn-ea"/>
              </a:rPr>
              <a:t>    task = { },</a:t>
            </a:r>
            <a:endParaRPr lang="zh-CN" altLang="en-US" sz="2400" smtClean="0">
              <a:latin typeface="+mn-ea"/>
            </a:endParaRPr>
          </a:p>
          <a:p>
            <a:r>
              <a:rPr lang="en-US" altLang="zh-CN" sz="2400" smtClean="0">
                <a:latin typeface="+mn-ea"/>
              </a:rPr>
              <a:t>    feature = { 310004, 310005, 310006, },</a:t>
            </a:r>
          </a:p>
          <a:p>
            <a:r>
              <a:rPr lang="en-US" altLang="zh-CN" sz="2400" smtClean="0">
                <a:latin typeface="+mn-ea"/>
              </a:rPr>
              <a:t>}</a:t>
            </a:r>
          </a:p>
          <a:p>
            <a:endParaRPr lang="en-US" altLang="zh-CN" sz="2400" smtClean="0">
              <a:latin typeface="+mn-ea"/>
            </a:endParaRPr>
          </a:p>
          <a:p>
            <a:r>
              <a:rPr lang="en-US" altLang="zh-CN" sz="2400" smtClean="0">
                <a:latin typeface="+mn-ea"/>
              </a:rPr>
              <a:t>print(NPCSet[99]:getLocation())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914400"/>
          </a:xfrm>
        </p:spPr>
        <p:txBody>
          <a:bodyPr/>
          <a:lstStyle/>
          <a:p>
            <a:r>
              <a:rPr lang="zh-CN" altLang="en-US" smtClean="0"/>
              <a:t>三、多重继承</a:t>
            </a:r>
            <a:endParaRPr lang="zh-CN" altLang="en-US"/>
          </a:p>
        </p:txBody>
      </p:sp>
      <p:sp>
        <p:nvSpPr>
          <p:cNvPr id="3" name="内容占位符 2"/>
          <p:cNvSpPr>
            <a:spLocks noGrp="1"/>
          </p:cNvSpPr>
          <p:nvPr>
            <p:ph sz="half" idx="1"/>
          </p:nvPr>
        </p:nvSpPr>
        <p:spPr>
          <a:xfrm>
            <a:off x="428596" y="1928802"/>
            <a:ext cx="8179622" cy="4071966"/>
          </a:xfrm>
        </p:spPr>
        <p:txBody>
          <a:bodyPr>
            <a:normAutofit/>
          </a:bodyPr>
          <a:lstStyle/>
          <a:p>
            <a:pPr>
              <a:buNone/>
            </a:pPr>
            <a:endParaRPr lang="en-US" altLang="zh-CN" smtClean="0"/>
          </a:p>
          <a:p>
            <a:pPr>
              <a:buNone/>
            </a:pPr>
            <a:r>
              <a:rPr lang="en-US" altLang="zh-CN" smtClean="0"/>
              <a:t>local  function  search (k, plist)</a:t>
            </a:r>
          </a:p>
          <a:p>
            <a:pPr>
              <a:buNone/>
            </a:pPr>
            <a:r>
              <a:rPr lang="en-US" altLang="zh-CN" smtClean="0"/>
              <a:t>	for   _, p  in  ipairs(plist)  do</a:t>
            </a:r>
          </a:p>
          <a:p>
            <a:pPr>
              <a:buNone/>
            </a:pPr>
            <a:r>
              <a:rPr lang="en-US" altLang="zh-CN" smtClean="0"/>
              <a:t>		local  v = p[k] -- </a:t>
            </a:r>
            <a:r>
              <a:rPr lang="zh-CN" altLang="en-US" smtClean="0"/>
              <a:t>在每个父类中查找</a:t>
            </a:r>
          </a:p>
          <a:p>
            <a:pPr>
              <a:buNone/>
            </a:pPr>
            <a:r>
              <a:rPr lang="zh-CN" altLang="en-US" smtClean="0"/>
              <a:t>		</a:t>
            </a:r>
            <a:r>
              <a:rPr lang="en-US" altLang="zh-CN" smtClean="0"/>
              <a:t>if  v  then  return  v  end</a:t>
            </a:r>
          </a:p>
          <a:p>
            <a:pPr>
              <a:buNone/>
            </a:pPr>
            <a:r>
              <a:rPr lang="en-US" altLang="zh-CN" smtClean="0"/>
              <a:t>	end</a:t>
            </a:r>
          </a:p>
          <a:p>
            <a:pPr>
              <a:buNone/>
            </a:pPr>
            <a:r>
              <a:rPr lang="en-US" altLang="zh-CN" smtClean="0"/>
              <a:t>end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357158" y="428604"/>
            <a:ext cx="8108184" cy="5929354"/>
          </a:xfrm>
          <a:prstGeom prst="rect">
            <a:avLst/>
          </a:prstGeom>
        </p:spPr>
        <p:txBody>
          <a:bodyPr/>
          <a:lstStyle/>
          <a:p>
            <a:r>
              <a:rPr lang="en-US" altLang="zh-CN" sz="2400" smtClean="0"/>
              <a:t>function createClass (...)</a:t>
            </a:r>
          </a:p>
          <a:p>
            <a:r>
              <a:rPr lang="en-US" altLang="zh-CN" sz="2400" smtClean="0"/>
              <a:t>    local c = {} -- </a:t>
            </a:r>
            <a:r>
              <a:rPr lang="zh-CN" altLang="en-US" sz="2400" smtClean="0"/>
              <a:t>新的类</a:t>
            </a:r>
          </a:p>
          <a:p>
            <a:r>
              <a:rPr lang="en-US" altLang="zh-CN" sz="2400" smtClean="0"/>
              <a:t>    setmetatable(c, {__index =	function (t, k)</a:t>
            </a:r>
          </a:p>
          <a:p>
            <a:r>
              <a:rPr lang="en-US" altLang="zh-CN" sz="2400" smtClean="0"/>
              <a:t>	    local v = search(k, arg)					    t[k] = v -- </a:t>
            </a:r>
            <a:r>
              <a:rPr lang="zh-CN" altLang="en-US" sz="2400" smtClean="0"/>
              <a:t>缓存，下次调用就不需要通过</a:t>
            </a:r>
            <a:r>
              <a:rPr lang="en-US" altLang="zh-CN" sz="2400" smtClean="0"/>
              <a:t>__index</a:t>
            </a:r>
            <a:r>
              <a:rPr lang="zh-CN" altLang="en-US" sz="2400" smtClean="0"/>
              <a:t>		    </a:t>
            </a:r>
            <a:r>
              <a:rPr lang="en-US" altLang="zh-CN" sz="2400" smtClean="0"/>
              <a:t>return v</a:t>
            </a:r>
          </a:p>
          <a:p>
            <a:r>
              <a:rPr lang="en-US" altLang="zh-CN" sz="2400" smtClean="0"/>
              <a:t>	    end}</a:t>
            </a:r>
          </a:p>
          <a:p>
            <a:r>
              <a:rPr lang="en-US" altLang="zh-CN" sz="2400" smtClean="0"/>
              <a:t>	)</a:t>
            </a:r>
          </a:p>
          <a:p>
            <a:r>
              <a:rPr lang="en-US" altLang="zh-CN" sz="2400" smtClean="0"/>
              <a:t>    c.__index = c -- </a:t>
            </a:r>
            <a:r>
              <a:rPr lang="zh-CN" altLang="en-US" sz="2400" smtClean="0"/>
              <a:t>使用</a:t>
            </a:r>
            <a:r>
              <a:rPr lang="en-US" altLang="zh-CN" sz="2400" smtClean="0"/>
              <a:t>c</a:t>
            </a:r>
            <a:r>
              <a:rPr lang="zh-CN" altLang="en-US" sz="2400" smtClean="0"/>
              <a:t>作为实例的元表</a:t>
            </a:r>
          </a:p>
          <a:p>
            <a:r>
              <a:rPr lang="zh-CN" altLang="en-US" sz="2400" smtClean="0"/>
              <a:t>    </a:t>
            </a:r>
            <a:r>
              <a:rPr lang="en-US" altLang="zh-CN" sz="2400" smtClean="0"/>
              <a:t>function c:new (o) -- </a:t>
            </a:r>
            <a:r>
              <a:rPr lang="zh-CN" altLang="en-US" sz="2400" smtClean="0"/>
              <a:t>相当于</a:t>
            </a:r>
            <a:r>
              <a:rPr lang="en-US" altLang="zh-CN" sz="2400" smtClean="0"/>
              <a:t>c</a:t>
            </a:r>
            <a:r>
              <a:rPr lang="zh-CN" altLang="en-US" sz="2400" smtClean="0"/>
              <a:t>的构造函数</a:t>
            </a:r>
          </a:p>
          <a:p>
            <a:r>
              <a:rPr lang="en-US" altLang="zh-CN" sz="2400" smtClean="0"/>
              <a:t>	o = o or {}</a:t>
            </a:r>
          </a:p>
          <a:p>
            <a:r>
              <a:rPr lang="en-US" altLang="zh-CN" sz="2400" smtClean="0"/>
              <a:t>	setmetatable(o, c) -- </a:t>
            </a:r>
            <a:r>
              <a:rPr lang="zh-CN" altLang="en-US" sz="2400" smtClean="0"/>
              <a:t>使用</a:t>
            </a:r>
            <a:r>
              <a:rPr lang="en-US" altLang="zh-CN" sz="2400" smtClean="0"/>
              <a:t>c</a:t>
            </a:r>
            <a:r>
              <a:rPr lang="zh-CN" altLang="en-US" sz="2400" smtClean="0"/>
              <a:t>作为实例的元表</a:t>
            </a:r>
            <a:endParaRPr lang="en-US" altLang="zh-CN" sz="2400" smtClean="0"/>
          </a:p>
          <a:p>
            <a:r>
              <a:rPr lang="en-US" altLang="zh-CN" sz="2400" smtClean="0"/>
              <a:t>	return o</a:t>
            </a:r>
          </a:p>
          <a:p>
            <a:r>
              <a:rPr lang="en-US" altLang="zh-CN" sz="2400" smtClean="0"/>
              <a:t>    end</a:t>
            </a:r>
          </a:p>
          <a:p>
            <a:r>
              <a:rPr lang="en-US" altLang="zh-CN" sz="2400" smtClean="0"/>
              <a:t>    return c -- </a:t>
            </a:r>
            <a:r>
              <a:rPr lang="zh-CN" altLang="en-US" sz="2400" smtClean="0"/>
              <a:t>返回新的类</a:t>
            </a:r>
          </a:p>
          <a:p>
            <a:r>
              <a:rPr lang="en-US" altLang="zh-CN" sz="2400" smtClean="0"/>
              <a:t>end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sz="half" idx="1"/>
          </p:nvPr>
        </p:nvSpPr>
        <p:spPr>
          <a:xfrm>
            <a:off x="464344" y="571481"/>
            <a:ext cx="8179622" cy="5724984"/>
          </a:xfrm>
        </p:spPr>
        <p:txBody>
          <a:bodyPr>
            <a:normAutofit fontScale="92500" lnSpcReduction="10000"/>
          </a:bodyPr>
          <a:lstStyle/>
          <a:p>
            <a:pPr>
              <a:buNone/>
            </a:pPr>
            <a:r>
              <a:rPr lang="en-US" altLang="zh-CN" smtClean="0"/>
              <a:t>	Account = {balance = 0}</a:t>
            </a:r>
          </a:p>
          <a:p>
            <a:pPr>
              <a:buNone/>
            </a:pPr>
            <a:r>
              <a:rPr lang="en-US" altLang="zh-CN" smtClean="0"/>
              <a:t>	</a:t>
            </a:r>
            <a:r>
              <a:rPr lang="en-US" altLang="zh-CN" smtClean="0">
                <a:solidFill>
                  <a:srgbClr val="00B0F0"/>
                </a:solidFill>
              </a:rPr>
              <a:t>--[[</a:t>
            </a:r>
            <a:r>
              <a:rPr lang="zh-CN" altLang="en-US" smtClean="0">
                <a:solidFill>
                  <a:srgbClr val="00B0F0"/>
                </a:solidFill>
              </a:rPr>
              <a:t>可以忽略</a:t>
            </a:r>
            <a:endParaRPr lang="en-US" altLang="zh-CN" smtClean="0">
              <a:solidFill>
                <a:srgbClr val="00B0F0"/>
              </a:solidFill>
            </a:endParaRPr>
          </a:p>
          <a:p>
            <a:pPr>
              <a:buNone/>
            </a:pPr>
            <a:r>
              <a:rPr lang="en-US" altLang="zh-CN" smtClean="0"/>
              <a:t>	function Account:new (o)</a:t>
            </a:r>
          </a:p>
          <a:p>
            <a:pPr>
              <a:buNone/>
            </a:pPr>
            <a:r>
              <a:rPr lang="en-US" altLang="zh-CN" smtClean="0"/>
              <a:t>		o = o or {}</a:t>
            </a:r>
          </a:p>
          <a:p>
            <a:pPr>
              <a:buNone/>
            </a:pPr>
            <a:r>
              <a:rPr lang="en-US" altLang="zh-CN" smtClean="0"/>
              <a:t>		setmetatable(o, self)</a:t>
            </a:r>
          </a:p>
          <a:p>
            <a:pPr>
              <a:buNone/>
            </a:pPr>
            <a:r>
              <a:rPr lang="en-US" altLang="zh-CN" smtClean="0"/>
              <a:t>		self.__index = self</a:t>
            </a:r>
          </a:p>
          <a:p>
            <a:pPr>
              <a:buNone/>
            </a:pPr>
            <a:r>
              <a:rPr lang="en-US" altLang="zh-CN" smtClean="0"/>
              <a:t>		return o</a:t>
            </a:r>
          </a:p>
          <a:p>
            <a:pPr>
              <a:buNone/>
            </a:pPr>
            <a:r>
              <a:rPr lang="en-US" altLang="zh-CN" smtClean="0"/>
              <a:t>	end</a:t>
            </a:r>
          </a:p>
          <a:p>
            <a:pPr>
              <a:buNone/>
            </a:pPr>
            <a:r>
              <a:rPr lang="en-US" altLang="zh-CN" smtClean="0"/>
              <a:t>	</a:t>
            </a:r>
            <a:r>
              <a:rPr lang="en-US" altLang="zh-CN" smtClean="0">
                <a:solidFill>
                  <a:srgbClr val="00B0F0"/>
                </a:solidFill>
              </a:rPr>
              <a:t>--]]</a:t>
            </a:r>
          </a:p>
          <a:p>
            <a:pPr>
              <a:buNone/>
            </a:pPr>
            <a:r>
              <a:rPr lang="en-US" altLang="zh-CN" smtClean="0"/>
              <a:t>	function Account:getBalance()</a:t>
            </a:r>
          </a:p>
          <a:p>
            <a:pPr>
              <a:buNone/>
            </a:pPr>
            <a:r>
              <a:rPr lang="en-US" altLang="zh-CN" smtClean="0"/>
              <a:t>		return self.balance</a:t>
            </a:r>
          </a:p>
          <a:p>
            <a:pPr>
              <a:buNone/>
            </a:pPr>
            <a:r>
              <a:rPr lang="en-US" altLang="zh-CN" smtClean="0"/>
              <a:t>	end</a:t>
            </a: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sz="half" idx="1"/>
          </p:nvPr>
        </p:nvSpPr>
        <p:spPr>
          <a:xfrm>
            <a:off x="428596" y="1428737"/>
            <a:ext cx="8179622" cy="3000396"/>
          </a:xfrm>
        </p:spPr>
        <p:txBody>
          <a:bodyPr>
            <a:normAutofit/>
          </a:bodyPr>
          <a:lstStyle/>
          <a:p>
            <a:pPr>
              <a:buNone/>
            </a:pPr>
            <a:r>
              <a:rPr lang="en-US" altLang="zh-CN" smtClean="0"/>
              <a:t>	Named = { }</a:t>
            </a:r>
          </a:p>
          <a:p>
            <a:pPr>
              <a:buNone/>
            </a:pPr>
            <a:endParaRPr lang="en-US" altLang="zh-CN" smtClean="0"/>
          </a:p>
          <a:p>
            <a:pPr>
              <a:buNone/>
            </a:pPr>
            <a:r>
              <a:rPr lang="en-US" altLang="zh-CN" smtClean="0"/>
              <a:t>	function  Named:getname ()</a:t>
            </a:r>
          </a:p>
          <a:p>
            <a:pPr>
              <a:buNone/>
            </a:pPr>
            <a:r>
              <a:rPr lang="en-US" altLang="zh-CN" smtClean="0"/>
              <a:t>		return self.name</a:t>
            </a:r>
          </a:p>
          <a:p>
            <a:pPr>
              <a:buNone/>
            </a:pPr>
            <a:r>
              <a:rPr lang="en-US" altLang="zh-CN" smtClean="0"/>
              <a:t>	end</a:t>
            </a: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sz="half" idx="1"/>
          </p:nvPr>
        </p:nvSpPr>
        <p:spPr>
          <a:xfrm>
            <a:off x="428596" y="1428737"/>
            <a:ext cx="8179622" cy="3000396"/>
          </a:xfrm>
        </p:spPr>
        <p:txBody>
          <a:bodyPr>
            <a:normAutofit fontScale="92500"/>
          </a:bodyPr>
          <a:lstStyle/>
          <a:p>
            <a:pPr>
              <a:buNone/>
            </a:pPr>
            <a:r>
              <a:rPr lang="en-US" altLang="zh-CN" smtClean="0">
                <a:latin typeface="+mn-ea"/>
              </a:rPr>
              <a:t>NamedAccount = createClass(Account, Named)</a:t>
            </a:r>
          </a:p>
          <a:p>
            <a:pPr>
              <a:buNone/>
            </a:pPr>
            <a:endParaRPr lang="en-US" altLang="zh-CN" smtClean="0">
              <a:latin typeface="+mn-ea"/>
            </a:endParaRPr>
          </a:p>
          <a:p>
            <a:pPr>
              <a:buNone/>
            </a:pPr>
            <a:r>
              <a:rPr lang="en-US" altLang="zh-CN" smtClean="0">
                <a:latin typeface="+mn-ea"/>
              </a:rPr>
              <a:t>account = NamedAccount:new { name = "</a:t>
            </a:r>
            <a:r>
              <a:rPr lang="zh-CN" altLang="en-US" smtClean="0">
                <a:latin typeface="+mn-ea"/>
              </a:rPr>
              <a:t>多重继承</a:t>
            </a:r>
            <a:r>
              <a:rPr lang="en-US" altLang="zh-CN" smtClean="0">
                <a:latin typeface="+mn-ea"/>
              </a:rPr>
              <a:t>" }</a:t>
            </a:r>
          </a:p>
          <a:p>
            <a:pPr>
              <a:buNone/>
            </a:pPr>
            <a:endParaRPr lang="en-US" altLang="zh-CN" smtClean="0">
              <a:latin typeface="+mn-ea"/>
            </a:endParaRPr>
          </a:p>
          <a:p>
            <a:pPr>
              <a:buNone/>
            </a:pPr>
            <a:r>
              <a:rPr lang="en-US" altLang="zh-CN" smtClean="0">
                <a:latin typeface="+mn-ea"/>
              </a:rPr>
              <a:t>print( account:getBalance( ) )  --&gt; 0</a:t>
            </a:r>
          </a:p>
          <a:p>
            <a:pPr>
              <a:buNone/>
            </a:pPr>
            <a:r>
              <a:rPr lang="en-US" altLang="zh-CN" smtClean="0">
                <a:latin typeface="+mn-ea"/>
              </a:rPr>
              <a:t>print( account:getname( ) )     --&gt; </a:t>
            </a:r>
            <a:r>
              <a:rPr lang="zh-CN" altLang="en-US" smtClean="0">
                <a:latin typeface="+mn-ea"/>
              </a:rPr>
              <a:t>多重继承</a:t>
            </a:r>
            <a:endParaRPr lang="zh-CN" altLang="en-US">
              <a:latin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357298"/>
            <a:ext cx="8229600" cy="928694"/>
          </a:xfrm>
        </p:spPr>
        <p:txBody>
          <a:bodyPr/>
          <a:lstStyle/>
          <a:p>
            <a:r>
              <a:rPr lang="zh-CN" altLang="en-US" sz="6000" smtClean="0">
                <a:latin typeface="华文隶书" pitchFamily="2" charset="-122"/>
                <a:ea typeface="华文隶书" pitchFamily="2" charset="-122"/>
              </a:rPr>
              <a:t>第三部分</a:t>
            </a:r>
            <a:r>
              <a:rPr lang="en-US" altLang="zh-CN" sz="6000" smtClean="0">
                <a:latin typeface="华文隶书" pitchFamily="2" charset="-122"/>
                <a:ea typeface="华文隶书" pitchFamily="2" charset="-122"/>
              </a:rPr>
              <a:t>	</a:t>
            </a:r>
            <a:r>
              <a:rPr lang="zh-CN" altLang="en-US" sz="6000" smtClean="0">
                <a:latin typeface="华文隶书" pitchFamily="2" charset="-122"/>
                <a:ea typeface="华文隶书" pitchFamily="2" charset="-122"/>
              </a:rPr>
              <a:t>调试</a:t>
            </a:r>
            <a:endParaRPr lang="zh-CN" altLang="en-US" sz="6000">
              <a:latin typeface="华文隶书" pitchFamily="2" charset="-122"/>
              <a:ea typeface="华文隶书"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pcall</a:t>
            </a:r>
            <a:r>
              <a:rPr lang="zh-CN" altLang="en-US" smtClean="0"/>
              <a:t>和</a:t>
            </a:r>
            <a:r>
              <a:rPr lang="en-US" altLang="zh-CN" smtClean="0"/>
              <a:t>xpcall</a:t>
            </a:r>
            <a:endParaRPr lang="zh-CN" altLang="en-US"/>
          </a:p>
        </p:txBody>
      </p:sp>
      <p:sp>
        <p:nvSpPr>
          <p:cNvPr id="3" name="内容占位符 2"/>
          <p:cNvSpPr>
            <a:spLocks noGrp="1"/>
          </p:cNvSpPr>
          <p:nvPr>
            <p:ph sz="half" idx="1"/>
          </p:nvPr>
        </p:nvSpPr>
        <p:spPr>
          <a:xfrm>
            <a:off x="428596" y="1643050"/>
            <a:ext cx="8501122" cy="2230003"/>
          </a:xfrm>
        </p:spPr>
        <p:txBody>
          <a:bodyPr/>
          <a:lstStyle/>
          <a:p>
            <a:r>
              <a:rPr lang="en-US" altLang="zh-CN" smtClean="0"/>
              <a:t>pcall</a:t>
            </a:r>
            <a:r>
              <a:rPr lang="zh-CN" altLang="en-US" smtClean="0"/>
              <a:t>以保护模式调用函数：</a:t>
            </a:r>
            <a:endParaRPr lang="en-US" altLang="zh-CN" smtClean="0"/>
          </a:p>
          <a:p>
            <a:pPr>
              <a:buNone/>
            </a:pPr>
            <a:r>
              <a:rPr lang="en-US" altLang="zh-CN" smtClean="0"/>
              <a:t>local  status, err = pcall(</a:t>
            </a:r>
          </a:p>
          <a:p>
            <a:pPr>
              <a:buNone/>
            </a:pPr>
            <a:r>
              <a:rPr lang="en-US" altLang="zh-CN" smtClean="0"/>
              <a:t>			function foo() error{code = “</a:t>
            </a:r>
            <a:r>
              <a:rPr lang="zh-CN" altLang="en-US" smtClean="0"/>
              <a:t>出错了</a:t>
            </a:r>
            <a:r>
              <a:rPr lang="en-US" altLang="zh-CN" smtClean="0"/>
              <a:t>”} end)</a:t>
            </a:r>
          </a:p>
          <a:p>
            <a:pPr>
              <a:buNone/>
            </a:pPr>
            <a:r>
              <a:rPr lang="en-US" altLang="zh-CN" smtClean="0"/>
              <a:t>print(err.code) --</a:t>
            </a:r>
            <a:r>
              <a:rPr lang="zh-CN" altLang="en-US" smtClean="0"/>
              <a:t>出错了</a:t>
            </a:r>
            <a:endParaRPr lang="zh-CN" altLang="en-US"/>
          </a:p>
        </p:txBody>
      </p:sp>
      <p:sp>
        <p:nvSpPr>
          <p:cNvPr id="4" name="内容占位符 3"/>
          <p:cNvSpPr>
            <a:spLocks noGrp="1"/>
          </p:cNvSpPr>
          <p:nvPr>
            <p:ph sz="half" idx="2"/>
          </p:nvPr>
        </p:nvSpPr>
        <p:spPr>
          <a:xfrm>
            <a:off x="428596" y="4214817"/>
            <a:ext cx="8215370" cy="2071703"/>
          </a:xfrm>
        </p:spPr>
        <p:txBody>
          <a:bodyPr/>
          <a:lstStyle/>
          <a:p>
            <a:r>
              <a:rPr lang="en-US" altLang="zh-CN" smtClean="0"/>
              <a:t>xpcall </a:t>
            </a:r>
            <a:r>
              <a:rPr lang="zh-CN" altLang="en-US" smtClean="0"/>
              <a:t>类似于</a:t>
            </a:r>
            <a:r>
              <a:rPr lang="en-US" altLang="zh-CN" smtClean="0"/>
              <a:t>pcall</a:t>
            </a:r>
            <a:r>
              <a:rPr lang="zh-CN" altLang="en-US" smtClean="0"/>
              <a:t>，但是可指定错误处理函数：</a:t>
            </a:r>
            <a:endParaRPr lang="en-US" altLang="zh-CN" smtClean="0"/>
          </a:p>
          <a:p>
            <a:pPr algn="ctr">
              <a:buNone/>
            </a:pPr>
            <a:r>
              <a:rPr lang="en-US" altLang="zh-CN" smtClean="0"/>
              <a:t>	local status result = xpcall(f, err)</a:t>
            </a:r>
          </a:p>
          <a:p>
            <a:pPr>
              <a:buNone/>
            </a:pPr>
            <a:r>
              <a:rPr lang="en-US" altLang="zh-CN" smtClean="0"/>
              <a:t>	err</a:t>
            </a:r>
            <a:r>
              <a:rPr lang="zh-CN" altLang="en-US" smtClean="0"/>
              <a:t>为错误处理函数。</a:t>
            </a:r>
            <a:endParaRPr lang="en-US" altLang="zh-CN"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调试库</a:t>
            </a:r>
            <a:endParaRPr lang="zh-CN" altLang="en-US"/>
          </a:p>
        </p:txBody>
      </p:sp>
      <p:sp>
        <p:nvSpPr>
          <p:cNvPr id="3" name="内容占位符 2"/>
          <p:cNvSpPr>
            <a:spLocks noGrp="1"/>
          </p:cNvSpPr>
          <p:nvPr>
            <p:ph sz="half" idx="1"/>
          </p:nvPr>
        </p:nvSpPr>
        <p:spPr>
          <a:xfrm>
            <a:off x="464344" y="1770501"/>
            <a:ext cx="7536680" cy="4525963"/>
          </a:xfrm>
        </p:spPr>
        <p:txBody>
          <a:bodyPr/>
          <a:lstStyle/>
          <a:p>
            <a:r>
              <a:rPr lang="zh-CN" altLang="en-US" smtClean="0"/>
              <a:t>调试库由自省函数和钩子组成。</a:t>
            </a:r>
            <a:endParaRPr lang="en-US" altLang="zh-CN" smtClean="0"/>
          </a:p>
          <a:p>
            <a:endParaRPr lang="en-US" altLang="zh-CN" smtClean="0"/>
          </a:p>
          <a:p>
            <a:r>
              <a:rPr lang="zh-CN" altLang="en-US" smtClean="0"/>
              <a:t>自省函数用于检查正在运行中程序的各个方面，如活动函数栈、变量名和值。</a:t>
            </a:r>
            <a:endParaRPr lang="en-US" altLang="zh-CN" smtClean="0"/>
          </a:p>
          <a:p>
            <a:endParaRPr lang="en-US" altLang="zh-CN" smtClean="0"/>
          </a:p>
          <a:p>
            <a:r>
              <a:rPr lang="zh-CN" altLang="en-US" smtClean="0"/>
              <a:t>通过钩子可以跟踪程序的执行。</a:t>
            </a:r>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栈层</a:t>
            </a:r>
            <a:endParaRPr lang="zh-CN" altLang="en-US"/>
          </a:p>
        </p:txBody>
      </p:sp>
      <p:sp>
        <p:nvSpPr>
          <p:cNvPr id="3" name="内容占位符 2"/>
          <p:cNvSpPr>
            <a:spLocks noGrp="1"/>
          </p:cNvSpPr>
          <p:nvPr>
            <p:ph sz="half" idx="1"/>
          </p:nvPr>
        </p:nvSpPr>
        <p:spPr>
          <a:xfrm>
            <a:off x="428596" y="2571744"/>
            <a:ext cx="7679556" cy="2071702"/>
          </a:xfrm>
        </p:spPr>
        <p:txBody>
          <a:bodyPr/>
          <a:lstStyle/>
          <a:p>
            <a:r>
              <a:rPr lang="zh-CN" altLang="en-US" smtClean="0"/>
              <a:t>一个栈层是一个数字，它表示某一时刻某个活动的函数，即一个已被调用但尚未返回的函数。调用调试库的函数是层</a:t>
            </a:r>
            <a:r>
              <a:rPr lang="en-US" altLang="zh-CN" smtClean="0"/>
              <a:t>1</a:t>
            </a:r>
            <a:r>
              <a:rPr lang="zh-CN" altLang="en-US" smtClean="0"/>
              <a:t>，调用这个函数的函数是层</a:t>
            </a:r>
            <a:r>
              <a:rPr lang="en-US" altLang="zh-CN" smtClean="0"/>
              <a:t>2</a:t>
            </a:r>
            <a:r>
              <a:rPr lang="zh-CN" altLang="en-US" smtClean="0"/>
              <a:t>，依此类推。</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71472" y="500042"/>
            <a:ext cx="7772400" cy="914400"/>
          </a:xfrm>
        </p:spPr>
        <p:txBody>
          <a:bodyPr/>
          <a:lstStyle/>
          <a:p>
            <a:r>
              <a:rPr lang="en-US" altLang="zh-CN" err="1" smtClean="0"/>
              <a:t>boolean</a:t>
            </a:r>
            <a:endParaRPr lang="zh-CN" altLang="en-US"/>
          </a:p>
        </p:txBody>
      </p:sp>
      <p:sp>
        <p:nvSpPr>
          <p:cNvPr id="3" name="内容占位符 2"/>
          <p:cNvSpPr>
            <a:spLocks noGrp="1"/>
          </p:cNvSpPr>
          <p:nvPr>
            <p:ph idx="4294967295"/>
          </p:nvPr>
        </p:nvSpPr>
        <p:spPr>
          <a:xfrm>
            <a:off x="642910" y="1643050"/>
            <a:ext cx="7772400" cy="4572000"/>
          </a:xfrm>
        </p:spPr>
        <p:txBody>
          <a:bodyPr/>
          <a:lstStyle/>
          <a:p>
            <a:r>
              <a:rPr lang="zh-CN" altLang="en-US" smtClean="0"/>
              <a:t>两个取值</a:t>
            </a:r>
            <a:r>
              <a:rPr lang="en-US" altLang="zh-CN" smtClean="0"/>
              <a:t>false </a:t>
            </a:r>
            <a:r>
              <a:rPr lang="zh-CN" altLang="en-US" smtClean="0"/>
              <a:t>和</a:t>
            </a:r>
            <a:r>
              <a:rPr lang="en-US" altLang="zh-CN" smtClean="0"/>
              <a:t>true </a:t>
            </a:r>
            <a:r>
              <a:rPr lang="zh-CN" altLang="en-US" smtClean="0"/>
              <a:t>。</a:t>
            </a:r>
            <a:endParaRPr lang="en-US" altLang="zh-CN" smtClean="0"/>
          </a:p>
          <a:p>
            <a:pPr>
              <a:buNone/>
            </a:pPr>
            <a:endParaRPr lang="en-US" altLang="zh-CN" smtClean="0"/>
          </a:p>
          <a:p>
            <a:pPr>
              <a:buNone/>
            </a:pPr>
            <a:endParaRPr lang="en-US" altLang="zh-CN" smtClean="0"/>
          </a:p>
          <a:p>
            <a:r>
              <a:rPr lang="en-US" altLang="zh-CN" smtClean="0"/>
              <a:t>Lua </a:t>
            </a:r>
            <a:r>
              <a:rPr lang="zh-CN" altLang="en-US" smtClean="0"/>
              <a:t>中所有的值都可以作为条件。在控制结构的条件中除了</a:t>
            </a:r>
            <a:r>
              <a:rPr lang="en-US" altLang="zh-CN" smtClean="0"/>
              <a:t>false </a:t>
            </a:r>
            <a:r>
              <a:rPr lang="zh-CN" altLang="en-US" smtClean="0"/>
              <a:t>和</a:t>
            </a:r>
            <a:r>
              <a:rPr lang="en-US" altLang="zh-CN" smtClean="0"/>
              <a:t>nil </a:t>
            </a:r>
            <a:r>
              <a:rPr lang="zh-CN" altLang="en-US" smtClean="0"/>
              <a:t>为假，其他值都为真。</a:t>
            </a: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自省函数</a:t>
            </a:r>
            <a:endParaRPr lang="zh-CN" altLang="en-US"/>
          </a:p>
        </p:txBody>
      </p:sp>
      <p:sp>
        <p:nvSpPr>
          <p:cNvPr id="3" name="内容占位符 2"/>
          <p:cNvSpPr>
            <a:spLocks noGrp="1"/>
          </p:cNvSpPr>
          <p:nvPr>
            <p:ph sz="half" idx="1"/>
          </p:nvPr>
        </p:nvSpPr>
        <p:spPr>
          <a:xfrm>
            <a:off x="464344" y="1714488"/>
            <a:ext cx="8179622" cy="4643470"/>
          </a:xfrm>
        </p:spPr>
        <p:txBody>
          <a:bodyPr>
            <a:normAutofit lnSpcReduction="10000"/>
          </a:bodyPr>
          <a:lstStyle/>
          <a:p>
            <a:r>
              <a:rPr lang="zh-CN" altLang="en-US" smtClean="0"/>
              <a:t>主要是</a:t>
            </a:r>
            <a:r>
              <a:rPr lang="en-US" altLang="zh-CN" smtClean="0"/>
              <a:t>debug.getinfo</a:t>
            </a:r>
            <a:r>
              <a:rPr lang="zh-CN" altLang="en-US" smtClean="0"/>
              <a:t>、</a:t>
            </a:r>
            <a:r>
              <a:rPr lang="en-US" altLang="zh-CN" smtClean="0"/>
              <a:t>debug.getlocal</a:t>
            </a:r>
            <a:r>
              <a:rPr lang="zh-CN" altLang="en-US" smtClean="0"/>
              <a:t>、</a:t>
            </a:r>
            <a:r>
              <a:rPr lang="en-US" altLang="zh-CN" smtClean="0"/>
              <a:t>debug.getupvalue</a:t>
            </a:r>
            <a:r>
              <a:rPr lang="zh-CN" altLang="en-US" smtClean="0"/>
              <a:t>，分别用于查看指定栈层上函数的信息（文件名、函数名、当前行号等）、访问指定栈层上的局部变量、访问指定栈层上的非局部的变量。</a:t>
            </a:r>
            <a:endParaRPr lang="en-US" altLang="zh-CN" smtClean="0"/>
          </a:p>
          <a:p>
            <a:endParaRPr lang="en-US" altLang="zh-CN" smtClean="0"/>
          </a:p>
          <a:p>
            <a:r>
              <a:rPr lang="en-US" altLang="zh-CN" smtClean="0"/>
              <a:t>debug.traceback</a:t>
            </a:r>
            <a:r>
              <a:rPr lang="zh-CN" altLang="en-US" smtClean="0"/>
              <a:t>，返回基本的调用栈信息。</a:t>
            </a:r>
            <a:endParaRPr lang="en-US" altLang="zh-CN" smtClean="0"/>
          </a:p>
          <a:p>
            <a:endParaRPr lang="en-US" altLang="zh-CN" smtClean="0"/>
          </a:p>
          <a:p>
            <a:r>
              <a:rPr lang="zh-CN" altLang="en-US" smtClean="0"/>
              <a:t>由于库函数是可重新定义的，所以可以使用这些函数组合出需要的调试信息。</a:t>
            </a:r>
            <a:endParaRPr lang="en-US" altLang="zh-CN"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4344" y="214290"/>
            <a:ext cx="8179622" cy="6429420"/>
          </a:xfrm>
        </p:spPr>
        <p:txBody>
          <a:bodyPr>
            <a:normAutofit fontScale="92500" lnSpcReduction="20000"/>
          </a:bodyPr>
          <a:lstStyle/>
          <a:p>
            <a:endParaRPr lang="en-US" altLang="zh-CN" smtClean="0"/>
          </a:p>
          <a:p>
            <a:pPr>
              <a:buNone/>
            </a:pPr>
            <a:r>
              <a:rPr lang="en-US" altLang="zh-CN" b="1" smtClean="0"/>
              <a:t>function </a:t>
            </a:r>
            <a:r>
              <a:rPr lang="en-US" altLang="zh-CN" smtClean="0"/>
              <a:t>debug.traceback </a:t>
            </a:r>
            <a:r>
              <a:rPr lang="en-US" altLang="zh-CN" b="1" smtClean="0"/>
              <a:t>(...)</a:t>
            </a:r>
          </a:p>
          <a:p>
            <a:pPr>
              <a:buNone/>
            </a:pPr>
            <a:r>
              <a:rPr lang="en-US" altLang="zh-CN" smtClean="0"/>
              <a:t>	print("</a:t>
            </a:r>
            <a:r>
              <a:rPr lang="zh-CN" altLang="en-US" smtClean="0"/>
              <a:t>调用栈信息：</a:t>
            </a:r>
            <a:r>
              <a:rPr lang="en-US" altLang="zh-CN" smtClean="0"/>
              <a:t>\n")</a:t>
            </a:r>
          </a:p>
          <a:p>
            <a:pPr>
              <a:buNone/>
            </a:pPr>
            <a:endParaRPr lang="zh-CN" altLang="en-US" smtClean="0"/>
          </a:p>
          <a:p>
            <a:pPr>
              <a:buNone/>
            </a:pPr>
            <a:r>
              <a:rPr lang="en-US" altLang="zh-CN" b="1" smtClean="0"/>
              <a:t>	for i = 2, math.huge do</a:t>
            </a:r>
          </a:p>
          <a:p>
            <a:pPr>
              <a:buNone/>
            </a:pPr>
            <a:r>
              <a:rPr lang="en-US" altLang="zh-CN" b="1" smtClean="0"/>
              <a:t>		local  info = debug.getinfo(i, "Sl")</a:t>
            </a:r>
          </a:p>
          <a:p>
            <a:pPr>
              <a:buNone/>
            </a:pPr>
            <a:r>
              <a:rPr lang="en-US" altLang="zh-CN" b="1" smtClean="0"/>
              <a:t>		if  info  then</a:t>
            </a:r>
          </a:p>
          <a:p>
            <a:pPr>
              <a:buNone/>
            </a:pPr>
            <a:r>
              <a:rPr lang="en-US" altLang="zh-CN" b="1" smtClean="0"/>
              <a:t>		        </a:t>
            </a:r>
            <a:r>
              <a:rPr lang="en-US" altLang="zh-CN" smtClean="0"/>
              <a:t>print(info.short_src .. "    line:" .. info.currentline)</a:t>
            </a:r>
          </a:p>
          <a:p>
            <a:pPr>
              <a:buNone/>
            </a:pPr>
            <a:r>
              <a:rPr lang="en-US" altLang="zh-CN" b="1" smtClean="0"/>
              <a:t>		else</a:t>
            </a:r>
          </a:p>
          <a:p>
            <a:pPr>
              <a:buNone/>
            </a:pPr>
            <a:r>
              <a:rPr lang="en-US" altLang="zh-CN" b="1" smtClean="0"/>
              <a:t>		        break</a:t>
            </a:r>
          </a:p>
          <a:p>
            <a:pPr>
              <a:buNone/>
            </a:pPr>
            <a:r>
              <a:rPr lang="en-US" altLang="zh-CN" b="1" smtClean="0"/>
              <a:t>		end</a:t>
            </a:r>
          </a:p>
          <a:p>
            <a:pPr>
              <a:buNone/>
            </a:pPr>
            <a:r>
              <a:rPr lang="en-US" altLang="zh-CN" b="1" smtClean="0"/>
              <a:t>	end</a:t>
            </a:r>
          </a:p>
          <a:p>
            <a:pPr>
              <a:buNone/>
            </a:pPr>
            <a:endParaRPr lang="zh-CN" altLang="en-US" smtClean="0"/>
          </a:p>
          <a:p>
            <a:pPr>
              <a:buNone/>
            </a:pPr>
            <a:r>
              <a:rPr lang="en-US" altLang="zh-CN" b="1" smtClean="0"/>
              <a:t>	print(</a:t>
            </a:r>
            <a:r>
              <a:rPr lang="en-US" altLang="zh-CN" smtClean="0"/>
              <a:t>...)</a:t>
            </a:r>
            <a:endParaRPr lang="en-US" altLang="zh-CN" b="1" smtClean="0"/>
          </a:p>
          <a:p>
            <a:pPr>
              <a:buNone/>
            </a:pPr>
            <a:r>
              <a:rPr lang="en-US" altLang="zh-CN" b="1" smtClean="0"/>
              <a:t>end</a:t>
            </a:r>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4344" y="285729"/>
            <a:ext cx="8322498" cy="6010736"/>
          </a:xfrm>
        </p:spPr>
        <p:txBody>
          <a:bodyPr>
            <a:normAutofit fontScale="92500" lnSpcReduction="10000"/>
          </a:bodyPr>
          <a:lstStyle/>
          <a:p>
            <a:pPr>
              <a:buNone/>
            </a:pPr>
            <a:r>
              <a:rPr lang="en-US" altLang="zh-CN" smtClean="0"/>
              <a:t>local getlocal = debug.getlocal</a:t>
            </a:r>
          </a:p>
          <a:p>
            <a:endParaRPr lang="zh-CN" altLang="en-US" smtClean="0"/>
          </a:p>
          <a:p>
            <a:pPr>
              <a:buNone/>
            </a:pPr>
            <a:r>
              <a:rPr lang="en-US" altLang="zh-CN" smtClean="0"/>
              <a:t>function debug.getlocal(stack_level)</a:t>
            </a:r>
          </a:p>
          <a:p>
            <a:pPr>
              <a:buNone/>
            </a:pPr>
            <a:r>
              <a:rPr lang="en-US" altLang="zh-CN" smtClean="0"/>
              <a:t>	for i = 1, math.huge do</a:t>
            </a:r>
          </a:p>
          <a:p>
            <a:pPr>
              <a:buNone/>
            </a:pPr>
            <a:r>
              <a:rPr lang="en-US" altLang="zh-CN" smtClean="0"/>
              <a:t>		local name, value = getlocal(stack_level </a:t>
            </a:r>
            <a:r>
              <a:rPr lang="en-US" altLang="zh-CN" i="1" smtClean="0"/>
              <a:t>or 2, i)</a:t>
            </a:r>
          </a:p>
          <a:p>
            <a:pPr>
              <a:buNone/>
            </a:pPr>
            <a:r>
              <a:rPr lang="en-US" altLang="zh-CN" smtClean="0"/>
              <a:t>		if </a:t>
            </a:r>
            <a:r>
              <a:rPr lang="en-US" altLang="zh-CN" i="1" smtClean="0"/>
              <a:t>not name then</a:t>
            </a:r>
          </a:p>
          <a:p>
            <a:pPr>
              <a:buNone/>
            </a:pPr>
            <a:r>
              <a:rPr lang="en-US" altLang="zh-CN" smtClean="0"/>
              <a:t>			break</a:t>
            </a:r>
          </a:p>
          <a:p>
            <a:pPr>
              <a:buNone/>
            </a:pPr>
            <a:r>
              <a:rPr lang="en-US" altLang="zh-CN" smtClean="0"/>
              <a:t>		end</a:t>
            </a:r>
          </a:p>
          <a:p>
            <a:endParaRPr lang="zh-CN" altLang="en-US" smtClean="0"/>
          </a:p>
          <a:p>
            <a:pPr>
              <a:buNone/>
            </a:pPr>
            <a:r>
              <a:rPr lang="en-US" altLang="zh-CN" smtClean="0"/>
              <a:t>		print("</a:t>
            </a:r>
            <a:r>
              <a:rPr lang="zh-CN" altLang="en-US" smtClean="0"/>
              <a:t>局部变量 </a:t>
            </a:r>
            <a:r>
              <a:rPr lang="en-US" altLang="zh-CN" smtClean="0"/>
              <a:t>name = 【", name, "】”)</a:t>
            </a:r>
          </a:p>
          <a:p>
            <a:pPr>
              <a:buNone/>
            </a:pPr>
            <a:r>
              <a:rPr lang="en-US" altLang="zh-CN" smtClean="0"/>
              <a:t>		print(“ value = 【", (value or "nil"), "】")</a:t>
            </a:r>
          </a:p>
          <a:p>
            <a:pPr>
              <a:buNone/>
            </a:pPr>
            <a:r>
              <a:rPr lang="en-US" altLang="zh-CN" i="1" smtClean="0"/>
              <a:t>	</a:t>
            </a:r>
            <a:r>
              <a:rPr lang="en-US" altLang="zh-CN" smtClean="0"/>
              <a:t>end</a:t>
            </a:r>
          </a:p>
          <a:p>
            <a:pPr>
              <a:buNone/>
            </a:pPr>
            <a:r>
              <a:rPr lang="en-US" altLang="zh-CN" smtClean="0"/>
              <a:t>end</a:t>
            </a:r>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4344" y="285728"/>
            <a:ext cx="8251060" cy="6286543"/>
          </a:xfrm>
        </p:spPr>
        <p:txBody>
          <a:bodyPr>
            <a:noAutofit/>
          </a:bodyPr>
          <a:lstStyle/>
          <a:p>
            <a:pPr>
              <a:buNone/>
            </a:pPr>
            <a:r>
              <a:rPr lang="en-US" altLang="zh-CN" sz="1800" smtClean="0"/>
              <a:t>local getupvalue = debug.getupvalue</a:t>
            </a:r>
          </a:p>
          <a:p>
            <a:pPr>
              <a:buNone/>
            </a:pPr>
            <a:endParaRPr lang="zh-CN" altLang="en-US" sz="1800" smtClean="0"/>
          </a:p>
          <a:p>
            <a:pPr>
              <a:buNone/>
            </a:pPr>
            <a:r>
              <a:rPr lang="en-US" altLang="zh-CN" sz="1800" smtClean="0"/>
              <a:t>function debug.getupvalue(stack_level)</a:t>
            </a:r>
          </a:p>
          <a:p>
            <a:pPr>
              <a:buNone/>
            </a:pPr>
            <a:r>
              <a:rPr lang="en-US" altLang="zh-CN" sz="1800" smtClean="0"/>
              <a:t>	local info = debug.getinfo(stack_level or 2, 'f')</a:t>
            </a:r>
          </a:p>
          <a:p>
            <a:pPr>
              <a:buNone/>
            </a:pPr>
            <a:r>
              <a:rPr lang="en-US" altLang="zh-CN" sz="1800" smtClean="0"/>
              <a:t>	if not info then</a:t>
            </a:r>
          </a:p>
          <a:p>
            <a:pPr>
              <a:buNone/>
            </a:pPr>
            <a:r>
              <a:rPr lang="en-US" altLang="zh-CN" sz="1800" smtClean="0"/>
              <a:t>		return</a:t>
            </a:r>
          </a:p>
          <a:p>
            <a:pPr>
              <a:buNone/>
            </a:pPr>
            <a:r>
              <a:rPr lang="en-US" altLang="zh-CN" sz="1800" smtClean="0"/>
              <a:t>	end</a:t>
            </a:r>
          </a:p>
          <a:p>
            <a:pPr>
              <a:buNone/>
            </a:pPr>
            <a:r>
              <a:rPr lang="en-US" altLang="zh-CN" sz="1800" smtClean="0"/>
              <a:t>	local func = info.func</a:t>
            </a:r>
            <a:endParaRPr lang="zh-CN" altLang="en-US" sz="1800" smtClean="0"/>
          </a:p>
          <a:p>
            <a:pPr>
              <a:buNone/>
            </a:pPr>
            <a:r>
              <a:rPr lang="en-US" altLang="zh-CN" sz="1800" smtClean="0"/>
              <a:t>	for i = 1, math.huge do</a:t>
            </a:r>
          </a:p>
          <a:p>
            <a:pPr>
              <a:buNone/>
            </a:pPr>
            <a:r>
              <a:rPr lang="en-US" altLang="zh-CN" sz="1800" smtClean="0"/>
              <a:t>		local name, value = getupvalue(func, i)</a:t>
            </a:r>
          </a:p>
          <a:p>
            <a:pPr>
              <a:buNone/>
            </a:pPr>
            <a:r>
              <a:rPr lang="en-US" altLang="zh-CN" sz="1800" smtClean="0"/>
              <a:t>		if not name then</a:t>
            </a:r>
          </a:p>
          <a:p>
            <a:pPr>
              <a:buNone/>
            </a:pPr>
            <a:r>
              <a:rPr lang="en-US" altLang="zh-CN" sz="1800" smtClean="0"/>
              <a:t>			break</a:t>
            </a:r>
          </a:p>
          <a:p>
            <a:pPr>
              <a:buNone/>
            </a:pPr>
            <a:r>
              <a:rPr lang="en-US" altLang="zh-CN" sz="1800" smtClean="0"/>
              <a:t>		end</a:t>
            </a:r>
            <a:endParaRPr lang="zh-CN" altLang="en-US" sz="1800" smtClean="0"/>
          </a:p>
          <a:p>
            <a:pPr>
              <a:buNone/>
            </a:pPr>
            <a:r>
              <a:rPr lang="en-US" altLang="zh-CN" sz="1800" smtClean="0"/>
              <a:t>		print("</a:t>
            </a:r>
            <a:r>
              <a:rPr lang="zh-CN" altLang="en-US" sz="1800" smtClean="0"/>
              <a:t>非局部的变量 </a:t>
            </a:r>
            <a:r>
              <a:rPr lang="en-US" altLang="zh-CN" sz="1800" smtClean="0"/>
              <a:t>name = 【", name, "】”)</a:t>
            </a:r>
          </a:p>
          <a:p>
            <a:pPr>
              <a:buNone/>
            </a:pPr>
            <a:r>
              <a:rPr lang="en-US" altLang="zh-CN" sz="1800" smtClean="0"/>
              <a:t>		print(“ value = 【", (value or "nil"), "】")</a:t>
            </a:r>
          </a:p>
          <a:p>
            <a:pPr>
              <a:buNone/>
            </a:pPr>
            <a:r>
              <a:rPr lang="en-US" altLang="zh-CN" sz="1800" smtClean="0"/>
              <a:t>	end</a:t>
            </a:r>
          </a:p>
          <a:p>
            <a:pPr>
              <a:buNone/>
            </a:pPr>
            <a:r>
              <a:rPr lang="en-US" altLang="zh-CN" sz="1800" smtClean="0"/>
              <a:t>end</a:t>
            </a:r>
            <a:endParaRPr lang="zh-CN" altLang="en-US" sz="18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钩子</a:t>
            </a:r>
            <a:endParaRPr lang="zh-CN" altLang="en-US"/>
          </a:p>
        </p:txBody>
      </p:sp>
      <p:sp>
        <p:nvSpPr>
          <p:cNvPr id="3" name="内容占位符 2"/>
          <p:cNvSpPr>
            <a:spLocks noGrp="1"/>
          </p:cNvSpPr>
          <p:nvPr>
            <p:ph sz="half" idx="1"/>
          </p:nvPr>
        </p:nvSpPr>
        <p:spPr>
          <a:xfrm>
            <a:off x="464344" y="1714488"/>
            <a:ext cx="8179622" cy="4643470"/>
          </a:xfrm>
        </p:spPr>
        <p:txBody>
          <a:bodyPr>
            <a:normAutofit/>
          </a:bodyPr>
          <a:lstStyle/>
          <a:p>
            <a:r>
              <a:rPr lang="en-US" altLang="zh-CN" smtClean="0"/>
              <a:t>debug </a:t>
            </a:r>
            <a:r>
              <a:rPr lang="zh-CN" altLang="en-US" smtClean="0"/>
              <a:t>库的</a:t>
            </a:r>
            <a:r>
              <a:rPr lang="en-US" altLang="zh-CN" smtClean="0"/>
              <a:t>hook </a:t>
            </a:r>
            <a:r>
              <a:rPr lang="zh-CN" altLang="en-US" smtClean="0"/>
              <a:t>是这样一种机制：注册一个函数，用来在程序运行中某一事件到达 时被调用。有四种可以触发一个</a:t>
            </a:r>
            <a:r>
              <a:rPr lang="en-US" altLang="zh-CN" smtClean="0"/>
              <a:t>hook </a:t>
            </a:r>
            <a:r>
              <a:rPr lang="zh-CN" altLang="en-US" smtClean="0"/>
              <a:t>的事件：当</a:t>
            </a:r>
            <a:r>
              <a:rPr lang="en-US" altLang="zh-CN" smtClean="0"/>
              <a:t>Lua </a:t>
            </a:r>
            <a:r>
              <a:rPr lang="zh-CN" altLang="en-US" smtClean="0"/>
              <a:t>调用一个函数的时候</a:t>
            </a:r>
            <a:r>
              <a:rPr lang="en-US" altLang="zh-CN" smtClean="0"/>
              <a:t>call </a:t>
            </a:r>
            <a:r>
              <a:rPr lang="zh-CN" altLang="en-US" smtClean="0"/>
              <a:t>事件发生； 每次函数返回的时候，</a:t>
            </a:r>
            <a:r>
              <a:rPr lang="en-US" altLang="zh-CN" smtClean="0"/>
              <a:t>return </a:t>
            </a:r>
            <a:r>
              <a:rPr lang="zh-CN" altLang="en-US" smtClean="0"/>
              <a:t>事件发生；</a:t>
            </a:r>
            <a:r>
              <a:rPr lang="en-US" altLang="zh-CN" smtClean="0"/>
              <a:t>Lua </a:t>
            </a:r>
            <a:r>
              <a:rPr lang="zh-CN" altLang="en-US" smtClean="0"/>
              <a:t>开始执行代码的新行时候，</a:t>
            </a:r>
            <a:r>
              <a:rPr lang="en-US" altLang="zh-CN" smtClean="0"/>
              <a:t>line </a:t>
            </a:r>
            <a:r>
              <a:rPr lang="zh-CN" altLang="en-US" smtClean="0"/>
              <a:t>事件发生； 运行指定数目的指令之后，</a:t>
            </a:r>
            <a:r>
              <a:rPr lang="en-US" altLang="zh-CN" smtClean="0"/>
              <a:t>count </a:t>
            </a:r>
            <a:r>
              <a:rPr lang="zh-CN" altLang="en-US" smtClean="0"/>
              <a:t>事件发生。</a:t>
            </a:r>
            <a:endParaRPr lang="en-US" altLang="zh-CN" smtClean="0"/>
          </a:p>
          <a:p>
            <a:pPr>
              <a:buNone/>
            </a:pPr>
            <a:endParaRPr lang="en-US" altLang="zh-CN" smtClean="0"/>
          </a:p>
          <a:p>
            <a:r>
              <a:rPr lang="zh-CN" altLang="en-US" smtClean="0"/>
              <a:t>使用</a:t>
            </a:r>
            <a:r>
              <a:rPr lang="en-US" altLang="zh-CN" smtClean="0"/>
              <a:t>debug.sethook</a:t>
            </a:r>
            <a:r>
              <a:rPr lang="zh-CN" altLang="en-US" smtClean="0"/>
              <a:t>和</a:t>
            </a:r>
            <a:r>
              <a:rPr lang="en-US" altLang="zh-CN" smtClean="0"/>
              <a:t>debug.gethook</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214282" y="571481"/>
            <a:ext cx="8715436" cy="5724984"/>
          </a:xfrm>
        </p:spPr>
        <p:txBody>
          <a:bodyPr>
            <a:normAutofit/>
          </a:bodyPr>
          <a:lstStyle/>
          <a:p>
            <a:r>
              <a:rPr lang="zh-CN" altLang="en-US" smtClean="0"/>
              <a:t>为了监控</a:t>
            </a:r>
            <a:r>
              <a:rPr lang="en-US" altLang="zh-CN" smtClean="0"/>
              <a:t>call</a:t>
            </a:r>
            <a:r>
              <a:rPr lang="zh-CN" altLang="en-US" smtClean="0"/>
              <a:t>、</a:t>
            </a:r>
            <a:r>
              <a:rPr lang="en-US" altLang="zh-CN" smtClean="0"/>
              <a:t>return </a:t>
            </a:r>
            <a:r>
              <a:rPr lang="zh-CN" altLang="en-US" smtClean="0"/>
              <a:t>和</a:t>
            </a:r>
            <a:r>
              <a:rPr lang="en-US" altLang="zh-CN" smtClean="0"/>
              <a:t>line </a:t>
            </a:r>
            <a:r>
              <a:rPr lang="zh-CN" altLang="en-US" smtClean="0"/>
              <a:t>事件，可 以将他们的第一个字母（</a:t>
            </a:r>
            <a:r>
              <a:rPr lang="en-US" altLang="zh-CN" smtClean="0"/>
              <a:t>‘c’</a:t>
            </a:r>
            <a:r>
              <a:rPr lang="zh-CN" altLang="en-US" smtClean="0"/>
              <a:t>、</a:t>
            </a:r>
            <a:r>
              <a:rPr lang="en-US" altLang="zh-CN" smtClean="0"/>
              <a:t>‘r’ </a:t>
            </a:r>
            <a:r>
              <a:rPr lang="zh-CN" altLang="en-US" smtClean="0"/>
              <a:t>或 </a:t>
            </a:r>
            <a:r>
              <a:rPr lang="en-US" altLang="zh-CN" smtClean="0"/>
              <a:t>‘l’ </a:t>
            </a:r>
            <a:r>
              <a:rPr lang="zh-CN" altLang="en-US" smtClean="0"/>
              <a:t>）组合成一个</a:t>
            </a:r>
            <a:r>
              <a:rPr lang="en-US" altLang="zh-CN" smtClean="0"/>
              <a:t>mask </a:t>
            </a:r>
            <a:r>
              <a:rPr lang="zh-CN" altLang="en-US" smtClean="0"/>
              <a:t>字符串即可。监控</a:t>
            </a:r>
            <a:r>
              <a:rPr lang="en-US" altLang="zh-CN" smtClean="0"/>
              <a:t>count</a:t>
            </a:r>
            <a:r>
              <a:rPr lang="zh-CN" altLang="en-US" smtClean="0"/>
              <a:t>事件需要指定第三个参数为计数器。</a:t>
            </a:r>
            <a:endParaRPr lang="en-US" altLang="zh-CN" smtClean="0"/>
          </a:p>
          <a:p>
            <a:pPr>
              <a:buNone/>
            </a:pPr>
            <a:endParaRPr lang="en-US" altLang="zh-CN" smtClean="0"/>
          </a:p>
          <a:p>
            <a:pPr>
              <a:buNone/>
            </a:pPr>
            <a:r>
              <a:rPr lang="en-US" altLang="zh-CN" sz="2400" smtClean="0">
                <a:latin typeface="+mn-ea"/>
              </a:rPr>
              <a:t>	debug.sethook(</a:t>
            </a:r>
          </a:p>
          <a:p>
            <a:pPr>
              <a:buNone/>
            </a:pPr>
            <a:r>
              <a:rPr lang="en-US" altLang="zh-CN" sz="2400" smtClean="0">
                <a:latin typeface="+mn-ea"/>
              </a:rPr>
              <a:t>		function (event, line)</a:t>
            </a:r>
          </a:p>
          <a:p>
            <a:pPr>
              <a:buNone/>
            </a:pPr>
            <a:r>
              <a:rPr lang="en-US" altLang="zh-CN" sz="2400" smtClean="0">
                <a:latin typeface="+mn-ea"/>
              </a:rPr>
              <a:t>	   	   print(debug.getinfo(2).short_src ..":"..line)</a:t>
            </a:r>
          </a:p>
          <a:p>
            <a:pPr>
              <a:buNone/>
            </a:pPr>
            <a:r>
              <a:rPr lang="en-US" altLang="zh-CN" sz="2400" smtClean="0">
                <a:latin typeface="+mn-ea"/>
              </a:rPr>
              <a:t>		end,</a:t>
            </a:r>
          </a:p>
          <a:p>
            <a:pPr>
              <a:buNone/>
            </a:pPr>
            <a:r>
              <a:rPr lang="en-US" altLang="zh-CN" sz="2400" smtClean="0">
                <a:latin typeface="+mn-ea"/>
              </a:rPr>
              <a:t>		"l"</a:t>
            </a:r>
          </a:p>
          <a:p>
            <a:pPr>
              <a:buNone/>
            </a:pPr>
            <a:r>
              <a:rPr lang="en-US" altLang="zh-CN" sz="2400" smtClean="0">
                <a:latin typeface="+mn-ea"/>
              </a:rPr>
              <a:t>	)</a:t>
            </a:r>
          </a:p>
          <a:p>
            <a:pPr>
              <a:buNone/>
            </a:pPr>
            <a:r>
              <a:rPr lang="en-US" altLang="zh-CN" sz="2400" smtClean="0">
                <a:latin typeface="+mn-ea"/>
              </a:rPr>
              <a:t>	</a:t>
            </a:r>
            <a:r>
              <a:rPr lang="zh-CN" altLang="en-US" smtClean="0"/>
              <a:t>以上函数将在执行每行代码的时候打印文件名和行号。</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357298"/>
            <a:ext cx="8229600" cy="928694"/>
          </a:xfrm>
        </p:spPr>
        <p:txBody>
          <a:bodyPr/>
          <a:lstStyle/>
          <a:p>
            <a:r>
              <a:rPr lang="zh-CN" altLang="en-US" sz="6000" smtClean="0">
                <a:latin typeface="华文隶书" pitchFamily="2" charset="-122"/>
                <a:ea typeface="华文隶书" pitchFamily="2" charset="-122"/>
              </a:rPr>
              <a:t>第四部分</a:t>
            </a:r>
            <a:r>
              <a:rPr lang="en-US" altLang="zh-CN" sz="6000" smtClean="0">
                <a:latin typeface="华文隶书" pitchFamily="2" charset="-122"/>
                <a:ea typeface="华文隶书" pitchFamily="2" charset="-122"/>
              </a:rPr>
              <a:t>	</a:t>
            </a:r>
            <a:r>
              <a:rPr lang="zh-CN" altLang="en-US" sz="6000" smtClean="0">
                <a:latin typeface="华文隶书" pitchFamily="2" charset="-122"/>
                <a:ea typeface="华文隶书" pitchFamily="2" charset="-122"/>
              </a:rPr>
              <a:t>运行与交互</a:t>
            </a:r>
            <a:endParaRPr lang="zh-CN" altLang="en-US" sz="6000">
              <a:latin typeface="华文隶书" pitchFamily="2" charset="-122"/>
              <a:ea typeface="华文隶书"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4344" y="2285992"/>
            <a:ext cx="8108184" cy="1500198"/>
          </a:xfrm>
        </p:spPr>
        <p:txBody>
          <a:bodyPr>
            <a:normAutofit/>
          </a:bodyPr>
          <a:lstStyle/>
          <a:p>
            <a:r>
              <a:rPr lang="zh-CN" altLang="en-US" smtClean="0"/>
              <a:t>做为独立程序运行时，除了通过文件运行外，还可以使用交互模式，即命令行。</a:t>
            </a:r>
            <a:endParaRPr lang="en-US" altLang="zh-CN"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57158" y="2000240"/>
            <a:ext cx="8108184" cy="1928826"/>
          </a:xfrm>
        </p:spPr>
        <p:txBody>
          <a:bodyPr>
            <a:normAutofit/>
          </a:bodyPr>
          <a:lstStyle/>
          <a:p>
            <a:r>
              <a:rPr lang="zh-CN" altLang="en-US" smtClean="0"/>
              <a:t>可以在运行中将一个字符串当作代码来执行。</a:t>
            </a:r>
            <a:endParaRPr lang="en-US" altLang="zh-CN" smtClean="0"/>
          </a:p>
          <a:p>
            <a:endParaRPr lang="en-US" altLang="zh-CN" smtClean="0"/>
          </a:p>
          <a:p>
            <a:pPr algn="ctr">
              <a:buNone/>
            </a:pPr>
            <a:r>
              <a:rPr lang="en-US" altLang="zh-CN" smtClean="0"/>
              <a:t>loadstring(  "Command."   ..   command  )  (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4344" y="2000240"/>
            <a:ext cx="8108184" cy="2643206"/>
          </a:xfrm>
        </p:spPr>
        <p:txBody>
          <a:bodyPr>
            <a:normAutofit lnSpcReduction="10000"/>
          </a:bodyPr>
          <a:lstStyle/>
          <a:p>
            <a:pPr>
              <a:buNone/>
            </a:pPr>
            <a:endParaRPr lang="en-US" altLang="zh-CN" smtClean="0"/>
          </a:p>
          <a:p>
            <a:r>
              <a:rPr lang="zh-CN" altLang="en-US" smtClean="0"/>
              <a:t>嵌入到宿主语言执行时，宿主语言通过一个全局的栈来调用</a:t>
            </a:r>
            <a:r>
              <a:rPr lang="en-US" altLang="zh-CN" smtClean="0"/>
              <a:t>Lua</a:t>
            </a:r>
            <a:r>
              <a:rPr lang="zh-CN" altLang="en-US" smtClean="0"/>
              <a:t>函数，而</a:t>
            </a:r>
            <a:r>
              <a:rPr lang="en-US" altLang="zh-CN" smtClean="0"/>
              <a:t>Lua</a:t>
            </a:r>
            <a:r>
              <a:rPr lang="zh-CN" altLang="en-US" smtClean="0"/>
              <a:t>函数调用宿主语言的函数则是在当前栈上进行。为了提高调用宿主语言函数的效率，可以将宿主语言的函数注册到</a:t>
            </a:r>
            <a:r>
              <a:rPr lang="en-US" altLang="zh-CN" smtClean="0"/>
              <a:t>Lua</a:t>
            </a:r>
            <a:r>
              <a:rPr lang="zh-CN" altLang="en-US" smtClean="0"/>
              <a:t>中。</a:t>
            </a:r>
          </a:p>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42910" y="500042"/>
            <a:ext cx="7772400" cy="914400"/>
          </a:xfrm>
        </p:spPr>
        <p:txBody>
          <a:bodyPr/>
          <a:lstStyle/>
          <a:p>
            <a:r>
              <a:rPr lang="en-US" altLang="zh-CN" smtClean="0"/>
              <a:t>number</a:t>
            </a:r>
            <a:endParaRPr lang="zh-CN" altLang="en-US"/>
          </a:p>
        </p:txBody>
      </p:sp>
      <p:sp>
        <p:nvSpPr>
          <p:cNvPr id="3" name="内容占位符 2"/>
          <p:cNvSpPr>
            <a:spLocks noGrp="1"/>
          </p:cNvSpPr>
          <p:nvPr>
            <p:ph idx="4294967295"/>
          </p:nvPr>
        </p:nvSpPr>
        <p:spPr>
          <a:xfrm>
            <a:off x="714348" y="1785926"/>
            <a:ext cx="7772400" cy="4572000"/>
          </a:xfrm>
        </p:spPr>
        <p:txBody>
          <a:bodyPr/>
          <a:lstStyle/>
          <a:p>
            <a:endParaRPr lang="en-US" altLang="zh-CN" smtClean="0"/>
          </a:p>
          <a:p>
            <a:r>
              <a:rPr lang="zh-CN" altLang="en-US" smtClean="0"/>
              <a:t>表示实数，</a:t>
            </a:r>
            <a:r>
              <a:rPr lang="en-US" altLang="zh-CN" smtClean="0"/>
              <a:t>Lua </a:t>
            </a:r>
            <a:r>
              <a:rPr lang="zh-CN" altLang="en-US" smtClean="0"/>
              <a:t>中没有整数。</a:t>
            </a:r>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538" y="4071942"/>
            <a:ext cx="6929486" cy="928694"/>
          </a:xfrm>
        </p:spPr>
        <p:txBody>
          <a:bodyPr/>
          <a:lstStyle/>
          <a:p>
            <a:r>
              <a:rPr lang="en-US" altLang="zh-CN" sz="6000" smtClean="0">
                <a:latin typeface="华文隶书" pitchFamily="2" charset="-122"/>
                <a:ea typeface="华文隶书" pitchFamily="2" charset="-122"/>
              </a:rPr>
              <a:t>End</a:t>
            </a:r>
            <a:r>
              <a:rPr lang="zh-CN" altLang="en-US" sz="6000" smtClean="0">
                <a:latin typeface="华文隶书" pitchFamily="2" charset="-122"/>
                <a:ea typeface="华文隶书" pitchFamily="2" charset="-122"/>
              </a:rPr>
              <a:t>～～～～～～～</a:t>
            </a:r>
            <a:endParaRPr lang="zh-CN" altLang="en-US" sz="6000">
              <a:latin typeface="华文隶书" pitchFamily="2" charset="-122"/>
              <a:ea typeface="华文隶书"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42910" y="500042"/>
            <a:ext cx="7772400" cy="914400"/>
          </a:xfrm>
        </p:spPr>
        <p:txBody>
          <a:bodyPr/>
          <a:lstStyle/>
          <a:p>
            <a:r>
              <a:rPr lang="en-US" altLang="zh-CN" smtClean="0"/>
              <a:t>string</a:t>
            </a:r>
            <a:endParaRPr lang="zh-CN" altLang="en-US"/>
          </a:p>
        </p:txBody>
      </p:sp>
      <p:sp>
        <p:nvSpPr>
          <p:cNvPr id="3" name="内容占位符 2"/>
          <p:cNvSpPr>
            <a:spLocks noGrp="1"/>
          </p:cNvSpPr>
          <p:nvPr>
            <p:ph idx="4294967295"/>
          </p:nvPr>
        </p:nvSpPr>
        <p:spPr>
          <a:xfrm>
            <a:off x="571472" y="1643050"/>
            <a:ext cx="7772400" cy="4572000"/>
          </a:xfrm>
        </p:spPr>
        <p:txBody>
          <a:bodyPr>
            <a:normAutofit lnSpcReduction="10000"/>
          </a:bodyPr>
          <a:lstStyle/>
          <a:p>
            <a:r>
              <a:rPr lang="zh-CN" altLang="en-US" smtClean="0">
                <a:latin typeface="+mn-ea"/>
              </a:rPr>
              <a:t>可以使用单引号或者双引号表示字符串</a:t>
            </a:r>
            <a:endParaRPr lang="en-US" altLang="zh-CN" smtClean="0">
              <a:latin typeface="+mn-ea"/>
            </a:endParaRPr>
          </a:p>
          <a:p>
            <a:r>
              <a:rPr lang="zh-CN" altLang="en-US" smtClean="0">
                <a:latin typeface="+mn-ea"/>
              </a:rPr>
              <a:t>还可以使用</a:t>
            </a:r>
            <a:r>
              <a:rPr lang="en-US" altLang="zh-CN" smtClean="0">
                <a:latin typeface="+mn-ea"/>
              </a:rPr>
              <a:t>[[...]]</a:t>
            </a:r>
            <a:r>
              <a:rPr lang="zh-CN" altLang="en-US" smtClean="0">
                <a:latin typeface="+mn-ea"/>
              </a:rPr>
              <a:t>表示字符串。这种形式的字符串可以包含多行</a:t>
            </a:r>
            <a:r>
              <a:rPr lang="en-US" altLang="zh-CN" smtClean="0">
                <a:latin typeface="+mn-ea"/>
              </a:rPr>
              <a:t>,</a:t>
            </a:r>
            <a:r>
              <a:rPr lang="zh-CN" altLang="en-US" smtClean="0">
                <a:latin typeface="+mn-ea"/>
              </a:rPr>
              <a:t>也可以嵌套且不会 解释转义序列，如果第一个字符是换行符会被自动忽略掉。</a:t>
            </a:r>
            <a:endParaRPr lang="en-US" altLang="zh-CN" smtClean="0">
              <a:latin typeface="+mn-ea"/>
            </a:endParaRPr>
          </a:p>
          <a:p>
            <a:r>
              <a:rPr lang="en-US" altLang="zh-CN" smtClean="0">
                <a:latin typeface="+mn-ea"/>
              </a:rPr>
              <a:t>[[...]]</a:t>
            </a:r>
            <a:r>
              <a:rPr lang="zh-CN" altLang="en-US" smtClean="0">
                <a:latin typeface="+mn-ea"/>
              </a:rPr>
              <a:t>也可扩展为：</a:t>
            </a:r>
            <a:endParaRPr lang="en-US" altLang="zh-CN" smtClean="0"/>
          </a:p>
          <a:p>
            <a:pPr algn="ctr">
              <a:buNone/>
            </a:pPr>
            <a:r>
              <a:rPr lang="en-US" altLang="zh-CN" smtClean="0"/>
              <a:t>	[===[</a:t>
            </a:r>
            <a:r>
              <a:rPr lang="en-US" altLang="zh-CN" err="1" smtClean="0"/>
              <a:t>aabbcc</a:t>
            </a:r>
            <a:r>
              <a:rPr lang="en-US" altLang="zh-CN" smtClean="0"/>
              <a:t>]===]</a:t>
            </a:r>
          </a:p>
          <a:p>
            <a:pPr>
              <a:buNone/>
            </a:pPr>
            <a:r>
              <a:rPr lang="en-US" altLang="zh-CN" smtClean="0"/>
              <a:t>	</a:t>
            </a:r>
            <a:r>
              <a:rPr lang="zh-CN" altLang="en-US" smtClean="0"/>
              <a:t>字面字符串只有在遇到一个内嵌有相同数量等号的双右括号才会结束。如果一组左右方括号中等号数量不等，则会被忽略。</a:t>
            </a:r>
            <a:endParaRPr lang="en-US" altLang="zh-CN" smtClean="0"/>
          </a:p>
          <a:p>
            <a:endParaRPr lang="en-US" altLang="zh-CN" smtClean="0">
              <a:latin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57224" y="1428736"/>
            <a:ext cx="7429552" cy="642942"/>
          </a:xfrm>
        </p:spPr>
        <p:txBody>
          <a:bodyPr>
            <a:normAutofit/>
          </a:bodyPr>
          <a:lstStyle/>
          <a:p>
            <a:pPr>
              <a:buNone/>
            </a:pPr>
            <a:r>
              <a:rPr lang="zh-CN" altLang="en-US" smtClean="0"/>
              <a:t>这套机制同样可适用于块注释。</a:t>
            </a:r>
            <a:endParaRPr lang="en-US" altLang="zh-CN" smtClean="0"/>
          </a:p>
        </p:txBody>
      </p:sp>
      <p:sp>
        <p:nvSpPr>
          <p:cNvPr id="5" name="内容占位符 4"/>
          <p:cNvSpPr>
            <a:spLocks noGrp="1"/>
          </p:cNvSpPr>
          <p:nvPr>
            <p:ph sz="half" idx="2"/>
          </p:nvPr>
        </p:nvSpPr>
        <p:spPr>
          <a:xfrm>
            <a:off x="4786314" y="2428868"/>
            <a:ext cx="3500462" cy="3071834"/>
          </a:xfrm>
        </p:spPr>
        <p:txBody>
          <a:bodyPr>
            <a:normAutofit/>
          </a:bodyPr>
          <a:lstStyle/>
          <a:p>
            <a:pPr>
              <a:buNone/>
            </a:pPr>
            <a:r>
              <a:rPr lang="zh-CN" altLang="en-US" dirty="0" smtClean="0"/>
              <a:t>也可以使用：</a:t>
            </a:r>
            <a:endParaRPr lang="en-US" altLang="zh-CN" dirty="0" smtClean="0"/>
          </a:p>
          <a:p>
            <a:pPr>
              <a:buNone/>
            </a:pPr>
            <a:r>
              <a:rPr lang="en-US" altLang="zh-CN" dirty="0" smtClean="0"/>
              <a:t>		--[=====[</a:t>
            </a:r>
          </a:p>
          <a:p>
            <a:pPr>
              <a:buNone/>
            </a:pPr>
            <a:r>
              <a:rPr lang="en-US" altLang="zh-CN" dirty="0" smtClean="0"/>
              <a:t>			…</a:t>
            </a:r>
          </a:p>
          <a:p>
            <a:pPr>
              <a:buNone/>
            </a:pPr>
            <a:r>
              <a:rPr lang="en-US" altLang="zh-CN" dirty="0" smtClean="0"/>
              <a:t>		--]=====]</a:t>
            </a:r>
          </a:p>
        </p:txBody>
      </p:sp>
      <p:sp>
        <p:nvSpPr>
          <p:cNvPr id="4" name="内容占位符 2"/>
          <p:cNvSpPr txBox="1">
            <a:spLocks/>
          </p:cNvSpPr>
          <p:nvPr/>
        </p:nvSpPr>
        <p:spPr>
          <a:xfrm>
            <a:off x="785786" y="2428869"/>
            <a:ext cx="2848273" cy="3000396"/>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通常的块注释：</a:t>
            </a: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p:txBody>
      </p:sp>
      <p:cxnSp>
        <p:nvCxnSpPr>
          <p:cNvPr id="7" name="直接连接符 6"/>
          <p:cNvCxnSpPr/>
          <p:nvPr/>
        </p:nvCxnSpPr>
        <p:spPr>
          <a:xfrm rot="5400000">
            <a:off x="2678893" y="3750471"/>
            <a:ext cx="2786082"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369</TotalTime>
  <Words>2039</Words>
  <PresentationFormat>全屏显示(4:3)</PresentationFormat>
  <Paragraphs>484</Paragraphs>
  <Slides>70</Slides>
  <Notes>0</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穿越</vt:lpstr>
      <vt:lpstr>幻灯片 1</vt:lpstr>
      <vt:lpstr>第一部分 基本语法</vt:lpstr>
      <vt:lpstr>一、数据类型</vt:lpstr>
      <vt:lpstr>类型和值</vt:lpstr>
      <vt:lpstr>nil</vt:lpstr>
      <vt:lpstr>boolean</vt:lpstr>
      <vt:lpstr>number</vt:lpstr>
      <vt:lpstr>string</vt:lpstr>
      <vt:lpstr>幻灯片 9</vt:lpstr>
      <vt:lpstr>幻灯片 10</vt:lpstr>
      <vt:lpstr>table</vt:lpstr>
      <vt:lpstr>创建和修改table</vt:lpstr>
      <vt:lpstr>幻灯片 13</vt:lpstr>
      <vt:lpstr>作为数组</vt:lpstr>
      <vt:lpstr>function</vt:lpstr>
      <vt:lpstr>userdata</vt:lpstr>
      <vt:lpstr>二、表达式</vt:lpstr>
      <vt:lpstr>运算符</vt:lpstr>
      <vt:lpstr>逻辑操作符</vt:lpstr>
      <vt:lpstr>字符串连接</vt:lpstr>
      <vt:lpstr>table构造式1</vt:lpstr>
      <vt:lpstr>table构造式2</vt:lpstr>
      <vt:lpstr>三、语句</vt:lpstr>
      <vt:lpstr>多重赋值</vt:lpstr>
      <vt:lpstr>变量</vt:lpstr>
      <vt:lpstr>控制语句之条件语句</vt:lpstr>
      <vt:lpstr>控制语句之循环语句1</vt:lpstr>
      <vt:lpstr>控制语句之循环语句2</vt:lpstr>
      <vt:lpstr>控制语句之循环语句3</vt:lpstr>
      <vt:lpstr>控制语句之循环语句4</vt:lpstr>
      <vt:lpstr>四、函数</vt:lpstr>
      <vt:lpstr>多重返回值</vt:lpstr>
      <vt:lpstr>变长参数</vt:lpstr>
      <vt:lpstr>闭包closure 1</vt:lpstr>
      <vt:lpstr>闭包closure 2</vt:lpstr>
      <vt:lpstr>非全局的函数</vt:lpstr>
      <vt:lpstr>第二部分 面向对象</vt:lpstr>
      <vt:lpstr>一、元表metatable</vt:lpstr>
      <vt:lpstr>算术运算元方法</vt:lpstr>
      <vt:lpstr>幻灯片 40</vt:lpstr>
      <vt:lpstr>幻灯片 41</vt:lpstr>
      <vt:lpstr>幻灯片 42</vt:lpstr>
      <vt:lpstr>幻灯片 43</vt:lpstr>
      <vt:lpstr>幻灯片 44</vt:lpstr>
      <vt:lpstr>幻灯片 45</vt:lpstr>
      <vt:lpstr>二、类与继承 </vt:lpstr>
      <vt:lpstr>幻灯片 47</vt:lpstr>
      <vt:lpstr>幻灯片 48</vt:lpstr>
      <vt:lpstr>幻灯片 49</vt:lpstr>
      <vt:lpstr>幻灯片 50</vt:lpstr>
      <vt:lpstr>三、多重继承</vt:lpstr>
      <vt:lpstr>幻灯片 52</vt:lpstr>
      <vt:lpstr>幻灯片 53</vt:lpstr>
      <vt:lpstr>幻灯片 54</vt:lpstr>
      <vt:lpstr>幻灯片 55</vt:lpstr>
      <vt:lpstr>第三部分 调试</vt:lpstr>
      <vt:lpstr>pcall和xpcall</vt:lpstr>
      <vt:lpstr>调试库</vt:lpstr>
      <vt:lpstr>栈层</vt:lpstr>
      <vt:lpstr>自省函数</vt:lpstr>
      <vt:lpstr>幻灯片 61</vt:lpstr>
      <vt:lpstr>幻灯片 62</vt:lpstr>
      <vt:lpstr>幻灯片 63</vt:lpstr>
      <vt:lpstr>钩子</vt:lpstr>
      <vt:lpstr>幻灯片 65</vt:lpstr>
      <vt:lpstr>第四部分 运行与交互</vt:lpstr>
      <vt:lpstr>幻灯片 67</vt:lpstr>
      <vt:lpstr>幻灯片 68</vt:lpstr>
      <vt:lpstr>幻灯片 69</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DELL</cp:lastModifiedBy>
  <cp:revision>62</cp:revision>
  <dcterms:modified xsi:type="dcterms:W3CDTF">2011-02-16T09:05:36Z</dcterms:modified>
</cp:coreProperties>
</file>