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3"/>
    <p:restoredTop sz="94694"/>
  </p:normalViewPr>
  <p:slideViewPr>
    <p:cSldViewPr snapToGrid="0" snapToObjects="1" showGuides="1">
      <p:cViewPr>
        <p:scale>
          <a:sx n="55" d="100"/>
          <a:sy n="55" d="100"/>
        </p:scale>
        <p:origin x="-112" y="144"/>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EBD9D-71B0-5E44-B6FB-3C125A1ADA9D}" type="datetimeFigureOut">
              <a:rPr lang="en-US" smtClean="0"/>
              <a:t>3/15/22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D299F-0342-5246-A66E-83B3FBAE9083}" type="slidenum">
              <a:rPr lang="en-US" smtClean="0"/>
              <a:t>‹#›</a:t>
            </a:fld>
            <a:endParaRPr lang="en-US"/>
          </a:p>
        </p:txBody>
      </p:sp>
    </p:spTree>
    <p:extLst>
      <p:ext uri="{BB962C8B-B14F-4D97-AF65-F5344CB8AC3E}">
        <p14:creationId xmlns:p14="http://schemas.microsoft.com/office/powerpoint/2010/main" val="1617102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square in III</a:t>
            </a:r>
          </a:p>
          <a:p>
            <a:r>
              <a:rPr lang="en-US" dirty="0"/>
              <a:t>validation loss in II</a:t>
            </a:r>
          </a:p>
        </p:txBody>
      </p:sp>
      <p:sp>
        <p:nvSpPr>
          <p:cNvPr id="4" name="Slide Number Placeholder 3"/>
          <p:cNvSpPr>
            <a:spLocks noGrp="1"/>
          </p:cNvSpPr>
          <p:nvPr>
            <p:ph type="sldNum" sz="quarter" idx="5"/>
          </p:nvPr>
        </p:nvSpPr>
        <p:spPr/>
        <p:txBody>
          <a:bodyPr/>
          <a:lstStyle/>
          <a:p>
            <a:fld id="{ED9D299F-0342-5246-A66E-83B3FBAE9083}" type="slidenum">
              <a:rPr lang="en-US" smtClean="0"/>
              <a:t>1</a:t>
            </a:fld>
            <a:endParaRPr lang="en-US"/>
          </a:p>
        </p:txBody>
      </p:sp>
    </p:spTree>
    <p:extLst>
      <p:ext uri="{BB962C8B-B14F-4D97-AF65-F5344CB8AC3E}">
        <p14:creationId xmlns:p14="http://schemas.microsoft.com/office/powerpoint/2010/main" val="5801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3/14/22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9CBC65-4E0A-C440-B36B-89BB4A16A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4387" y="10842742"/>
            <a:ext cx="3589463" cy="35432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Purple Header Bar"/>
          <p:cNvSpPr/>
          <p:nvPr/>
        </p:nvSpPr>
        <p:spPr>
          <a:xfrm>
            <a:off x="0" y="0"/>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218982"/>
            <a:ext cx="27980640" cy="1706882"/>
          </a:xfrm>
        </p:spPr>
        <p:txBody>
          <a:bodyPr anchor="b">
            <a:noAutofit/>
          </a:bodyPr>
          <a:lstStyle/>
          <a:p>
            <a:pPr algn="l"/>
            <a:r>
              <a:rPr lang="en-US" sz="8000" b="1" dirty="0">
                <a:solidFill>
                  <a:srgbClr val="FFFFFF"/>
                </a:solidFill>
                <a:latin typeface="Encode Sans Normal Black" charset="0"/>
                <a:ea typeface="Encode Sans Normal Black" charset="0"/>
                <a:cs typeface="Encode Sans Normal Black" charset="0"/>
              </a:rPr>
              <a:t>A Practical CIF Process Program And Its Application In Structure-Property Relationship Study</a:t>
            </a:r>
          </a:p>
        </p:txBody>
      </p:sp>
      <p:sp>
        <p:nvSpPr>
          <p:cNvPr id="10" name="TextBox 9"/>
          <p:cNvSpPr txBox="1"/>
          <p:nvPr/>
        </p:nvSpPr>
        <p:spPr>
          <a:xfrm>
            <a:off x="1168400" y="3578734"/>
            <a:ext cx="20922343" cy="1015663"/>
          </a:xfrm>
          <a:prstGeom prst="rect">
            <a:avLst/>
          </a:prstGeom>
          <a:noFill/>
        </p:spPr>
        <p:txBody>
          <a:bodyPr wrap="square" rtlCol="0">
            <a:spAutoFit/>
          </a:bodyPr>
          <a:lstStyle/>
          <a:p>
            <a:r>
              <a:rPr lang="en-US" sz="3000" dirty="0" err="1">
                <a:solidFill>
                  <a:srgbClr val="FFFFFF"/>
                </a:solidFill>
                <a:latin typeface="Open Sans" charset="0"/>
                <a:ea typeface="Open Sans" charset="0"/>
                <a:cs typeface="Open Sans" charset="0"/>
              </a:rPr>
              <a:t>Yanyao</a:t>
            </a:r>
            <a:r>
              <a:rPr lang="en-US" sz="3000" dirty="0">
                <a:solidFill>
                  <a:srgbClr val="FFFFFF"/>
                </a:solidFill>
                <a:latin typeface="Open Sans" charset="0"/>
                <a:ea typeface="Open Sans" charset="0"/>
                <a:cs typeface="Open Sans" charset="0"/>
              </a:rPr>
              <a:t> Han, Yifei He, </a:t>
            </a:r>
            <a:r>
              <a:rPr lang="en-US" sz="3000" dirty="0" err="1">
                <a:solidFill>
                  <a:srgbClr val="FFFFFF"/>
                </a:solidFill>
                <a:latin typeface="Open Sans" charset="0"/>
                <a:ea typeface="Open Sans" charset="0"/>
                <a:cs typeface="Open Sans" charset="0"/>
              </a:rPr>
              <a:t>Jiayi</a:t>
            </a:r>
            <a:r>
              <a:rPr lang="en-US" sz="3000" dirty="0">
                <a:solidFill>
                  <a:srgbClr val="FFFFFF"/>
                </a:solidFill>
                <a:latin typeface="Open Sans" charset="0"/>
                <a:ea typeface="Open Sans" charset="0"/>
                <a:cs typeface="Open Sans" charset="0"/>
              </a:rPr>
              <a:t> Li, </a:t>
            </a:r>
            <a:r>
              <a:rPr lang="en-US" sz="3000" dirty="0" err="1">
                <a:solidFill>
                  <a:srgbClr val="FFFFFF"/>
                </a:solidFill>
                <a:latin typeface="Open Sans" charset="0"/>
                <a:ea typeface="Open Sans" charset="0"/>
                <a:cs typeface="Open Sans" charset="0"/>
              </a:rPr>
              <a:t>Ruofan</a:t>
            </a:r>
            <a:r>
              <a:rPr lang="en-US" sz="3000" dirty="0">
                <a:solidFill>
                  <a:srgbClr val="FFFFFF"/>
                </a:solidFill>
                <a:latin typeface="Open Sans" charset="0"/>
                <a:ea typeface="Open Sans" charset="0"/>
                <a:cs typeface="Open Sans" charset="0"/>
              </a:rPr>
              <a:t> Liu</a:t>
            </a:r>
          </a:p>
          <a:p>
            <a:r>
              <a:rPr lang="en-US" sz="3000" i="1" dirty="0">
                <a:solidFill>
                  <a:srgbClr val="FFFFFF"/>
                </a:solidFill>
                <a:latin typeface="Open Sans" charset="0"/>
                <a:ea typeface="Open Sans" charset="0"/>
                <a:cs typeface="Open Sans" charset="0"/>
              </a:rPr>
              <a:t>https://</a:t>
            </a:r>
            <a:r>
              <a:rPr lang="en-US" sz="3000" i="1" dirty="0" err="1">
                <a:solidFill>
                  <a:srgbClr val="FFFFFF"/>
                </a:solidFill>
                <a:latin typeface="Open Sans" charset="0"/>
                <a:ea typeface="Open Sans" charset="0"/>
                <a:cs typeface="Open Sans" charset="0"/>
              </a:rPr>
              <a:t>github.com</a:t>
            </a:r>
            <a:r>
              <a:rPr lang="en-US" sz="3000" i="1" dirty="0">
                <a:solidFill>
                  <a:srgbClr val="FFFFFF"/>
                </a:solidFill>
                <a:latin typeface="Open Sans" charset="0"/>
                <a:ea typeface="Open Sans" charset="0"/>
                <a:cs typeface="Open Sans" charset="0"/>
              </a:rPr>
              <a:t>/</a:t>
            </a:r>
            <a:r>
              <a:rPr lang="en-US" sz="3000" i="1" dirty="0" err="1">
                <a:solidFill>
                  <a:srgbClr val="FFFFFF"/>
                </a:solidFill>
                <a:latin typeface="Open Sans" charset="0"/>
                <a:ea typeface="Open Sans" charset="0"/>
                <a:cs typeface="Open Sans" charset="0"/>
              </a:rPr>
              <a:t>cif</a:t>
            </a:r>
            <a:r>
              <a:rPr lang="en-US" sz="3000" i="1" dirty="0">
                <a:solidFill>
                  <a:srgbClr val="FFFFFF"/>
                </a:solidFill>
                <a:latin typeface="Open Sans" charset="0"/>
                <a:ea typeface="Open Sans" charset="0"/>
                <a:cs typeface="Open Sans" charset="0"/>
              </a:rPr>
              <a:t>-data-concentration</a:t>
            </a:r>
          </a:p>
        </p:txBody>
      </p:sp>
      <p:sp>
        <p:nvSpPr>
          <p:cNvPr id="11" name="TextBox 10"/>
          <p:cNvSpPr txBox="1"/>
          <p:nvPr/>
        </p:nvSpPr>
        <p:spPr>
          <a:xfrm>
            <a:off x="1402860" y="5458380"/>
            <a:ext cx="6967728" cy="1107996"/>
          </a:xfrm>
          <a:prstGeom prst="rect">
            <a:avLst/>
          </a:prstGeom>
          <a:noFill/>
        </p:spPr>
        <p:txBody>
          <a:bodyPr wrap="square" rtlCol="0">
            <a:spAutoFit/>
          </a:bodyPr>
          <a:lstStyle/>
          <a:p>
            <a:r>
              <a:rPr lang="en-US" sz="3300" i="1" dirty="0">
                <a:latin typeface="Uni Sans Book" charset="0"/>
                <a:ea typeface="Uni Sans Book" charset="0"/>
                <a:cs typeface="Uni Sans Book" charset="0"/>
              </a:rPr>
              <a:t>Motivation  &amp; Terminology</a:t>
            </a:r>
          </a:p>
          <a:p>
            <a:endParaRPr lang="en-US" sz="3300" dirty="0">
              <a:latin typeface="Uni Sans Book" charset="0"/>
              <a:ea typeface="Uni Sans Book" charset="0"/>
              <a:cs typeface="Uni Sans Book" charset="0"/>
            </a:endParaRPr>
          </a:p>
        </p:txBody>
      </p:sp>
      <p:sp>
        <p:nvSpPr>
          <p:cNvPr id="14" name="Rectangle 13" descr="Purple box for quick facts"/>
          <p:cNvSpPr/>
          <p:nvPr/>
        </p:nvSpPr>
        <p:spPr>
          <a:xfrm>
            <a:off x="1227398" y="10618278"/>
            <a:ext cx="6967728" cy="409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87999" y="6174572"/>
            <a:ext cx="6530864" cy="4678204"/>
          </a:xfrm>
          <a:prstGeom prst="rect">
            <a:avLst/>
          </a:prstGeom>
          <a:noFill/>
        </p:spPr>
        <p:txBody>
          <a:bodyPr wrap="square" rtlCol="0">
            <a:spAutoFit/>
          </a:bodyPr>
          <a:lstStyle/>
          <a:p>
            <a:pPr algn="just"/>
            <a:r>
              <a:rPr lang="en-US" sz="3200" b="1" dirty="0">
                <a:latin typeface="Open Sans" charset="0"/>
                <a:ea typeface="Open Sans" charset="0"/>
                <a:cs typeface="Open Sans" charset="0"/>
              </a:rPr>
              <a:t>.CIF </a:t>
            </a:r>
            <a:r>
              <a:rPr lang="en-US" sz="2000" dirty="0">
                <a:latin typeface="Open Sans" charset="0"/>
                <a:ea typeface="Open Sans" charset="0"/>
                <a:cs typeface="Open Sans" charset="0"/>
              </a:rPr>
              <a:t>is a type of tile format that stores the structural information of individual compounds</a:t>
            </a:r>
            <a:r>
              <a:rPr lang="en-US" altLang="zh-CN" sz="2000" dirty="0">
                <a:latin typeface="Open Sans" charset="0"/>
                <a:ea typeface="Open Sans" charset="0"/>
                <a:cs typeface="Open Sans" charset="0"/>
              </a:rPr>
              <a:t>. It is widely applied in the field of materials, structural biology, physics, etc., where people are interested in the relationship between the fundamental molecular structure and the </a:t>
            </a:r>
            <a:r>
              <a:rPr lang="en-US" sz="2000" dirty="0">
                <a:latin typeface="Open Sans" charset="0"/>
                <a:ea typeface="Open Sans" charset="0"/>
                <a:cs typeface="Open Sans" charset="0"/>
              </a:rPr>
              <a:t> properties.</a:t>
            </a:r>
          </a:p>
          <a:p>
            <a:pPr algn="just"/>
            <a:endParaRPr lang="en-US" sz="2000" dirty="0">
              <a:latin typeface="Open Sans" charset="0"/>
              <a:ea typeface="Open Sans" charset="0"/>
              <a:cs typeface="Open Sans" charset="0"/>
            </a:endParaRPr>
          </a:p>
          <a:p>
            <a:pPr algn="just"/>
            <a:r>
              <a:rPr lang="en-US" sz="2000" dirty="0">
                <a:latin typeface="Open Sans" charset="0"/>
                <a:ea typeface="Open Sans" charset="0"/>
                <a:cs typeface="Open Sans" charset="0"/>
              </a:rPr>
              <a:t>With the rise of computational tools and big data analysis, massive process of raw .</a:t>
            </a:r>
            <a:r>
              <a:rPr lang="en-US" sz="2000" dirty="0" err="1">
                <a:latin typeface="Open Sans" charset="0"/>
                <a:ea typeface="Open Sans" charset="0"/>
                <a:cs typeface="Open Sans" charset="0"/>
              </a:rPr>
              <a:t>cif</a:t>
            </a:r>
            <a:r>
              <a:rPr lang="en-US" sz="2000" dirty="0">
                <a:latin typeface="Open Sans" charset="0"/>
                <a:ea typeface="Open Sans" charset="0"/>
                <a:cs typeface="Open Sans" charset="0"/>
              </a:rPr>
              <a:t> files becomes an interest. Automatic extraction of structural information would facilitate the statistical and computational analysis</a:t>
            </a:r>
          </a:p>
          <a:p>
            <a:pPr algn="just"/>
            <a:endParaRPr lang="en-US" sz="2400" dirty="0">
              <a:solidFill>
                <a:srgbClr val="FFFFFF"/>
              </a:solidFill>
              <a:latin typeface="Open Sans" charset="0"/>
              <a:ea typeface="Open Sans" charset="0"/>
              <a:cs typeface="Open Sans" charset="0"/>
            </a:endParaRPr>
          </a:p>
          <a:p>
            <a:pPr marL="342900" indent="-342900">
              <a:spcAft>
                <a:spcPts val="1200"/>
              </a:spcAft>
              <a:buFontTx/>
              <a:buChar char="-"/>
            </a:pPr>
            <a:endParaRPr lang="en-US" sz="2200" dirty="0">
              <a:solidFill>
                <a:srgbClr val="FFFFFF"/>
              </a:solidFill>
            </a:endParaRPr>
          </a:p>
        </p:txBody>
      </p:sp>
      <p:grpSp>
        <p:nvGrpSpPr>
          <p:cNvPr id="25" name="Group 24" descr="Section Header and gold boundless bar"/>
          <p:cNvGrpSpPr/>
          <p:nvPr/>
        </p:nvGrpSpPr>
        <p:grpSpPr>
          <a:xfrm>
            <a:off x="24829999" y="5394905"/>
            <a:ext cx="6972300" cy="961507"/>
            <a:chOff x="9144116" y="11722608"/>
            <a:chExt cx="6972300" cy="961507"/>
          </a:xfrm>
        </p:grpSpPr>
        <p:sp>
          <p:nvSpPr>
            <p:cNvPr id="26" name="TextBox 25" descr="Section Header placeholder"/>
            <p:cNvSpPr txBox="1"/>
            <p:nvPr/>
          </p:nvSpPr>
          <p:spPr>
            <a:xfrm>
              <a:off x="9144116"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III. Cell Parameter Prediction</a:t>
              </a:r>
            </a:p>
          </p:txBody>
        </p:sp>
        <p:pic>
          <p:nvPicPr>
            <p:cNvPr id="27" name="Picture 26"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463" y="12571339"/>
              <a:ext cx="1399032" cy="112776"/>
            </a:xfrm>
            <a:prstGeom prst="rect">
              <a:avLst/>
            </a:prstGeom>
          </p:spPr>
        </p:pic>
      </p:grpSp>
      <p:sp>
        <p:nvSpPr>
          <p:cNvPr id="28" name="TextBox 27"/>
          <p:cNvSpPr txBox="1"/>
          <p:nvPr/>
        </p:nvSpPr>
        <p:spPr>
          <a:xfrm>
            <a:off x="17059889" y="6613959"/>
            <a:ext cx="6972301" cy="10864513"/>
          </a:xfrm>
          <a:prstGeom prst="rect">
            <a:avLst/>
          </a:prstGeom>
          <a:noFill/>
        </p:spPr>
        <p:txBody>
          <a:bodyPr wrap="square" rtlCol="0">
            <a:spAutoFit/>
          </a:bodyPr>
          <a:lstStyle/>
          <a:p>
            <a:r>
              <a:rPr lang="en-US" sz="2000" b="1" dirty="0">
                <a:solidFill>
                  <a:srgbClr val="000000"/>
                </a:solidFill>
                <a:latin typeface="Open Sans" charset="0"/>
                <a:ea typeface="Open Sans" charset="0"/>
                <a:cs typeface="Open Sans" charset="0"/>
              </a:rPr>
              <a:t>Hypothesis: </a:t>
            </a:r>
            <a:r>
              <a:rPr lang="en-US" sz="2000" dirty="0">
                <a:solidFill>
                  <a:srgbClr val="000000"/>
                </a:solidFill>
                <a:latin typeface="Open Sans" charset="0"/>
                <a:ea typeface="Open Sans" charset="0"/>
                <a:cs typeface="Open Sans" charset="0"/>
              </a:rPr>
              <a:t>the structure of substances is strongly correlated with the band gap values.</a:t>
            </a:r>
            <a:endParaRPr lang="en-US" sz="2000" b="1" dirty="0">
              <a:solidFill>
                <a:srgbClr val="000000"/>
              </a:solidFill>
              <a:latin typeface="Open Sans" charset="0"/>
              <a:ea typeface="Open Sans" charset="0"/>
              <a:cs typeface="Open Sans" charset="0"/>
            </a:endParaRPr>
          </a:p>
          <a:p>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Method: </a:t>
            </a:r>
            <a:r>
              <a:rPr lang="en-US" sz="2000" dirty="0">
                <a:solidFill>
                  <a:srgbClr val="000000"/>
                </a:solidFill>
                <a:latin typeface="Open Sans" charset="0"/>
                <a:ea typeface="Open Sans" charset="0"/>
                <a:cs typeface="Open Sans" charset="0"/>
              </a:rPr>
              <a:t>For the prediction of the band gap from the structural information, the following 6 parameters extracted from the </a:t>
            </a:r>
            <a:r>
              <a:rPr lang="en-US" sz="2000" dirty="0" err="1">
                <a:solidFill>
                  <a:srgbClr val="000000"/>
                </a:solidFill>
                <a:latin typeface="Open Sans" charset="0"/>
                <a:ea typeface="Open Sans" charset="0"/>
                <a:cs typeface="Open Sans" charset="0"/>
              </a:rPr>
              <a:t>cif</a:t>
            </a:r>
            <a:r>
              <a:rPr lang="en-US" sz="2000" dirty="0">
                <a:solidFill>
                  <a:srgbClr val="000000"/>
                </a:solidFill>
                <a:latin typeface="Open Sans" charset="0"/>
                <a:ea typeface="Open Sans" charset="0"/>
                <a:cs typeface="Open Sans" charset="0"/>
              </a:rPr>
              <a:t> </a:t>
            </a:r>
            <a:r>
              <a:rPr lang="en-US" sz="2000" dirty="0" err="1">
                <a:solidFill>
                  <a:srgbClr val="000000"/>
                </a:solidFill>
                <a:latin typeface="Open Sans" charset="0"/>
                <a:ea typeface="Open Sans" charset="0"/>
                <a:cs typeface="Open Sans" charset="0"/>
              </a:rPr>
              <a:t>datafram</a:t>
            </a:r>
            <a:r>
              <a:rPr lang="en-US" sz="2000" dirty="0">
                <a:solidFill>
                  <a:srgbClr val="000000"/>
                </a:solidFill>
                <a:latin typeface="Open Sans" charset="0"/>
                <a:ea typeface="Open Sans" charset="0"/>
                <a:cs typeface="Open Sans" charset="0"/>
              </a:rPr>
              <a:t> are involved: </a:t>
            </a:r>
          </a:p>
          <a:p>
            <a:endParaRPr lang="en-US" sz="2000" dirty="0">
              <a:solidFill>
                <a:srgbClr val="000000"/>
              </a:solidFill>
              <a:latin typeface="Open Sans" charset="0"/>
              <a:ea typeface="Open Sans" charset="0"/>
              <a:cs typeface="Open Sans" charset="0"/>
            </a:endParaRPr>
          </a:p>
          <a:p>
            <a:pPr marL="285750" indent="-285750">
              <a:buClr>
                <a:schemeClr val="bg1"/>
              </a:buClr>
              <a:buFont typeface="Wingdings" pitchFamily="2" charset="2"/>
              <a:buChar char="Ø"/>
            </a:pPr>
            <a:r>
              <a:rPr lang="en-US" sz="2000" dirty="0">
                <a:solidFill>
                  <a:srgbClr val="000000"/>
                </a:solidFill>
                <a:latin typeface="Open Sans" charset="0"/>
                <a:ea typeface="Open Sans" charset="0"/>
                <a:cs typeface="Open Sans" charset="0"/>
              </a:rPr>
              <a:t>Length of the edges in x, y, and z directions</a:t>
            </a:r>
          </a:p>
          <a:p>
            <a:pPr marL="285750" indent="-285750">
              <a:buClr>
                <a:schemeClr val="bg1"/>
              </a:buClr>
              <a:buFont typeface="Wingdings" pitchFamily="2" charset="2"/>
              <a:buChar char="Ø"/>
            </a:pPr>
            <a:r>
              <a:rPr lang="en-US" sz="2000" dirty="0">
                <a:solidFill>
                  <a:srgbClr val="000000"/>
                </a:solidFill>
                <a:latin typeface="Open Sans" charset="0"/>
                <a:ea typeface="Open Sans" charset="0"/>
                <a:cs typeface="Open Sans" charset="0"/>
              </a:rPr>
              <a:t>Angle between the edge and the three cartesian axis</a:t>
            </a:r>
          </a:p>
          <a:p>
            <a:endParaRPr lang="en-US" sz="2000" dirty="0">
              <a:solidFill>
                <a:srgbClr val="000000"/>
              </a:solidFill>
              <a:latin typeface="Open Sans" charset="0"/>
              <a:ea typeface="Open Sans" charset="0"/>
              <a:cs typeface="Open Sans" charset="0"/>
            </a:endParaRPr>
          </a:p>
          <a:p>
            <a:r>
              <a:rPr lang="en-US" sz="2000" dirty="0">
                <a:solidFill>
                  <a:srgbClr val="000000"/>
                </a:solidFill>
                <a:latin typeface="Open Sans" charset="0"/>
                <a:ea typeface="Open Sans" charset="0"/>
                <a:cs typeface="Open Sans" charset="0"/>
              </a:rPr>
              <a:t>A couple of neural network models have been adapted to train the model.</a:t>
            </a:r>
          </a:p>
          <a:p>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Results</a:t>
            </a:r>
            <a:r>
              <a:rPr lang="en-US" sz="2000" dirty="0">
                <a:solidFill>
                  <a:srgbClr val="000000"/>
                </a:solidFill>
                <a:latin typeface="Open Sans" charset="0"/>
                <a:ea typeface="Open Sans" charset="0"/>
                <a:cs typeface="Open Sans" charset="0"/>
              </a:rPr>
              <a:t>:</a:t>
            </a:r>
          </a:p>
          <a:p>
            <a:endParaRPr lang="en-US" sz="2000" dirty="0">
              <a:solidFill>
                <a:srgbClr val="000000"/>
              </a:solidFill>
              <a:latin typeface="Open Sans" charset="0"/>
              <a:ea typeface="Open Sans" charset="0"/>
              <a:cs typeface="Open Sans" charset="0"/>
            </a:endParaRPr>
          </a:p>
          <a:p>
            <a:r>
              <a:rPr lang="en-US" altLang="zh-CN" sz="2000" dirty="0">
                <a:solidFill>
                  <a:srgbClr val="000000"/>
                </a:solidFill>
                <a:latin typeface="Open Sans" charset="0"/>
                <a:ea typeface="Open Sans" charset="0"/>
                <a:cs typeface="Open Sans" charset="0"/>
              </a:rPr>
              <a:t>Deep learning </a:t>
            </a:r>
            <a:r>
              <a:rPr lang="en-US" sz="2000" dirty="0">
                <a:solidFill>
                  <a:srgbClr val="000000"/>
                </a:solidFill>
                <a:latin typeface="Open Sans" charset="0"/>
                <a:ea typeface="Open Sans" charset="0"/>
                <a:cs typeface="Open Sans" charset="0"/>
              </a:rPr>
              <a:t>for regression task  – MSE of 0.14 </a:t>
            </a:r>
          </a:p>
          <a:p>
            <a:r>
              <a:rPr lang="en-US" sz="2000" dirty="0">
                <a:solidFill>
                  <a:srgbClr val="000000"/>
                </a:solidFill>
                <a:latin typeface="Open Sans" charset="0"/>
                <a:ea typeface="Open Sans" charset="0"/>
                <a:cs typeface="Open Sans" charset="0"/>
              </a:rPr>
              <a:t>K-means clustering (with 3 clusters) – 10.8%</a:t>
            </a:r>
            <a:r>
              <a:rPr lang="zh-CN" altLang="en-US" sz="2000" dirty="0">
                <a:solidFill>
                  <a:srgbClr val="000000"/>
                </a:solidFill>
                <a:latin typeface="Open Sans" charset="0"/>
                <a:ea typeface="Open Sans" charset="0"/>
                <a:cs typeface="Open Sans" charset="0"/>
              </a:rPr>
              <a:t> </a:t>
            </a:r>
            <a:r>
              <a:rPr lang="en-US" altLang="zh-CN" sz="2000" dirty="0">
                <a:solidFill>
                  <a:srgbClr val="000000"/>
                </a:solidFill>
                <a:latin typeface="Open Sans" charset="0"/>
                <a:ea typeface="Open Sans" charset="0"/>
                <a:cs typeface="Open Sans" charset="0"/>
              </a:rPr>
              <a:t>accuracy</a:t>
            </a:r>
            <a:endParaRPr lang="en-US" sz="2000" dirty="0">
              <a:solidFill>
                <a:srgbClr val="000000"/>
              </a:solidFill>
              <a:latin typeface="Open Sans" charset="0"/>
              <a:ea typeface="Open Sans" charset="0"/>
              <a:cs typeface="Open Sans" charset="0"/>
            </a:endParaRPr>
          </a:p>
          <a:p>
            <a:r>
              <a:rPr lang="en-US" altLang="zh-CN" sz="2000" dirty="0">
                <a:solidFill>
                  <a:srgbClr val="000000"/>
                </a:solidFill>
                <a:latin typeface="Open Sans" charset="0"/>
                <a:ea typeface="Open Sans" charset="0"/>
                <a:cs typeface="Open Sans" charset="0"/>
              </a:rPr>
              <a:t>Deep learning classification with o</a:t>
            </a:r>
            <a:r>
              <a:rPr lang="en-US" sz="2000" dirty="0">
                <a:solidFill>
                  <a:srgbClr val="000000"/>
                </a:solidFill>
                <a:latin typeface="Open Sans" charset="0"/>
                <a:ea typeface="Open Sans" charset="0"/>
                <a:cs typeface="Open Sans" charset="0"/>
              </a:rPr>
              <a:t>ne-hot encoding – 36.7% accuracy</a:t>
            </a:r>
          </a:p>
          <a:p>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Interpretation:</a:t>
            </a:r>
            <a:endParaRPr lang="en-US" sz="2000" dirty="0">
              <a:solidFill>
                <a:srgbClr val="000000"/>
              </a:solidFill>
              <a:latin typeface="Open Sans" charset="0"/>
              <a:ea typeface="Open Sans" charset="0"/>
              <a:cs typeface="Open Sans" charset="0"/>
            </a:endParaRPr>
          </a:p>
          <a:p>
            <a:r>
              <a:rPr lang="en-US" sz="2000" dirty="0">
                <a:solidFill>
                  <a:srgbClr val="000000"/>
                </a:solidFill>
                <a:latin typeface="Open Sans" charset="0"/>
                <a:ea typeface="Open Sans" charset="0"/>
                <a:cs typeface="Open Sans" charset="0"/>
              </a:rPr>
              <a:t>Despite decent training curve (training cost goes down and converges over the epochs), the classification tasks (both supervised and unsupervised) produce very low accuracy for classification tasks. And regression task’s evaluation metric requires further assessment. </a:t>
            </a:r>
          </a:p>
          <a:p>
            <a:endParaRPr lang="en-US" sz="2000" dirty="0">
              <a:solidFill>
                <a:srgbClr val="000000"/>
              </a:solidFill>
              <a:latin typeface="Open Sans" charset="0"/>
              <a:ea typeface="Open Sans" charset="0"/>
              <a:cs typeface="Open Sans" charset="0"/>
            </a:endParaRPr>
          </a:p>
          <a:p>
            <a:r>
              <a:rPr lang="en-US" sz="2000" dirty="0">
                <a:solidFill>
                  <a:srgbClr val="000000"/>
                </a:solidFill>
                <a:latin typeface="Open Sans" charset="0"/>
                <a:ea typeface="Open Sans" charset="0"/>
                <a:cs typeface="Open Sans" charset="0"/>
              </a:rPr>
              <a:t>The relatively negative results suggest weak correlation between the structural information and the band gap in the current database. The hypothesis requires further refinement , since the given data set has only band gap as criteria, without controlling other factors in the substances (such as type of atoms ). Therefore, it is very likely that the database contains lots of noise. </a:t>
            </a:r>
          </a:p>
          <a:p>
            <a:endParaRPr lang="en-US" sz="2000" dirty="0">
              <a:solidFill>
                <a:srgbClr val="000000"/>
              </a:solidFill>
              <a:latin typeface="Open Sans" charset="0"/>
              <a:ea typeface="Open Sans" charset="0"/>
              <a:cs typeface="Open Sans" charset="0"/>
            </a:endParaRPr>
          </a:p>
        </p:txBody>
      </p:sp>
      <p:grpSp>
        <p:nvGrpSpPr>
          <p:cNvPr id="33" name="Group 32" descr="Section Header and gold boundless bar"/>
          <p:cNvGrpSpPr/>
          <p:nvPr/>
        </p:nvGrpSpPr>
        <p:grpSpPr>
          <a:xfrm>
            <a:off x="24855112" y="14617798"/>
            <a:ext cx="6972300" cy="904357"/>
            <a:chOff x="8956548" y="11722608"/>
            <a:chExt cx="6972300" cy="904357"/>
          </a:xfrm>
        </p:grpSpPr>
        <p:sp>
          <p:nvSpPr>
            <p:cNvPr id="34" name="TextBox 33"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IV. Future Work</a:t>
              </a:r>
            </a:p>
          </p:txBody>
        </p:sp>
        <p:pic>
          <p:nvPicPr>
            <p:cNvPr id="35" name="Picture 34"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6" name="TextBox 35"/>
          <p:cNvSpPr txBox="1"/>
          <p:nvPr/>
        </p:nvSpPr>
        <p:spPr>
          <a:xfrm>
            <a:off x="24836678" y="15639568"/>
            <a:ext cx="6972301" cy="3477875"/>
          </a:xfrm>
          <a:prstGeom prst="rect">
            <a:avLst/>
          </a:prstGeom>
          <a:noFill/>
        </p:spPr>
        <p:txBody>
          <a:bodyPr wrap="square" rtlCol="0">
            <a:spAutoFit/>
          </a:bodyPr>
          <a:lstStyle/>
          <a:p>
            <a:pPr>
              <a:buClr>
                <a:schemeClr val="bg1"/>
              </a:buClr>
            </a:pPr>
            <a:r>
              <a:rPr lang="en-US" sz="2000" b="1" dirty="0">
                <a:solidFill>
                  <a:srgbClr val="000000"/>
                </a:solidFill>
                <a:latin typeface="Open Sans" charset="0"/>
                <a:ea typeface="Open Sans" charset="0"/>
                <a:cs typeface="Open Sans" charset="0"/>
              </a:rPr>
              <a:t>CIF Preprocess:</a:t>
            </a:r>
          </a:p>
          <a:p>
            <a:pPr marL="342900" indent="-342900">
              <a:buClr>
                <a:schemeClr val="bg1"/>
              </a:buClr>
              <a:buFont typeface="Wingdings" pitchFamily="2" charset="2"/>
              <a:buChar char="Ø"/>
            </a:pPr>
            <a:r>
              <a:rPr lang="en-US" sz="2000" dirty="0">
                <a:solidFill>
                  <a:srgbClr val="000000"/>
                </a:solidFill>
                <a:latin typeface="Open Sans" charset="0"/>
                <a:ea typeface="Open Sans" charset="0"/>
                <a:cs typeface="Open Sans" charset="0"/>
              </a:rPr>
              <a:t>More</a:t>
            </a:r>
            <a:r>
              <a:rPr lang="ja-JP" altLang="en-US" sz="2000">
                <a:solidFill>
                  <a:srgbClr val="000000"/>
                </a:solidFill>
                <a:latin typeface="Open Sans" charset="0"/>
                <a:ea typeface="Open Sans" charset="0"/>
                <a:cs typeface="Open Sans" charset="0"/>
              </a:rPr>
              <a:t> </a:t>
            </a:r>
            <a:r>
              <a:rPr lang="en-US" altLang="ja-JP" sz="2000" dirty="0">
                <a:solidFill>
                  <a:srgbClr val="000000"/>
                </a:solidFill>
                <a:latin typeface="Open Sans" charset="0"/>
                <a:ea typeface="Open Sans" charset="0"/>
                <a:cs typeface="Open Sans" charset="0"/>
              </a:rPr>
              <a:t>flexibility and customizability in the chosen information for </a:t>
            </a:r>
            <a:r>
              <a:rPr lang="en-US" altLang="ja-JP" sz="2000" dirty="0" err="1">
                <a:solidFill>
                  <a:srgbClr val="000000"/>
                </a:solidFill>
                <a:latin typeface="Open Sans" charset="0"/>
                <a:ea typeface="Open Sans" charset="0"/>
                <a:cs typeface="Open Sans" charset="0"/>
              </a:rPr>
              <a:t>dataframe</a:t>
            </a:r>
            <a:r>
              <a:rPr lang="en-US" altLang="ja-JP" sz="2000" dirty="0">
                <a:solidFill>
                  <a:srgbClr val="000000"/>
                </a:solidFill>
                <a:latin typeface="Open Sans" charset="0"/>
                <a:ea typeface="Open Sans" charset="0"/>
                <a:cs typeface="Open Sans" charset="0"/>
              </a:rPr>
              <a:t> conversion by including more input prompts for users.</a:t>
            </a:r>
          </a:p>
          <a:p>
            <a:pPr marL="342900" indent="-342900">
              <a:buClr>
                <a:schemeClr val="bg1"/>
              </a:buClr>
              <a:buFont typeface="Wingdings" pitchFamily="2" charset="2"/>
              <a:buChar char="Ø"/>
            </a:pPr>
            <a:r>
              <a:rPr lang="en-US" altLang="ja-JP" sz="2000" dirty="0">
                <a:solidFill>
                  <a:srgbClr val="000000"/>
                </a:solidFill>
                <a:latin typeface="Open Sans" charset="0"/>
                <a:ea typeface="Open Sans" charset="0"/>
                <a:cs typeface="Open Sans" charset="0"/>
              </a:rPr>
              <a:t>UI design to replace the input prompts</a:t>
            </a:r>
          </a:p>
          <a:p>
            <a:pPr>
              <a:buClr>
                <a:schemeClr val="bg1"/>
              </a:buClr>
            </a:pPr>
            <a:endParaRPr lang="en-US" altLang="ja-JP" sz="2000" dirty="0">
              <a:solidFill>
                <a:srgbClr val="000000"/>
              </a:solidFill>
              <a:latin typeface="Open Sans" charset="0"/>
              <a:ea typeface="Open Sans" charset="0"/>
              <a:cs typeface="Open Sans" charset="0"/>
            </a:endParaRPr>
          </a:p>
          <a:p>
            <a:pPr>
              <a:buClr>
                <a:schemeClr val="bg1"/>
              </a:buClr>
            </a:pPr>
            <a:r>
              <a:rPr lang="en-US" sz="2000" b="1" dirty="0">
                <a:solidFill>
                  <a:srgbClr val="000000"/>
                </a:solidFill>
                <a:latin typeface="Open Sans" charset="0"/>
                <a:ea typeface="Open Sans" charset="0"/>
                <a:cs typeface="Open Sans" charset="0"/>
              </a:rPr>
              <a:t>Band Gap and Cell Parameter Prediction:</a:t>
            </a:r>
          </a:p>
          <a:p>
            <a:pPr marL="285750" indent="-285750">
              <a:buClr>
                <a:schemeClr val="bg1"/>
              </a:buClr>
              <a:buFont typeface="Wingdings" pitchFamily="2" charset="2"/>
              <a:buChar char="Ø"/>
            </a:pPr>
            <a:r>
              <a:rPr lang="en-US" sz="2000" dirty="0">
                <a:solidFill>
                  <a:srgbClr val="000000"/>
                </a:solidFill>
                <a:latin typeface="Open Sans" charset="0"/>
                <a:ea typeface="Open Sans" charset="0"/>
                <a:cs typeface="Open Sans" charset="0"/>
              </a:rPr>
              <a:t>Better confinement of the hypothesis</a:t>
            </a:r>
            <a:r>
              <a:rPr lang="zh-CN" altLang="en-US" sz="2000" dirty="0">
                <a:solidFill>
                  <a:srgbClr val="000000"/>
                </a:solidFill>
                <a:latin typeface="Open Sans" charset="0"/>
                <a:ea typeface="Open Sans" charset="0"/>
                <a:cs typeface="Open Sans" charset="0"/>
              </a:rPr>
              <a:t> </a:t>
            </a:r>
            <a:r>
              <a:rPr lang="en-US" altLang="zh-CN" sz="2000" dirty="0">
                <a:solidFill>
                  <a:srgbClr val="000000"/>
                </a:solidFill>
                <a:latin typeface="Open Sans" charset="0"/>
                <a:ea typeface="Open Sans" charset="0"/>
                <a:cs typeface="Open Sans" charset="0"/>
              </a:rPr>
              <a:t>with the control of other non-structural factors that impacts the band gap values.</a:t>
            </a:r>
            <a:endParaRPr lang="en-US" sz="2000" dirty="0">
              <a:solidFill>
                <a:srgbClr val="000000"/>
              </a:solidFill>
              <a:latin typeface="Open Sans" charset="0"/>
              <a:ea typeface="Open Sans" charset="0"/>
              <a:cs typeface="Open Sans" charset="0"/>
            </a:endParaRPr>
          </a:p>
          <a:p>
            <a:pPr marL="285750" indent="-285750">
              <a:buClr>
                <a:schemeClr val="bg1"/>
              </a:buClr>
              <a:buFont typeface="Wingdings" pitchFamily="2" charset="2"/>
              <a:buChar char="Ø"/>
            </a:pPr>
            <a:endParaRPr lang="en-US" sz="2000" dirty="0">
              <a:solidFill>
                <a:srgbClr val="000000"/>
              </a:solidFill>
              <a:latin typeface="Open Sans" charset="0"/>
              <a:ea typeface="Open Sans" charset="0"/>
              <a:cs typeface="Open Sans" charset="0"/>
            </a:endParaRPr>
          </a:p>
        </p:txBody>
      </p:sp>
      <p:pic>
        <p:nvPicPr>
          <p:cNvPr id="47" name="Picture 46" descr="Gold Boundless Bar" title="Gold Boundless Ba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White Block W"/>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5071" y="2147368"/>
            <a:ext cx="3974592" cy="2685979"/>
          </a:xfrm>
          <a:prstGeom prst="rect">
            <a:avLst/>
          </a:prstGeom>
        </p:spPr>
      </p:pic>
      <p:pic>
        <p:nvPicPr>
          <p:cNvPr id="9" name="Picture 8" descr="Table&#10;&#10;Description automatically generated">
            <a:extLst>
              <a:ext uri="{FF2B5EF4-FFF2-40B4-BE49-F238E27FC236}">
                <a16:creationId xmlns:a16="http://schemas.microsoft.com/office/drawing/2014/main" id="{D6B498D5-998E-494B-AF4A-FB9D223F6C6F}"/>
              </a:ext>
            </a:extLst>
          </p:cNvPr>
          <p:cNvPicPr>
            <a:picLocks noChangeAspect="1"/>
          </p:cNvPicPr>
          <p:nvPr/>
        </p:nvPicPr>
        <p:blipFill>
          <a:blip r:embed="rId7"/>
          <a:stretch>
            <a:fillRect/>
          </a:stretch>
        </p:blipFill>
        <p:spPr>
          <a:xfrm>
            <a:off x="8776844" y="19167686"/>
            <a:ext cx="7453422" cy="1479949"/>
          </a:xfrm>
          <a:prstGeom prst="rect">
            <a:avLst/>
          </a:prstGeom>
        </p:spPr>
      </p:pic>
      <p:sp>
        <p:nvSpPr>
          <p:cNvPr id="12" name="Bent Arrow 11">
            <a:extLst>
              <a:ext uri="{FF2B5EF4-FFF2-40B4-BE49-F238E27FC236}">
                <a16:creationId xmlns:a16="http://schemas.microsoft.com/office/drawing/2014/main" id="{F55D3348-9CC4-E845-99FB-6DD0299FE5AF}"/>
              </a:ext>
            </a:extLst>
          </p:cNvPr>
          <p:cNvSpPr/>
          <p:nvPr/>
        </p:nvSpPr>
        <p:spPr>
          <a:xfrm rot="5400000">
            <a:off x="13669528" y="16299652"/>
            <a:ext cx="1886404" cy="19648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F9DE257E-D9F9-D046-8F31-877F28BA5D82}"/>
              </a:ext>
            </a:extLst>
          </p:cNvPr>
          <p:cNvPicPr>
            <a:picLocks noChangeAspect="1"/>
          </p:cNvPicPr>
          <p:nvPr/>
        </p:nvPicPr>
        <p:blipFill>
          <a:blip r:embed="rId8"/>
          <a:stretch>
            <a:fillRect/>
          </a:stretch>
        </p:blipFill>
        <p:spPr>
          <a:xfrm>
            <a:off x="8900468" y="13372362"/>
            <a:ext cx="3624090" cy="4885641"/>
          </a:xfrm>
          <a:prstGeom prst="rect">
            <a:avLst/>
          </a:prstGeom>
        </p:spPr>
      </p:pic>
      <p:pic>
        <p:nvPicPr>
          <p:cNvPr id="38" name="Picture 37" descr="Table&#10;&#10;Description automatically generated with medium confidence">
            <a:extLst>
              <a:ext uri="{FF2B5EF4-FFF2-40B4-BE49-F238E27FC236}">
                <a16:creationId xmlns:a16="http://schemas.microsoft.com/office/drawing/2014/main" id="{281FE307-B442-1744-B7B6-589C610C7428}"/>
              </a:ext>
            </a:extLst>
          </p:cNvPr>
          <p:cNvPicPr>
            <a:picLocks noChangeAspect="1"/>
          </p:cNvPicPr>
          <p:nvPr/>
        </p:nvPicPr>
        <p:blipFill>
          <a:blip r:embed="rId9"/>
          <a:stretch>
            <a:fillRect/>
          </a:stretch>
        </p:blipFill>
        <p:spPr>
          <a:xfrm>
            <a:off x="9392574" y="13868722"/>
            <a:ext cx="3872571" cy="4333592"/>
          </a:xfrm>
          <a:prstGeom prst="rect">
            <a:avLst/>
          </a:prstGeom>
        </p:spPr>
      </p:pic>
      <p:pic>
        <p:nvPicPr>
          <p:cNvPr id="43" name="Picture 42" descr="Text&#10;&#10;Description automatically generated with medium confidence">
            <a:extLst>
              <a:ext uri="{FF2B5EF4-FFF2-40B4-BE49-F238E27FC236}">
                <a16:creationId xmlns:a16="http://schemas.microsoft.com/office/drawing/2014/main" id="{08254688-D56C-6547-8268-ACAE51FEAA6C}"/>
              </a:ext>
            </a:extLst>
          </p:cNvPr>
          <p:cNvPicPr>
            <a:picLocks noChangeAspect="1"/>
          </p:cNvPicPr>
          <p:nvPr/>
        </p:nvPicPr>
        <p:blipFill>
          <a:blip r:embed="rId10"/>
          <a:stretch>
            <a:fillRect/>
          </a:stretch>
        </p:blipFill>
        <p:spPr>
          <a:xfrm>
            <a:off x="9839551" y="14287418"/>
            <a:ext cx="3674644" cy="4514393"/>
          </a:xfrm>
          <a:prstGeom prst="rect">
            <a:avLst/>
          </a:prstGeom>
        </p:spPr>
      </p:pic>
      <p:sp>
        <p:nvSpPr>
          <p:cNvPr id="65" name="TextBox 64">
            <a:extLst>
              <a:ext uri="{FF2B5EF4-FFF2-40B4-BE49-F238E27FC236}">
                <a16:creationId xmlns:a16="http://schemas.microsoft.com/office/drawing/2014/main" id="{1564F723-8B12-FF4C-940C-1B9E4637B68C}"/>
              </a:ext>
            </a:extLst>
          </p:cNvPr>
          <p:cNvSpPr txBox="1"/>
          <p:nvPr/>
        </p:nvSpPr>
        <p:spPr>
          <a:xfrm>
            <a:off x="1387998" y="10470999"/>
            <a:ext cx="6530865" cy="4062651"/>
          </a:xfrm>
          <a:prstGeom prst="rect">
            <a:avLst/>
          </a:prstGeom>
          <a:noFill/>
        </p:spPr>
        <p:txBody>
          <a:bodyPr wrap="square" rtlCol="0">
            <a:spAutoFit/>
          </a:bodyPr>
          <a:lstStyle/>
          <a:p>
            <a:pPr algn="just"/>
            <a:endParaRPr lang="en-US" sz="2400" dirty="0">
              <a:latin typeface="Open Sans" charset="0"/>
              <a:ea typeface="Open Sans" charset="0"/>
              <a:cs typeface="Open Sans" charset="0"/>
            </a:endParaRPr>
          </a:p>
          <a:p>
            <a:pPr algn="just"/>
            <a:r>
              <a:rPr lang="en-US" sz="3200" b="1" dirty="0">
                <a:solidFill>
                  <a:schemeClr val="bg1">
                    <a:lumMod val="60000"/>
                    <a:lumOff val="40000"/>
                  </a:schemeClr>
                </a:solidFill>
                <a:latin typeface="Open Sans" charset="0"/>
                <a:ea typeface="Open Sans" charset="0"/>
                <a:cs typeface="Open Sans" charset="0"/>
              </a:rPr>
              <a:t>Band gap</a:t>
            </a:r>
            <a:r>
              <a:rPr lang="en-US" sz="2400" dirty="0">
                <a:solidFill>
                  <a:schemeClr val="bg1">
                    <a:lumMod val="60000"/>
                    <a:lumOff val="40000"/>
                  </a:schemeClr>
                </a:solidFill>
                <a:latin typeface="Open Sans" charset="0"/>
                <a:ea typeface="Open Sans" charset="0"/>
                <a:cs typeface="Open Sans" charset="0"/>
              </a:rPr>
              <a:t> </a:t>
            </a:r>
            <a:r>
              <a:rPr lang="en-US" sz="2000" dirty="0">
                <a:solidFill>
                  <a:schemeClr val="bg1">
                    <a:lumMod val="60000"/>
                    <a:lumOff val="40000"/>
                  </a:schemeClr>
                </a:solidFill>
                <a:latin typeface="Open Sans" charset="0"/>
                <a:ea typeface="Open Sans" charset="0"/>
                <a:cs typeface="Open Sans" charset="0"/>
              </a:rPr>
              <a:t>is the energy gap between the valance band and the conduction band of a molecule. It could be interpreted as the energy threshold to ”activate” the conductivity of a material. Tuning the band gap has a great significance on the energy application such as photovoltaic electronics, battery, etc. </a:t>
            </a:r>
          </a:p>
          <a:p>
            <a:pPr algn="just"/>
            <a:endParaRPr lang="en-US" sz="2000" dirty="0">
              <a:solidFill>
                <a:schemeClr val="bg1">
                  <a:lumMod val="60000"/>
                  <a:lumOff val="40000"/>
                </a:schemeClr>
              </a:solidFill>
              <a:latin typeface="Open Sans" charset="0"/>
              <a:ea typeface="Open Sans" charset="0"/>
              <a:cs typeface="Open Sans" charset="0"/>
            </a:endParaRPr>
          </a:p>
          <a:p>
            <a:pPr algn="just"/>
            <a:r>
              <a:rPr lang="en-US" sz="2000" dirty="0">
                <a:solidFill>
                  <a:schemeClr val="bg1">
                    <a:lumMod val="60000"/>
                    <a:lumOff val="40000"/>
                  </a:schemeClr>
                </a:solidFill>
                <a:latin typeface="Open Sans" charset="0"/>
                <a:ea typeface="Open Sans" charset="0"/>
                <a:cs typeface="Open Sans" charset="0"/>
              </a:rPr>
              <a:t>One of the factors that associates with this property is the </a:t>
            </a:r>
            <a:r>
              <a:rPr lang="en-US" altLang="zh-CN" sz="2000" dirty="0">
                <a:solidFill>
                  <a:schemeClr val="bg1">
                    <a:lumMod val="60000"/>
                    <a:lumOff val="40000"/>
                  </a:schemeClr>
                </a:solidFill>
                <a:latin typeface="Open Sans" charset="0"/>
                <a:ea typeface="Open Sans" charset="0"/>
                <a:cs typeface="Open Sans" charset="0"/>
              </a:rPr>
              <a:t>size of the crystalline unit cell. [1]</a:t>
            </a:r>
            <a:endParaRPr lang="en-US" sz="2000" dirty="0">
              <a:solidFill>
                <a:schemeClr val="bg1">
                  <a:lumMod val="60000"/>
                  <a:lumOff val="40000"/>
                </a:schemeClr>
              </a:solidFill>
              <a:latin typeface="Open Sans" charset="0"/>
              <a:ea typeface="Open Sans" charset="0"/>
              <a:cs typeface="Open Sans" charset="0"/>
            </a:endParaRPr>
          </a:p>
          <a:p>
            <a:pPr marL="342900" indent="-342900">
              <a:spcAft>
                <a:spcPts val="1200"/>
              </a:spcAft>
              <a:buFontTx/>
              <a:buChar char="-"/>
            </a:pPr>
            <a:endParaRPr lang="en-US" sz="2200" dirty="0"/>
          </a:p>
        </p:txBody>
      </p:sp>
      <p:sp>
        <p:nvSpPr>
          <p:cNvPr id="69" name="TextBox 68">
            <a:extLst>
              <a:ext uri="{FF2B5EF4-FFF2-40B4-BE49-F238E27FC236}">
                <a16:creationId xmlns:a16="http://schemas.microsoft.com/office/drawing/2014/main" id="{E8836583-DFEF-EF49-BBED-7851DBF2EE4F}"/>
              </a:ext>
            </a:extLst>
          </p:cNvPr>
          <p:cNvSpPr txBox="1"/>
          <p:nvPr/>
        </p:nvSpPr>
        <p:spPr>
          <a:xfrm>
            <a:off x="1369189" y="15196770"/>
            <a:ext cx="6530864" cy="5170646"/>
          </a:xfrm>
          <a:prstGeom prst="rect">
            <a:avLst/>
          </a:prstGeom>
          <a:noFill/>
        </p:spPr>
        <p:txBody>
          <a:bodyPr wrap="square" rtlCol="0">
            <a:spAutoFit/>
          </a:bodyPr>
          <a:lstStyle/>
          <a:p>
            <a:pPr algn="just"/>
            <a:r>
              <a:rPr lang="en-US" sz="3200" b="1" dirty="0">
                <a:latin typeface="Open Sans" charset="0"/>
                <a:ea typeface="Open Sans" charset="0"/>
                <a:cs typeface="Open Sans" charset="0"/>
              </a:rPr>
              <a:t>Materials Project</a:t>
            </a:r>
            <a:r>
              <a:rPr lang="en-US" sz="2400" b="1" dirty="0">
                <a:latin typeface="Open Sans" charset="0"/>
                <a:ea typeface="Open Sans" charset="0"/>
                <a:cs typeface="Open Sans" charset="0"/>
              </a:rPr>
              <a:t> </a:t>
            </a:r>
            <a:r>
              <a:rPr lang="en-US" sz="2000" dirty="0">
                <a:latin typeface="Open Sans" charset="0"/>
                <a:ea typeface="Open Sans" charset="0"/>
                <a:cs typeface="Open Sans" charset="0"/>
              </a:rPr>
              <a:t>is an open-source</a:t>
            </a:r>
            <a:r>
              <a:rPr lang="zh-CN" altLang="en-US" sz="2000" dirty="0">
                <a:latin typeface="Open Sans" charset="0"/>
                <a:ea typeface="Open Sans" charset="0"/>
                <a:cs typeface="Open Sans" charset="0"/>
              </a:rPr>
              <a:t> </a:t>
            </a:r>
            <a:r>
              <a:rPr lang="en-US" altLang="zh-CN" sz="2000" dirty="0">
                <a:latin typeface="Open Sans" charset="0"/>
                <a:ea typeface="Open Sans" charset="0"/>
                <a:cs typeface="Open Sans" charset="0"/>
              </a:rPr>
              <a:t>library that contains common properties and structural information of crystalline inorganics. [2] </a:t>
            </a:r>
            <a:r>
              <a:rPr lang="en-US" sz="2000" dirty="0">
                <a:latin typeface="Open Sans" charset="0"/>
                <a:ea typeface="Open Sans" charset="0"/>
                <a:cs typeface="Open Sans" charset="0"/>
              </a:rPr>
              <a:t>It accompanies with </a:t>
            </a:r>
            <a:r>
              <a:rPr lang="en-US" altLang="zh-CN" sz="3200" b="1" dirty="0" err="1">
                <a:latin typeface="Open Sans" charset="0"/>
                <a:ea typeface="Open Sans" charset="0"/>
                <a:cs typeface="Open Sans" charset="0"/>
              </a:rPr>
              <a:t>p</a:t>
            </a:r>
            <a:r>
              <a:rPr lang="en-US" sz="3200" b="1" dirty="0" err="1">
                <a:latin typeface="Open Sans" charset="0"/>
                <a:ea typeface="Open Sans" charset="0"/>
                <a:cs typeface="Open Sans" charset="0"/>
              </a:rPr>
              <a:t>ymatgen</a:t>
            </a:r>
            <a:r>
              <a:rPr lang="en-US" sz="2000" dirty="0">
                <a:latin typeface="Open Sans" charset="0"/>
                <a:ea typeface="Open Sans" charset="0"/>
                <a:cs typeface="Open Sans" charset="0"/>
              </a:rPr>
              <a:t>, a python based package, that vividly extracts data and information with customizable components for the users via API access.</a:t>
            </a:r>
          </a:p>
          <a:p>
            <a:pPr algn="just"/>
            <a:endParaRPr lang="en-US" sz="2000" b="1" dirty="0">
              <a:latin typeface="Open Sans" charset="0"/>
              <a:ea typeface="Open Sans" charset="0"/>
              <a:cs typeface="Open Sans" charset="0"/>
            </a:endParaRPr>
          </a:p>
          <a:p>
            <a:pPr algn="just"/>
            <a:r>
              <a:rPr lang="en-US" sz="2000" dirty="0">
                <a:latin typeface="Open Sans" charset="0"/>
                <a:ea typeface="Open Sans" charset="0"/>
                <a:cs typeface="Open Sans" charset="0"/>
              </a:rPr>
              <a:t>However, the learning curve for mastering </a:t>
            </a:r>
            <a:r>
              <a:rPr lang="en-US" sz="2000" dirty="0" err="1">
                <a:latin typeface="Open Sans" charset="0"/>
                <a:ea typeface="Open Sans" charset="0"/>
                <a:cs typeface="Open Sans" charset="0"/>
              </a:rPr>
              <a:t>pymatgen</a:t>
            </a:r>
            <a:r>
              <a:rPr lang="en-US" sz="2000" dirty="0">
                <a:latin typeface="Open Sans" charset="0"/>
                <a:ea typeface="Open Sans" charset="0"/>
                <a:cs typeface="Open Sans" charset="0"/>
              </a:rPr>
              <a:t> API is relatively sharp. Moreover, </a:t>
            </a:r>
            <a:r>
              <a:rPr lang="en-US" sz="2000" dirty="0" err="1">
                <a:latin typeface="Open Sans" charset="0"/>
                <a:ea typeface="Open Sans" charset="0"/>
                <a:cs typeface="Open Sans" charset="0"/>
              </a:rPr>
              <a:t>pymatgen</a:t>
            </a:r>
            <a:r>
              <a:rPr lang="en-US" sz="2000" dirty="0">
                <a:latin typeface="Open Sans" charset="0"/>
                <a:ea typeface="Open Sans" charset="0"/>
                <a:cs typeface="Open Sans" charset="0"/>
              </a:rPr>
              <a:t> only provides the methods to access very structured, organized to Materials Project and doesn’t provide revenues for RAW data preprocessing.</a:t>
            </a:r>
          </a:p>
          <a:p>
            <a:pPr algn="just"/>
            <a:endParaRPr lang="en-US" sz="2400" dirty="0">
              <a:solidFill>
                <a:srgbClr val="FFFFFF"/>
              </a:solidFill>
              <a:latin typeface="Open Sans" charset="0"/>
              <a:ea typeface="Open Sans" charset="0"/>
              <a:cs typeface="Open Sans" charset="0"/>
            </a:endParaRPr>
          </a:p>
          <a:p>
            <a:pPr marL="342900" indent="-342900">
              <a:spcAft>
                <a:spcPts val="1200"/>
              </a:spcAft>
              <a:buFontTx/>
              <a:buChar char="-"/>
            </a:pPr>
            <a:endParaRPr lang="en-US" sz="2200" dirty="0">
              <a:solidFill>
                <a:srgbClr val="FFFFFF"/>
              </a:solidFill>
            </a:endParaRPr>
          </a:p>
        </p:txBody>
      </p:sp>
      <p:sp>
        <p:nvSpPr>
          <p:cNvPr id="70" name="TextBox 69">
            <a:extLst>
              <a:ext uri="{FF2B5EF4-FFF2-40B4-BE49-F238E27FC236}">
                <a16:creationId xmlns:a16="http://schemas.microsoft.com/office/drawing/2014/main" id="{D850D8A6-904A-B64E-9D00-99FDD29CD69A}"/>
              </a:ext>
            </a:extLst>
          </p:cNvPr>
          <p:cNvSpPr txBox="1"/>
          <p:nvPr/>
        </p:nvSpPr>
        <p:spPr>
          <a:xfrm>
            <a:off x="24852444" y="19151181"/>
            <a:ext cx="6967728" cy="1831271"/>
          </a:xfrm>
          <a:prstGeom prst="rect">
            <a:avLst/>
          </a:prstGeom>
          <a:noFill/>
        </p:spPr>
        <p:txBody>
          <a:bodyPr wrap="square" rtlCol="0">
            <a:spAutoFit/>
          </a:bodyPr>
          <a:lstStyle/>
          <a:p>
            <a:pPr algn="just"/>
            <a:r>
              <a:rPr lang="en-US" sz="3300" i="1" dirty="0">
                <a:latin typeface="Uni Sans Book" charset="0"/>
                <a:ea typeface="Uni Sans Book" charset="0"/>
                <a:cs typeface="Uni Sans Book" charset="0"/>
              </a:rPr>
              <a:t>Commitment:</a:t>
            </a:r>
          </a:p>
          <a:p>
            <a:pPr marL="342900" indent="-342900" algn="just">
              <a:buClr>
                <a:schemeClr val="bg1"/>
              </a:buClr>
              <a:buFont typeface="Wingdings" pitchFamily="2" charset="2"/>
              <a:buChar char="Ø"/>
            </a:pPr>
            <a:r>
              <a:rPr lang="en-US" sz="2000" dirty="0" err="1">
                <a:solidFill>
                  <a:srgbClr val="000000"/>
                </a:solidFill>
                <a:latin typeface="Uni Sans Book" charset="0"/>
                <a:ea typeface="Uni Sans Book" charset="0"/>
                <a:cs typeface="Uni Sans Book" charset="0"/>
              </a:rPr>
              <a:t>Yanyao</a:t>
            </a:r>
            <a:r>
              <a:rPr lang="en-US" sz="2000" dirty="0">
                <a:solidFill>
                  <a:srgbClr val="000000"/>
                </a:solidFill>
                <a:latin typeface="Uni Sans Book" charset="0"/>
                <a:ea typeface="Uni Sans Book" charset="0"/>
                <a:cs typeface="Uni Sans Book" charset="0"/>
              </a:rPr>
              <a:t> Han – Model training, environment setup, UI design.</a:t>
            </a:r>
          </a:p>
          <a:p>
            <a:pPr marL="342900" indent="-342900" algn="just">
              <a:buClr>
                <a:schemeClr val="bg1"/>
              </a:buClr>
              <a:buFont typeface="Wingdings" pitchFamily="2" charset="2"/>
              <a:buChar char="Ø"/>
            </a:pPr>
            <a:r>
              <a:rPr lang="en-US" sz="2000" dirty="0">
                <a:solidFill>
                  <a:srgbClr val="000000"/>
                </a:solidFill>
                <a:latin typeface="Uni Sans Book" charset="0"/>
                <a:ea typeface="Uni Sans Book" charset="0"/>
                <a:cs typeface="Uni Sans Book" charset="0"/>
              </a:rPr>
              <a:t>Yifei He – CIF Preprocess</a:t>
            </a:r>
          </a:p>
          <a:p>
            <a:pPr marL="342900" indent="-342900" algn="just">
              <a:buClr>
                <a:schemeClr val="bg1"/>
              </a:buClr>
              <a:buFont typeface="Wingdings" pitchFamily="2" charset="2"/>
              <a:buChar char="Ø"/>
            </a:pPr>
            <a:r>
              <a:rPr lang="en-US" sz="2000" dirty="0" err="1">
                <a:solidFill>
                  <a:srgbClr val="000000"/>
                </a:solidFill>
                <a:latin typeface="Uni Sans Book" charset="0"/>
                <a:ea typeface="Uni Sans Book" charset="0"/>
                <a:cs typeface="Uni Sans Book" charset="0"/>
              </a:rPr>
              <a:t>Jiayi</a:t>
            </a:r>
            <a:r>
              <a:rPr lang="en-US" sz="2000" dirty="0">
                <a:solidFill>
                  <a:srgbClr val="000000"/>
                </a:solidFill>
                <a:latin typeface="Uni Sans Book" charset="0"/>
                <a:ea typeface="Uni Sans Book" charset="0"/>
                <a:cs typeface="Uni Sans Book" charset="0"/>
              </a:rPr>
              <a:t> Li – Model training,</a:t>
            </a:r>
          </a:p>
          <a:p>
            <a:pPr marL="342900" indent="-342900" algn="just">
              <a:buClr>
                <a:schemeClr val="bg1"/>
              </a:buClr>
              <a:buFont typeface="Wingdings" pitchFamily="2" charset="2"/>
              <a:buChar char="Ø"/>
            </a:pPr>
            <a:r>
              <a:rPr lang="en-US" sz="2000" dirty="0" err="1">
                <a:solidFill>
                  <a:srgbClr val="000000"/>
                </a:solidFill>
                <a:latin typeface="Uni Sans Book" charset="0"/>
                <a:ea typeface="Uni Sans Book" charset="0"/>
                <a:cs typeface="Uni Sans Book" charset="0"/>
              </a:rPr>
              <a:t>Ruofan</a:t>
            </a:r>
            <a:r>
              <a:rPr lang="en-US" sz="2000" dirty="0">
                <a:solidFill>
                  <a:srgbClr val="000000"/>
                </a:solidFill>
                <a:latin typeface="Uni Sans Book" charset="0"/>
                <a:ea typeface="Uni Sans Book" charset="0"/>
                <a:cs typeface="Uni Sans Book" charset="0"/>
              </a:rPr>
              <a:t> Liu – Model training, environment setup</a:t>
            </a:r>
          </a:p>
        </p:txBody>
      </p:sp>
      <p:pic>
        <p:nvPicPr>
          <p:cNvPr id="50" name="Picture 49" descr="Chart, radar chart&#10;&#10;Description automatically generated">
            <a:extLst>
              <a:ext uri="{FF2B5EF4-FFF2-40B4-BE49-F238E27FC236}">
                <a16:creationId xmlns:a16="http://schemas.microsoft.com/office/drawing/2014/main" id="{C6350672-28E1-D044-B9ED-9CB996E55FD7}"/>
              </a:ext>
            </a:extLst>
          </p:cNvPr>
          <p:cNvPicPr>
            <a:picLocks noChangeAspect="1"/>
          </p:cNvPicPr>
          <p:nvPr/>
        </p:nvPicPr>
        <p:blipFill>
          <a:blip r:embed="rId11"/>
          <a:stretch>
            <a:fillRect/>
          </a:stretch>
        </p:blipFill>
        <p:spPr>
          <a:xfrm>
            <a:off x="16499442" y="17744404"/>
            <a:ext cx="4036271" cy="3278730"/>
          </a:xfrm>
          <a:prstGeom prst="rect">
            <a:avLst/>
          </a:prstGeom>
        </p:spPr>
      </p:pic>
      <p:pic>
        <p:nvPicPr>
          <p:cNvPr id="58" name="Picture 57" descr="Chart&#10;&#10;Description automatically generated">
            <a:extLst>
              <a:ext uri="{FF2B5EF4-FFF2-40B4-BE49-F238E27FC236}">
                <a16:creationId xmlns:a16="http://schemas.microsoft.com/office/drawing/2014/main" id="{FAF2B386-8D5C-664A-B4B8-B7ADBBBA62F2}"/>
              </a:ext>
            </a:extLst>
          </p:cNvPr>
          <p:cNvPicPr>
            <a:picLocks noChangeAspect="1"/>
          </p:cNvPicPr>
          <p:nvPr/>
        </p:nvPicPr>
        <p:blipFill>
          <a:blip r:embed="rId12"/>
          <a:stretch>
            <a:fillRect/>
          </a:stretch>
        </p:blipFill>
        <p:spPr>
          <a:xfrm>
            <a:off x="19894731" y="18179150"/>
            <a:ext cx="4365936" cy="3037964"/>
          </a:xfrm>
          <a:prstGeom prst="rect">
            <a:avLst/>
          </a:prstGeom>
        </p:spPr>
      </p:pic>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TextBox 70" descr="Section Header placeholder">
            <a:extLst>
              <a:ext uri="{FF2B5EF4-FFF2-40B4-BE49-F238E27FC236}">
                <a16:creationId xmlns:a16="http://schemas.microsoft.com/office/drawing/2014/main" id="{20D15D66-2AB1-A34F-8404-9197A37902B9}"/>
              </a:ext>
            </a:extLst>
          </p:cNvPr>
          <p:cNvSpPr txBox="1"/>
          <p:nvPr/>
        </p:nvSpPr>
        <p:spPr>
          <a:xfrm>
            <a:off x="17045354" y="5388922"/>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II. Band Gap Prediction</a:t>
            </a:r>
          </a:p>
        </p:txBody>
      </p:sp>
      <p:pic>
        <p:nvPicPr>
          <p:cNvPr id="72" name="Picture 71" descr="gold boundless bar">
            <a:extLst>
              <a:ext uri="{FF2B5EF4-FFF2-40B4-BE49-F238E27FC236}">
                <a16:creationId xmlns:a16="http://schemas.microsoft.com/office/drawing/2014/main" id="{E9B7F1D6-0591-234F-9D97-85DB399C3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38701" y="6237653"/>
            <a:ext cx="1399032" cy="112776"/>
          </a:xfrm>
          <a:prstGeom prst="rect">
            <a:avLst/>
          </a:prstGeom>
        </p:spPr>
      </p:pic>
      <p:pic>
        <p:nvPicPr>
          <p:cNvPr id="1028" name="Picture 4">
            <a:extLst>
              <a:ext uri="{FF2B5EF4-FFF2-40B4-BE49-F238E27FC236}">
                <a16:creationId xmlns:a16="http://schemas.microsoft.com/office/drawing/2014/main" id="{8242627C-E792-D740-8074-0C7D1ED8A5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95239" y="10924397"/>
            <a:ext cx="4025190" cy="3257307"/>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9752D0A4-D927-6F4B-B1A2-86FA798C0A28}"/>
              </a:ext>
            </a:extLst>
          </p:cNvPr>
          <p:cNvSpPr txBox="1"/>
          <p:nvPr/>
        </p:nvSpPr>
        <p:spPr>
          <a:xfrm>
            <a:off x="24797362" y="6508037"/>
            <a:ext cx="6972301" cy="4708981"/>
          </a:xfrm>
          <a:prstGeom prst="rect">
            <a:avLst/>
          </a:prstGeom>
          <a:noFill/>
        </p:spPr>
        <p:txBody>
          <a:bodyPr wrap="square" rtlCol="0">
            <a:spAutoFit/>
          </a:bodyPr>
          <a:lstStyle/>
          <a:p>
            <a:r>
              <a:rPr lang="en-US" sz="2000" dirty="0">
                <a:solidFill>
                  <a:srgbClr val="000000"/>
                </a:solidFill>
                <a:latin typeface="Open Sans" charset="0"/>
                <a:ea typeface="Open Sans" charset="0"/>
                <a:cs typeface="Open Sans" charset="0"/>
              </a:rPr>
              <a:t>With the pair plot of all the features in the extracted </a:t>
            </a:r>
            <a:r>
              <a:rPr lang="en-US" sz="2000" dirty="0" err="1">
                <a:solidFill>
                  <a:srgbClr val="000000"/>
                </a:solidFill>
                <a:latin typeface="Open Sans" charset="0"/>
                <a:ea typeface="Open Sans" charset="0"/>
                <a:cs typeface="Open Sans" charset="0"/>
              </a:rPr>
              <a:t>dataframe</a:t>
            </a:r>
            <a:r>
              <a:rPr lang="en-US" sz="2000" dirty="0">
                <a:solidFill>
                  <a:srgbClr val="000000"/>
                </a:solidFill>
                <a:latin typeface="Open Sans" charset="0"/>
                <a:ea typeface="Open Sans" charset="0"/>
                <a:cs typeface="Open Sans" charset="0"/>
              </a:rPr>
              <a:t>, the correlation within the cell parameters is strong. We thus revised our hypothesis based on this discovery.</a:t>
            </a:r>
          </a:p>
          <a:p>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Hypothesis</a:t>
            </a:r>
            <a:r>
              <a:rPr lang="en-US" sz="2000" dirty="0">
                <a:solidFill>
                  <a:srgbClr val="000000"/>
                </a:solidFill>
                <a:latin typeface="Open Sans" charset="0"/>
                <a:ea typeface="Open Sans" charset="0"/>
                <a:cs typeface="Open Sans" charset="0"/>
              </a:rPr>
              <a:t>: For the band gap of a substance to fall in the visible light spectrum, there is a specific relationship for the cell parameters to satisfy, hence confining the size of the unit cell.</a:t>
            </a:r>
          </a:p>
          <a:p>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Method: </a:t>
            </a:r>
            <a:r>
              <a:rPr lang="en-US" sz="2000" dirty="0">
                <a:solidFill>
                  <a:srgbClr val="000000"/>
                </a:solidFill>
                <a:latin typeface="Open Sans" charset="0"/>
                <a:ea typeface="Open Sans" charset="0"/>
                <a:cs typeface="Open Sans" charset="0"/>
              </a:rPr>
              <a:t>Neural Network</a:t>
            </a:r>
          </a:p>
          <a:p>
            <a:endParaRPr lang="en-US" sz="2000" b="1"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Results: </a:t>
            </a:r>
          </a:p>
          <a:p>
            <a:endParaRPr lang="en-US" sz="2000" b="1" dirty="0">
              <a:solidFill>
                <a:srgbClr val="000000"/>
              </a:solidFill>
              <a:latin typeface="Open Sans" charset="0"/>
              <a:ea typeface="Open Sans" charset="0"/>
              <a:cs typeface="Open Sans" charset="0"/>
            </a:endParaRPr>
          </a:p>
          <a:p>
            <a:endParaRPr lang="en-US" sz="2000" dirty="0">
              <a:solidFill>
                <a:srgbClr val="000000"/>
              </a:solidFill>
              <a:latin typeface="Open Sans" charset="0"/>
              <a:ea typeface="Open Sans" charset="0"/>
              <a:cs typeface="Open Sans" charset="0"/>
            </a:endParaRPr>
          </a:p>
        </p:txBody>
      </p:sp>
      <p:grpSp>
        <p:nvGrpSpPr>
          <p:cNvPr id="76" name="Group 75" descr="Section Header and gold boundless bar">
            <a:extLst>
              <a:ext uri="{FF2B5EF4-FFF2-40B4-BE49-F238E27FC236}">
                <a16:creationId xmlns:a16="http://schemas.microsoft.com/office/drawing/2014/main" id="{5ADCB207-F5E5-5443-A82B-57515C2516D4}"/>
              </a:ext>
            </a:extLst>
          </p:cNvPr>
          <p:cNvGrpSpPr/>
          <p:nvPr/>
        </p:nvGrpSpPr>
        <p:grpSpPr>
          <a:xfrm>
            <a:off x="8947400" y="5458380"/>
            <a:ext cx="6972300" cy="904357"/>
            <a:chOff x="8956548" y="11722608"/>
            <a:chExt cx="6972300" cy="904357"/>
          </a:xfrm>
        </p:grpSpPr>
        <p:sp>
          <p:nvSpPr>
            <p:cNvPr id="77" name="TextBox 76" descr="Section Header and gold boundless bar">
              <a:extLst>
                <a:ext uri="{FF2B5EF4-FFF2-40B4-BE49-F238E27FC236}">
                  <a16:creationId xmlns:a16="http://schemas.microsoft.com/office/drawing/2014/main" id="{7FFC47EF-ECF5-9748-80B2-75A95C6AF35F}"/>
                </a:ext>
              </a:extLst>
            </p:cNvP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 CIF Preprocess</a:t>
              </a:r>
            </a:p>
          </p:txBody>
        </p:sp>
        <p:pic>
          <p:nvPicPr>
            <p:cNvPr id="78" name="Picture 77" descr="Gold boundless bar">
              <a:extLst>
                <a:ext uri="{FF2B5EF4-FFF2-40B4-BE49-F238E27FC236}">
                  <a16:creationId xmlns:a16="http://schemas.microsoft.com/office/drawing/2014/main" id="{5FE7E84A-CC6C-E345-B04F-2A9931B91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79" name="TextBox 78">
            <a:extLst>
              <a:ext uri="{FF2B5EF4-FFF2-40B4-BE49-F238E27FC236}">
                <a16:creationId xmlns:a16="http://schemas.microsoft.com/office/drawing/2014/main" id="{CCAF4F7A-81CC-AD41-93E1-C0C745E5C1A7}"/>
              </a:ext>
            </a:extLst>
          </p:cNvPr>
          <p:cNvSpPr txBox="1"/>
          <p:nvPr/>
        </p:nvSpPr>
        <p:spPr>
          <a:xfrm>
            <a:off x="8940681" y="6518296"/>
            <a:ext cx="6972301" cy="8094524"/>
          </a:xfrm>
          <a:prstGeom prst="rect">
            <a:avLst/>
          </a:prstGeom>
          <a:noFill/>
        </p:spPr>
        <p:txBody>
          <a:bodyPr wrap="square" rtlCol="0">
            <a:spAutoFit/>
          </a:bodyPr>
          <a:lstStyle/>
          <a:p>
            <a:r>
              <a:rPr lang="en-US" sz="2000" b="1" dirty="0" err="1">
                <a:solidFill>
                  <a:srgbClr val="000000"/>
                </a:solidFill>
                <a:latin typeface="Open Sans" charset="0"/>
                <a:ea typeface="Open Sans" charset="0"/>
                <a:cs typeface="Open Sans" charset="0"/>
              </a:rPr>
              <a:t>CIFdownload</a:t>
            </a:r>
            <a:r>
              <a:rPr lang="en-US" sz="2000" b="1" dirty="0">
                <a:solidFill>
                  <a:srgbClr val="000000"/>
                </a:solidFill>
                <a:latin typeface="Open Sans" charset="0"/>
                <a:ea typeface="Open Sans" charset="0"/>
                <a:cs typeface="Open Sans" charset="0"/>
              </a:rPr>
              <a:t>(</a:t>
            </a:r>
            <a:r>
              <a:rPr lang="en-US" sz="2000" b="1" dirty="0" err="1">
                <a:solidFill>
                  <a:srgbClr val="000000"/>
                </a:solidFill>
                <a:latin typeface="Open Sans" charset="0"/>
                <a:ea typeface="Open Sans" charset="0"/>
                <a:cs typeface="Open Sans" charset="0"/>
              </a:rPr>
              <a:t>api</a:t>
            </a:r>
            <a:r>
              <a:rPr lang="en-US" sz="2000" b="1" dirty="0">
                <a:solidFill>
                  <a:srgbClr val="000000"/>
                </a:solidFill>
                <a:latin typeface="Open Sans" charset="0"/>
                <a:ea typeface="Open Sans" charset="0"/>
                <a:cs typeface="Open Sans" charset="0"/>
              </a:rPr>
              <a:t>, </a:t>
            </a:r>
            <a:r>
              <a:rPr lang="en-US" sz="2000" b="1" dirty="0" err="1">
                <a:solidFill>
                  <a:srgbClr val="000000"/>
                </a:solidFill>
                <a:latin typeface="Open Sans" charset="0"/>
                <a:ea typeface="Open Sans" charset="0"/>
                <a:cs typeface="Open Sans" charset="0"/>
              </a:rPr>
              <a:t>filepath</a:t>
            </a:r>
            <a:r>
              <a:rPr lang="en-US" sz="2000" b="1" dirty="0">
                <a:solidFill>
                  <a:srgbClr val="000000"/>
                </a:solidFill>
                <a:latin typeface="Open Sans" charset="0"/>
                <a:ea typeface="Open Sans" charset="0"/>
                <a:cs typeface="Open Sans" charset="0"/>
              </a:rPr>
              <a:t>, </a:t>
            </a:r>
            <a:r>
              <a:rPr lang="en-US" sz="2000" b="1" dirty="0" err="1">
                <a:solidFill>
                  <a:srgbClr val="000000"/>
                </a:solidFill>
                <a:latin typeface="Open Sans" charset="0"/>
                <a:ea typeface="Open Sans" charset="0"/>
                <a:cs typeface="Open Sans" charset="0"/>
              </a:rPr>
              <a:t>lower_bound</a:t>
            </a:r>
            <a:r>
              <a:rPr lang="en-US" sz="2000" b="1" dirty="0">
                <a:solidFill>
                  <a:srgbClr val="000000"/>
                </a:solidFill>
                <a:latin typeface="Open Sans" charset="0"/>
                <a:ea typeface="Open Sans" charset="0"/>
                <a:cs typeface="Open Sans" charset="0"/>
              </a:rPr>
              <a:t>, </a:t>
            </a:r>
            <a:r>
              <a:rPr lang="en-US" sz="2000" b="1" dirty="0" err="1">
                <a:solidFill>
                  <a:srgbClr val="000000"/>
                </a:solidFill>
                <a:latin typeface="Open Sans" charset="0"/>
                <a:ea typeface="Open Sans" charset="0"/>
                <a:cs typeface="Open Sans" charset="0"/>
              </a:rPr>
              <a:t>higher_bound</a:t>
            </a:r>
            <a:r>
              <a:rPr lang="en-US" sz="2000" b="1" dirty="0">
                <a:solidFill>
                  <a:srgbClr val="000000"/>
                </a:solidFill>
                <a:latin typeface="Open Sans" charset="0"/>
                <a:ea typeface="Open Sans" charset="0"/>
                <a:cs typeface="Open Sans" charset="0"/>
              </a:rPr>
              <a:t>):</a:t>
            </a:r>
          </a:p>
          <a:p>
            <a:pPr marL="342900" indent="-342900">
              <a:buClr>
                <a:schemeClr val="bg1"/>
              </a:buClr>
              <a:buFont typeface="Wingdings" pitchFamily="2" charset="2"/>
              <a:buChar char="Ø"/>
            </a:pPr>
            <a:r>
              <a:rPr lang="en-US" sz="2000" b="1" dirty="0">
                <a:solidFill>
                  <a:srgbClr val="000000"/>
                </a:solidFill>
                <a:latin typeface="Open Sans" charset="0"/>
                <a:ea typeface="Open Sans" charset="0"/>
                <a:cs typeface="Open Sans" charset="0"/>
              </a:rPr>
              <a:t>input</a:t>
            </a:r>
            <a:r>
              <a:rPr lang="en-US" sz="2000" dirty="0">
                <a:solidFill>
                  <a:srgbClr val="000000"/>
                </a:solidFill>
                <a:latin typeface="Open Sans" charset="0"/>
                <a:ea typeface="Open Sans" charset="0"/>
                <a:cs typeface="Open Sans" charset="0"/>
              </a:rPr>
              <a:t>: </a:t>
            </a:r>
            <a:r>
              <a:rPr lang="en-US" sz="2000" dirty="0" err="1">
                <a:solidFill>
                  <a:srgbClr val="000000"/>
                </a:solidFill>
                <a:latin typeface="Open Sans" charset="0"/>
                <a:ea typeface="Open Sans" charset="0"/>
                <a:cs typeface="Open Sans" charset="0"/>
              </a:rPr>
              <a:t>api</a:t>
            </a:r>
            <a:r>
              <a:rPr lang="en-US" sz="2000" dirty="0">
                <a:solidFill>
                  <a:srgbClr val="000000"/>
                </a:solidFill>
                <a:latin typeface="Open Sans" charset="0"/>
                <a:ea typeface="Open Sans" charset="0"/>
                <a:cs typeface="Open Sans" charset="0"/>
              </a:rPr>
              <a:t> key and a saving directory</a:t>
            </a:r>
          </a:p>
          <a:p>
            <a:pPr marL="342900" indent="-342900">
              <a:buClr>
                <a:schemeClr val="bg1"/>
              </a:buClr>
              <a:buFont typeface="Wingdings" pitchFamily="2" charset="2"/>
              <a:buChar char="Ø"/>
            </a:pPr>
            <a:r>
              <a:rPr lang="en-US" sz="2000" b="1" dirty="0">
                <a:solidFill>
                  <a:srgbClr val="000000"/>
                </a:solidFill>
                <a:latin typeface="Open Sans" charset="0"/>
                <a:ea typeface="Open Sans" charset="0"/>
                <a:cs typeface="Open Sans" charset="0"/>
              </a:rPr>
              <a:t>Output</a:t>
            </a:r>
            <a:r>
              <a:rPr lang="en-US" sz="2000" dirty="0">
                <a:solidFill>
                  <a:srgbClr val="000000"/>
                </a:solidFill>
                <a:latin typeface="Open Sans" charset="0"/>
                <a:ea typeface="Open Sans" charset="0"/>
                <a:cs typeface="Open Sans" charset="0"/>
              </a:rPr>
              <a:t>: a list of dictionaries storing crystal structure information of individual compounds and individual .</a:t>
            </a:r>
            <a:r>
              <a:rPr lang="en-US" sz="2000" dirty="0" err="1">
                <a:solidFill>
                  <a:srgbClr val="000000"/>
                </a:solidFill>
                <a:latin typeface="Open Sans" charset="0"/>
                <a:ea typeface="Open Sans" charset="0"/>
                <a:cs typeface="Open Sans" charset="0"/>
              </a:rPr>
              <a:t>cif</a:t>
            </a:r>
            <a:r>
              <a:rPr lang="en-US" sz="2000" dirty="0">
                <a:solidFill>
                  <a:srgbClr val="000000"/>
                </a:solidFill>
                <a:latin typeface="Open Sans" charset="0"/>
                <a:ea typeface="Open Sans" charset="0"/>
                <a:cs typeface="Open Sans" charset="0"/>
              </a:rPr>
              <a:t> files written from the downloaded library data.</a:t>
            </a:r>
          </a:p>
          <a:p>
            <a:pPr marL="285750" indent="-285750">
              <a:buFontTx/>
              <a:buChar char="-"/>
            </a:pPr>
            <a:endParaRPr lang="en-US" sz="2000" dirty="0">
              <a:solidFill>
                <a:srgbClr val="000000"/>
              </a:solidFill>
              <a:latin typeface="Open Sans" charset="0"/>
              <a:ea typeface="Open Sans" charset="0"/>
              <a:cs typeface="Open Sans" charset="0"/>
            </a:endParaRPr>
          </a:p>
          <a:p>
            <a:r>
              <a:rPr lang="en-US" sz="2000" b="1" dirty="0" err="1">
                <a:solidFill>
                  <a:srgbClr val="000000"/>
                </a:solidFill>
                <a:latin typeface="Open Sans" charset="0"/>
                <a:ea typeface="Open Sans" charset="0"/>
                <a:cs typeface="Open Sans" charset="0"/>
              </a:rPr>
              <a:t>CIFconvert</a:t>
            </a:r>
            <a:r>
              <a:rPr lang="en-US" sz="2000" b="1" dirty="0">
                <a:solidFill>
                  <a:srgbClr val="000000"/>
                </a:solidFill>
                <a:latin typeface="Open Sans" charset="0"/>
                <a:ea typeface="Open Sans" charset="0"/>
                <a:cs typeface="Open Sans" charset="0"/>
              </a:rPr>
              <a:t>(</a:t>
            </a:r>
            <a:r>
              <a:rPr lang="en-US" sz="2000" b="1" dirty="0" err="1">
                <a:solidFill>
                  <a:srgbClr val="000000"/>
                </a:solidFill>
                <a:latin typeface="Open Sans" charset="0"/>
                <a:ea typeface="Open Sans" charset="0"/>
                <a:cs typeface="Open Sans" charset="0"/>
              </a:rPr>
              <a:t>filepath</a:t>
            </a:r>
            <a:r>
              <a:rPr lang="en-US" sz="2000" b="1" dirty="0">
                <a:solidFill>
                  <a:srgbClr val="000000"/>
                </a:solidFill>
                <a:latin typeface="Open Sans" charset="0"/>
                <a:ea typeface="Open Sans" charset="0"/>
                <a:cs typeface="Open Sans" charset="0"/>
              </a:rPr>
              <a:t>):</a:t>
            </a:r>
          </a:p>
          <a:p>
            <a:pPr marL="342900" indent="-342900">
              <a:buClr>
                <a:schemeClr val="bg1"/>
              </a:buClr>
              <a:buFont typeface="Wingdings" pitchFamily="2" charset="2"/>
              <a:buChar char="Ø"/>
            </a:pPr>
            <a:r>
              <a:rPr lang="en-US" sz="2000" b="1" dirty="0">
                <a:solidFill>
                  <a:srgbClr val="000000"/>
                </a:solidFill>
                <a:latin typeface="Open Sans" charset="0"/>
                <a:ea typeface="Open Sans" charset="0"/>
                <a:cs typeface="Open Sans" charset="0"/>
              </a:rPr>
              <a:t>Input</a:t>
            </a:r>
            <a:r>
              <a:rPr lang="en-US" sz="2000" dirty="0">
                <a:solidFill>
                  <a:srgbClr val="000000"/>
                </a:solidFill>
                <a:latin typeface="Open Sans" charset="0"/>
                <a:ea typeface="Open Sans" charset="0"/>
                <a:cs typeface="Open Sans" charset="0"/>
              </a:rPr>
              <a:t>: a directory where all the </a:t>
            </a:r>
            <a:r>
              <a:rPr lang="en-US" sz="2000" dirty="0" err="1">
                <a:solidFill>
                  <a:srgbClr val="000000"/>
                </a:solidFill>
                <a:latin typeface="Open Sans" charset="0"/>
                <a:ea typeface="Open Sans" charset="0"/>
                <a:cs typeface="Open Sans" charset="0"/>
              </a:rPr>
              <a:t>cif</a:t>
            </a:r>
            <a:r>
              <a:rPr lang="en-US" sz="2000" dirty="0">
                <a:solidFill>
                  <a:srgbClr val="000000"/>
                </a:solidFill>
                <a:latin typeface="Open Sans" charset="0"/>
                <a:ea typeface="Open Sans" charset="0"/>
                <a:cs typeface="Open Sans" charset="0"/>
              </a:rPr>
              <a:t> files are stored together.</a:t>
            </a:r>
          </a:p>
          <a:p>
            <a:pPr marL="342900" indent="-342900">
              <a:buClr>
                <a:schemeClr val="bg1"/>
              </a:buClr>
              <a:buFont typeface="Wingdings" pitchFamily="2" charset="2"/>
              <a:buChar char="Ø"/>
            </a:pPr>
            <a:r>
              <a:rPr lang="en-US" sz="2000" b="1" dirty="0">
                <a:solidFill>
                  <a:srgbClr val="000000"/>
                </a:solidFill>
                <a:latin typeface="Open Sans" charset="0"/>
                <a:ea typeface="Open Sans" charset="0"/>
                <a:cs typeface="Open Sans" charset="0"/>
              </a:rPr>
              <a:t>Output</a:t>
            </a:r>
            <a:r>
              <a:rPr lang="en-US" sz="2000" dirty="0">
                <a:solidFill>
                  <a:srgbClr val="000000"/>
                </a:solidFill>
                <a:latin typeface="Open Sans" charset="0"/>
                <a:ea typeface="Open Sans" charset="0"/>
                <a:cs typeface="Open Sans" charset="0"/>
              </a:rPr>
              <a:t>: a </a:t>
            </a:r>
            <a:r>
              <a:rPr lang="en-US" sz="2000" dirty="0" err="1">
                <a:solidFill>
                  <a:srgbClr val="000000"/>
                </a:solidFill>
                <a:latin typeface="Open Sans" charset="0"/>
                <a:ea typeface="Open Sans" charset="0"/>
                <a:cs typeface="Open Sans" charset="0"/>
              </a:rPr>
              <a:t>dataframe</a:t>
            </a:r>
            <a:r>
              <a:rPr lang="en-US" sz="2000" dirty="0">
                <a:solidFill>
                  <a:srgbClr val="000000"/>
                </a:solidFill>
                <a:latin typeface="Open Sans" charset="0"/>
                <a:ea typeface="Open Sans" charset="0"/>
                <a:cs typeface="Open Sans" charset="0"/>
              </a:rPr>
              <a:t> containing chemical formula, crystal structure, and user selected properties (e.g. band gaps)</a:t>
            </a:r>
          </a:p>
          <a:p>
            <a:pPr>
              <a:buClr>
                <a:schemeClr val="bg1"/>
              </a:buClr>
            </a:pPr>
            <a:endParaRPr lang="en-US" sz="2000" dirty="0">
              <a:solidFill>
                <a:srgbClr val="000000"/>
              </a:solidFill>
              <a:latin typeface="Open Sans" charset="0"/>
              <a:ea typeface="Open Sans" charset="0"/>
              <a:cs typeface="Open Sans" charset="0"/>
            </a:endParaRPr>
          </a:p>
          <a:p>
            <a:r>
              <a:rPr lang="en-US" sz="2000" b="1" dirty="0">
                <a:solidFill>
                  <a:srgbClr val="000000"/>
                </a:solidFill>
                <a:latin typeface="Open Sans" charset="0"/>
                <a:ea typeface="Open Sans" charset="0"/>
                <a:cs typeface="Open Sans" charset="0"/>
              </a:rPr>
              <a:t>Features:</a:t>
            </a:r>
            <a:endParaRPr lang="en-US" sz="2000" dirty="0">
              <a:solidFill>
                <a:srgbClr val="000000"/>
              </a:solidFill>
              <a:latin typeface="Open Sans" charset="0"/>
              <a:ea typeface="Open Sans" charset="0"/>
              <a:cs typeface="Open Sans" charset="0"/>
            </a:endParaRPr>
          </a:p>
          <a:p>
            <a:pPr marL="342900" indent="-342900">
              <a:buClr>
                <a:schemeClr val="bg1"/>
              </a:buClr>
              <a:buFont typeface="Wingdings" pitchFamily="2" charset="2"/>
              <a:buChar char="Ø"/>
            </a:pPr>
            <a:r>
              <a:rPr lang="en-US" sz="2000" dirty="0">
                <a:solidFill>
                  <a:srgbClr val="000000"/>
                </a:solidFill>
                <a:latin typeface="Open Sans" charset="0"/>
                <a:ea typeface="Open Sans" charset="0"/>
                <a:cs typeface="Open Sans" charset="0"/>
              </a:rPr>
              <a:t>Automatic extraction and compiling of structural information from multiple </a:t>
            </a:r>
            <a:r>
              <a:rPr lang="en-US" sz="2000" dirty="0" err="1">
                <a:solidFill>
                  <a:srgbClr val="000000"/>
                </a:solidFill>
                <a:latin typeface="Open Sans" charset="0"/>
                <a:ea typeface="Open Sans" charset="0"/>
                <a:cs typeface="Open Sans" charset="0"/>
              </a:rPr>
              <a:t>cif</a:t>
            </a:r>
            <a:r>
              <a:rPr lang="en-US" sz="2000" dirty="0">
                <a:solidFill>
                  <a:srgbClr val="000000"/>
                </a:solidFill>
                <a:latin typeface="Open Sans" charset="0"/>
                <a:ea typeface="Open Sans" charset="0"/>
                <a:cs typeface="Open Sans" charset="0"/>
              </a:rPr>
              <a:t> files in the same directory.</a:t>
            </a:r>
          </a:p>
          <a:p>
            <a:pPr marL="342900" indent="-342900">
              <a:buClr>
                <a:schemeClr val="bg1"/>
              </a:buClr>
              <a:buFont typeface="Wingdings" pitchFamily="2" charset="2"/>
              <a:buChar char="Ø"/>
            </a:pPr>
            <a:r>
              <a:rPr lang="en-US" altLang="zh-CN" sz="2000" dirty="0">
                <a:solidFill>
                  <a:srgbClr val="000000"/>
                </a:solidFill>
                <a:latin typeface="Open Sans" charset="0"/>
                <a:ea typeface="Open Sans" charset="0"/>
                <a:cs typeface="Open Sans" charset="0"/>
              </a:rPr>
              <a:t>Separate functional modules for independent application.</a:t>
            </a:r>
          </a:p>
          <a:p>
            <a:pPr marL="342900" indent="-342900">
              <a:buClr>
                <a:schemeClr val="bg1"/>
              </a:buClr>
              <a:buFont typeface="Wingdings" pitchFamily="2" charset="2"/>
              <a:buChar char="Ø"/>
            </a:pPr>
            <a:r>
              <a:rPr lang="en-US" altLang="zh-CN" sz="2000" dirty="0">
                <a:solidFill>
                  <a:srgbClr val="000000"/>
                </a:solidFill>
                <a:latin typeface="Open Sans" charset="0"/>
                <a:ea typeface="Open Sans" charset="0"/>
                <a:cs typeface="Open Sans" charset="0"/>
              </a:rPr>
              <a:t>Sequential input prompt to ease the customization process of  API download</a:t>
            </a:r>
          </a:p>
          <a:p>
            <a:pPr marL="342900" indent="-342900">
              <a:buClr>
                <a:schemeClr val="bg1"/>
              </a:buClr>
              <a:buFont typeface="Wingdings" pitchFamily="2" charset="2"/>
              <a:buChar char="Ø"/>
            </a:pPr>
            <a:endParaRPr lang="en-US" altLang="zh-CN" sz="2000" dirty="0">
              <a:solidFill>
                <a:srgbClr val="000000"/>
              </a:solidFill>
              <a:latin typeface="Open Sans" charset="0"/>
              <a:ea typeface="Open Sans" charset="0"/>
              <a:cs typeface="Open Sans" charset="0"/>
            </a:endParaRPr>
          </a:p>
          <a:p>
            <a:pPr marL="342900" indent="-342900">
              <a:buClr>
                <a:schemeClr val="bg1"/>
              </a:buClr>
              <a:buFont typeface="Wingdings" pitchFamily="2" charset="2"/>
              <a:buChar char="Ø"/>
            </a:pPr>
            <a:endParaRPr lang="en-US" sz="2000" dirty="0">
              <a:solidFill>
                <a:srgbClr val="000000"/>
              </a:solidFill>
              <a:latin typeface="Open Sans" charset="0"/>
              <a:ea typeface="Open Sans" charset="0"/>
              <a:cs typeface="Open Sans" charset="0"/>
            </a:endParaRPr>
          </a:p>
          <a:p>
            <a:pPr marL="342900" indent="-342900">
              <a:buClr>
                <a:schemeClr val="bg1"/>
              </a:buClr>
              <a:buFont typeface="Wingdings" pitchFamily="2" charset="2"/>
              <a:buChar char="Ø"/>
            </a:pPr>
            <a:endParaRPr lang="en-US" sz="2000" dirty="0">
              <a:solidFill>
                <a:srgbClr val="000000"/>
              </a:solidFill>
              <a:latin typeface="Open Sans" charset="0"/>
              <a:ea typeface="Open Sans" charset="0"/>
              <a:cs typeface="Open Sans" charset="0"/>
            </a:endParaRPr>
          </a:p>
          <a:p>
            <a:pPr marL="285750" indent="-285750">
              <a:buFontTx/>
              <a:buChar char="-"/>
            </a:pPr>
            <a:endParaRPr lang="en-US" sz="2000" dirty="0">
              <a:solidFill>
                <a:srgbClr val="000000"/>
              </a:solidFill>
              <a:latin typeface="Open Sans" charset="0"/>
              <a:ea typeface="Open Sans" charset="0"/>
              <a:cs typeface="Open Sans" charset="0"/>
            </a:endParaRPr>
          </a:p>
        </p:txBody>
      </p:sp>
      <p:sp>
        <p:nvSpPr>
          <p:cNvPr id="80" name="TextBox 79">
            <a:extLst>
              <a:ext uri="{FF2B5EF4-FFF2-40B4-BE49-F238E27FC236}">
                <a16:creationId xmlns:a16="http://schemas.microsoft.com/office/drawing/2014/main" id="{B630CB08-9A18-FF44-8C0D-6A509309D9C7}"/>
              </a:ext>
            </a:extLst>
          </p:cNvPr>
          <p:cNvSpPr txBox="1"/>
          <p:nvPr/>
        </p:nvSpPr>
        <p:spPr>
          <a:xfrm>
            <a:off x="1285797" y="20934397"/>
            <a:ext cx="22974870" cy="1231106"/>
          </a:xfrm>
          <a:prstGeom prst="rect">
            <a:avLst/>
          </a:prstGeom>
          <a:noFill/>
        </p:spPr>
        <p:txBody>
          <a:bodyPr wrap="square" rtlCol="0">
            <a:spAutoFit/>
          </a:bodyPr>
          <a:lstStyle/>
          <a:p>
            <a:pPr>
              <a:spcAft>
                <a:spcPts val="1200"/>
              </a:spcAft>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[1] Rohrer, G. S. </a:t>
            </a:r>
            <a:r>
              <a:rPr 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Structure and Bonding in Crystalline Materials,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Cambridge University Press,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2001</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p>
          <a:p>
            <a:pPr>
              <a:spcAft>
                <a:spcPts val="1200"/>
              </a:spcAft>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[2] Jain, A., </a:t>
            </a:r>
            <a:r>
              <a:rPr 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et al</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The Materials Project: A materials genome approach to accelerating materials innovation,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APL Materials,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2013</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1(1), 011002.</a:t>
            </a:r>
          </a:p>
          <a:p>
            <a:pPr>
              <a:spcAft>
                <a:spcPts val="1200"/>
              </a:spcAft>
            </a:pP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3099</TotalTime>
  <Words>864</Words>
  <Application>Microsoft Macintosh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Encode Sans Normal Black</vt:lpstr>
      <vt:lpstr>Uni Sans Book</vt:lpstr>
      <vt:lpstr>Arial</vt:lpstr>
      <vt:lpstr>Calibri</vt:lpstr>
      <vt:lpstr>Calibri Light</vt:lpstr>
      <vt:lpstr>Open Sans</vt:lpstr>
      <vt:lpstr>Wingdings</vt:lpstr>
      <vt:lpstr>Office Theme</vt:lpstr>
      <vt:lpstr>A Practical CIF Process Program And Its Application In Structure-Property Relationship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Yifei He</cp:lastModifiedBy>
  <cp:revision>47</cp:revision>
  <dcterms:created xsi:type="dcterms:W3CDTF">2018-02-06T21:34:11Z</dcterms:created>
  <dcterms:modified xsi:type="dcterms:W3CDTF">2022-03-16T20:19:13Z</dcterms:modified>
</cp:coreProperties>
</file>