
<file path=[Content_Types].xml><?xml version="1.0" encoding="utf-8"?>
<Types xmlns="http://schemas.openxmlformats.org/package/2006/content-types">
  <Default Extension="jpeg" ContentType="image/jpe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76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549" cy="6857520"/>
          </a:xfrm>
          <a:prstGeom prst="rect">
            <a:avLst/>
          </a:prstGeom>
        </p:spPr>
      </p:pic>
      <p:sp>
        <p:nvSpPr>
          <p:cNvPr id="5" name="Freeform 6"/>
          <p:cNvSpPr/>
          <p:nvPr userDrawn="1"/>
        </p:nvSpPr>
        <p:spPr bwMode="auto">
          <a:xfrm>
            <a:off x="-1" y="-1"/>
            <a:ext cx="2650641" cy="2284319"/>
          </a:xfrm>
          <a:custGeom>
            <a:avLst/>
            <a:gdLst>
              <a:gd name="T0" fmla="*/ 654 w 1136"/>
              <a:gd name="T1" fmla="*/ 1001 h 1001"/>
              <a:gd name="T2" fmla="*/ 0 w 1136"/>
              <a:gd name="T3" fmla="*/ 1001 h 1001"/>
              <a:gd name="T4" fmla="*/ 482 w 1136"/>
              <a:gd name="T5" fmla="*/ 500 h 1001"/>
              <a:gd name="T6" fmla="*/ 0 w 1136"/>
              <a:gd name="T7" fmla="*/ 0 h 1001"/>
              <a:gd name="T8" fmla="*/ 654 w 1136"/>
              <a:gd name="T9" fmla="*/ 0 h 1001"/>
              <a:gd name="T10" fmla="*/ 1136 w 1136"/>
              <a:gd name="T11" fmla="*/ 500 h 1001"/>
              <a:gd name="T12" fmla="*/ 654 w 1136"/>
              <a:gd name="T13" fmla="*/ 1001 h 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6" h="1001">
                <a:moveTo>
                  <a:pt x="654" y="1001"/>
                </a:moveTo>
                <a:lnTo>
                  <a:pt x="0" y="1001"/>
                </a:lnTo>
                <a:lnTo>
                  <a:pt x="482" y="500"/>
                </a:lnTo>
                <a:lnTo>
                  <a:pt x="0" y="0"/>
                </a:lnTo>
                <a:lnTo>
                  <a:pt x="654" y="0"/>
                </a:lnTo>
                <a:lnTo>
                  <a:pt x="1136" y="500"/>
                </a:lnTo>
                <a:lnTo>
                  <a:pt x="654" y="10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7704" tIns="43852" rIns="87704" bIns="43852" numCol="1" anchor="t" anchorCtr="0" compatLnSpc="1"/>
          <a:lstStyle/>
          <a:p>
            <a:endParaRPr lang="zh-CN" altLang="en-US" sz="1725"/>
          </a:p>
        </p:txBody>
      </p:sp>
      <p:sp>
        <p:nvSpPr>
          <p:cNvPr id="6" name="Freeform 7"/>
          <p:cNvSpPr/>
          <p:nvPr userDrawn="1"/>
        </p:nvSpPr>
        <p:spPr bwMode="auto">
          <a:xfrm>
            <a:off x="9540906" y="-1"/>
            <a:ext cx="2650641" cy="2284319"/>
          </a:xfrm>
          <a:custGeom>
            <a:avLst/>
            <a:gdLst>
              <a:gd name="T0" fmla="*/ 654 w 1136"/>
              <a:gd name="T1" fmla="*/ 1001 h 1001"/>
              <a:gd name="T2" fmla="*/ 0 w 1136"/>
              <a:gd name="T3" fmla="*/ 1001 h 1001"/>
              <a:gd name="T4" fmla="*/ 482 w 1136"/>
              <a:gd name="T5" fmla="*/ 500 h 1001"/>
              <a:gd name="T6" fmla="*/ 0 w 1136"/>
              <a:gd name="T7" fmla="*/ 0 h 1001"/>
              <a:gd name="T8" fmla="*/ 654 w 1136"/>
              <a:gd name="T9" fmla="*/ 0 h 1001"/>
              <a:gd name="T10" fmla="*/ 1136 w 1136"/>
              <a:gd name="T11" fmla="*/ 500 h 1001"/>
              <a:gd name="T12" fmla="*/ 654 w 1136"/>
              <a:gd name="T13" fmla="*/ 1001 h 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6" h="1001">
                <a:moveTo>
                  <a:pt x="654" y="1001"/>
                </a:moveTo>
                <a:lnTo>
                  <a:pt x="0" y="1001"/>
                </a:lnTo>
                <a:lnTo>
                  <a:pt x="482" y="500"/>
                </a:lnTo>
                <a:lnTo>
                  <a:pt x="0" y="0"/>
                </a:lnTo>
                <a:lnTo>
                  <a:pt x="654" y="0"/>
                </a:lnTo>
                <a:lnTo>
                  <a:pt x="1136" y="500"/>
                </a:lnTo>
                <a:lnTo>
                  <a:pt x="654" y="10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7704" tIns="43852" rIns="87704" bIns="43852" numCol="1" anchor="t" anchorCtr="0" compatLnSpc="1"/>
          <a:lstStyle/>
          <a:p>
            <a:endParaRPr lang="zh-CN" altLang="en-US" sz="1725"/>
          </a:p>
        </p:txBody>
      </p:sp>
      <p:sp>
        <p:nvSpPr>
          <p:cNvPr id="7" name="Freeform 8"/>
          <p:cNvSpPr/>
          <p:nvPr userDrawn="1"/>
        </p:nvSpPr>
        <p:spPr bwMode="auto">
          <a:xfrm>
            <a:off x="-1" y="2284318"/>
            <a:ext cx="2650641" cy="2286601"/>
          </a:xfrm>
          <a:custGeom>
            <a:avLst/>
            <a:gdLst>
              <a:gd name="T0" fmla="*/ 654 w 1136"/>
              <a:gd name="T1" fmla="*/ 1002 h 1002"/>
              <a:gd name="T2" fmla="*/ 0 w 1136"/>
              <a:gd name="T3" fmla="*/ 1002 h 1002"/>
              <a:gd name="T4" fmla="*/ 482 w 1136"/>
              <a:gd name="T5" fmla="*/ 501 h 1002"/>
              <a:gd name="T6" fmla="*/ 0 w 1136"/>
              <a:gd name="T7" fmla="*/ 0 h 1002"/>
              <a:gd name="T8" fmla="*/ 654 w 1136"/>
              <a:gd name="T9" fmla="*/ 0 h 1002"/>
              <a:gd name="T10" fmla="*/ 1136 w 1136"/>
              <a:gd name="T11" fmla="*/ 501 h 1002"/>
              <a:gd name="T12" fmla="*/ 654 w 1136"/>
              <a:gd name="T13" fmla="*/ 1002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6" h="1002">
                <a:moveTo>
                  <a:pt x="654" y="1002"/>
                </a:moveTo>
                <a:lnTo>
                  <a:pt x="0" y="1002"/>
                </a:lnTo>
                <a:lnTo>
                  <a:pt x="482" y="501"/>
                </a:lnTo>
                <a:lnTo>
                  <a:pt x="0" y="0"/>
                </a:lnTo>
                <a:lnTo>
                  <a:pt x="654" y="0"/>
                </a:lnTo>
                <a:lnTo>
                  <a:pt x="1136" y="501"/>
                </a:lnTo>
                <a:lnTo>
                  <a:pt x="654" y="1002"/>
                </a:lnTo>
                <a:close/>
              </a:path>
            </a:pathLst>
          </a:custGeom>
          <a:solidFill>
            <a:srgbClr val="B4EF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7704" tIns="43852" rIns="87704" bIns="43852" numCol="1" anchor="t" anchorCtr="0" compatLnSpc="1"/>
          <a:lstStyle/>
          <a:p>
            <a:endParaRPr lang="zh-CN" altLang="en-US" sz="1725"/>
          </a:p>
        </p:txBody>
      </p:sp>
      <p:sp>
        <p:nvSpPr>
          <p:cNvPr id="8" name="Freeform 9"/>
          <p:cNvSpPr/>
          <p:nvPr userDrawn="1"/>
        </p:nvSpPr>
        <p:spPr bwMode="auto">
          <a:xfrm>
            <a:off x="1525984" y="2284318"/>
            <a:ext cx="2645974" cy="2286601"/>
          </a:xfrm>
          <a:custGeom>
            <a:avLst/>
            <a:gdLst>
              <a:gd name="T0" fmla="*/ 654 w 1134"/>
              <a:gd name="T1" fmla="*/ 1002 h 1002"/>
              <a:gd name="T2" fmla="*/ 0 w 1134"/>
              <a:gd name="T3" fmla="*/ 1002 h 1002"/>
              <a:gd name="T4" fmla="*/ 482 w 1134"/>
              <a:gd name="T5" fmla="*/ 501 h 1002"/>
              <a:gd name="T6" fmla="*/ 0 w 1134"/>
              <a:gd name="T7" fmla="*/ 0 h 1002"/>
              <a:gd name="T8" fmla="*/ 654 w 1134"/>
              <a:gd name="T9" fmla="*/ 0 h 1002"/>
              <a:gd name="T10" fmla="*/ 1134 w 1134"/>
              <a:gd name="T11" fmla="*/ 501 h 1002"/>
              <a:gd name="T12" fmla="*/ 654 w 1134"/>
              <a:gd name="T13" fmla="*/ 1002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4" h="1002">
                <a:moveTo>
                  <a:pt x="654" y="1002"/>
                </a:moveTo>
                <a:lnTo>
                  <a:pt x="0" y="1002"/>
                </a:lnTo>
                <a:lnTo>
                  <a:pt x="482" y="501"/>
                </a:lnTo>
                <a:lnTo>
                  <a:pt x="0" y="0"/>
                </a:lnTo>
                <a:lnTo>
                  <a:pt x="654" y="0"/>
                </a:lnTo>
                <a:lnTo>
                  <a:pt x="1134" y="501"/>
                </a:lnTo>
                <a:lnTo>
                  <a:pt x="654" y="1002"/>
                </a:lnTo>
                <a:close/>
              </a:path>
            </a:pathLst>
          </a:custGeom>
          <a:solidFill>
            <a:srgbClr val="BF8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7704" tIns="43852" rIns="87704" bIns="43852" numCol="1" anchor="t" anchorCtr="0" compatLnSpc="1"/>
          <a:lstStyle/>
          <a:p>
            <a:endParaRPr lang="zh-CN" altLang="en-US" sz="1725"/>
          </a:p>
        </p:txBody>
      </p:sp>
      <p:sp>
        <p:nvSpPr>
          <p:cNvPr id="9" name="Freeform 10"/>
          <p:cNvSpPr/>
          <p:nvPr userDrawn="1"/>
        </p:nvSpPr>
        <p:spPr bwMode="auto">
          <a:xfrm>
            <a:off x="8978579" y="5714219"/>
            <a:ext cx="2645974" cy="1143301"/>
          </a:xfrm>
          <a:custGeom>
            <a:avLst/>
            <a:gdLst>
              <a:gd name="T0" fmla="*/ 482 w 1134"/>
              <a:gd name="T1" fmla="*/ 501 h 501"/>
              <a:gd name="T2" fmla="*/ 0 w 1134"/>
              <a:gd name="T3" fmla="*/ 0 h 501"/>
              <a:gd name="T4" fmla="*/ 654 w 1134"/>
              <a:gd name="T5" fmla="*/ 0 h 501"/>
              <a:gd name="T6" fmla="*/ 1134 w 1134"/>
              <a:gd name="T7" fmla="*/ 501 h 501"/>
              <a:gd name="T8" fmla="*/ 482 w 1134"/>
              <a:gd name="T9" fmla="*/ 50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4" h="501">
                <a:moveTo>
                  <a:pt x="482" y="501"/>
                </a:moveTo>
                <a:lnTo>
                  <a:pt x="0" y="0"/>
                </a:lnTo>
                <a:lnTo>
                  <a:pt x="654" y="0"/>
                </a:lnTo>
                <a:lnTo>
                  <a:pt x="1134" y="501"/>
                </a:lnTo>
                <a:lnTo>
                  <a:pt x="482" y="501"/>
                </a:lnTo>
                <a:close/>
              </a:path>
            </a:pathLst>
          </a:custGeom>
          <a:solidFill>
            <a:srgbClr val="BF8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7704" tIns="43852" rIns="87704" bIns="43852" numCol="1" anchor="t" anchorCtr="0" compatLnSpc="1"/>
          <a:lstStyle/>
          <a:p>
            <a:endParaRPr lang="zh-CN" altLang="en-US" sz="1725"/>
          </a:p>
        </p:txBody>
      </p:sp>
      <p:sp>
        <p:nvSpPr>
          <p:cNvPr id="10" name="Freeform 11"/>
          <p:cNvSpPr/>
          <p:nvPr userDrawn="1"/>
        </p:nvSpPr>
        <p:spPr bwMode="auto">
          <a:xfrm>
            <a:off x="1525984" y="4570919"/>
            <a:ext cx="2645974" cy="2286601"/>
          </a:xfrm>
          <a:custGeom>
            <a:avLst/>
            <a:gdLst>
              <a:gd name="T0" fmla="*/ 654 w 1134"/>
              <a:gd name="T1" fmla="*/ 1002 h 1002"/>
              <a:gd name="T2" fmla="*/ 0 w 1134"/>
              <a:gd name="T3" fmla="*/ 1002 h 1002"/>
              <a:gd name="T4" fmla="*/ 482 w 1134"/>
              <a:gd name="T5" fmla="*/ 501 h 1002"/>
              <a:gd name="T6" fmla="*/ 0 w 1134"/>
              <a:gd name="T7" fmla="*/ 0 h 1002"/>
              <a:gd name="T8" fmla="*/ 654 w 1134"/>
              <a:gd name="T9" fmla="*/ 0 h 1002"/>
              <a:gd name="T10" fmla="*/ 1134 w 1134"/>
              <a:gd name="T11" fmla="*/ 501 h 1002"/>
              <a:gd name="T12" fmla="*/ 654 w 1134"/>
              <a:gd name="T13" fmla="*/ 1002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4" h="1002">
                <a:moveTo>
                  <a:pt x="654" y="1002"/>
                </a:moveTo>
                <a:lnTo>
                  <a:pt x="0" y="1002"/>
                </a:lnTo>
                <a:lnTo>
                  <a:pt x="482" y="501"/>
                </a:lnTo>
                <a:lnTo>
                  <a:pt x="0" y="0"/>
                </a:lnTo>
                <a:lnTo>
                  <a:pt x="654" y="0"/>
                </a:lnTo>
                <a:lnTo>
                  <a:pt x="1134" y="501"/>
                </a:lnTo>
                <a:lnTo>
                  <a:pt x="654" y="100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7704" tIns="43852" rIns="87704" bIns="43852" numCol="1" anchor="t" anchorCtr="0" compatLnSpc="1"/>
          <a:lstStyle/>
          <a:p>
            <a:endParaRPr lang="zh-CN" altLang="en-US" sz="1725"/>
          </a:p>
        </p:txBody>
      </p:sp>
      <p:sp>
        <p:nvSpPr>
          <p:cNvPr id="11" name="Freeform 12"/>
          <p:cNvSpPr/>
          <p:nvPr userDrawn="1"/>
        </p:nvSpPr>
        <p:spPr bwMode="auto">
          <a:xfrm>
            <a:off x="3051970" y="2284318"/>
            <a:ext cx="2645974" cy="2286601"/>
          </a:xfrm>
          <a:custGeom>
            <a:avLst/>
            <a:gdLst>
              <a:gd name="T0" fmla="*/ 655 w 1134"/>
              <a:gd name="T1" fmla="*/ 1002 h 1002"/>
              <a:gd name="T2" fmla="*/ 0 w 1134"/>
              <a:gd name="T3" fmla="*/ 1002 h 1002"/>
              <a:gd name="T4" fmla="*/ 480 w 1134"/>
              <a:gd name="T5" fmla="*/ 501 h 1002"/>
              <a:gd name="T6" fmla="*/ 0 w 1134"/>
              <a:gd name="T7" fmla="*/ 0 h 1002"/>
              <a:gd name="T8" fmla="*/ 655 w 1134"/>
              <a:gd name="T9" fmla="*/ 0 h 1002"/>
              <a:gd name="T10" fmla="*/ 1134 w 1134"/>
              <a:gd name="T11" fmla="*/ 501 h 1002"/>
              <a:gd name="T12" fmla="*/ 655 w 1134"/>
              <a:gd name="T13" fmla="*/ 1002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4" h="1002">
                <a:moveTo>
                  <a:pt x="655" y="1002"/>
                </a:moveTo>
                <a:lnTo>
                  <a:pt x="0" y="1002"/>
                </a:lnTo>
                <a:lnTo>
                  <a:pt x="480" y="501"/>
                </a:lnTo>
                <a:lnTo>
                  <a:pt x="0" y="0"/>
                </a:lnTo>
                <a:lnTo>
                  <a:pt x="655" y="0"/>
                </a:lnTo>
                <a:lnTo>
                  <a:pt x="1134" y="501"/>
                </a:lnTo>
                <a:lnTo>
                  <a:pt x="655" y="1002"/>
                </a:lnTo>
                <a:close/>
              </a:path>
            </a:pathLst>
          </a:custGeom>
          <a:solidFill>
            <a:srgbClr val="F2E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7704" tIns="43852" rIns="87704" bIns="43852" numCol="1" anchor="t" anchorCtr="0" compatLnSpc="1"/>
          <a:lstStyle/>
          <a:p>
            <a:endParaRPr lang="zh-CN" altLang="en-US" sz="1725"/>
          </a:p>
        </p:txBody>
      </p:sp>
      <p:sp>
        <p:nvSpPr>
          <p:cNvPr id="12" name="Freeform 13"/>
          <p:cNvSpPr/>
          <p:nvPr userDrawn="1"/>
        </p:nvSpPr>
        <p:spPr bwMode="auto">
          <a:xfrm>
            <a:off x="401328" y="1141017"/>
            <a:ext cx="2650641" cy="2286601"/>
          </a:xfrm>
          <a:custGeom>
            <a:avLst/>
            <a:gdLst>
              <a:gd name="T0" fmla="*/ 654 w 1136"/>
              <a:gd name="T1" fmla="*/ 1002 h 1002"/>
              <a:gd name="T2" fmla="*/ 0 w 1136"/>
              <a:gd name="T3" fmla="*/ 1002 h 1002"/>
              <a:gd name="T4" fmla="*/ 482 w 1136"/>
              <a:gd name="T5" fmla="*/ 501 h 1002"/>
              <a:gd name="T6" fmla="*/ 0 w 1136"/>
              <a:gd name="T7" fmla="*/ 0 h 1002"/>
              <a:gd name="T8" fmla="*/ 654 w 1136"/>
              <a:gd name="T9" fmla="*/ 0 h 1002"/>
              <a:gd name="T10" fmla="*/ 1136 w 1136"/>
              <a:gd name="T11" fmla="*/ 501 h 1002"/>
              <a:gd name="T12" fmla="*/ 654 w 1136"/>
              <a:gd name="T13" fmla="*/ 1002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6" h="1002">
                <a:moveTo>
                  <a:pt x="654" y="1002"/>
                </a:moveTo>
                <a:lnTo>
                  <a:pt x="0" y="1002"/>
                </a:lnTo>
                <a:lnTo>
                  <a:pt x="482" y="501"/>
                </a:lnTo>
                <a:lnTo>
                  <a:pt x="0" y="0"/>
                </a:lnTo>
                <a:lnTo>
                  <a:pt x="654" y="0"/>
                </a:lnTo>
                <a:lnTo>
                  <a:pt x="1136" y="501"/>
                </a:lnTo>
                <a:lnTo>
                  <a:pt x="654" y="1002"/>
                </a:lnTo>
                <a:close/>
              </a:path>
            </a:pathLst>
          </a:custGeom>
          <a:solidFill>
            <a:srgbClr val="3838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7704" tIns="43852" rIns="87704" bIns="43852" numCol="1" anchor="t" anchorCtr="0" compatLnSpc="1"/>
          <a:lstStyle/>
          <a:p>
            <a:endParaRPr lang="zh-CN" altLang="en-US" sz="1725"/>
          </a:p>
        </p:txBody>
      </p:sp>
      <p:sp>
        <p:nvSpPr>
          <p:cNvPr id="13" name="Freeform 14"/>
          <p:cNvSpPr/>
          <p:nvPr userDrawn="1"/>
        </p:nvSpPr>
        <p:spPr bwMode="auto">
          <a:xfrm>
            <a:off x="11062226" y="2284318"/>
            <a:ext cx="1129322" cy="2286601"/>
          </a:xfrm>
          <a:custGeom>
            <a:avLst/>
            <a:gdLst>
              <a:gd name="T0" fmla="*/ 484 w 484"/>
              <a:gd name="T1" fmla="*/ 1002 h 1002"/>
              <a:gd name="T2" fmla="*/ 484 w 484"/>
              <a:gd name="T3" fmla="*/ 0 h 1002"/>
              <a:gd name="T4" fmla="*/ 0 w 484"/>
              <a:gd name="T5" fmla="*/ 0 h 1002"/>
              <a:gd name="T6" fmla="*/ 482 w 484"/>
              <a:gd name="T7" fmla="*/ 501 h 1002"/>
              <a:gd name="T8" fmla="*/ 0 w 484"/>
              <a:gd name="T9" fmla="*/ 1002 h 1002"/>
              <a:gd name="T10" fmla="*/ 484 w 484"/>
              <a:gd name="T11" fmla="*/ 1002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4" h="1002">
                <a:moveTo>
                  <a:pt x="484" y="1002"/>
                </a:moveTo>
                <a:lnTo>
                  <a:pt x="484" y="0"/>
                </a:lnTo>
                <a:lnTo>
                  <a:pt x="0" y="0"/>
                </a:lnTo>
                <a:lnTo>
                  <a:pt x="482" y="501"/>
                </a:lnTo>
                <a:lnTo>
                  <a:pt x="0" y="1002"/>
                </a:lnTo>
                <a:lnTo>
                  <a:pt x="484" y="1002"/>
                </a:lnTo>
                <a:close/>
              </a:path>
            </a:pathLst>
          </a:custGeom>
          <a:solidFill>
            <a:srgbClr val="B4EF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7704" tIns="43852" rIns="87704" bIns="43852" numCol="1" anchor="t" anchorCtr="0" compatLnSpc="1"/>
          <a:lstStyle/>
          <a:p>
            <a:endParaRPr lang="zh-CN" altLang="en-US" sz="172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0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ldLvl="0" animBg="1"/>
          <p:bldP spid="6" grpId="0" bldLvl="0" animBg="1"/>
          <p:bldP spid="7" grpId="0" bldLvl="0" animBg="1"/>
          <p:bldP spid="8" grpId="0" bldLvl="0" animBg="1"/>
          <p:bldP spid="9" grpId="0" bldLvl="0" animBg="1"/>
          <p:bldP spid="10" grpId="0" bldLvl="0" animBg="1"/>
          <p:bldP spid="11" grpId="0" bldLvl="0" animBg="1"/>
          <p:bldP spid="12" grpId="0" bldLvl="0" animBg="1"/>
          <p:bldP spid="13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ldLvl="0" animBg="1"/>
          <p:bldP spid="6" grpId="0" bldLvl="0" animBg="1"/>
          <p:bldP spid="7" grpId="0" bldLvl="0" animBg="1"/>
          <p:bldP spid="8" grpId="0" bldLvl="0" animBg="1"/>
          <p:bldP spid="9" grpId="0" bldLvl="0" animBg="1"/>
          <p:bldP spid="10" grpId="0" bldLvl="0" animBg="1"/>
          <p:bldP spid="11" grpId="0" bldLvl="0" animBg="1"/>
          <p:bldP spid="12" grpId="0" bldLvl="0" animBg="1"/>
          <p:bldP spid="13" grpId="0" bldLvl="0" animBg="1"/>
        </p:bldLst>
      </p:timing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549" cy="6857520"/>
          </a:xfrm>
          <a:prstGeom prst="rect">
            <a:avLst/>
          </a:prstGeom>
        </p:spPr>
      </p:pic>
      <p:sp>
        <p:nvSpPr>
          <p:cNvPr id="5" name="Freeform 6"/>
          <p:cNvSpPr/>
          <p:nvPr userDrawn="1"/>
        </p:nvSpPr>
        <p:spPr bwMode="auto">
          <a:xfrm>
            <a:off x="9527651" y="-1"/>
            <a:ext cx="2663897" cy="2286601"/>
          </a:xfrm>
          <a:custGeom>
            <a:avLst/>
            <a:gdLst>
              <a:gd name="T0" fmla="*/ 482 w 1136"/>
              <a:gd name="T1" fmla="*/ 1002 h 1002"/>
              <a:gd name="T2" fmla="*/ 1136 w 1136"/>
              <a:gd name="T3" fmla="*/ 1002 h 1002"/>
              <a:gd name="T4" fmla="*/ 654 w 1136"/>
              <a:gd name="T5" fmla="*/ 501 h 1002"/>
              <a:gd name="T6" fmla="*/ 1136 w 1136"/>
              <a:gd name="T7" fmla="*/ 0 h 1002"/>
              <a:gd name="T8" fmla="*/ 482 w 1136"/>
              <a:gd name="T9" fmla="*/ 0 h 1002"/>
              <a:gd name="T10" fmla="*/ 0 w 1136"/>
              <a:gd name="T11" fmla="*/ 501 h 1002"/>
              <a:gd name="T12" fmla="*/ 482 w 1136"/>
              <a:gd name="T13" fmla="*/ 1002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6" h="1002">
                <a:moveTo>
                  <a:pt x="482" y="1002"/>
                </a:moveTo>
                <a:lnTo>
                  <a:pt x="1136" y="1002"/>
                </a:lnTo>
                <a:lnTo>
                  <a:pt x="654" y="501"/>
                </a:lnTo>
                <a:lnTo>
                  <a:pt x="1136" y="0"/>
                </a:lnTo>
                <a:lnTo>
                  <a:pt x="482" y="0"/>
                </a:lnTo>
                <a:lnTo>
                  <a:pt x="0" y="501"/>
                </a:lnTo>
                <a:lnTo>
                  <a:pt x="482" y="1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7704" tIns="43852" rIns="87704" bIns="43852" numCol="1" anchor="t" anchorCtr="0" compatLnSpc="1"/>
          <a:lstStyle/>
          <a:p>
            <a:endParaRPr lang="zh-CN" altLang="en-US" sz="1725"/>
          </a:p>
        </p:txBody>
      </p:sp>
      <p:sp>
        <p:nvSpPr>
          <p:cNvPr id="6" name="Freeform 7"/>
          <p:cNvSpPr/>
          <p:nvPr userDrawn="1"/>
        </p:nvSpPr>
        <p:spPr bwMode="auto">
          <a:xfrm>
            <a:off x="9527651" y="2286600"/>
            <a:ext cx="2663897" cy="2284318"/>
          </a:xfrm>
          <a:custGeom>
            <a:avLst/>
            <a:gdLst>
              <a:gd name="T0" fmla="*/ 482 w 1136"/>
              <a:gd name="T1" fmla="*/ 1001 h 1001"/>
              <a:gd name="T2" fmla="*/ 1136 w 1136"/>
              <a:gd name="T3" fmla="*/ 1001 h 1001"/>
              <a:gd name="T4" fmla="*/ 654 w 1136"/>
              <a:gd name="T5" fmla="*/ 500 h 1001"/>
              <a:gd name="T6" fmla="*/ 1136 w 1136"/>
              <a:gd name="T7" fmla="*/ 0 h 1001"/>
              <a:gd name="T8" fmla="*/ 482 w 1136"/>
              <a:gd name="T9" fmla="*/ 0 h 1001"/>
              <a:gd name="T10" fmla="*/ 0 w 1136"/>
              <a:gd name="T11" fmla="*/ 500 h 1001"/>
              <a:gd name="T12" fmla="*/ 482 w 1136"/>
              <a:gd name="T13" fmla="*/ 1001 h 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6" h="1001">
                <a:moveTo>
                  <a:pt x="482" y="1001"/>
                </a:moveTo>
                <a:lnTo>
                  <a:pt x="1136" y="1001"/>
                </a:lnTo>
                <a:lnTo>
                  <a:pt x="654" y="500"/>
                </a:lnTo>
                <a:lnTo>
                  <a:pt x="1136" y="0"/>
                </a:lnTo>
                <a:lnTo>
                  <a:pt x="482" y="0"/>
                </a:lnTo>
                <a:lnTo>
                  <a:pt x="0" y="500"/>
                </a:lnTo>
                <a:lnTo>
                  <a:pt x="482" y="1001"/>
                </a:lnTo>
                <a:close/>
              </a:path>
            </a:pathLst>
          </a:custGeom>
          <a:solidFill>
            <a:srgbClr val="B4EF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7704" tIns="43852" rIns="87704" bIns="43852" numCol="1" anchor="t" anchorCtr="0" compatLnSpc="1"/>
          <a:lstStyle/>
          <a:p>
            <a:endParaRPr lang="zh-CN" altLang="en-US" sz="1725"/>
          </a:p>
        </p:txBody>
      </p:sp>
      <p:sp>
        <p:nvSpPr>
          <p:cNvPr id="7" name="Freeform 8"/>
          <p:cNvSpPr/>
          <p:nvPr userDrawn="1"/>
        </p:nvSpPr>
        <p:spPr bwMode="auto">
          <a:xfrm>
            <a:off x="7998725" y="-1"/>
            <a:ext cx="2659207" cy="2286601"/>
          </a:xfrm>
          <a:custGeom>
            <a:avLst/>
            <a:gdLst>
              <a:gd name="T0" fmla="*/ 480 w 1134"/>
              <a:gd name="T1" fmla="*/ 1002 h 1002"/>
              <a:gd name="T2" fmla="*/ 1134 w 1134"/>
              <a:gd name="T3" fmla="*/ 1002 h 1002"/>
              <a:gd name="T4" fmla="*/ 652 w 1134"/>
              <a:gd name="T5" fmla="*/ 501 h 1002"/>
              <a:gd name="T6" fmla="*/ 1134 w 1134"/>
              <a:gd name="T7" fmla="*/ 0 h 1002"/>
              <a:gd name="T8" fmla="*/ 480 w 1134"/>
              <a:gd name="T9" fmla="*/ 0 h 1002"/>
              <a:gd name="T10" fmla="*/ 0 w 1134"/>
              <a:gd name="T11" fmla="*/ 501 h 1002"/>
              <a:gd name="T12" fmla="*/ 480 w 1134"/>
              <a:gd name="T13" fmla="*/ 1002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4" h="1002">
                <a:moveTo>
                  <a:pt x="480" y="1002"/>
                </a:moveTo>
                <a:lnTo>
                  <a:pt x="1134" y="1002"/>
                </a:lnTo>
                <a:lnTo>
                  <a:pt x="652" y="501"/>
                </a:lnTo>
                <a:lnTo>
                  <a:pt x="1134" y="0"/>
                </a:lnTo>
                <a:lnTo>
                  <a:pt x="480" y="0"/>
                </a:lnTo>
                <a:lnTo>
                  <a:pt x="0" y="501"/>
                </a:lnTo>
                <a:lnTo>
                  <a:pt x="480" y="1002"/>
                </a:lnTo>
                <a:close/>
              </a:path>
            </a:pathLst>
          </a:custGeom>
          <a:solidFill>
            <a:srgbClr val="BF8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7704" tIns="43852" rIns="87704" bIns="43852" numCol="1" anchor="t" anchorCtr="0" compatLnSpc="1"/>
          <a:lstStyle/>
          <a:p>
            <a:endParaRPr lang="zh-CN" altLang="en-US" sz="1725"/>
          </a:p>
        </p:txBody>
      </p:sp>
      <p:sp>
        <p:nvSpPr>
          <p:cNvPr id="9" name="Freeform 9"/>
          <p:cNvSpPr/>
          <p:nvPr userDrawn="1"/>
        </p:nvSpPr>
        <p:spPr bwMode="auto">
          <a:xfrm>
            <a:off x="9527651" y="4570919"/>
            <a:ext cx="2663897" cy="2286601"/>
          </a:xfrm>
          <a:custGeom>
            <a:avLst/>
            <a:gdLst>
              <a:gd name="T0" fmla="*/ 482 w 1136"/>
              <a:gd name="T1" fmla="*/ 1002 h 1002"/>
              <a:gd name="T2" fmla="*/ 1136 w 1136"/>
              <a:gd name="T3" fmla="*/ 1002 h 1002"/>
              <a:gd name="T4" fmla="*/ 654 w 1136"/>
              <a:gd name="T5" fmla="*/ 501 h 1002"/>
              <a:gd name="T6" fmla="*/ 1136 w 1136"/>
              <a:gd name="T7" fmla="*/ 0 h 1002"/>
              <a:gd name="T8" fmla="*/ 482 w 1136"/>
              <a:gd name="T9" fmla="*/ 0 h 1002"/>
              <a:gd name="T10" fmla="*/ 0 w 1136"/>
              <a:gd name="T11" fmla="*/ 501 h 1002"/>
              <a:gd name="T12" fmla="*/ 482 w 1136"/>
              <a:gd name="T13" fmla="*/ 1002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6" h="1002">
                <a:moveTo>
                  <a:pt x="482" y="1002"/>
                </a:moveTo>
                <a:lnTo>
                  <a:pt x="1136" y="1002"/>
                </a:lnTo>
                <a:lnTo>
                  <a:pt x="654" y="501"/>
                </a:lnTo>
                <a:lnTo>
                  <a:pt x="1136" y="0"/>
                </a:lnTo>
                <a:lnTo>
                  <a:pt x="482" y="0"/>
                </a:lnTo>
                <a:lnTo>
                  <a:pt x="0" y="501"/>
                </a:lnTo>
                <a:lnTo>
                  <a:pt x="482" y="10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7704" tIns="43852" rIns="87704" bIns="43852" numCol="1" anchor="t" anchorCtr="0" compatLnSpc="1"/>
          <a:lstStyle/>
          <a:p>
            <a:endParaRPr lang="zh-CN" altLang="en-US" sz="1725"/>
          </a:p>
        </p:txBody>
      </p:sp>
      <p:sp>
        <p:nvSpPr>
          <p:cNvPr id="10" name="Freeform 10"/>
          <p:cNvSpPr/>
          <p:nvPr userDrawn="1"/>
        </p:nvSpPr>
        <p:spPr bwMode="auto">
          <a:xfrm>
            <a:off x="9124315" y="1143299"/>
            <a:ext cx="2663897" cy="2284318"/>
          </a:xfrm>
          <a:custGeom>
            <a:avLst/>
            <a:gdLst>
              <a:gd name="T0" fmla="*/ 481 w 1136"/>
              <a:gd name="T1" fmla="*/ 1001 h 1001"/>
              <a:gd name="T2" fmla="*/ 1136 w 1136"/>
              <a:gd name="T3" fmla="*/ 1001 h 1001"/>
              <a:gd name="T4" fmla="*/ 654 w 1136"/>
              <a:gd name="T5" fmla="*/ 501 h 1001"/>
              <a:gd name="T6" fmla="*/ 1136 w 1136"/>
              <a:gd name="T7" fmla="*/ 0 h 1001"/>
              <a:gd name="T8" fmla="*/ 481 w 1136"/>
              <a:gd name="T9" fmla="*/ 0 h 1001"/>
              <a:gd name="T10" fmla="*/ 0 w 1136"/>
              <a:gd name="T11" fmla="*/ 501 h 1001"/>
              <a:gd name="T12" fmla="*/ 481 w 1136"/>
              <a:gd name="T13" fmla="*/ 1001 h 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6" h="1001">
                <a:moveTo>
                  <a:pt x="481" y="1001"/>
                </a:moveTo>
                <a:lnTo>
                  <a:pt x="1136" y="1001"/>
                </a:lnTo>
                <a:lnTo>
                  <a:pt x="654" y="501"/>
                </a:lnTo>
                <a:lnTo>
                  <a:pt x="1136" y="0"/>
                </a:lnTo>
                <a:lnTo>
                  <a:pt x="481" y="0"/>
                </a:lnTo>
                <a:lnTo>
                  <a:pt x="0" y="501"/>
                </a:lnTo>
                <a:lnTo>
                  <a:pt x="481" y="1001"/>
                </a:lnTo>
                <a:close/>
              </a:path>
            </a:pathLst>
          </a:custGeom>
          <a:solidFill>
            <a:srgbClr val="3838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7704" tIns="43852" rIns="87704" bIns="43852" numCol="1" anchor="t" anchorCtr="0" compatLnSpc="1"/>
          <a:lstStyle/>
          <a:p>
            <a:endParaRPr lang="zh-CN" altLang="en-US" sz="1725"/>
          </a:p>
        </p:txBody>
      </p:sp>
      <p:sp>
        <p:nvSpPr>
          <p:cNvPr id="11" name="Freeform 11"/>
          <p:cNvSpPr/>
          <p:nvPr userDrawn="1"/>
        </p:nvSpPr>
        <p:spPr bwMode="auto">
          <a:xfrm>
            <a:off x="-1" y="4570919"/>
            <a:ext cx="2663897" cy="2286601"/>
          </a:xfrm>
          <a:custGeom>
            <a:avLst/>
            <a:gdLst>
              <a:gd name="T0" fmla="*/ 654 w 1136"/>
              <a:gd name="T1" fmla="*/ 0 h 1002"/>
              <a:gd name="T2" fmla="*/ 0 w 1136"/>
              <a:gd name="T3" fmla="*/ 0 h 1002"/>
              <a:gd name="T4" fmla="*/ 482 w 1136"/>
              <a:gd name="T5" fmla="*/ 501 h 1002"/>
              <a:gd name="T6" fmla="*/ 0 w 1136"/>
              <a:gd name="T7" fmla="*/ 1002 h 1002"/>
              <a:gd name="T8" fmla="*/ 654 w 1136"/>
              <a:gd name="T9" fmla="*/ 1002 h 1002"/>
              <a:gd name="T10" fmla="*/ 1136 w 1136"/>
              <a:gd name="T11" fmla="*/ 501 h 1002"/>
              <a:gd name="T12" fmla="*/ 654 w 1136"/>
              <a:gd name="T13" fmla="*/ 0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6" h="1002">
                <a:moveTo>
                  <a:pt x="654" y="0"/>
                </a:moveTo>
                <a:lnTo>
                  <a:pt x="0" y="0"/>
                </a:lnTo>
                <a:lnTo>
                  <a:pt x="482" y="501"/>
                </a:lnTo>
                <a:lnTo>
                  <a:pt x="0" y="1002"/>
                </a:lnTo>
                <a:lnTo>
                  <a:pt x="654" y="1002"/>
                </a:lnTo>
                <a:lnTo>
                  <a:pt x="1136" y="501"/>
                </a:lnTo>
                <a:lnTo>
                  <a:pt x="6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7704" tIns="43852" rIns="87704" bIns="43852" numCol="1" anchor="t" anchorCtr="0" compatLnSpc="1"/>
          <a:lstStyle/>
          <a:p>
            <a:endParaRPr lang="zh-CN" altLang="en-US" sz="1725"/>
          </a:p>
        </p:txBody>
      </p:sp>
      <p:sp>
        <p:nvSpPr>
          <p:cNvPr id="12" name="Freeform 12"/>
          <p:cNvSpPr/>
          <p:nvPr userDrawn="1"/>
        </p:nvSpPr>
        <p:spPr bwMode="auto">
          <a:xfrm>
            <a:off x="-1" y="2286600"/>
            <a:ext cx="2663897" cy="2284318"/>
          </a:xfrm>
          <a:custGeom>
            <a:avLst/>
            <a:gdLst>
              <a:gd name="T0" fmla="*/ 654 w 1136"/>
              <a:gd name="T1" fmla="*/ 0 h 1001"/>
              <a:gd name="T2" fmla="*/ 0 w 1136"/>
              <a:gd name="T3" fmla="*/ 0 h 1001"/>
              <a:gd name="T4" fmla="*/ 482 w 1136"/>
              <a:gd name="T5" fmla="*/ 500 h 1001"/>
              <a:gd name="T6" fmla="*/ 0 w 1136"/>
              <a:gd name="T7" fmla="*/ 1001 h 1001"/>
              <a:gd name="T8" fmla="*/ 654 w 1136"/>
              <a:gd name="T9" fmla="*/ 1001 h 1001"/>
              <a:gd name="T10" fmla="*/ 1136 w 1136"/>
              <a:gd name="T11" fmla="*/ 500 h 1001"/>
              <a:gd name="T12" fmla="*/ 654 w 1136"/>
              <a:gd name="T13" fmla="*/ 0 h 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6" h="1001">
                <a:moveTo>
                  <a:pt x="654" y="0"/>
                </a:moveTo>
                <a:lnTo>
                  <a:pt x="0" y="0"/>
                </a:lnTo>
                <a:lnTo>
                  <a:pt x="482" y="500"/>
                </a:lnTo>
                <a:lnTo>
                  <a:pt x="0" y="1001"/>
                </a:lnTo>
                <a:lnTo>
                  <a:pt x="654" y="1001"/>
                </a:lnTo>
                <a:lnTo>
                  <a:pt x="1136" y="500"/>
                </a:lnTo>
                <a:lnTo>
                  <a:pt x="654" y="0"/>
                </a:lnTo>
                <a:close/>
              </a:path>
            </a:pathLst>
          </a:custGeom>
          <a:solidFill>
            <a:srgbClr val="B4EF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7704" tIns="43852" rIns="87704" bIns="43852" numCol="1" anchor="t" anchorCtr="0" compatLnSpc="1"/>
          <a:lstStyle/>
          <a:p>
            <a:endParaRPr lang="zh-CN" altLang="en-US" sz="1725"/>
          </a:p>
        </p:txBody>
      </p:sp>
      <p:sp>
        <p:nvSpPr>
          <p:cNvPr id="13" name="Freeform 13"/>
          <p:cNvSpPr/>
          <p:nvPr userDrawn="1"/>
        </p:nvSpPr>
        <p:spPr bwMode="auto">
          <a:xfrm>
            <a:off x="1533616" y="4570919"/>
            <a:ext cx="2659207" cy="2286601"/>
          </a:xfrm>
          <a:custGeom>
            <a:avLst/>
            <a:gdLst>
              <a:gd name="T0" fmla="*/ 654 w 1134"/>
              <a:gd name="T1" fmla="*/ 0 h 1002"/>
              <a:gd name="T2" fmla="*/ 0 w 1134"/>
              <a:gd name="T3" fmla="*/ 0 h 1002"/>
              <a:gd name="T4" fmla="*/ 482 w 1134"/>
              <a:gd name="T5" fmla="*/ 501 h 1002"/>
              <a:gd name="T6" fmla="*/ 0 w 1134"/>
              <a:gd name="T7" fmla="*/ 1002 h 1002"/>
              <a:gd name="T8" fmla="*/ 654 w 1134"/>
              <a:gd name="T9" fmla="*/ 1002 h 1002"/>
              <a:gd name="T10" fmla="*/ 1134 w 1134"/>
              <a:gd name="T11" fmla="*/ 501 h 1002"/>
              <a:gd name="T12" fmla="*/ 654 w 1134"/>
              <a:gd name="T13" fmla="*/ 0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4" h="1002">
                <a:moveTo>
                  <a:pt x="654" y="0"/>
                </a:moveTo>
                <a:lnTo>
                  <a:pt x="0" y="0"/>
                </a:lnTo>
                <a:lnTo>
                  <a:pt x="482" y="501"/>
                </a:lnTo>
                <a:lnTo>
                  <a:pt x="0" y="1002"/>
                </a:lnTo>
                <a:lnTo>
                  <a:pt x="654" y="1002"/>
                </a:lnTo>
                <a:lnTo>
                  <a:pt x="1134" y="501"/>
                </a:lnTo>
                <a:lnTo>
                  <a:pt x="654" y="0"/>
                </a:lnTo>
                <a:close/>
              </a:path>
            </a:pathLst>
          </a:custGeom>
          <a:solidFill>
            <a:srgbClr val="BF8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7704" tIns="43852" rIns="87704" bIns="43852" numCol="1" anchor="t" anchorCtr="0" compatLnSpc="1"/>
          <a:lstStyle/>
          <a:p>
            <a:endParaRPr lang="zh-CN" altLang="en-US" sz="1725"/>
          </a:p>
        </p:txBody>
      </p:sp>
      <p:sp>
        <p:nvSpPr>
          <p:cNvPr id="14" name="Freeform 14"/>
          <p:cNvSpPr/>
          <p:nvPr userDrawn="1"/>
        </p:nvSpPr>
        <p:spPr bwMode="auto">
          <a:xfrm>
            <a:off x="-1" y="-1"/>
            <a:ext cx="2663897" cy="2286601"/>
          </a:xfrm>
          <a:custGeom>
            <a:avLst/>
            <a:gdLst>
              <a:gd name="T0" fmla="*/ 654 w 1136"/>
              <a:gd name="T1" fmla="*/ 0 h 1002"/>
              <a:gd name="T2" fmla="*/ 0 w 1136"/>
              <a:gd name="T3" fmla="*/ 0 h 1002"/>
              <a:gd name="T4" fmla="*/ 482 w 1136"/>
              <a:gd name="T5" fmla="*/ 501 h 1002"/>
              <a:gd name="T6" fmla="*/ 0 w 1136"/>
              <a:gd name="T7" fmla="*/ 1002 h 1002"/>
              <a:gd name="T8" fmla="*/ 654 w 1136"/>
              <a:gd name="T9" fmla="*/ 1002 h 1002"/>
              <a:gd name="T10" fmla="*/ 1136 w 1136"/>
              <a:gd name="T11" fmla="*/ 501 h 1002"/>
              <a:gd name="T12" fmla="*/ 654 w 1136"/>
              <a:gd name="T13" fmla="*/ 0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6" h="1002">
                <a:moveTo>
                  <a:pt x="654" y="0"/>
                </a:moveTo>
                <a:lnTo>
                  <a:pt x="0" y="0"/>
                </a:lnTo>
                <a:lnTo>
                  <a:pt x="482" y="501"/>
                </a:lnTo>
                <a:lnTo>
                  <a:pt x="0" y="1002"/>
                </a:lnTo>
                <a:lnTo>
                  <a:pt x="654" y="1002"/>
                </a:lnTo>
                <a:lnTo>
                  <a:pt x="1136" y="501"/>
                </a:lnTo>
                <a:lnTo>
                  <a:pt x="6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7704" tIns="43852" rIns="87704" bIns="43852" numCol="1" anchor="t" anchorCtr="0" compatLnSpc="1"/>
          <a:lstStyle/>
          <a:p>
            <a:endParaRPr lang="zh-CN" altLang="en-US" sz="1725"/>
          </a:p>
        </p:txBody>
      </p:sp>
      <p:sp>
        <p:nvSpPr>
          <p:cNvPr id="15" name="Freeform 15"/>
          <p:cNvSpPr/>
          <p:nvPr userDrawn="1"/>
        </p:nvSpPr>
        <p:spPr bwMode="auto">
          <a:xfrm>
            <a:off x="403335" y="3427619"/>
            <a:ext cx="2663897" cy="2286601"/>
          </a:xfrm>
          <a:custGeom>
            <a:avLst/>
            <a:gdLst>
              <a:gd name="T0" fmla="*/ 655 w 1136"/>
              <a:gd name="T1" fmla="*/ 0 h 1002"/>
              <a:gd name="T2" fmla="*/ 0 w 1136"/>
              <a:gd name="T3" fmla="*/ 0 h 1002"/>
              <a:gd name="T4" fmla="*/ 482 w 1136"/>
              <a:gd name="T5" fmla="*/ 501 h 1002"/>
              <a:gd name="T6" fmla="*/ 0 w 1136"/>
              <a:gd name="T7" fmla="*/ 1002 h 1002"/>
              <a:gd name="T8" fmla="*/ 655 w 1136"/>
              <a:gd name="T9" fmla="*/ 1002 h 1002"/>
              <a:gd name="T10" fmla="*/ 1136 w 1136"/>
              <a:gd name="T11" fmla="*/ 501 h 1002"/>
              <a:gd name="T12" fmla="*/ 655 w 1136"/>
              <a:gd name="T13" fmla="*/ 0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6" h="1002">
                <a:moveTo>
                  <a:pt x="655" y="0"/>
                </a:moveTo>
                <a:lnTo>
                  <a:pt x="0" y="0"/>
                </a:lnTo>
                <a:lnTo>
                  <a:pt x="482" y="501"/>
                </a:lnTo>
                <a:lnTo>
                  <a:pt x="0" y="1002"/>
                </a:lnTo>
                <a:lnTo>
                  <a:pt x="655" y="1002"/>
                </a:lnTo>
                <a:lnTo>
                  <a:pt x="1136" y="501"/>
                </a:lnTo>
                <a:lnTo>
                  <a:pt x="655" y="0"/>
                </a:lnTo>
                <a:close/>
              </a:path>
            </a:pathLst>
          </a:custGeom>
          <a:solidFill>
            <a:srgbClr val="3838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7704" tIns="43852" rIns="87704" bIns="43852" numCol="1" anchor="t" anchorCtr="0" compatLnSpc="1"/>
          <a:lstStyle/>
          <a:p>
            <a:endParaRPr lang="zh-CN" altLang="en-US" sz="172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 p14:presetBounceEnd="6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 p14:presetBounceEnd="6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 p14:presetBounceEnd="6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3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4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ldLvl="0" animBg="1"/>
          <p:bldP spid="6" grpId="0" bldLvl="0" animBg="1"/>
          <p:bldP spid="7" grpId="0" bldLvl="0" animBg="1"/>
          <p:bldP spid="9" grpId="0" bldLvl="0" animBg="1"/>
          <p:bldP spid="10" grpId="0" bldLvl="0" animBg="1"/>
          <p:bldP spid="11" grpId="0" bldLvl="0" animBg="1"/>
          <p:bldP spid="12" grpId="0" bldLvl="0" animBg="1"/>
          <p:bldP spid="13" grpId="0" bldLvl="0" animBg="1"/>
          <p:bldP spid="14" grpId="0" bldLvl="0" animBg="1"/>
          <p:bldP spid="15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8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bldLvl="0" animBg="1"/>
          <p:bldP spid="6" grpId="0" bldLvl="0" animBg="1"/>
          <p:bldP spid="7" grpId="0" bldLvl="0" animBg="1"/>
          <p:bldP spid="9" grpId="0" bldLvl="0" animBg="1"/>
          <p:bldP spid="10" grpId="0" bldLvl="0" animBg="1"/>
          <p:bldP spid="11" grpId="0" bldLvl="0" animBg="1"/>
          <p:bldP spid="12" grpId="0" bldLvl="0" animBg="1"/>
          <p:bldP spid="13" grpId="0" bldLvl="0" animBg="1"/>
          <p:bldP spid="14" grpId="0" bldLvl="0" animBg="1"/>
          <p:bldP spid="15" grpId="0" bldLvl="0" animBg="1"/>
        </p:bldLst>
      </p:timing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549" cy="6857520"/>
          </a:xfrm>
          <a:prstGeom prst="rect">
            <a:avLst/>
          </a:prstGeom>
        </p:spPr>
      </p:pic>
      <p:sp>
        <p:nvSpPr>
          <p:cNvPr id="14" name="Freeform 12"/>
          <p:cNvSpPr/>
          <p:nvPr userDrawn="1"/>
        </p:nvSpPr>
        <p:spPr bwMode="auto">
          <a:xfrm>
            <a:off x="204898" y="379822"/>
            <a:ext cx="321815" cy="275958"/>
          </a:xfrm>
          <a:custGeom>
            <a:avLst/>
            <a:gdLst>
              <a:gd name="T0" fmla="*/ 654 w 1136"/>
              <a:gd name="T1" fmla="*/ 0 h 1001"/>
              <a:gd name="T2" fmla="*/ 0 w 1136"/>
              <a:gd name="T3" fmla="*/ 0 h 1001"/>
              <a:gd name="T4" fmla="*/ 482 w 1136"/>
              <a:gd name="T5" fmla="*/ 500 h 1001"/>
              <a:gd name="T6" fmla="*/ 0 w 1136"/>
              <a:gd name="T7" fmla="*/ 1001 h 1001"/>
              <a:gd name="T8" fmla="*/ 654 w 1136"/>
              <a:gd name="T9" fmla="*/ 1001 h 1001"/>
              <a:gd name="T10" fmla="*/ 1136 w 1136"/>
              <a:gd name="T11" fmla="*/ 500 h 1001"/>
              <a:gd name="T12" fmla="*/ 654 w 1136"/>
              <a:gd name="T13" fmla="*/ 0 h 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6" h="1001">
                <a:moveTo>
                  <a:pt x="654" y="0"/>
                </a:moveTo>
                <a:lnTo>
                  <a:pt x="0" y="0"/>
                </a:lnTo>
                <a:lnTo>
                  <a:pt x="482" y="500"/>
                </a:lnTo>
                <a:lnTo>
                  <a:pt x="0" y="1001"/>
                </a:lnTo>
                <a:lnTo>
                  <a:pt x="654" y="1001"/>
                </a:lnTo>
                <a:lnTo>
                  <a:pt x="1136" y="500"/>
                </a:lnTo>
                <a:lnTo>
                  <a:pt x="654" y="0"/>
                </a:lnTo>
                <a:close/>
              </a:path>
            </a:pathLst>
          </a:custGeom>
          <a:solidFill>
            <a:srgbClr val="B4EFE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7704" tIns="43852" rIns="87704" bIns="43852" numCol="1" anchor="t" anchorCtr="0" compatLnSpc="1"/>
          <a:lstStyle/>
          <a:p>
            <a:endParaRPr lang="zh-CN" altLang="en-US" sz="1725"/>
          </a:p>
        </p:txBody>
      </p:sp>
      <p:sp>
        <p:nvSpPr>
          <p:cNvPr id="16" name="Freeform 15"/>
          <p:cNvSpPr/>
          <p:nvPr userDrawn="1"/>
        </p:nvSpPr>
        <p:spPr bwMode="auto">
          <a:xfrm>
            <a:off x="432433" y="379822"/>
            <a:ext cx="321815" cy="276234"/>
          </a:xfrm>
          <a:custGeom>
            <a:avLst/>
            <a:gdLst>
              <a:gd name="T0" fmla="*/ 655 w 1136"/>
              <a:gd name="T1" fmla="*/ 0 h 1002"/>
              <a:gd name="T2" fmla="*/ 0 w 1136"/>
              <a:gd name="T3" fmla="*/ 0 h 1002"/>
              <a:gd name="T4" fmla="*/ 482 w 1136"/>
              <a:gd name="T5" fmla="*/ 501 h 1002"/>
              <a:gd name="T6" fmla="*/ 0 w 1136"/>
              <a:gd name="T7" fmla="*/ 1002 h 1002"/>
              <a:gd name="T8" fmla="*/ 655 w 1136"/>
              <a:gd name="T9" fmla="*/ 1002 h 1002"/>
              <a:gd name="T10" fmla="*/ 1136 w 1136"/>
              <a:gd name="T11" fmla="*/ 501 h 1002"/>
              <a:gd name="T12" fmla="*/ 655 w 1136"/>
              <a:gd name="T13" fmla="*/ 0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6" h="1002">
                <a:moveTo>
                  <a:pt x="655" y="0"/>
                </a:moveTo>
                <a:lnTo>
                  <a:pt x="0" y="0"/>
                </a:lnTo>
                <a:lnTo>
                  <a:pt x="482" y="501"/>
                </a:lnTo>
                <a:lnTo>
                  <a:pt x="0" y="1002"/>
                </a:lnTo>
                <a:lnTo>
                  <a:pt x="655" y="1002"/>
                </a:lnTo>
                <a:lnTo>
                  <a:pt x="1136" y="501"/>
                </a:lnTo>
                <a:lnTo>
                  <a:pt x="655" y="0"/>
                </a:lnTo>
                <a:close/>
              </a:path>
            </a:pathLst>
          </a:custGeom>
          <a:solidFill>
            <a:srgbClr val="3838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7704" tIns="43852" rIns="87704" bIns="43852" numCol="1" anchor="t" anchorCtr="0" compatLnSpc="1"/>
          <a:lstStyle/>
          <a:p>
            <a:endParaRPr lang="zh-CN" altLang="en-US" sz="1725"/>
          </a:p>
        </p:txBody>
      </p:sp>
      <p:sp>
        <p:nvSpPr>
          <p:cNvPr id="21" name="Freeform 10"/>
          <p:cNvSpPr/>
          <p:nvPr userDrawn="1"/>
        </p:nvSpPr>
        <p:spPr bwMode="auto">
          <a:xfrm flipH="1">
            <a:off x="10865486" y="5500081"/>
            <a:ext cx="1326820" cy="1357919"/>
          </a:xfrm>
          <a:custGeom>
            <a:avLst/>
            <a:gdLst/>
            <a:ahLst/>
            <a:cxnLst/>
            <a:rect l="l" t="t" r="r" b="b"/>
            <a:pathLst>
              <a:path w="1382242" h="1415756">
                <a:moveTo>
                  <a:pt x="0" y="0"/>
                </a:moveTo>
                <a:lnTo>
                  <a:pt x="0" y="987563"/>
                </a:lnTo>
                <a:lnTo>
                  <a:pt x="420878" y="1415756"/>
                </a:lnTo>
                <a:lnTo>
                  <a:pt x="1382242" y="1415756"/>
                </a:lnTo>
                <a:lnTo>
                  <a:pt x="674489" y="692702"/>
                </a:lnTo>
                <a:lnTo>
                  <a:pt x="678044" y="692702"/>
                </a:lnTo>
                <a:close/>
              </a:path>
            </a:pathLst>
          </a:custGeom>
          <a:solidFill>
            <a:srgbClr val="BF8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7704" tIns="43852" rIns="87704" bIns="43852" numCol="1" anchor="t" anchorCtr="0" compatLnSpc="1"/>
          <a:lstStyle/>
          <a:p>
            <a:endParaRPr lang="zh-CN" altLang="en-US" sz="1725"/>
          </a:p>
        </p:txBody>
      </p:sp>
      <p:sp>
        <p:nvSpPr>
          <p:cNvPr id="15" name="Freeform 13"/>
          <p:cNvSpPr/>
          <p:nvPr userDrawn="1"/>
        </p:nvSpPr>
        <p:spPr bwMode="auto">
          <a:xfrm>
            <a:off x="659968" y="379822"/>
            <a:ext cx="321248" cy="276234"/>
          </a:xfrm>
          <a:custGeom>
            <a:avLst/>
            <a:gdLst>
              <a:gd name="T0" fmla="*/ 654 w 1134"/>
              <a:gd name="T1" fmla="*/ 0 h 1002"/>
              <a:gd name="T2" fmla="*/ 0 w 1134"/>
              <a:gd name="T3" fmla="*/ 0 h 1002"/>
              <a:gd name="T4" fmla="*/ 482 w 1134"/>
              <a:gd name="T5" fmla="*/ 501 h 1002"/>
              <a:gd name="T6" fmla="*/ 0 w 1134"/>
              <a:gd name="T7" fmla="*/ 1002 h 1002"/>
              <a:gd name="T8" fmla="*/ 654 w 1134"/>
              <a:gd name="T9" fmla="*/ 1002 h 1002"/>
              <a:gd name="T10" fmla="*/ 1134 w 1134"/>
              <a:gd name="T11" fmla="*/ 501 h 1002"/>
              <a:gd name="T12" fmla="*/ 654 w 1134"/>
              <a:gd name="T13" fmla="*/ 0 h 1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34" h="1002">
                <a:moveTo>
                  <a:pt x="654" y="0"/>
                </a:moveTo>
                <a:lnTo>
                  <a:pt x="0" y="0"/>
                </a:lnTo>
                <a:lnTo>
                  <a:pt x="482" y="501"/>
                </a:lnTo>
                <a:lnTo>
                  <a:pt x="0" y="1002"/>
                </a:lnTo>
                <a:lnTo>
                  <a:pt x="654" y="1002"/>
                </a:lnTo>
                <a:lnTo>
                  <a:pt x="1134" y="501"/>
                </a:lnTo>
                <a:lnTo>
                  <a:pt x="654" y="0"/>
                </a:lnTo>
                <a:close/>
              </a:path>
            </a:pathLst>
          </a:custGeom>
          <a:solidFill>
            <a:srgbClr val="BF8C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87704" tIns="43852" rIns="87704" bIns="43852" numCol="1" anchor="t" anchorCtr="0" compatLnSpc="1"/>
          <a:lstStyle/>
          <a:p>
            <a:endParaRPr lang="zh-CN" altLang="en-US" sz="172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ldLvl="0" animBg="1"/>
          <p:bldP spid="16" grpId="0" bldLvl="0" animBg="1"/>
          <p:bldP spid="15" grpId="0" bldLvl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ldLvl="0" animBg="1"/>
          <p:bldP spid="16" grpId="0" bldLvl="0" animBg="1"/>
          <p:bldP spid="15" grpId="0" bldLvl="0" animBg="1"/>
        </p:bldLst>
      </p:timing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microsoft.com/office/2007/relationships/media" Target="../media/media1.mp3"/><Relationship Id="rId1" Type="http://schemas.openxmlformats.org/officeDocument/2006/relationships/audio" Target="../media/media1.mp3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86501" y="2599807"/>
            <a:ext cx="7554736" cy="167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x-none" sz="5180" b="1" dirty="0">
                <a:solidFill>
                  <a:srgbClr val="38384F"/>
                </a:solidFill>
                <a:effectLst/>
                <a:latin typeface="微软雅黑" pitchFamily="34" charset="-122"/>
                <a:ea typeface="微软雅黑" pitchFamily="34" charset="-122"/>
              </a:rPr>
              <a:t>一个基于语义网的实例匹配工具的研究</a:t>
            </a:r>
            <a:endParaRPr lang="x-none" sz="1725"/>
          </a:p>
        </p:txBody>
      </p:sp>
      <p:sp>
        <p:nvSpPr>
          <p:cNvPr id="7" name="TextBox 25"/>
          <p:cNvSpPr txBox="1"/>
          <p:nvPr/>
        </p:nvSpPr>
        <p:spPr>
          <a:xfrm>
            <a:off x="7339241" y="4809778"/>
            <a:ext cx="1633361" cy="35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725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导师</a:t>
            </a:r>
            <a:r>
              <a:rPr lang="zh-CN" altLang="en-US" sz="1725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x-none" altLang="en-US" sz="1725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李继云</a:t>
            </a:r>
            <a:endParaRPr lang="x-none" altLang="en-US" sz="1725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39852" y="5362803"/>
            <a:ext cx="1554737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答辩人</a:t>
            </a:r>
            <a:r>
              <a:rPr lang="zh-CN" altLang="en-US" sz="153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x-none" altLang="zh-CN" sz="153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吕欣泽</a:t>
            </a:r>
            <a:endParaRPr lang="x-none" altLang="zh-CN" sz="1535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sound 199.mp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-672344" y="4351"/>
            <a:ext cx="584696" cy="5846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 numSld="30">
                <p:cTn id="25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5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78606" y="288891"/>
            <a:ext cx="4779414" cy="562610"/>
          </a:xfrm>
          <a:prstGeom prst="rect">
            <a:avLst/>
          </a:prstGeom>
        </p:spPr>
        <p:txBody>
          <a:bodyPr wrap="square" lIns="91387" tIns="45693" rIns="91387" bIns="45693">
            <a:spAutoFit/>
          </a:bodyPr>
          <a:lstStyle/>
          <a:p>
            <a:r>
              <a:rPr lang="x-none" sz="3070" b="1" spc="300" dirty="0" smtClean="0"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对Value的比较方法</a:t>
            </a:r>
            <a:endParaRPr lang="x-none" sz="3070" b="1" spc="300" dirty="0" smtClean="0">
              <a:latin typeface="微软雅黑" pitchFamily="34" charset="-122"/>
              <a:ea typeface="微软雅黑" pitchFamily="34" charset="-122"/>
              <a:cs typeface="Arial" panose="02080604020202020204" charset="0"/>
            </a:endParaRPr>
          </a:p>
        </p:txBody>
      </p:sp>
      <p:sp>
        <p:nvSpPr>
          <p:cNvPr id="15" name="文本框 45"/>
          <p:cNvSpPr txBox="1">
            <a:spLocks noChangeArrowheads="1"/>
          </p:cNvSpPr>
          <p:nvPr/>
        </p:nvSpPr>
        <p:spPr bwMode="auto">
          <a:xfrm>
            <a:off x="420370" y="1251585"/>
            <a:ext cx="11535410" cy="4443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SimSun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SimSun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SimSun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&lt;Description about="http://www.okkam.org/oaie/Person1-Person00"&gt;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&lt;age&gt;32&lt;/age&gt;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&lt;phone_numer&gt;03 </a:t>
            </a:r>
            <a:r>
              <a:rPr lang="x-none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06879456</a:t>
            </a:r>
            <a:r>
              <a:rPr lang="x-none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&lt;/phone_numer&gt;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&lt;date_of_birth&gt;1990</a:t>
            </a:r>
            <a:r>
              <a:rPr lang="x-none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09</a:t>
            </a:r>
            <a:r>
              <a:rPr lang="x-none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09&lt;/date_of_birth&gt;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x-none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&lt;home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&gt;</a:t>
            </a:r>
            <a:r>
              <a:rPr lang="x-none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A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t </a:t>
            </a:r>
            <a:r>
              <a:rPr lang="x-none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MountainView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&lt;/</a:t>
            </a:r>
            <a:r>
              <a:rPr lang="x-none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ho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me</a:t>
            </a:r>
            <a:r>
              <a:rPr lang="x-none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&gt;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&lt;surname&gt;</a:t>
            </a:r>
            <a:r>
              <a:rPr lang="x-none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Howatd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&lt;/surname&gt;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x-none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....</a:t>
            </a:r>
            <a:endParaRPr lang="x-none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&lt;/Description&gt;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813040" y="2571115"/>
            <a:ext cx="162433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 b="1">
                <a:solidFill>
                  <a:srgbClr val="FF0000"/>
                </a:solidFill>
              </a:rPr>
              <a:t>0306879456</a:t>
            </a:r>
            <a:endParaRPr lang="x-none" altLang="en-US" sz="2000" b="1">
              <a:solidFill>
                <a:srgbClr val="FF000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825105" y="3249930"/>
            <a:ext cx="138303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 b="1">
                <a:solidFill>
                  <a:srgbClr val="FF0000"/>
                </a:solidFill>
              </a:rPr>
              <a:t>19900909</a:t>
            </a:r>
            <a:endParaRPr lang="x-none" altLang="en-US" sz="2000" b="1">
              <a:solidFill>
                <a:srgbClr val="FF000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9656445" y="2915920"/>
            <a:ext cx="23964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rgbClr val="0070C0"/>
                </a:solidFill>
              </a:rPr>
              <a:t>2.去除符号</a:t>
            </a:r>
            <a:endParaRPr lang="x-none" altLang="en-US" b="1">
              <a:solidFill>
                <a:srgbClr val="0070C0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415915" y="4523740"/>
            <a:ext cx="183261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 b="1">
                <a:solidFill>
                  <a:srgbClr val="FF0000"/>
                </a:solidFill>
              </a:rPr>
              <a:t>howatd</a:t>
            </a:r>
            <a:endParaRPr lang="x-none" altLang="en-US" sz="2000" b="1">
              <a:solidFill>
                <a:srgbClr val="FF000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579870" y="4535170"/>
            <a:ext cx="21659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rgbClr val="0070C0"/>
                </a:solidFill>
              </a:rPr>
              <a:t>4.改成小写</a:t>
            </a:r>
            <a:endParaRPr lang="x-none" altLang="en-US" b="1">
              <a:solidFill>
                <a:srgbClr val="0070C0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511290" y="3872230"/>
            <a:ext cx="200406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 b="1">
                <a:solidFill>
                  <a:srgbClr val="FF0000"/>
                </a:solidFill>
              </a:rPr>
              <a:t>MountainView</a:t>
            </a:r>
            <a:endParaRPr lang="x-none" altLang="en-US" sz="2000" b="1">
              <a:solidFill>
                <a:srgbClr val="FF0000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8853170" y="3907155"/>
            <a:ext cx="20510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rgbClr val="0070C0"/>
                </a:solidFill>
              </a:rPr>
              <a:t>3.去除StopWords</a:t>
            </a:r>
            <a:endParaRPr lang="x-none" altLang="en-US" b="1">
              <a:solidFill>
                <a:srgbClr val="0070C0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3427730" y="1901825"/>
            <a:ext cx="97980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 b="1">
                <a:solidFill>
                  <a:srgbClr val="FF0000"/>
                </a:solidFill>
              </a:rPr>
              <a:t>int</a:t>
            </a:r>
            <a:endParaRPr lang="x-none" altLang="en-US" sz="2000" b="1">
              <a:solidFill>
                <a:srgbClr val="FF0000"/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4331970" y="1913255"/>
            <a:ext cx="69380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rgbClr val="0070C0"/>
                </a:solidFill>
              </a:rPr>
              <a:t>1.记录类型:int,float,string,URI,thing,datetime</a:t>
            </a:r>
            <a:endParaRPr lang="x-none" altLang="en-US" b="1">
              <a:solidFill>
                <a:srgbClr val="0070C0"/>
              </a:solidFill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6971030" y="5554345"/>
            <a:ext cx="463232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/>
              <a:t>排除计算Value相似度时的干扰</a:t>
            </a:r>
            <a:endParaRPr lang="x-none" altLang="en-US" sz="2400"/>
          </a:p>
        </p:txBody>
      </p:sp>
      <p:cxnSp>
        <p:nvCxnSpPr>
          <p:cNvPr id="32" name="Straight Arrow Connector 31"/>
          <p:cNvCxnSpPr>
            <a:stCxn id="8" idx="1"/>
          </p:cNvCxnSpPr>
          <p:nvPr/>
        </p:nvCxnSpPr>
        <p:spPr>
          <a:xfrm flipH="1" flipV="1">
            <a:off x="9252585" y="2823845"/>
            <a:ext cx="403860" cy="274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1"/>
          </p:cNvCxnSpPr>
          <p:nvPr/>
        </p:nvCxnSpPr>
        <p:spPr>
          <a:xfrm flipH="1">
            <a:off x="9310370" y="3098800"/>
            <a:ext cx="346075" cy="289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28" grpId="0"/>
      <p:bldP spid="17" grpId="0"/>
      <p:bldP spid="8" grpId="0"/>
      <p:bldP spid="4" grpId="0"/>
      <p:bldP spid="5" grpId="0"/>
      <p:bldP spid="16" grpId="0"/>
      <p:bldP spid="14" grpId="0"/>
      <p:bldP spid="10" grpId="0"/>
      <p:bldP spid="9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78606" y="311751"/>
            <a:ext cx="4779414" cy="562610"/>
          </a:xfrm>
          <a:prstGeom prst="rect">
            <a:avLst/>
          </a:prstGeom>
        </p:spPr>
        <p:txBody>
          <a:bodyPr wrap="square" lIns="91387" tIns="45693" rIns="91387" bIns="45693">
            <a:spAutoFit/>
          </a:bodyPr>
          <a:lstStyle/>
          <a:p>
            <a:r>
              <a:rPr lang="x-none" sz="3070" b="1" spc="300" dirty="0" smtClean="0"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观察数据集</a:t>
            </a:r>
            <a:endParaRPr lang="x-none" sz="3070" b="1" spc="300" dirty="0" smtClean="0">
              <a:latin typeface="微软雅黑" pitchFamily="34" charset="-122"/>
              <a:ea typeface="微软雅黑" pitchFamily="34" charset="-122"/>
              <a:cs typeface="Arial" panose="02080604020202020204" charset="0"/>
            </a:endParaRPr>
          </a:p>
        </p:txBody>
      </p:sp>
      <p:sp>
        <p:nvSpPr>
          <p:cNvPr id="15" name="文本框 45"/>
          <p:cNvSpPr txBox="1">
            <a:spLocks noChangeArrowheads="1"/>
          </p:cNvSpPr>
          <p:nvPr/>
        </p:nvSpPr>
        <p:spPr bwMode="auto">
          <a:xfrm>
            <a:off x="229870" y="1023620"/>
            <a:ext cx="6372860" cy="2573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SimSun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SimSun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SimSun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5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&lt;Description about="http://www.okkam.org/oaie/Person1-Person00"&gt;</a:t>
            </a:r>
            <a:endParaRPr lang="zh-CN" altLang="en-US" sz="153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5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&lt;has_address rdf:resource=</a:t>
            </a:r>
            <a:endParaRPr lang="zh-CN" altLang="en-US" sz="153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x-none" altLang="zh-CN" sz="15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5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"http://www.okkam.org/oaie/Person1-Address00"/&gt;</a:t>
            </a:r>
            <a:endParaRPr lang="zh-CN" altLang="en-US" sz="153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5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&lt;age&gt;32&lt;/age&gt;</a:t>
            </a:r>
            <a:endParaRPr lang="zh-CN" altLang="en-US" sz="153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5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&lt;phone_numer&gt;03 06879456&lt;/phone_numer&gt;</a:t>
            </a:r>
            <a:endParaRPr lang="zh-CN" altLang="en-US" sz="153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5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&lt;soc_sec_id&gt;7416549&lt;/soc_sec_id&gt;</a:t>
            </a:r>
            <a:endParaRPr lang="zh-CN" altLang="en-US" sz="153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5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&lt;date_of_birth&gt;19900909&lt;/date_of_birth&gt;</a:t>
            </a:r>
            <a:endParaRPr lang="zh-CN" altLang="en-US" sz="153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5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&lt;surname&gt;howatd&lt;/surname&gt;</a:t>
            </a:r>
            <a:endParaRPr lang="zh-CN" altLang="en-US" sz="153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5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&lt;given_name&gt;connor&lt;/given_name&gt;</a:t>
            </a:r>
            <a:endParaRPr lang="zh-CN" altLang="en-US" sz="153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5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&lt;type resource=</a:t>
            </a:r>
            <a:endParaRPr lang="zh-CN" altLang="en-US" sz="153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x-none" altLang="zh-CN" sz="15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5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"http://www.okkam.org/ontology_person1.owl#Person"/&gt;</a:t>
            </a:r>
            <a:endParaRPr lang="zh-CN" altLang="en-US" sz="153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5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&lt;/Description&gt;</a:t>
            </a:r>
            <a:endParaRPr lang="zh-CN" altLang="en-US" sz="153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文本框 47"/>
          <p:cNvSpPr txBox="1">
            <a:spLocks noChangeArrowheads="1"/>
          </p:cNvSpPr>
          <p:nvPr/>
        </p:nvSpPr>
        <p:spPr bwMode="auto">
          <a:xfrm>
            <a:off x="217170" y="3891280"/>
            <a:ext cx="6465570" cy="2573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SimSun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SimSun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SimSun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153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&lt;Description about="http://www.okkam.org/oaie/person2-Person01"&gt;</a:t>
            </a:r>
            <a:endParaRPr lang="zh-CN" altLang="en-US" sz="1535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153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&lt;has_address resource=</a:t>
            </a:r>
            <a:endParaRPr lang="zh-CN" altLang="en-US" sz="1535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x-none" altLang="zh-CN" sz="153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53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"http://www.okkam.org/oaie/person2-Address01"/&gt;</a:t>
            </a:r>
            <a:endParaRPr lang="zh-CN" altLang="en-US" sz="1535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153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&lt;age&gt;32&lt;/age&gt;</a:t>
            </a:r>
            <a:endParaRPr lang="zh-CN" altLang="en-US" sz="1535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153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&lt;phone&gt;03 06879456&lt;/phone_numer&gt;</a:t>
            </a:r>
            <a:endParaRPr lang="zh-CN" altLang="en-US" sz="1535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153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&lt;</a:t>
            </a:r>
            <a:r>
              <a:rPr lang="x-none" altLang="zh-CN" sz="153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soc_</a:t>
            </a:r>
            <a:r>
              <a:rPr lang="zh-CN" altLang="en-US" sz="153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id&gt;7416549&lt;/</a:t>
            </a:r>
            <a:r>
              <a:rPr lang="x-none" altLang="zh-CN" sz="153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soc_</a:t>
            </a:r>
            <a:r>
              <a:rPr lang="zh-CN" altLang="en-US" sz="153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id&gt;</a:t>
            </a:r>
            <a:endParaRPr lang="zh-CN" altLang="en-US" sz="1535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153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&lt;birth</a:t>
            </a:r>
            <a:r>
              <a:rPr lang="x-none" altLang="zh-CN" sz="153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day</a:t>
            </a:r>
            <a:r>
              <a:rPr lang="zh-CN" altLang="en-US" sz="153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&gt;19900909&lt;/birth</a:t>
            </a:r>
            <a:r>
              <a:rPr lang="x-none" altLang="zh-CN" sz="153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day</a:t>
            </a:r>
            <a:r>
              <a:rPr lang="zh-CN" altLang="en-US" sz="153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endParaRPr lang="zh-CN" altLang="en-US" sz="1535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153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&lt;surname&gt;howatd&lt;/surname&gt;</a:t>
            </a:r>
            <a:endParaRPr lang="zh-CN" altLang="en-US" sz="1535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153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&lt;given_name&gt;conner&lt;/given_name&gt;</a:t>
            </a:r>
            <a:endParaRPr lang="zh-CN" altLang="en-US" sz="1535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153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&lt;type resource=</a:t>
            </a:r>
            <a:endParaRPr lang="zh-CN" altLang="en-US" sz="1535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x-none" altLang="zh-CN" sz="153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53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"http://www.okkam.org/ontology_person2.owl#Person"/&gt;</a:t>
            </a:r>
            <a:endParaRPr lang="zh-CN" altLang="en-US" sz="1535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153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&lt;/Description&gt;</a:t>
            </a:r>
            <a:endParaRPr lang="zh-CN" altLang="en-US" sz="1535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Table 2"/>
          <p:cNvGraphicFramePr/>
          <p:nvPr/>
        </p:nvGraphicFramePr>
        <p:xfrm>
          <a:off x="6753860" y="2245995"/>
          <a:ext cx="4962525" cy="2663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445"/>
                <a:gridCol w="1558290"/>
                <a:gridCol w="1621790"/>
              </a:tblGrid>
              <a:tr h="38036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Inst1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Inst2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036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age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age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32</a:t>
                      </a:r>
                      <a:endParaRPr lang="x-none"/>
                    </a:p>
                  </a:txBody>
                  <a:tcPr/>
                </a:tc>
              </a:tr>
              <a:tr h="38036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phone_number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phone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03068790456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soc_sec_id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soc_id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7416549</a:t>
                      </a:r>
                      <a:endParaRPr lang="x-none"/>
                    </a:p>
                  </a:txBody>
                  <a:tcPr/>
                </a:tc>
              </a:tr>
              <a:tr h="38036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date_of_birth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birthday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19900909</a:t>
                      </a:r>
                      <a:endParaRPr lang="x-none"/>
                    </a:p>
                  </a:txBody>
                  <a:tcPr/>
                </a:tc>
              </a:tr>
              <a:tr h="38036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surname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surname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howatd</a:t>
                      </a:r>
                      <a:endParaRPr lang="x-none"/>
                    </a:p>
                  </a:txBody>
                  <a:tcPr/>
                </a:tc>
              </a:tr>
              <a:tr h="38036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given_name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given_name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connor</a:t>
                      </a:r>
                      <a:endParaRPr lang="x-none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6768465" y="898525"/>
            <a:ext cx="517398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  </a:t>
            </a:r>
            <a:r>
              <a:rPr lang="zh-CN" altLang="en-US" sz="15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存在一对属性(如:phone_number phone)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两个Instance在各自对应属性上的值是相同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的或相似的.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5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47429" y="288891"/>
            <a:ext cx="4779414" cy="562610"/>
          </a:xfrm>
          <a:prstGeom prst="rect">
            <a:avLst/>
          </a:prstGeom>
        </p:spPr>
        <p:txBody>
          <a:bodyPr wrap="square" lIns="91387" tIns="45693" rIns="91387" bIns="45693">
            <a:spAutoFit/>
          </a:bodyPr>
          <a:lstStyle/>
          <a:p>
            <a:r>
              <a:rPr lang="x-none" sz="3070" b="1" spc="300" dirty="0" smtClean="0"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流程</a:t>
            </a:r>
            <a:endParaRPr lang="x-none" sz="3070" b="1" spc="300" dirty="0" smtClean="0">
              <a:latin typeface="微软雅黑" pitchFamily="34" charset="-122"/>
              <a:ea typeface="微软雅黑" pitchFamily="34" charset="-122"/>
              <a:cs typeface="Arial" panose="02080604020202020204" charset="0"/>
            </a:endParaRPr>
          </a:p>
        </p:txBody>
      </p:sp>
      <p:cxnSp>
        <p:nvCxnSpPr>
          <p:cNvPr id="3" name="直接连接符 37"/>
          <p:cNvCxnSpPr>
            <a:cxnSpLocks noChangeShapeType="1"/>
          </p:cNvCxnSpPr>
          <p:nvPr/>
        </p:nvCxnSpPr>
        <p:spPr bwMode="auto">
          <a:xfrm>
            <a:off x="5011656" y="4024823"/>
            <a:ext cx="0" cy="769937"/>
          </a:xfrm>
          <a:prstGeom prst="line">
            <a:avLst/>
          </a:prstGeom>
          <a:noFill/>
          <a:ln w="22225">
            <a:solidFill>
              <a:srgbClr val="38384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直接连接符 33"/>
          <p:cNvCxnSpPr>
            <a:cxnSpLocks noChangeShapeType="1"/>
          </p:cNvCxnSpPr>
          <p:nvPr/>
        </p:nvCxnSpPr>
        <p:spPr bwMode="auto">
          <a:xfrm>
            <a:off x="2801222" y="2704296"/>
            <a:ext cx="0" cy="769938"/>
          </a:xfrm>
          <a:prstGeom prst="line">
            <a:avLst/>
          </a:prstGeom>
          <a:noFill/>
          <a:ln w="22225">
            <a:solidFill>
              <a:srgbClr val="38384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任意多边形 4"/>
          <p:cNvSpPr>
            <a:spLocks noChangeArrowheads="1"/>
          </p:cNvSpPr>
          <p:nvPr/>
        </p:nvSpPr>
        <p:spPr bwMode="auto">
          <a:xfrm>
            <a:off x="922315" y="3579106"/>
            <a:ext cx="10337208" cy="269875"/>
          </a:xfrm>
          <a:custGeom>
            <a:avLst/>
            <a:gdLst>
              <a:gd name="connsiteX0" fmla="*/ 10211753 w 10345103"/>
              <a:gd name="connsiteY0" fmla="*/ 0 h 269875"/>
              <a:gd name="connsiteX1" fmla="*/ 10345103 w 10345103"/>
              <a:gd name="connsiteY1" fmla="*/ 133350 h 269875"/>
              <a:gd name="connsiteX2" fmla="*/ 10211753 w 10345103"/>
              <a:gd name="connsiteY2" fmla="*/ 266700 h 269875"/>
              <a:gd name="connsiteX3" fmla="*/ 10211753 w 10345103"/>
              <a:gd name="connsiteY3" fmla="*/ 269875 h 269875"/>
              <a:gd name="connsiteX4" fmla="*/ 134303 w 10345103"/>
              <a:gd name="connsiteY4" fmla="*/ 269875 h 269875"/>
              <a:gd name="connsiteX5" fmla="*/ 134303 w 10345103"/>
              <a:gd name="connsiteY5" fmla="*/ 269376 h 269875"/>
              <a:gd name="connsiteX6" fmla="*/ 132557 w 10345103"/>
              <a:gd name="connsiteY6" fmla="*/ 269730 h 269875"/>
              <a:gd name="connsiteX7" fmla="*/ 0 w 10345103"/>
              <a:gd name="connsiteY7" fmla="*/ 136380 h 269875"/>
              <a:gd name="connsiteX8" fmla="*/ 132557 w 10345103"/>
              <a:gd name="connsiteY8" fmla="*/ 3030 h 269875"/>
              <a:gd name="connsiteX9" fmla="*/ 134303 w 10345103"/>
              <a:gd name="connsiteY9" fmla="*/ 3385 h 269875"/>
              <a:gd name="connsiteX10" fmla="*/ 134303 w 10345103"/>
              <a:gd name="connsiteY10" fmla="*/ 3175 h 269875"/>
              <a:gd name="connsiteX11" fmla="*/ 10196027 w 10345103"/>
              <a:gd name="connsiteY11" fmla="*/ 3175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345103" h="269875">
                <a:moveTo>
                  <a:pt x="10211753" y="0"/>
                </a:moveTo>
                <a:cubicBezTo>
                  <a:pt x="10285400" y="0"/>
                  <a:pt x="10345103" y="59703"/>
                  <a:pt x="10345103" y="133350"/>
                </a:cubicBezTo>
                <a:cubicBezTo>
                  <a:pt x="10345103" y="206997"/>
                  <a:pt x="10285400" y="266700"/>
                  <a:pt x="10211753" y="266700"/>
                </a:cubicBezTo>
                <a:lnTo>
                  <a:pt x="10211753" y="269875"/>
                </a:lnTo>
                <a:lnTo>
                  <a:pt x="134303" y="269875"/>
                </a:lnTo>
                <a:lnTo>
                  <a:pt x="134303" y="269376"/>
                </a:lnTo>
                <a:lnTo>
                  <a:pt x="132557" y="269730"/>
                </a:lnTo>
                <a:cubicBezTo>
                  <a:pt x="59348" y="269730"/>
                  <a:pt x="0" y="210027"/>
                  <a:pt x="0" y="136380"/>
                </a:cubicBezTo>
                <a:cubicBezTo>
                  <a:pt x="0" y="62733"/>
                  <a:pt x="59348" y="3030"/>
                  <a:pt x="132557" y="3030"/>
                </a:cubicBezTo>
                <a:lnTo>
                  <a:pt x="134303" y="3385"/>
                </a:lnTo>
                <a:lnTo>
                  <a:pt x="134303" y="3175"/>
                </a:lnTo>
                <a:lnTo>
                  <a:pt x="10196027" y="3175"/>
                </a:lnTo>
                <a:close/>
              </a:path>
            </a:pathLst>
          </a:custGeom>
          <a:solidFill>
            <a:srgbClr val="38384F"/>
          </a:solidFill>
          <a:ln>
            <a:noFill/>
          </a:ln>
        </p:spPr>
        <p:txBody>
          <a:bodyPr wrap="square" lIns="91387" tIns="45693" rIns="91387" bIns="45693" anchor="ctr"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SimSun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SimSun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SimSun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80604020202020204" charset="0"/>
              <a:buNone/>
            </a:pPr>
            <a:endParaRPr lang="zh-CN" altLang="en-US" sz="182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080552" y="3407972"/>
            <a:ext cx="604375" cy="604838"/>
            <a:chOff x="7425532" y="3613150"/>
            <a:chExt cx="604837" cy="604838"/>
          </a:xfrm>
        </p:grpSpPr>
        <p:sp>
          <p:nvSpPr>
            <p:cNvPr id="7" name="椭圆 11"/>
            <p:cNvSpPr>
              <a:spLocks noChangeArrowheads="1"/>
            </p:cNvSpPr>
            <p:nvPr/>
          </p:nvSpPr>
          <p:spPr bwMode="auto">
            <a:xfrm>
              <a:off x="7425532" y="3613150"/>
              <a:ext cx="604837" cy="604838"/>
            </a:xfrm>
            <a:prstGeom prst="ellipse">
              <a:avLst/>
            </a:prstGeom>
            <a:solidFill>
              <a:srgbClr val="BF8C39"/>
            </a:solidFill>
            <a:ln w="19050">
              <a:solidFill>
                <a:schemeClr val="bg1"/>
              </a:solidFill>
              <a:rou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80604020202020204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80604020202020204" charset="0"/>
                <a:buNone/>
              </a:pPr>
              <a:endParaRPr lang="zh-CN" altLang="en-US" sz="182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8" name="图片 1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6500" y="3744913"/>
              <a:ext cx="342900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组合 8"/>
          <p:cNvGrpSpPr/>
          <p:nvPr/>
        </p:nvGrpSpPr>
        <p:grpSpPr>
          <a:xfrm>
            <a:off x="9402191" y="3412417"/>
            <a:ext cx="604376" cy="604838"/>
            <a:chOff x="10093325" y="3617595"/>
            <a:chExt cx="604838" cy="604838"/>
          </a:xfrm>
        </p:grpSpPr>
        <p:sp>
          <p:nvSpPr>
            <p:cNvPr id="10" name="椭圆 12"/>
            <p:cNvSpPr>
              <a:spLocks noChangeArrowheads="1"/>
            </p:cNvSpPr>
            <p:nvPr/>
          </p:nvSpPr>
          <p:spPr bwMode="auto">
            <a:xfrm>
              <a:off x="10093325" y="3617595"/>
              <a:ext cx="604838" cy="604838"/>
            </a:xfrm>
            <a:prstGeom prst="ellipse">
              <a:avLst/>
            </a:prstGeom>
            <a:solidFill>
              <a:srgbClr val="BF8C39"/>
            </a:solidFill>
            <a:ln w="19050">
              <a:solidFill>
                <a:schemeClr val="bg1"/>
              </a:solidFill>
              <a:rou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80604020202020204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80604020202020204" charset="0"/>
                <a:buNone/>
              </a:pPr>
              <a:endParaRPr lang="zh-CN" altLang="en-US" sz="182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1" name="图片 1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12388" y="3733483"/>
              <a:ext cx="3683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组合 11"/>
          <p:cNvGrpSpPr/>
          <p:nvPr/>
        </p:nvGrpSpPr>
        <p:grpSpPr>
          <a:xfrm>
            <a:off x="4720015" y="3412417"/>
            <a:ext cx="604376" cy="604838"/>
            <a:chOff x="4098925" y="3617595"/>
            <a:chExt cx="604838" cy="604838"/>
          </a:xfrm>
        </p:grpSpPr>
        <p:sp>
          <p:nvSpPr>
            <p:cNvPr id="13" name="椭圆 8"/>
            <p:cNvSpPr>
              <a:spLocks noChangeArrowheads="1"/>
            </p:cNvSpPr>
            <p:nvPr/>
          </p:nvSpPr>
          <p:spPr bwMode="auto">
            <a:xfrm>
              <a:off x="4098925" y="3617595"/>
              <a:ext cx="604838" cy="604838"/>
            </a:xfrm>
            <a:prstGeom prst="ellipse">
              <a:avLst/>
            </a:prstGeom>
            <a:solidFill>
              <a:srgbClr val="BF8C39"/>
            </a:solidFill>
            <a:ln w="19050">
              <a:solidFill>
                <a:schemeClr val="bg1"/>
              </a:solidFill>
              <a:rou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80604020202020204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80604020202020204" charset="0"/>
                <a:buNone/>
              </a:pPr>
              <a:endParaRPr lang="zh-CN" altLang="en-US" sz="182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4" name="图片 1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4813" y="3711258"/>
              <a:ext cx="36988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组合 14"/>
          <p:cNvGrpSpPr/>
          <p:nvPr/>
        </p:nvGrpSpPr>
        <p:grpSpPr>
          <a:xfrm>
            <a:off x="2494345" y="3409242"/>
            <a:ext cx="604376" cy="604838"/>
            <a:chOff x="1527175" y="3614420"/>
            <a:chExt cx="604838" cy="604838"/>
          </a:xfrm>
        </p:grpSpPr>
        <p:sp>
          <p:nvSpPr>
            <p:cNvPr id="16" name="椭圆 7"/>
            <p:cNvSpPr>
              <a:spLocks noChangeArrowheads="1"/>
            </p:cNvSpPr>
            <p:nvPr/>
          </p:nvSpPr>
          <p:spPr bwMode="auto">
            <a:xfrm>
              <a:off x="1527175" y="3614420"/>
              <a:ext cx="604838" cy="604838"/>
            </a:xfrm>
            <a:prstGeom prst="ellipse">
              <a:avLst/>
            </a:prstGeom>
            <a:solidFill>
              <a:srgbClr val="BF8C39"/>
            </a:solidFill>
            <a:ln w="19050">
              <a:solidFill>
                <a:schemeClr val="bg1"/>
              </a:solidFill>
              <a:rou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80604020202020204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80604020202020204" charset="0"/>
                <a:buNone/>
              </a:pPr>
              <a:endParaRPr lang="zh-CN" altLang="en-US" sz="182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7" name="图片 1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6238" y="3733483"/>
              <a:ext cx="36671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" name="文本框 31"/>
          <p:cNvSpPr txBox="1">
            <a:spLocks noChangeArrowheads="1"/>
          </p:cNvSpPr>
          <p:nvPr/>
        </p:nvSpPr>
        <p:spPr bwMode="auto">
          <a:xfrm>
            <a:off x="2941534" y="4879169"/>
            <a:ext cx="4569460" cy="742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SimSun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SimSun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SimSun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80604020202020204" charset="0"/>
              <a:buNone/>
            </a:pPr>
            <a:r>
              <a:rPr lang="x-none" sz="23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寻找有区别力的属性对</a:t>
            </a:r>
            <a:endParaRPr lang="x-none" sz="23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spcBef>
                <a:spcPct val="0"/>
              </a:spcBef>
              <a:buFont typeface="Arial" panose="02080604020202020204" charset="0"/>
              <a:buNone/>
            </a:pPr>
            <a:r>
              <a:rPr lang="x-none" sz="23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(Discriminative Property Pair)</a:t>
            </a:r>
            <a:endParaRPr lang="x-none" sz="23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文本框 38"/>
          <p:cNvSpPr txBox="1">
            <a:spLocks noChangeArrowheads="1"/>
          </p:cNvSpPr>
          <p:nvPr/>
        </p:nvSpPr>
        <p:spPr bwMode="auto">
          <a:xfrm>
            <a:off x="1964370" y="2237681"/>
            <a:ext cx="1709628" cy="427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SimSun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SimSun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SimSun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80604020202020204" charset="0"/>
              <a:buNone/>
            </a:pPr>
            <a:r>
              <a:rPr lang="x-none" sz="23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构建Kernel</a:t>
            </a:r>
            <a:endParaRPr lang="x-none" sz="23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文本框 42"/>
          <p:cNvSpPr txBox="1">
            <a:spLocks noChangeArrowheads="1"/>
          </p:cNvSpPr>
          <p:nvPr/>
        </p:nvSpPr>
        <p:spPr bwMode="auto">
          <a:xfrm>
            <a:off x="4961237" y="1540072"/>
            <a:ext cx="485902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SimSun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SimSun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SimSun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80604020202020204" charset="0"/>
              <a:buNone/>
            </a:pPr>
            <a:r>
              <a:rPr lang="x-none" altLang="zh-CN" sz="23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寻找高频属性组合</a:t>
            </a:r>
            <a:endParaRPr lang="x-none" altLang="zh-CN" sz="23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spcBef>
                <a:spcPct val="0"/>
              </a:spcBef>
              <a:buFont typeface="Arial" panose="02080604020202020204" charset="0"/>
              <a:buNone/>
            </a:pPr>
            <a:r>
              <a:rPr lang="x-none" altLang="zh-CN" sz="23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(Frequent Property Combinations)</a:t>
            </a:r>
            <a:endParaRPr lang="x-none" altLang="zh-CN" sz="23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eaLnBrk="1" hangingPunct="1">
              <a:spcBef>
                <a:spcPct val="0"/>
              </a:spcBef>
              <a:buFont typeface="Arial" panose="02080604020202020204" charset="0"/>
              <a:buNone/>
            </a:pPr>
            <a:r>
              <a:rPr lang="x-none" altLang="zh-CN" sz="23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(如:surname given_name)</a:t>
            </a:r>
            <a:endParaRPr lang="x-none" altLang="zh-CN" sz="23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1" name="直接连接符 43"/>
          <p:cNvCxnSpPr>
            <a:cxnSpLocks noChangeShapeType="1"/>
          </p:cNvCxnSpPr>
          <p:nvPr/>
        </p:nvCxnSpPr>
        <p:spPr bwMode="auto">
          <a:xfrm>
            <a:off x="7383739" y="2644362"/>
            <a:ext cx="0" cy="769938"/>
          </a:xfrm>
          <a:prstGeom prst="line">
            <a:avLst/>
          </a:prstGeom>
          <a:noFill/>
          <a:ln w="22225">
            <a:solidFill>
              <a:srgbClr val="38384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直接连接符 37"/>
          <p:cNvCxnSpPr>
            <a:cxnSpLocks noChangeShapeType="1"/>
            <a:stCxn id="10" idx="4"/>
            <a:endCxn id="35" idx="0"/>
          </p:cNvCxnSpPr>
          <p:nvPr/>
        </p:nvCxnSpPr>
        <p:spPr bwMode="auto">
          <a:xfrm>
            <a:off x="9704705" y="4017645"/>
            <a:ext cx="6350" cy="792480"/>
          </a:xfrm>
          <a:prstGeom prst="line">
            <a:avLst/>
          </a:prstGeom>
          <a:noFill/>
          <a:ln w="22225">
            <a:solidFill>
              <a:srgbClr val="38384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34"/>
          <p:cNvSpPr txBox="1"/>
          <p:nvPr/>
        </p:nvSpPr>
        <p:spPr>
          <a:xfrm>
            <a:off x="8376194" y="4810345"/>
            <a:ext cx="2669504" cy="441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sz="23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Judge and Search</a:t>
            </a:r>
            <a:endParaRPr lang="x-none" altLang="en-US" sz="172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ldLvl="0" animBg="1"/>
      <p:bldP spid="27" grpId="0"/>
      <p:bldP spid="23" grpId="0"/>
      <p:bldP spid="35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78606" y="288891"/>
            <a:ext cx="4779414" cy="562610"/>
          </a:xfrm>
          <a:prstGeom prst="rect">
            <a:avLst/>
          </a:prstGeom>
        </p:spPr>
        <p:txBody>
          <a:bodyPr wrap="square" lIns="91387" tIns="45693" rIns="91387" bIns="45693">
            <a:spAutoFit/>
          </a:bodyPr>
          <a:lstStyle/>
          <a:p>
            <a:r>
              <a:rPr lang="x-none" sz="3070" b="1" spc="300" dirty="0" smtClean="0"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构建Kernel</a:t>
            </a:r>
            <a:endParaRPr lang="x-none" sz="3070" b="1" spc="300" dirty="0" smtClean="0">
              <a:latin typeface="微软雅黑" pitchFamily="34" charset="-122"/>
              <a:ea typeface="微软雅黑" pitchFamily="34" charset="-122"/>
              <a:cs typeface="Arial" panose="02080604020202020204" charset="0"/>
            </a:endParaRPr>
          </a:p>
        </p:txBody>
      </p:sp>
      <p:grpSp>
        <p:nvGrpSpPr>
          <p:cNvPr id="88" name="Group 46"/>
          <p:cNvGrpSpPr/>
          <p:nvPr/>
        </p:nvGrpSpPr>
        <p:grpSpPr bwMode="auto">
          <a:xfrm>
            <a:off x="2771775" y="1532890"/>
            <a:ext cx="7433310" cy="2446557"/>
            <a:chOff x="2565244" y="2801918"/>
            <a:chExt cx="4430328" cy="625852"/>
          </a:xfrm>
        </p:grpSpPr>
        <p:sp>
          <p:nvSpPr>
            <p:cNvPr id="89" name="TextBox 47"/>
            <p:cNvSpPr>
              <a:spLocks noChangeArrowheads="1"/>
            </p:cNvSpPr>
            <p:nvPr/>
          </p:nvSpPr>
          <p:spPr bwMode="auto">
            <a:xfrm>
              <a:off x="2567354" y="2801918"/>
              <a:ext cx="2531292" cy="129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lvl="0" indent="457200" algn="l">
                <a:lnSpc>
                  <a:spcPct val="130000"/>
                </a:lnSpc>
              </a:pPr>
              <a:r>
                <a:rPr lang="zh-CN" altLang="en-US" sz="211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1.正例(Positives)</a:t>
              </a:r>
              <a:endParaRPr lang="zh-CN" altLang="en-US" sz="211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endParaRPr>
            </a:p>
          </p:txBody>
        </p:sp>
        <p:sp>
          <p:nvSpPr>
            <p:cNvPr id="90" name="Rectangle 48"/>
            <p:cNvSpPr>
              <a:spLocks noChangeArrowheads="1"/>
            </p:cNvSpPr>
            <p:nvPr/>
          </p:nvSpPr>
          <p:spPr bwMode="auto">
            <a:xfrm>
              <a:off x="2565244" y="2872391"/>
              <a:ext cx="4430328" cy="555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lvl="0" indent="457200" algn="l">
                <a:lnSpc>
                  <a:spcPct val="130000"/>
                </a:lnSpc>
              </a:pPr>
              <a:endParaRPr lang="zh-CN" altLang="en-US" sz="211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endParaRPr>
            </a:p>
            <a:p>
              <a:pPr lvl="0" indent="457200" algn="l">
                <a:lnSpc>
                  <a:spcPct val="130000"/>
                </a:lnSpc>
              </a:pPr>
              <a:r>
                <a:rPr lang="zh-CN" altLang="en-US" sz="211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从参考共指实例集合A中随机取10%的共指实例对组成正例P</a:t>
              </a:r>
              <a:r>
                <a:rPr lang="x-none" altLang="zh-CN" sz="211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.</a:t>
              </a:r>
              <a:endParaRPr lang="x-none" altLang="zh-CN" sz="211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endParaRPr>
            </a:p>
            <a:p>
              <a:pPr lvl="0" indent="457200" algn="l">
                <a:lnSpc>
                  <a:spcPct val="130000"/>
                </a:lnSpc>
              </a:pPr>
              <a:r>
                <a:rPr lang="x-none" altLang="zh-CN" sz="211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P</a:t>
              </a:r>
              <a:r>
                <a:rPr lang="x-none" altLang="zh-CN" sz="211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={p</a:t>
              </a:r>
              <a:r>
                <a:rPr lang="x-none" altLang="zh-CN" sz="2110" b="1" baseline="-25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i</a:t>
              </a:r>
              <a:r>
                <a:rPr lang="x-none" altLang="zh-CN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(</a:t>
              </a:r>
              <a:r>
                <a:rPr lang="zh-CN" altLang="en-US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s</a:t>
              </a:r>
              <a:r>
                <a:rPr lang="zh-CN" altLang="en-US" sz="2100" b="1" baseline="-25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i</a:t>
              </a:r>
              <a:r>
                <a:rPr lang="zh-CN" altLang="en-US" sz="2100" b="1" baseline="30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1</a:t>
              </a:r>
              <a:r>
                <a:rPr lang="zh-CN" altLang="en-US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,s</a:t>
              </a:r>
              <a:r>
                <a:rPr lang="zh-CN" altLang="en-US" sz="2100" b="1" baseline="-25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i</a:t>
              </a:r>
              <a:r>
                <a:rPr lang="zh-CN" altLang="en-US" sz="2100" b="1" baseline="30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2</a:t>
              </a:r>
              <a:r>
                <a:rPr lang="x-none" altLang="zh-CN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)</a:t>
              </a:r>
              <a:r>
                <a:rPr lang="x-none" altLang="zh-CN" sz="211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|p</a:t>
              </a:r>
              <a:r>
                <a:rPr lang="x-none" altLang="zh-CN" sz="2110" b="1" baseline="-25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i</a:t>
              </a:r>
              <a:r>
                <a:rPr lang="x-none" altLang="zh-CN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(</a:t>
              </a:r>
              <a:r>
                <a:rPr lang="zh-CN" altLang="en-US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s</a:t>
              </a:r>
              <a:r>
                <a:rPr lang="zh-CN" altLang="en-US" sz="2100" b="1" baseline="-25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i</a:t>
              </a:r>
              <a:r>
                <a:rPr lang="zh-CN" altLang="en-US" sz="2100" b="1" baseline="30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1</a:t>
              </a:r>
              <a:r>
                <a:rPr lang="zh-CN" altLang="en-US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,s</a:t>
              </a:r>
              <a:r>
                <a:rPr lang="zh-CN" altLang="en-US" sz="2100" b="1" baseline="-25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i</a:t>
              </a:r>
              <a:r>
                <a:rPr lang="zh-CN" altLang="en-US" sz="2100" b="1" baseline="30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2</a:t>
              </a:r>
              <a:r>
                <a:rPr lang="x-none" altLang="zh-CN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)</a:t>
              </a:r>
              <a:r>
                <a:rPr lang="zh-CN" altLang="en-US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∈</a:t>
              </a:r>
              <a:r>
                <a:rPr lang="x-none" altLang="zh-CN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A,</a:t>
              </a:r>
              <a:r>
                <a:rPr lang="zh-CN" altLang="en-US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s</a:t>
              </a:r>
              <a:r>
                <a:rPr lang="zh-CN" altLang="en-US" sz="2100" b="1" baseline="-25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i</a:t>
              </a:r>
              <a:r>
                <a:rPr lang="zh-CN" altLang="en-US" sz="2100" b="1" baseline="30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1</a:t>
              </a:r>
              <a:r>
                <a:rPr lang="zh-CN" altLang="en-US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∈</a:t>
              </a:r>
              <a:r>
                <a:rPr lang="x-none" altLang="zh-CN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S</a:t>
              </a:r>
              <a:r>
                <a:rPr lang="x-none" altLang="zh-CN" sz="2100" b="1" baseline="-25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1</a:t>
              </a:r>
              <a:r>
                <a:rPr lang="x-none" altLang="zh-CN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,</a:t>
              </a:r>
              <a:r>
                <a:rPr lang="zh-CN" altLang="en-US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s</a:t>
              </a:r>
              <a:r>
                <a:rPr lang="zh-CN" altLang="en-US" sz="2100" b="1" baseline="-25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i</a:t>
              </a:r>
              <a:r>
                <a:rPr lang="zh-CN" altLang="en-US" sz="2100" b="1" baseline="30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2</a:t>
              </a:r>
              <a:r>
                <a:rPr lang="zh-CN" altLang="en-US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∈</a:t>
              </a:r>
              <a:r>
                <a:rPr lang="x-none" altLang="zh-CN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S</a:t>
              </a:r>
              <a:r>
                <a:rPr lang="x-none" altLang="zh-CN" sz="2100" b="1" baseline="-25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2</a:t>
              </a:r>
              <a:r>
                <a:rPr lang="x-none" altLang="zh-CN" sz="211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}</a:t>
              </a:r>
              <a:endParaRPr lang="x-none" altLang="zh-CN" sz="211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endParaRPr>
            </a:p>
            <a:p>
              <a:pPr lvl="0" indent="457200" algn="l">
                <a:lnSpc>
                  <a:spcPct val="130000"/>
                </a:lnSpc>
              </a:pPr>
              <a:r>
                <a:rPr lang="zh-CN" altLang="en-US" sz="211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P⊆A.</a:t>
              </a:r>
              <a:endParaRPr lang="zh-CN" altLang="en-US" sz="211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58210" y="2649405"/>
            <a:ext cx="1502548" cy="1504984"/>
            <a:chOff x="1527175" y="3614420"/>
            <a:chExt cx="604838" cy="604838"/>
          </a:xfrm>
        </p:grpSpPr>
        <p:sp>
          <p:nvSpPr>
            <p:cNvPr id="16" name="椭圆 7"/>
            <p:cNvSpPr>
              <a:spLocks noChangeArrowheads="1"/>
            </p:cNvSpPr>
            <p:nvPr/>
          </p:nvSpPr>
          <p:spPr bwMode="auto">
            <a:xfrm>
              <a:off x="1527175" y="3614420"/>
              <a:ext cx="604838" cy="604838"/>
            </a:xfrm>
            <a:prstGeom prst="ellipse">
              <a:avLst/>
            </a:prstGeom>
            <a:solidFill>
              <a:srgbClr val="BF8C39"/>
            </a:solidFill>
            <a:ln w="19050">
              <a:solidFill>
                <a:schemeClr val="bg1"/>
              </a:solidFill>
              <a:rou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80604020202020204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80604020202020204" charset="0"/>
                <a:buNone/>
              </a:pPr>
              <a:endParaRPr lang="zh-CN" altLang="en-US" sz="182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7" name="图片 19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6238" y="3733483"/>
              <a:ext cx="36671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46"/>
          <p:cNvGrpSpPr/>
          <p:nvPr/>
        </p:nvGrpSpPr>
        <p:grpSpPr bwMode="auto">
          <a:xfrm>
            <a:off x="2784475" y="4188460"/>
            <a:ext cx="7731125" cy="2027556"/>
            <a:chOff x="2565765" y="2801918"/>
            <a:chExt cx="5563272" cy="1089956"/>
          </a:xfrm>
        </p:grpSpPr>
        <p:sp>
          <p:nvSpPr>
            <p:cNvPr id="4" name="TextBox 47"/>
            <p:cNvSpPr>
              <a:spLocks noChangeArrowheads="1"/>
            </p:cNvSpPr>
            <p:nvPr/>
          </p:nvSpPr>
          <p:spPr bwMode="auto">
            <a:xfrm>
              <a:off x="2567354" y="2801918"/>
              <a:ext cx="2531292" cy="272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lvl="0" indent="457200" algn="l">
                <a:lnSpc>
                  <a:spcPct val="130000"/>
                </a:lnSpc>
              </a:pPr>
              <a:r>
                <a:rPr lang="zh-CN" altLang="en-US" sz="211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2.反例(</a:t>
              </a:r>
              <a:r>
                <a:rPr lang="zh-CN" altLang="en-US" sz="211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Negetives</a:t>
              </a:r>
              <a:r>
                <a:rPr lang="zh-CN" altLang="en-US" sz="211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)</a:t>
              </a:r>
              <a:endParaRPr lang="zh-CN" altLang="en-US" sz="211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endParaRPr>
            </a:p>
          </p:txBody>
        </p:sp>
        <p:sp>
          <p:nvSpPr>
            <p:cNvPr id="5" name="Rectangle 48"/>
            <p:cNvSpPr>
              <a:spLocks noChangeArrowheads="1"/>
            </p:cNvSpPr>
            <p:nvPr/>
          </p:nvSpPr>
          <p:spPr bwMode="auto">
            <a:xfrm>
              <a:off x="2565765" y="3171950"/>
              <a:ext cx="5563272" cy="719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pPr lvl="0" indent="457200" algn="l">
                <a:lnSpc>
                  <a:spcPct val="130000"/>
                </a:lnSpc>
              </a:pPr>
              <a:r>
                <a:rPr lang="zh-CN" altLang="en-US" sz="211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P中的每一对共指实例p</a:t>
              </a:r>
              <a:r>
                <a:rPr lang="zh-CN" altLang="en-US" sz="2110" b="1" baseline="-25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i</a:t>
              </a:r>
              <a:r>
                <a:rPr lang="zh-CN" altLang="en-US" sz="211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(s</a:t>
              </a:r>
              <a:r>
                <a:rPr lang="zh-CN" altLang="en-US" sz="2110" b="1" baseline="-25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i</a:t>
              </a:r>
              <a:r>
                <a:rPr lang="zh-CN" altLang="en-US" sz="2110" b="1" baseline="30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1</a:t>
              </a:r>
              <a:r>
                <a:rPr lang="zh-CN" altLang="en-US" sz="211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,s</a:t>
              </a:r>
              <a:r>
                <a:rPr lang="zh-CN" altLang="en-US" sz="2110" b="1" baseline="-25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i</a:t>
              </a:r>
              <a:r>
                <a:rPr lang="zh-CN" altLang="en-US" sz="2110" b="1" baseline="30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2</a:t>
              </a:r>
              <a:r>
                <a:rPr lang="zh-CN" altLang="en-US" sz="211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),</a:t>
              </a:r>
              <a:r>
                <a:rPr lang="zh-CN" altLang="en-US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s</a:t>
              </a:r>
              <a:r>
                <a:rPr lang="zh-CN" altLang="en-US" sz="2100" b="1" baseline="-25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i</a:t>
              </a:r>
              <a:r>
                <a:rPr lang="zh-CN" altLang="en-US" sz="2100" b="1" baseline="30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1</a:t>
              </a:r>
              <a:r>
                <a:rPr lang="zh-CN" altLang="en-US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∈</a:t>
              </a:r>
              <a:r>
                <a:rPr lang="x-none" altLang="zh-CN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S</a:t>
              </a:r>
              <a:r>
                <a:rPr lang="x-none" altLang="zh-CN" sz="2100" b="1" baseline="-25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1</a:t>
              </a:r>
              <a:r>
                <a:rPr lang="zh-CN" altLang="en-US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,s</a:t>
              </a:r>
              <a:r>
                <a:rPr lang="zh-CN" altLang="en-US" sz="2100" b="1" baseline="-25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i</a:t>
              </a:r>
              <a:r>
                <a:rPr lang="zh-CN" altLang="en-US" sz="2100" b="1" baseline="30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2</a:t>
              </a:r>
              <a:r>
                <a:rPr lang="zh-CN" altLang="en-US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∈</a:t>
              </a:r>
              <a:r>
                <a:rPr lang="x-none" altLang="zh-CN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S</a:t>
              </a:r>
              <a:r>
                <a:rPr lang="x-none" altLang="zh-CN" sz="2100" b="1" baseline="-25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2</a:t>
              </a:r>
              <a:r>
                <a:rPr lang="zh-CN" altLang="en-US" sz="211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随机</a:t>
              </a:r>
              <a:r>
                <a:rPr lang="zh-CN" altLang="en-US" sz="211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寻找s'∈S</a:t>
              </a:r>
              <a:r>
                <a:rPr lang="zh-CN" altLang="en-US" sz="211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2</a:t>
              </a:r>
              <a:r>
                <a:rPr lang="zh-CN" altLang="en-US" sz="211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 且 (s</a:t>
              </a:r>
              <a:r>
                <a:rPr lang="zh-CN" altLang="en-US" sz="2110" b="1" baseline="-25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i</a:t>
              </a:r>
              <a:r>
                <a:rPr lang="zh-CN" altLang="en-US" sz="2110" b="1" baseline="30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1</a:t>
              </a:r>
              <a:r>
                <a:rPr lang="x-none" altLang="zh-CN" sz="211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,</a:t>
              </a:r>
              <a:r>
                <a:rPr lang="zh-CN" altLang="en-US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s'</a:t>
              </a:r>
              <a:r>
                <a:rPr lang="zh-CN" altLang="en-US" sz="211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) ∉</a:t>
              </a:r>
              <a:r>
                <a:rPr lang="zh-CN" altLang="en-US" sz="211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P,组成反例N</a:t>
              </a:r>
              <a:r>
                <a:rPr lang="x-none" altLang="zh-CN" sz="211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.</a:t>
              </a:r>
              <a:endParaRPr lang="x-none" altLang="zh-CN" sz="211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endParaRPr>
            </a:p>
            <a:p>
              <a:pPr lvl="0" indent="457200" algn="l">
                <a:lnSpc>
                  <a:spcPct val="130000"/>
                </a:lnSpc>
              </a:pPr>
              <a:r>
                <a:rPr lang="x-none" altLang="zh-CN" sz="211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N={n</a:t>
              </a:r>
              <a:r>
                <a:rPr lang="x-none" altLang="zh-CN" sz="2110" b="1" baseline="-25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i</a:t>
              </a:r>
              <a:r>
                <a:rPr lang="x-none" altLang="zh-CN" sz="211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(</a:t>
              </a:r>
              <a:r>
                <a:rPr lang="zh-CN" altLang="en-US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s</a:t>
              </a:r>
              <a:r>
                <a:rPr lang="zh-CN" altLang="en-US" sz="2100" b="1" baseline="-25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i</a:t>
              </a:r>
              <a:r>
                <a:rPr lang="zh-CN" altLang="en-US" sz="2100" b="1" baseline="30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1</a:t>
              </a:r>
              <a:r>
                <a:rPr lang="zh-CN" altLang="en-US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,s</a:t>
              </a:r>
              <a:r>
                <a:rPr lang="zh-CN" altLang="en-US" sz="2100" b="1" baseline="-25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i</a:t>
              </a:r>
              <a:r>
                <a:rPr lang="zh-CN" altLang="en-US" sz="2100" b="1" baseline="30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2</a:t>
              </a:r>
              <a:r>
                <a:rPr lang="x-none" altLang="zh-CN" sz="211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)|n</a:t>
              </a:r>
              <a:r>
                <a:rPr lang="x-none" altLang="zh-CN" sz="2110" b="1" baseline="-25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i</a:t>
              </a:r>
              <a:r>
                <a:rPr lang="zh-CN" altLang="en-US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∉</a:t>
              </a:r>
              <a:r>
                <a:rPr lang="x-none" altLang="zh-CN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P,n</a:t>
              </a:r>
              <a:r>
                <a:rPr lang="x-none" altLang="zh-CN" sz="2100" b="1" baseline="-25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i</a:t>
              </a:r>
              <a:r>
                <a:rPr lang="zh-CN" altLang="en-US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∈</a:t>
              </a:r>
              <a:r>
                <a:rPr lang="x-none" altLang="zh-CN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A</a:t>
              </a:r>
              <a:r>
                <a:rPr lang="x-none" altLang="zh-CN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,</a:t>
              </a:r>
              <a:r>
                <a:rPr lang="zh-CN" altLang="en-US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s</a:t>
              </a:r>
              <a:r>
                <a:rPr lang="zh-CN" altLang="en-US" sz="2100" b="1" baseline="-25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i</a:t>
              </a:r>
              <a:r>
                <a:rPr lang="zh-CN" altLang="en-US" sz="2100" b="1" baseline="30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1</a:t>
              </a:r>
              <a:r>
                <a:rPr lang="zh-CN" altLang="en-US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∈</a:t>
              </a:r>
              <a:r>
                <a:rPr lang="x-none" altLang="zh-CN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S</a:t>
              </a:r>
              <a:r>
                <a:rPr lang="x-none" altLang="zh-CN" sz="2100" b="1" baseline="-25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1</a:t>
              </a:r>
              <a:r>
                <a:rPr lang="x-none" altLang="zh-CN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,</a:t>
              </a:r>
              <a:r>
                <a:rPr lang="zh-CN" altLang="en-US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s</a:t>
              </a:r>
              <a:r>
                <a:rPr lang="zh-CN" altLang="en-US" sz="2100" b="1" baseline="-25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i</a:t>
              </a:r>
              <a:r>
                <a:rPr lang="zh-CN" altLang="en-US" sz="2100" b="1" baseline="30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2</a:t>
              </a:r>
              <a:r>
                <a:rPr lang="zh-CN" altLang="en-US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∈</a:t>
              </a:r>
              <a:r>
                <a:rPr lang="x-none" altLang="zh-CN" sz="21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S</a:t>
              </a:r>
              <a:r>
                <a:rPr lang="x-none" altLang="zh-CN" sz="2100" b="1" baseline="-25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2</a:t>
              </a:r>
              <a:r>
                <a:rPr lang="x-none" altLang="zh-CN" sz="211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}</a:t>
              </a:r>
              <a:r>
                <a:rPr lang="zh-CN" altLang="en-US" sz="211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.</a:t>
              </a:r>
              <a:endParaRPr lang="zh-CN" altLang="en-US" sz="211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endParaRPr>
            </a:p>
          </p:txBody>
        </p:sp>
      </p:grpSp>
      <p:sp>
        <p:nvSpPr>
          <p:cNvPr id="6" name="Rectangle 5"/>
          <p:cNvSpPr/>
          <p:nvPr/>
        </p:nvSpPr>
        <p:spPr bwMode="auto">
          <a:xfrm>
            <a:off x="6601460" y="596265"/>
            <a:ext cx="5375275" cy="1101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lvl="0" indent="457200" algn="l">
              <a:lnSpc>
                <a:spcPct val="130000"/>
              </a:lnSpc>
            </a:pPr>
            <a:r>
              <a:rPr lang="zh-CN" altLang="en-US" sz="172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找正例的传统做法:</a:t>
            </a:r>
            <a:endParaRPr lang="zh-CN" altLang="en-US" sz="1725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indent="457200" algn="l">
              <a:lnSpc>
                <a:spcPct val="130000"/>
              </a:lnSpc>
            </a:pPr>
            <a:r>
              <a:rPr lang="x-none" altLang="zh-CN" sz="172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等值论证:owl:sameas,skos:exactMatch</a:t>
            </a:r>
            <a:endParaRPr lang="x-none" altLang="zh-CN" sz="1725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lvl="0" indent="457200" algn="l">
              <a:lnSpc>
                <a:spcPct val="130000"/>
              </a:lnSpc>
            </a:pPr>
            <a:r>
              <a:rPr lang="x-none" altLang="zh-CN" sz="1725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例:person1 owl:sameas person2</a:t>
            </a:r>
            <a:endParaRPr lang="x-none" altLang="zh-CN" sz="1725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9637" y="219870"/>
            <a:ext cx="10626855" cy="1035050"/>
          </a:xfrm>
          <a:prstGeom prst="rect">
            <a:avLst/>
          </a:prstGeom>
        </p:spPr>
        <p:txBody>
          <a:bodyPr wrap="square" lIns="91387" tIns="45693" rIns="91387" bIns="45693">
            <a:spAutoFit/>
          </a:bodyPr>
          <a:lstStyle/>
          <a:p>
            <a:r>
              <a:rPr lang="x-none" sz="3070" b="1" spc="300" dirty="0" smtClean="0">
                <a:latin typeface="微软雅黑" pitchFamily="34" charset="-122"/>
                <a:ea typeface="微软雅黑" pitchFamily="34" charset="-122"/>
                <a:cs typeface="Arial" panose="02080604020202020204" charset="0"/>
                <a:sym typeface="+mn-ea"/>
              </a:rPr>
              <a:t>寻找有区别力的属性对</a:t>
            </a:r>
            <a:endParaRPr lang="x-none" sz="3070" b="1" spc="300" dirty="0" smtClean="0">
              <a:latin typeface="微软雅黑" pitchFamily="34" charset="-122"/>
              <a:ea typeface="微软雅黑" pitchFamily="34" charset="-122"/>
              <a:cs typeface="Arial" panose="02080604020202020204" charset="0"/>
              <a:sym typeface="+mn-ea"/>
            </a:endParaRPr>
          </a:p>
          <a:p>
            <a:r>
              <a:rPr lang="x-none" sz="3070" b="1" spc="300" dirty="0" smtClean="0">
                <a:latin typeface="微软雅黑" pitchFamily="34" charset="-122"/>
                <a:ea typeface="微软雅黑" pitchFamily="34" charset="-122"/>
                <a:cs typeface="Arial" panose="02080604020202020204" charset="0"/>
                <a:sym typeface="+mn-ea"/>
              </a:rPr>
              <a:t>(Discriminative Property Pair)</a:t>
            </a:r>
            <a:endParaRPr lang="x-none" sz="3070" b="1" spc="300" dirty="0" smtClean="0">
              <a:latin typeface="微软雅黑" pitchFamily="34" charset="-122"/>
              <a:ea typeface="微软雅黑" pitchFamily="34" charset="-122"/>
              <a:cs typeface="Arial" panose="02080604020202020204" charset="0"/>
              <a:sym typeface="+mn-ea"/>
            </a:endParaRPr>
          </a:p>
        </p:txBody>
      </p:sp>
      <p:grpSp>
        <p:nvGrpSpPr>
          <p:cNvPr id="88" name="Group 46"/>
          <p:cNvGrpSpPr/>
          <p:nvPr/>
        </p:nvGrpSpPr>
        <p:grpSpPr bwMode="auto">
          <a:xfrm>
            <a:off x="870585" y="1450340"/>
            <a:ext cx="6736080" cy="3058795"/>
            <a:chOff x="2565258" y="2801918"/>
            <a:chExt cx="4245362" cy="1507129"/>
          </a:xfrm>
        </p:grpSpPr>
        <p:sp>
          <p:nvSpPr>
            <p:cNvPr id="89" name="TextBox 47"/>
            <p:cNvSpPr txBox="1">
              <a:spLocks noChangeArrowheads="1"/>
            </p:cNvSpPr>
            <p:nvPr/>
          </p:nvSpPr>
          <p:spPr bwMode="auto">
            <a:xfrm>
              <a:off x="2565258" y="2801918"/>
              <a:ext cx="1248225" cy="195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1.普遍性</a:t>
              </a:r>
              <a:endPara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Rectangle 48"/>
            <p:cNvSpPr>
              <a:spLocks noChangeArrowheads="1"/>
            </p:cNvSpPr>
            <p:nvPr/>
          </p:nvSpPr>
          <p:spPr bwMode="auto">
            <a:xfrm>
              <a:off x="2566398" y="3035324"/>
              <a:ext cx="4244222" cy="1273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indent="457200" fontAlgn="auto">
                <a:lnSpc>
                  <a:spcPct val="130000"/>
                </a:lnSpc>
              </a:pPr>
              <a:r>
                <a:rPr lang="x-none" altLang="zh-CN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对于一个属性对,多数共指实例在该属性对上的值(Value)应该是相似的,此时称该属性对为共指实例普遍共有.</a:t>
              </a:r>
              <a:endParaRPr lang="x-none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indent="457200" fontAlgn="auto">
                <a:lnSpc>
                  <a:spcPct val="130000"/>
                </a:lnSpc>
              </a:pPr>
              <a:r>
                <a:rPr lang="x-none" altLang="zh-CN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比较Value的算法:</a:t>
              </a:r>
              <a:endParaRPr lang="x-none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indent="457200" fontAlgn="auto">
                <a:lnSpc>
                  <a:spcPct val="130000"/>
                </a:lnSpc>
              </a:pPr>
              <a:r>
                <a:rPr lang="x-none" altLang="zh-CN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1.Value的值为int或float,使用指示函数</a:t>
              </a:r>
              <a:endParaRPr lang="x-none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indent="457200" fontAlgn="auto">
                <a:lnSpc>
                  <a:spcPct val="130000"/>
                </a:lnSpc>
              </a:pPr>
              <a:r>
                <a:rPr lang="x-none" altLang="zh-CN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2.Value值为URI,只取localname</a:t>
              </a:r>
              <a:endParaRPr lang="x-none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indent="457200" fontAlgn="auto">
                <a:lnSpc>
                  <a:spcPct val="130000"/>
                </a:lnSpc>
              </a:pPr>
              <a:r>
                <a:rPr lang="x-none" altLang="zh-CN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3.其余类型,使用I-SUB,(I-SUB效果最好,而且有明确的阈值).</a:t>
              </a:r>
              <a:endParaRPr lang="x-none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indent="457200" fontAlgn="auto">
                <a:lnSpc>
                  <a:spcPct val="130000"/>
                </a:lnSpc>
              </a:pPr>
              <a:endParaRPr lang="x-none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836910" y="201295"/>
            <a:ext cx="932815" cy="994410"/>
            <a:chOff x="4098925" y="3617595"/>
            <a:chExt cx="604838" cy="604838"/>
          </a:xfrm>
        </p:grpSpPr>
        <p:sp>
          <p:nvSpPr>
            <p:cNvPr id="13" name="椭圆 8"/>
            <p:cNvSpPr>
              <a:spLocks noChangeArrowheads="1"/>
            </p:cNvSpPr>
            <p:nvPr/>
          </p:nvSpPr>
          <p:spPr bwMode="auto">
            <a:xfrm>
              <a:off x="4098925" y="3617595"/>
              <a:ext cx="604838" cy="604838"/>
            </a:xfrm>
            <a:prstGeom prst="ellipse">
              <a:avLst/>
            </a:prstGeom>
            <a:solidFill>
              <a:srgbClr val="BF8C39"/>
            </a:solidFill>
            <a:ln w="19050">
              <a:solidFill>
                <a:schemeClr val="bg1"/>
              </a:solidFill>
              <a:rou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80604020202020204" charset="0"/>
                <a:buChar char="•"/>
                <a:defRPr sz="2800"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 sz="2000"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80604020202020204" charset="0"/>
                <a:buChar char="•"/>
                <a:defRPr>
                  <a:solidFill>
                    <a:schemeClr val="tx1"/>
                  </a:solidFill>
                  <a:latin typeface="Calibri" charset="0"/>
                  <a:ea typeface="SimSun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80604020202020204" charset="0"/>
                <a:buNone/>
              </a:pPr>
              <a:endParaRPr lang="zh-CN" altLang="en-US" sz="182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4" name="图片 18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4813" y="3711258"/>
              <a:ext cx="36988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46"/>
          <p:cNvGrpSpPr/>
          <p:nvPr/>
        </p:nvGrpSpPr>
        <p:grpSpPr bwMode="auto">
          <a:xfrm>
            <a:off x="869315" y="4477385"/>
            <a:ext cx="6805930" cy="1892459"/>
            <a:chOff x="2565765" y="2795221"/>
            <a:chExt cx="4430328" cy="1892205"/>
          </a:xfrm>
        </p:grpSpPr>
        <p:sp>
          <p:nvSpPr>
            <p:cNvPr id="4" name="TextBox 47"/>
            <p:cNvSpPr txBox="1">
              <a:spLocks noChangeArrowheads="1"/>
            </p:cNvSpPr>
            <p:nvPr/>
          </p:nvSpPr>
          <p:spPr bwMode="auto">
            <a:xfrm>
              <a:off x="2588686" y="2795221"/>
              <a:ext cx="1248225" cy="396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2.特异性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dobe Arabic" pitchFamily="18" charset="-78"/>
              </a:endParaRPr>
            </a:p>
          </p:txBody>
        </p:sp>
        <p:sp>
          <p:nvSpPr>
            <p:cNvPr id="5" name="Rectangle 48"/>
            <p:cNvSpPr>
              <a:spLocks noChangeArrowheads="1"/>
            </p:cNvSpPr>
            <p:nvPr/>
          </p:nvSpPr>
          <p:spPr bwMode="auto">
            <a:xfrm>
              <a:off x="2565765" y="3171250"/>
              <a:ext cx="4430328" cy="1516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indent="457200" fontAlgn="auto">
                <a:lnSpc>
                  <a:spcPct val="130000"/>
                </a:lnSpc>
              </a:pPr>
              <a:r>
                <a:rPr lang="x-none" altLang="zh-CN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一个为共指实例普遍共有的属性对的值应当是特异的,甚至应当是唯一的.</a:t>
              </a:r>
              <a:endParaRPr lang="x-none" altLang="zh-CN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indent="457200" fontAlgn="auto">
                <a:lnSpc>
                  <a:spcPct val="130000"/>
                </a:lnSpc>
              </a:pPr>
              <a:r>
                <a:rPr lang="x-none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使用信息增益(Information Gain)来判断一个属性对是否能用来进行共指实例与非共指实例的区分.</a:t>
              </a:r>
              <a:endParaRPr lang="x-none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Text Box 5"/>
          <p:cNvSpPr txBox="1"/>
          <p:nvPr/>
        </p:nvSpPr>
        <p:spPr>
          <a:xfrm>
            <a:off x="7604760" y="2617470"/>
            <a:ext cx="6365875" cy="2834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&lt;Description about="Person1-Person00"&gt;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&lt;soc_sec_id&gt;7416549&lt;/soc_sec_id&gt;    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&lt;type resource="Person"/&gt;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&lt;/Description&gt;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&lt;Description about="Person1-Person00"&gt;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&lt;</a:t>
            </a:r>
            <a:r>
              <a:rPr lang="x-none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soc_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id&gt;7416549&lt;/soc_id&gt;    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&lt;type resource="Person"/&gt;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&lt;/Description&gt;</a:t>
            </a:r>
            <a:endParaRPr lang="en-US"/>
          </a:p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78461" y="288694"/>
            <a:ext cx="7761843" cy="501650"/>
          </a:xfrm>
          <a:prstGeom prst="rect">
            <a:avLst/>
          </a:prstGeom>
        </p:spPr>
        <p:txBody>
          <a:bodyPr wrap="square" lIns="91387" tIns="45693" rIns="91387" bIns="45693">
            <a:spAutoFit/>
          </a:bodyPr>
          <a:lstStyle/>
          <a:p>
            <a:r>
              <a:rPr lang="x-none" sz="2685" b="1" spc="300" dirty="0" smtClean="0"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信息增益(Infomation Gain)</a:t>
            </a:r>
            <a:endParaRPr lang="x-none" sz="2685" b="1" spc="300" dirty="0" smtClean="0">
              <a:latin typeface="微软雅黑" pitchFamily="34" charset="-122"/>
              <a:ea typeface="微软雅黑" pitchFamily="34" charset="-122"/>
              <a:cs typeface="Arial" panose="02080604020202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536548" y="1311019"/>
            <a:ext cx="11167090" cy="4663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熵：表示随机变量的不确定性。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条件熵：在一个条件下，随机变量的不确定性。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信息增益 = 熵 - 条件熵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: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在一个条件下，信息不确定性减少的程度.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具体到这个问题上: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熵:Kernel初始状态时,一对实例对是否共指的不确定性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x-none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(将positive与negetive集合的大小设为相等,无序性最大,熵最大,相减得到的差值显著.)</a:t>
            </a:r>
            <a:endParaRPr lang="x-none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x-none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条件熵: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已知某实体对在该属性对上的相似度,此时它是否共指的不确定性.</a:t>
            </a:r>
            <a:endParaRPr lang="x-none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x-none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熵-条件熵 = 以这个属性对来划分Kernel能将一对实例是否共指的不确定性降低的程度.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78461" y="288694"/>
            <a:ext cx="7761843" cy="501650"/>
          </a:xfrm>
          <a:prstGeom prst="rect">
            <a:avLst/>
          </a:prstGeom>
        </p:spPr>
        <p:txBody>
          <a:bodyPr wrap="square" lIns="91387" tIns="45693" rIns="91387" bIns="45693">
            <a:spAutoFit/>
          </a:bodyPr>
          <a:lstStyle/>
          <a:p>
            <a:r>
              <a:rPr lang="x-none" sz="2685" b="1" spc="300" dirty="0" smtClean="0"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信息增益(Infomation Gain)</a:t>
            </a:r>
            <a:endParaRPr lang="x-none" sz="2685" b="1" spc="300" dirty="0" smtClean="0">
              <a:latin typeface="微软雅黑" pitchFamily="34" charset="-122"/>
              <a:ea typeface="微软雅黑" pitchFamily="34" charset="-122"/>
              <a:cs typeface="Arial" panose="02080604020202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1234440" y="1208405"/>
            <a:ext cx="6386830" cy="4236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不使用信息增益来判断一个属性对的特异性:</a:t>
            </a:r>
            <a:endParaRPr lang="x-none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x-none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将此属性对(pr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,pr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)带入Kernel中进行划分,</a:t>
            </a:r>
            <a:endParaRPr lang="x-none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计算出正例集合P'和反例集合N'</a:t>
            </a:r>
            <a:endParaRPr lang="x-none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设集合TP = {(i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,i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)|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(i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m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,i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n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∈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P'U(i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m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,i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n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∈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P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x-none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FP = {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(i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m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,i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n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)|(i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m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,i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n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∈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P'U(i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m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,i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n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∈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N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x-none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 TN = {(i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m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,i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n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)|(i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m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,i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n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∈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N'U(i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m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,i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n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∈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N}</a:t>
            </a:r>
            <a:endParaRPr lang="x-none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algn="l"/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  FN = {(i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m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,i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n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)|(i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m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,i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n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∈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P'U(i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m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,i</a:t>
            </a:r>
            <a:r>
              <a:rPr lang="x-none" altLang="zh-CN" sz="20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n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)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∈</a:t>
            </a:r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N}</a:t>
            </a:r>
            <a:endParaRPr lang="x-none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algn="l"/>
            <a:endParaRPr lang="x-none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sym typeface="+mn-ea"/>
            </a:endParaRPr>
          </a:p>
          <a:p>
            <a:pPr algn="l"/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大小?数量?  很难设定阈值</a:t>
            </a:r>
            <a:endParaRPr lang="x-none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endParaRPr lang="x-none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信息增益是一个差值,且值域为[0,1]</a:t>
            </a:r>
            <a:endParaRPr lang="x-none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x-none" alt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论文中明确给出了阈值0.7</a:t>
            </a:r>
            <a:endParaRPr lang="x-none" altLang="zh-CN" sz="2000" b="1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Group 3"/>
          <p:cNvGrpSpPr/>
          <p:nvPr/>
        </p:nvGrpSpPr>
        <p:grpSpPr bwMode="auto">
          <a:xfrm rot="2700000">
            <a:off x="9150315" y="549526"/>
            <a:ext cx="1082675" cy="5307721"/>
            <a:chOff x="5529181" y="1323332"/>
            <a:chExt cx="1082945" cy="5311388"/>
          </a:xfrm>
        </p:grpSpPr>
        <p:sp>
          <p:nvSpPr>
            <p:cNvPr id="4" name="Rectangle 4"/>
            <p:cNvSpPr/>
            <p:nvPr/>
          </p:nvSpPr>
          <p:spPr>
            <a:xfrm>
              <a:off x="5671225" y="1472444"/>
              <a:ext cx="768542" cy="3871631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  <p:grpSp>
          <p:nvGrpSpPr>
            <p:cNvPr id="26" name="Group 5"/>
            <p:cNvGrpSpPr/>
            <p:nvPr/>
          </p:nvGrpSpPr>
          <p:grpSpPr bwMode="auto">
            <a:xfrm>
              <a:off x="5674859" y="5586622"/>
              <a:ext cx="769258" cy="1048098"/>
              <a:chOff x="5674859" y="5586622"/>
              <a:chExt cx="769258" cy="1048098"/>
            </a:xfrm>
          </p:grpSpPr>
          <p:sp>
            <p:nvSpPr>
              <p:cNvPr id="83" name="Isosceles Triangle 41"/>
              <p:cNvSpPr/>
              <p:nvPr/>
            </p:nvSpPr>
            <p:spPr>
              <a:xfrm flipV="1">
                <a:off x="5671785" y="5586722"/>
                <a:ext cx="768542" cy="1047674"/>
              </a:xfrm>
              <a:prstGeom prst="triangl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 eaLnBrk="1" hangingPunct="1"/>
                <a:endParaRPr lang="en-GB" altLang="zh-CN" sz="1725">
                  <a:solidFill>
                    <a:schemeClr val="tx1"/>
                  </a:solidFill>
                  <a:ea typeface="SimSun" charset="-122"/>
                </a:endParaRPr>
              </a:p>
            </p:txBody>
          </p:sp>
          <p:sp>
            <p:nvSpPr>
              <p:cNvPr id="84" name="Isosceles Triangle 7"/>
              <p:cNvSpPr/>
              <p:nvPr/>
            </p:nvSpPr>
            <p:spPr>
              <a:xfrm flipV="1">
                <a:off x="5880032" y="6096526"/>
                <a:ext cx="350926" cy="536536"/>
              </a:xfrm>
              <a:custGeom>
                <a:avLst/>
                <a:gdLst>
                  <a:gd name="connsiteX0" fmla="*/ 0 w 354170"/>
                  <a:gd name="connsiteY0" fmla="*/ 479252 h 479252"/>
                  <a:gd name="connsiteX1" fmla="*/ 177085 w 354170"/>
                  <a:gd name="connsiteY1" fmla="*/ 0 h 479252"/>
                  <a:gd name="connsiteX2" fmla="*/ 354170 w 354170"/>
                  <a:gd name="connsiteY2" fmla="*/ 479252 h 479252"/>
                  <a:gd name="connsiteX3" fmla="*/ 0 w 354170"/>
                  <a:gd name="connsiteY3" fmla="*/ 479252 h 479252"/>
                  <a:gd name="connsiteX0-1" fmla="*/ 0 w 354170"/>
                  <a:gd name="connsiteY0-2" fmla="*/ 479252 h 537369"/>
                  <a:gd name="connsiteX1-3" fmla="*/ 177085 w 354170"/>
                  <a:gd name="connsiteY1-4" fmla="*/ 0 h 537369"/>
                  <a:gd name="connsiteX2-5" fmla="*/ 354170 w 354170"/>
                  <a:gd name="connsiteY2-6" fmla="*/ 479252 h 537369"/>
                  <a:gd name="connsiteX3-7" fmla="*/ 173116 w 354170"/>
                  <a:gd name="connsiteY3-8" fmla="*/ 537369 h 537369"/>
                  <a:gd name="connsiteX4" fmla="*/ 0 w 354170"/>
                  <a:gd name="connsiteY4" fmla="*/ 479252 h 53736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170" h="537369">
                    <a:moveTo>
                      <a:pt x="0" y="479252"/>
                    </a:moveTo>
                    <a:lnTo>
                      <a:pt x="177085" y="0"/>
                    </a:lnTo>
                    <a:lnTo>
                      <a:pt x="354170" y="479252"/>
                    </a:lnTo>
                    <a:cubicBezTo>
                      <a:pt x="289056" y="480368"/>
                      <a:pt x="238230" y="536253"/>
                      <a:pt x="173116" y="537369"/>
                    </a:cubicBezTo>
                    <a:lnTo>
                      <a:pt x="0" y="47925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 eaLnBrk="1" hangingPunct="1"/>
                <a:endParaRPr lang="en-GB" altLang="zh-CN" sz="1725">
                  <a:solidFill>
                    <a:schemeClr val="tx1"/>
                  </a:solidFill>
                  <a:ea typeface="SimSun" charset="-122"/>
                </a:endParaRPr>
              </a:p>
            </p:txBody>
          </p:sp>
        </p:grpSp>
        <p:sp>
          <p:nvSpPr>
            <p:cNvPr id="5" name="Oval 6"/>
            <p:cNvSpPr/>
            <p:nvPr/>
          </p:nvSpPr>
          <p:spPr>
            <a:xfrm>
              <a:off x="5962195" y="5246398"/>
              <a:ext cx="200075" cy="19842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  <p:cxnSp>
          <p:nvCxnSpPr>
            <p:cNvPr id="6" name="Straight Connector 7"/>
            <p:cNvCxnSpPr>
              <a:endCxn id="48" idx="7"/>
            </p:cNvCxnSpPr>
            <p:nvPr/>
          </p:nvCxnSpPr>
          <p:spPr>
            <a:xfrm flipH="1">
              <a:off x="5744477" y="1500940"/>
              <a:ext cx="647862" cy="434943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8"/>
            <p:cNvCxnSpPr>
              <a:endCxn id="52" idx="7"/>
            </p:cNvCxnSpPr>
            <p:nvPr/>
          </p:nvCxnSpPr>
          <p:spPr>
            <a:xfrm flipH="1">
              <a:off x="6128019" y="1963423"/>
              <a:ext cx="225481" cy="204773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9"/>
            <p:cNvCxnSpPr>
              <a:endCxn id="52" idx="5"/>
            </p:cNvCxnSpPr>
            <p:nvPr/>
          </p:nvCxnSpPr>
          <p:spPr>
            <a:xfrm flipH="1" flipV="1">
              <a:off x="6127826" y="2374851"/>
              <a:ext cx="219130" cy="261919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0"/>
            <p:cNvCxnSpPr>
              <a:stCxn id="52" idx="1"/>
            </p:cNvCxnSpPr>
            <p:nvPr/>
          </p:nvCxnSpPr>
          <p:spPr>
            <a:xfrm flipH="1" flipV="1">
              <a:off x="5673161" y="1974825"/>
              <a:ext cx="249299" cy="192074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1"/>
            <p:cNvCxnSpPr>
              <a:stCxn id="55" idx="7"/>
            </p:cNvCxnSpPr>
            <p:nvPr/>
          </p:nvCxnSpPr>
          <p:spPr>
            <a:xfrm flipV="1">
              <a:off x="5743416" y="2309792"/>
              <a:ext cx="233420" cy="365098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2"/>
            <p:cNvCxnSpPr>
              <a:stCxn id="54" idx="1"/>
            </p:cNvCxnSpPr>
            <p:nvPr/>
          </p:nvCxnSpPr>
          <p:spPr>
            <a:xfrm flipH="1" flipV="1">
              <a:off x="6006910" y="3077237"/>
              <a:ext cx="350925" cy="11429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3"/>
            <p:cNvCxnSpPr>
              <a:stCxn id="53" idx="7"/>
            </p:cNvCxnSpPr>
            <p:nvPr/>
          </p:nvCxnSpPr>
          <p:spPr>
            <a:xfrm flipV="1">
              <a:off x="5758501" y="3093817"/>
              <a:ext cx="203251" cy="41113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4"/>
            <p:cNvCxnSpPr/>
            <p:nvPr/>
          </p:nvCxnSpPr>
          <p:spPr>
            <a:xfrm flipH="1" flipV="1">
              <a:off x="5657002" y="2790078"/>
              <a:ext cx="336634" cy="27779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5"/>
            <p:cNvCxnSpPr/>
            <p:nvPr/>
          </p:nvCxnSpPr>
          <p:spPr>
            <a:xfrm flipV="1">
              <a:off x="6025447" y="2657190"/>
              <a:ext cx="416029" cy="365098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6"/>
            <p:cNvCxnSpPr>
              <a:stCxn id="53" idx="6"/>
            </p:cNvCxnSpPr>
            <p:nvPr/>
          </p:nvCxnSpPr>
          <p:spPr>
            <a:xfrm flipV="1">
              <a:off x="5797458" y="3321462"/>
              <a:ext cx="673268" cy="274617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7"/>
            <p:cNvCxnSpPr>
              <a:stCxn id="61" idx="1"/>
            </p:cNvCxnSpPr>
            <p:nvPr/>
          </p:nvCxnSpPr>
          <p:spPr>
            <a:xfrm flipH="1" flipV="1">
              <a:off x="5700354" y="3663410"/>
              <a:ext cx="155614" cy="353987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8"/>
            <p:cNvCxnSpPr>
              <a:stCxn id="61" idx="3"/>
            </p:cNvCxnSpPr>
            <p:nvPr/>
          </p:nvCxnSpPr>
          <p:spPr>
            <a:xfrm flipV="1">
              <a:off x="5856211" y="3828988"/>
              <a:ext cx="555764" cy="373036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9"/>
            <p:cNvCxnSpPr>
              <a:stCxn id="58" idx="1"/>
            </p:cNvCxnSpPr>
            <p:nvPr/>
          </p:nvCxnSpPr>
          <p:spPr>
            <a:xfrm flipH="1" flipV="1">
              <a:off x="6049272" y="4669655"/>
              <a:ext cx="322343" cy="47622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20"/>
            <p:cNvCxnSpPr/>
            <p:nvPr/>
          </p:nvCxnSpPr>
          <p:spPr>
            <a:xfrm flipH="1">
              <a:off x="5730736" y="4643540"/>
              <a:ext cx="231833" cy="620668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21"/>
            <p:cNvCxnSpPr/>
            <p:nvPr/>
          </p:nvCxnSpPr>
          <p:spPr>
            <a:xfrm flipH="1" flipV="1">
              <a:off x="6033835" y="4733928"/>
              <a:ext cx="377919" cy="547647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2"/>
            <p:cNvCxnSpPr/>
            <p:nvPr/>
          </p:nvCxnSpPr>
          <p:spPr>
            <a:xfrm flipV="1">
              <a:off x="5994520" y="3904835"/>
              <a:ext cx="358864" cy="736546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3"/>
            <p:cNvSpPr/>
            <p:nvPr/>
          </p:nvSpPr>
          <p:spPr>
            <a:xfrm>
              <a:off x="5527324" y="1322628"/>
              <a:ext cx="290585" cy="29207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  <p:sp>
          <p:nvSpPr>
            <p:cNvPr id="23" name="Oval 24"/>
            <p:cNvSpPr/>
            <p:nvPr/>
          </p:nvSpPr>
          <p:spPr>
            <a:xfrm>
              <a:off x="6282977" y="1323749"/>
              <a:ext cx="290584" cy="2920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  <p:sp>
          <p:nvSpPr>
            <p:cNvPr id="47" name="Oval 25"/>
            <p:cNvSpPr/>
            <p:nvPr/>
          </p:nvSpPr>
          <p:spPr>
            <a:xfrm>
              <a:off x="6317020" y="1794086"/>
              <a:ext cx="219130" cy="219059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  <p:sp>
          <p:nvSpPr>
            <p:cNvPr id="48" name="Oval 26"/>
            <p:cNvSpPr/>
            <p:nvPr/>
          </p:nvSpPr>
          <p:spPr>
            <a:xfrm>
              <a:off x="5555753" y="1904086"/>
              <a:ext cx="219130" cy="21905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  <p:sp>
          <p:nvSpPr>
            <p:cNvPr id="49" name="Oval 27"/>
            <p:cNvSpPr/>
            <p:nvPr/>
          </p:nvSpPr>
          <p:spPr>
            <a:xfrm>
              <a:off x="5956581" y="1366088"/>
              <a:ext cx="200075" cy="1984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  <p:sp>
          <p:nvSpPr>
            <p:cNvPr id="50" name="Oval 28"/>
            <p:cNvSpPr/>
            <p:nvPr/>
          </p:nvSpPr>
          <p:spPr>
            <a:xfrm>
              <a:off x="5528447" y="5137836"/>
              <a:ext cx="290585" cy="29207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  <p:sp>
          <p:nvSpPr>
            <p:cNvPr id="51" name="Oval 29"/>
            <p:cNvSpPr/>
            <p:nvPr/>
          </p:nvSpPr>
          <p:spPr>
            <a:xfrm>
              <a:off x="6268380" y="5136713"/>
              <a:ext cx="290584" cy="2920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  <p:sp>
          <p:nvSpPr>
            <p:cNvPr id="52" name="Oval 30"/>
            <p:cNvSpPr/>
            <p:nvPr/>
          </p:nvSpPr>
          <p:spPr>
            <a:xfrm>
              <a:off x="5879093" y="2128217"/>
              <a:ext cx="292173" cy="2904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  <p:sp>
          <p:nvSpPr>
            <p:cNvPr id="53" name="Oval 31"/>
            <p:cNvSpPr/>
            <p:nvPr/>
          </p:nvSpPr>
          <p:spPr>
            <a:xfrm>
              <a:off x="5532729" y="3467093"/>
              <a:ext cx="265179" cy="26509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  <p:sp>
          <p:nvSpPr>
            <p:cNvPr id="54" name="Oval 32"/>
            <p:cNvSpPr/>
            <p:nvPr/>
          </p:nvSpPr>
          <p:spPr>
            <a:xfrm>
              <a:off x="6323428" y="3162024"/>
              <a:ext cx="217542" cy="21747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  <p:sp>
          <p:nvSpPr>
            <p:cNvPr id="55" name="Oval 33"/>
            <p:cNvSpPr/>
            <p:nvPr/>
          </p:nvSpPr>
          <p:spPr>
            <a:xfrm>
              <a:off x="5555754" y="2642659"/>
              <a:ext cx="219130" cy="21905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  <p:sp>
          <p:nvSpPr>
            <p:cNvPr id="56" name="Oval 34"/>
            <p:cNvSpPr/>
            <p:nvPr/>
          </p:nvSpPr>
          <p:spPr>
            <a:xfrm>
              <a:off x="6298696" y="3705589"/>
              <a:ext cx="290584" cy="29207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  <p:sp>
          <p:nvSpPr>
            <p:cNvPr id="57" name="Oval 35"/>
            <p:cNvSpPr/>
            <p:nvPr/>
          </p:nvSpPr>
          <p:spPr>
            <a:xfrm>
              <a:off x="6321153" y="2479873"/>
              <a:ext cx="290584" cy="29207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  <p:sp>
          <p:nvSpPr>
            <p:cNvPr id="58" name="Oval 36"/>
            <p:cNvSpPr/>
            <p:nvPr/>
          </p:nvSpPr>
          <p:spPr>
            <a:xfrm>
              <a:off x="6343061" y="4692468"/>
              <a:ext cx="198487" cy="19842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  <p:sp>
          <p:nvSpPr>
            <p:cNvPr id="59" name="Oval 37"/>
            <p:cNvSpPr/>
            <p:nvPr/>
          </p:nvSpPr>
          <p:spPr>
            <a:xfrm>
              <a:off x="5586285" y="4272672"/>
              <a:ext cx="198487" cy="19842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  <p:sp>
          <p:nvSpPr>
            <p:cNvPr id="60" name="Oval 38"/>
            <p:cNvSpPr/>
            <p:nvPr/>
          </p:nvSpPr>
          <p:spPr>
            <a:xfrm>
              <a:off x="5816690" y="4437572"/>
              <a:ext cx="354101" cy="3523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  <p:sp>
          <p:nvSpPr>
            <p:cNvPr id="61" name="Oval 39"/>
            <p:cNvSpPr/>
            <p:nvPr/>
          </p:nvSpPr>
          <p:spPr>
            <a:xfrm>
              <a:off x="5817362" y="3973549"/>
              <a:ext cx="265179" cy="26350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  <p:sp>
          <p:nvSpPr>
            <p:cNvPr id="62" name="Oval 40"/>
            <p:cNvSpPr/>
            <p:nvPr/>
          </p:nvSpPr>
          <p:spPr>
            <a:xfrm>
              <a:off x="5852378" y="2906638"/>
              <a:ext cx="290585" cy="29049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eaLnBrk="1" hangingPunct="1"/>
              <a:endParaRPr lang="en-GB" altLang="zh-CN" sz="1725">
                <a:solidFill>
                  <a:schemeClr val="tx1"/>
                </a:solidFill>
                <a:ea typeface="SimSun" charset="-122"/>
              </a:endParaRPr>
            </a:p>
          </p:txBody>
        </p:sp>
      </p:grpSp>
      <p:sp>
        <p:nvSpPr>
          <p:cNvPr id="85" name="Freeform 43"/>
          <p:cNvSpPr/>
          <p:nvPr/>
        </p:nvSpPr>
        <p:spPr>
          <a:xfrm>
            <a:off x="3752588" y="5163949"/>
            <a:ext cx="3875303" cy="1501775"/>
          </a:xfrm>
          <a:custGeom>
            <a:avLst/>
            <a:gdLst>
              <a:gd name="connsiteX0" fmla="*/ 3878334 w 3878334"/>
              <a:gd name="connsiteY0" fmla="*/ 88371 h 1501535"/>
              <a:gd name="connsiteX1" fmla="*/ 3448843 w 3878334"/>
              <a:gd name="connsiteY1" fmla="*/ 19098 h 1501535"/>
              <a:gd name="connsiteX2" fmla="*/ 3656661 w 3878334"/>
              <a:gd name="connsiteY2" fmla="*/ 393171 h 1501535"/>
              <a:gd name="connsiteX3" fmla="*/ 2908516 w 3878334"/>
              <a:gd name="connsiteY3" fmla="*/ 199207 h 1501535"/>
              <a:gd name="connsiteX4" fmla="*/ 2382043 w 3878334"/>
              <a:gd name="connsiteY4" fmla="*/ 171498 h 1501535"/>
              <a:gd name="connsiteX5" fmla="*/ 2963934 w 3878334"/>
              <a:gd name="connsiteY5" fmla="*/ 794953 h 1501535"/>
              <a:gd name="connsiteX6" fmla="*/ 1315243 w 3878334"/>
              <a:gd name="connsiteY6" fmla="*/ 365462 h 1501535"/>
              <a:gd name="connsiteX7" fmla="*/ 1869425 w 3878334"/>
              <a:gd name="connsiteY7" fmla="*/ 1501535 h 1501535"/>
              <a:gd name="connsiteX8" fmla="*/ 206879 w 3878334"/>
              <a:gd name="connsiteY8" fmla="*/ 822662 h 1501535"/>
              <a:gd name="connsiteX9" fmla="*/ 82188 w 3878334"/>
              <a:gd name="connsiteY9" fmla="*/ 767244 h 150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78334" h="1501535">
                <a:moveTo>
                  <a:pt x="3878334" y="88371"/>
                </a:moveTo>
                <a:cubicBezTo>
                  <a:pt x="3682061" y="28334"/>
                  <a:pt x="3485788" y="-31702"/>
                  <a:pt x="3448843" y="19098"/>
                </a:cubicBezTo>
                <a:cubicBezTo>
                  <a:pt x="3411898" y="69898"/>
                  <a:pt x="3746715" y="363153"/>
                  <a:pt x="3656661" y="393171"/>
                </a:cubicBezTo>
                <a:cubicBezTo>
                  <a:pt x="3566606" y="423189"/>
                  <a:pt x="3120952" y="236153"/>
                  <a:pt x="2908516" y="199207"/>
                </a:cubicBezTo>
                <a:cubicBezTo>
                  <a:pt x="2696080" y="162262"/>
                  <a:pt x="2372807" y="72207"/>
                  <a:pt x="2382043" y="171498"/>
                </a:cubicBezTo>
                <a:cubicBezTo>
                  <a:pt x="2391279" y="270789"/>
                  <a:pt x="3141734" y="762626"/>
                  <a:pt x="2963934" y="794953"/>
                </a:cubicBezTo>
                <a:cubicBezTo>
                  <a:pt x="2786134" y="827280"/>
                  <a:pt x="1497661" y="247698"/>
                  <a:pt x="1315243" y="365462"/>
                </a:cubicBezTo>
                <a:cubicBezTo>
                  <a:pt x="1132825" y="483226"/>
                  <a:pt x="2054152" y="1425335"/>
                  <a:pt x="1869425" y="1501535"/>
                </a:cubicBezTo>
                <a:lnTo>
                  <a:pt x="206879" y="822662"/>
                </a:lnTo>
                <a:cubicBezTo>
                  <a:pt x="-90994" y="700280"/>
                  <a:pt x="-4403" y="733762"/>
                  <a:pt x="82188" y="767244"/>
                </a:cubicBezTo>
              </a:path>
            </a:pathLst>
          </a:custGeom>
          <a:noFill/>
          <a:ln w="57150" cap="sq" cmpd="tri">
            <a:solidFill>
              <a:schemeClr val="tx1"/>
            </a:solidFill>
            <a:prstDash val="solid"/>
            <a:bevel/>
            <a:tailEnd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7" tIns="45693" rIns="91387" bIns="45693" anchor="ctr"/>
          <a:p>
            <a:pPr algn="ctr" eaLnBrk="1" hangingPunct="1"/>
            <a:endParaRPr lang="en-GB" altLang="zh-CN" sz="1725">
              <a:solidFill>
                <a:schemeClr val="tx1"/>
              </a:solidFill>
              <a:ea typeface="SimSun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78461" y="288694"/>
            <a:ext cx="7922634" cy="1035050"/>
          </a:xfrm>
          <a:prstGeom prst="rect">
            <a:avLst/>
          </a:prstGeom>
        </p:spPr>
        <p:txBody>
          <a:bodyPr wrap="square" lIns="91387" tIns="45693" rIns="91387" bIns="45693">
            <a:spAutoFit/>
          </a:bodyPr>
          <a:lstStyle/>
          <a:p>
            <a:r>
              <a:rPr lang="x-none" sz="3070" b="1" spc="300" dirty="0" smtClean="0"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寻找高频属性组合</a:t>
            </a:r>
            <a:endParaRPr lang="x-none" sz="3070" b="1" spc="300" dirty="0" smtClean="0">
              <a:latin typeface="微软雅黑" pitchFamily="34" charset="-122"/>
              <a:ea typeface="微软雅黑" pitchFamily="34" charset="-122"/>
              <a:cs typeface="Arial" panose="02080604020202020204" charset="0"/>
            </a:endParaRPr>
          </a:p>
          <a:p>
            <a:r>
              <a:rPr lang="x-none" sz="3070" b="1" spc="300" dirty="0" smtClean="0"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(Frequent Property Combination)</a:t>
            </a:r>
            <a:endParaRPr lang="x-none" sz="3070" b="1" spc="300" dirty="0" smtClean="0">
              <a:latin typeface="微软雅黑" pitchFamily="34" charset="-122"/>
              <a:ea typeface="微软雅黑" pitchFamily="34" charset="-122"/>
              <a:cs typeface="Arial" panose="02080604020202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640053" y="2254735"/>
            <a:ext cx="3656179" cy="14935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例:</a:t>
            </a:r>
            <a:endParaRPr lang="x-none" altLang="zh-CN" sz="23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x-none" altLang="zh-CN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given_name,surname </a:t>
            </a:r>
            <a:endParaRPr lang="x-none" altLang="zh-CN" sz="23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x-none" altLang="zh-CN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latitude, longtitude</a:t>
            </a:r>
            <a:endParaRPr lang="x-none" altLang="zh-CN" sz="23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x-none" altLang="zh-CN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street, housenumber</a:t>
            </a:r>
            <a:endParaRPr lang="x-none" altLang="zh-CN" sz="23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4991168" y="2255344"/>
            <a:ext cx="7784987" cy="21945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准则:</a:t>
            </a:r>
            <a:endParaRPr lang="x-none" altLang="zh-CN" sz="23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x-none" altLang="zh-CN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1.共同出现次数要高</a:t>
            </a:r>
            <a:endParaRPr lang="x-none" altLang="zh-CN" sz="23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x-none" altLang="zh-CN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2.在语义上有联系,即类型一样</a:t>
            </a:r>
            <a:endParaRPr lang="x-none" altLang="zh-CN" sz="23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x-none" altLang="zh-CN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3.属性的值的数量和值的唯一的值的数量要相似</a:t>
            </a:r>
            <a:endParaRPr lang="x-none" altLang="zh-CN" sz="23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x-none" altLang="zh-CN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4.出现次数太少,就直接Property名称的相似度</a:t>
            </a:r>
            <a:endParaRPr lang="x-none" altLang="zh-CN" sz="23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x-none" altLang="zh-CN" sz="2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5.此属性要有区别力</a:t>
            </a:r>
            <a:endParaRPr lang="x-none" altLang="zh-CN" sz="23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63540" y="2116479"/>
            <a:ext cx="11425940" cy="2682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Bef>
                <a:spcPct val="0"/>
              </a:spcBef>
              <a:buFontTx/>
              <a:buNone/>
            </a:pPr>
            <a:r>
              <a:rPr lang="zh-CN" altLang="en-US" sz="17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&lt;Description about="http://www.okkam.org/oaie/Person1-Person00"&gt;</a:t>
            </a:r>
            <a:endParaRPr lang="zh-CN" altLang="en-US" sz="172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7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&lt;has_address rdf:resource="http://www.okkam.org/oaie/Person1-Address00"/&gt;</a:t>
            </a:r>
            <a:endParaRPr lang="zh-CN" altLang="en-US" sz="172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7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&lt;age&gt;32&lt;/age&gt;</a:t>
            </a:r>
            <a:endParaRPr lang="zh-CN" altLang="en-US" sz="172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7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&lt;phone_numer&gt;03 06879456&lt;/phone_numer&gt;</a:t>
            </a:r>
            <a:endParaRPr lang="zh-CN" altLang="en-US" sz="172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7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&lt;soc_sec_id&gt;7416549&lt;/soc_sec_id&gt;</a:t>
            </a:r>
            <a:endParaRPr lang="zh-CN" altLang="en-US" sz="172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7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&lt;date_of_birth&gt;19900909&lt;/date_of_birth&gt;</a:t>
            </a:r>
            <a:endParaRPr lang="zh-CN" altLang="en-US" sz="172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7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&lt;surname&gt;howatd&lt;/surname&gt;</a:t>
            </a:r>
            <a:endParaRPr lang="zh-CN" altLang="en-US" sz="172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7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&lt;given_name&gt;connor&lt;/given_name&gt;</a:t>
            </a:r>
            <a:endParaRPr lang="zh-CN" altLang="en-US" sz="172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7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&lt;type resource="http://www.okkam.org/ontology_person1.owl#Person"/&gt;</a:t>
            </a:r>
            <a:endParaRPr lang="zh-CN" altLang="en-US" sz="172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72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&lt;/Description&gt;</a:t>
            </a:r>
            <a:endParaRPr lang="en-US" sz="172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6" grpId="0"/>
      <p:bldP spid="47" grpId="0"/>
      <p:bldP spid="46" grpId="1"/>
      <p:bldP spid="47" grpId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2"/>
          <p:cNvSpPr txBox="1"/>
          <p:nvPr/>
        </p:nvSpPr>
        <p:spPr>
          <a:xfrm>
            <a:off x="5544185" y="2669540"/>
            <a:ext cx="3698875" cy="50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85" b="1" dirty="0" smtClean="0">
                <a:solidFill>
                  <a:srgbClr val="BF8C39"/>
                </a:solidFill>
                <a:latin typeface="微软雅黑" pitchFamily="34" charset="-122"/>
                <a:ea typeface="微软雅黑" pitchFamily="34" charset="-122"/>
              </a:rPr>
              <a:t>第 四 部 分</a:t>
            </a:r>
            <a:endParaRPr lang="zh-CN" altLang="en-US" sz="6330" b="1" dirty="0">
              <a:solidFill>
                <a:srgbClr val="BF8C3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12"/>
          <p:cNvSpPr txBox="1"/>
          <p:nvPr/>
        </p:nvSpPr>
        <p:spPr>
          <a:xfrm>
            <a:off x="5544185" y="3316605"/>
            <a:ext cx="5241925" cy="1264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675" b="1" dirty="0" smtClean="0">
                <a:solidFill>
                  <a:srgbClr val="38384F"/>
                </a:solidFill>
                <a:latin typeface="微软雅黑" pitchFamily="34" charset="-122"/>
                <a:ea typeface="微软雅黑" pitchFamily="34" charset="-122"/>
              </a:rPr>
              <a:t>研究结果</a:t>
            </a:r>
            <a:endParaRPr lang="zh-CN" altLang="en-US" sz="7675" b="1" dirty="0">
              <a:solidFill>
                <a:srgbClr val="38384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図 9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83893" y="1702765"/>
            <a:ext cx="206533" cy="3798224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4227458" y="3912464"/>
            <a:ext cx="349237" cy="349595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7" name="椭圆 6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38384F"/>
            </a:solidFill>
            <a:ln w="28575">
              <a:solidFill>
                <a:srgbClr val="38384F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25">
                <a:solidFill>
                  <a:srgbClr val="21212B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725">
                <a:solidFill>
                  <a:srgbClr val="21212B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850037" y="2684543"/>
            <a:ext cx="1487390" cy="1488913"/>
            <a:chOff x="2966418" y="2798885"/>
            <a:chExt cx="1550742" cy="1552330"/>
          </a:xfrm>
        </p:grpSpPr>
        <p:grpSp>
          <p:nvGrpSpPr>
            <p:cNvPr id="10" name="组合 9"/>
            <p:cNvGrpSpPr/>
            <p:nvPr/>
          </p:nvGrpSpPr>
          <p:grpSpPr>
            <a:xfrm>
              <a:off x="2966418" y="2798885"/>
              <a:ext cx="1550742" cy="1552330"/>
              <a:chOff x="3724323" y="1908536"/>
              <a:chExt cx="1329153" cy="1329153"/>
            </a:xfrm>
            <a:gradFill>
              <a:gsLst>
                <a:gs pos="62000">
                  <a:srgbClr val="C69135"/>
                </a:gs>
                <a:gs pos="34200">
                  <a:srgbClr val="E6D38F"/>
                </a:gs>
                <a:gs pos="0">
                  <a:srgbClr val="FCD860"/>
                </a:gs>
                <a:gs pos="100000">
                  <a:srgbClr val="F1DF97"/>
                </a:gs>
              </a:gsLst>
              <a:lin ang="12000000" scaled="0"/>
            </a:gradFill>
          </p:grpSpPr>
          <p:sp>
            <p:nvSpPr>
              <p:cNvPr id="12" name="椭圆 11"/>
              <p:cNvSpPr/>
              <p:nvPr/>
            </p:nvSpPr>
            <p:spPr>
              <a:xfrm>
                <a:off x="3724323" y="1908536"/>
                <a:ext cx="1329153" cy="1329153"/>
              </a:xfrm>
              <a:prstGeom prst="ellipse">
                <a:avLst/>
              </a:prstGeom>
              <a:solidFill>
                <a:srgbClr val="38384F"/>
              </a:solidFill>
              <a:ln w="28575">
                <a:solidFill>
                  <a:srgbClr val="38384F"/>
                </a:solidFill>
              </a:ln>
              <a:effectLst>
                <a:outerShdw blurRad="279400" dist="889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25">
                  <a:solidFill>
                    <a:srgbClr val="21212B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3839838" y="2024052"/>
                <a:ext cx="1098122" cy="1098122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725">
                  <a:solidFill>
                    <a:srgbClr val="21212B"/>
                  </a:solidFill>
                </a:endParaRPr>
              </a:p>
            </p:txBody>
          </p:sp>
        </p:grpSp>
        <p:sp>
          <p:nvSpPr>
            <p:cNvPr id="22" name="Freeform 9"/>
            <p:cNvSpPr>
              <a:spLocks noChangeAspect="1" noEditPoints="1"/>
            </p:cNvSpPr>
            <p:nvPr/>
          </p:nvSpPr>
          <p:spPr bwMode="auto">
            <a:xfrm rot="19469485">
              <a:off x="3381789" y="3191448"/>
              <a:ext cx="720000" cy="767204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rgbClr val="38384F"/>
            </a:solidFill>
            <a:ln>
              <a:noFill/>
            </a:ln>
          </p:spPr>
          <p:txBody>
            <a:bodyPr vert="horz" wrap="square" lIns="87704" tIns="43852" rIns="87704" bIns="43852" numCol="1" anchor="t" anchorCtr="0" compatLnSpc="1"/>
            <a:lstStyle/>
            <a:p>
              <a:endParaRPr lang="zh-CN" altLang="en-US" sz="1725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2"/>
          <p:cNvSpPr txBox="1"/>
          <p:nvPr/>
        </p:nvSpPr>
        <p:spPr>
          <a:xfrm>
            <a:off x="5543550" y="2669540"/>
            <a:ext cx="2811780" cy="50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85" b="1" dirty="0" smtClean="0">
                <a:solidFill>
                  <a:srgbClr val="BF8C39"/>
                </a:solidFill>
                <a:latin typeface="微软雅黑" pitchFamily="34" charset="-122"/>
                <a:ea typeface="微软雅黑" pitchFamily="34" charset="-122"/>
              </a:rPr>
              <a:t>第 五 部 分</a:t>
            </a:r>
            <a:endParaRPr lang="zh-CN" altLang="en-US" sz="6330" b="1" dirty="0">
              <a:solidFill>
                <a:srgbClr val="BF8C3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12"/>
          <p:cNvSpPr txBox="1"/>
          <p:nvPr/>
        </p:nvSpPr>
        <p:spPr>
          <a:xfrm>
            <a:off x="5543550" y="3408045"/>
            <a:ext cx="6049010" cy="1264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675" b="1" dirty="0" smtClean="0">
                <a:solidFill>
                  <a:srgbClr val="38384F"/>
                </a:solidFill>
                <a:latin typeface="微软雅黑" pitchFamily="34" charset="-122"/>
                <a:ea typeface="微软雅黑" pitchFamily="34" charset="-122"/>
              </a:rPr>
              <a:t>讨论总结</a:t>
            </a:r>
            <a:endParaRPr lang="zh-CN" altLang="en-US" sz="7675" b="1" dirty="0">
              <a:solidFill>
                <a:srgbClr val="38384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図 9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83893" y="1702765"/>
            <a:ext cx="206533" cy="3798224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4227458" y="3912464"/>
            <a:ext cx="349237" cy="349595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7" name="椭圆 6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38384F"/>
            </a:solidFill>
            <a:ln w="28575">
              <a:solidFill>
                <a:srgbClr val="38384F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25">
                <a:solidFill>
                  <a:srgbClr val="21212B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725">
                <a:solidFill>
                  <a:srgbClr val="21212B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850037" y="2684543"/>
            <a:ext cx="1487390" cy="1488913"/>
            <a:chOff x="2966418" y="2798885"/>
            <a:chExt cx="1550742" cy="1552330"/>
          </a:xfrm>
        </p:grpSpPr>
        <p:grpSp>
          <p:nvGrpSpPr>
            <p:cNvPr id="10" name="组合 9"/>
            <p:cNvGrpSpPr/>
            <p:nvPr/>
          </p:nvGrpSpPr>
          <p:grpSpPr>
            <a:xfrm>
              <a:off x="2966418" y="2798885"/>
              <a:ext cx="1550742" cy="1552330"/>
              <a:chOff x="3724323" y="1908536"/>
              <a:chExt cx="1329153" cy="1329153"/>
            </a:xfrm>
            <a:gradFill>
              <a:gsLst>
                <a:gs pos="62000">
                  <a:srgbClr val="C69135"/>
                </a:gs>
                <a:gs pos="34200">
                  <a:srgbClr val="E6D38F"/>
                </a:gs>
                <a:gs pos="0">
                  <a:srgbClr val="FCD860"/>
                </a:gs>
                <a:gs pos="100000">
                  <a:srgbClr val="F1DF97"/>
                </a:gs>
              </a:gsLst>
              <a:lin ang="12000000" scaled="0"/>
            </a:gradFill>
          </p:grpSpPr>
          <p:sp>
            <p:nvSpPr>
              <p:cNvPr id="12" name="椭圆 11"/>
              <p:cNvSpPr/>
              <p:nvPr/>
            </p:nvSpPr>
            <p:spPr>
              <a:xfrm>
                <a:off x="3724323" y="1908536"/>
                <a:ext cx="1329153" cy="1329153"/>
              </a:xfrm>
              <a:prstGeom prst="ellipse">
                <a:avLst/>
              </a:prstGeom>
              <a:solidFill>
                <a:srgbClr val="38384F"/>
              </a:solidFill>
              <a:ln w="28575">
                <a:solidFill>
                  <a:srgbClr val="38384F"/>
                </a:solidFill>
              </a:ln>
              <a:effectLst>
                <a:outerShdw blurRad="279400" dist="889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25">
                  <a:solidFill>
                    <a:srgbClr val="21212B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3839838" y="2024052"/>
                <a:ext cx="1098122" cy="1098122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725">
                  <a:solidFill>
                    <a:srgbClr val="21212B"/>
                  </a:solidFill>
                </a:endParaRPr>
              </a:p>
            </p:txBody>
          </p:sp>
        </p:grpSp>
        <p:sp>
          <p:nvSpPr>
            <p:cNvPr id="14" name="任意多边形 13"/>
            <p:cNvSpPr>
              <a:spLocks noChangeAspect="1"/>
            </p:cNvSpPr>
            <p:nvPr/>
          </p:nvSpPr>
          <p:spPr>
            <a:xfrm>
              <a:off x="3453789" y="3182826"/>
              <a:ext cx="576000" cy="784449"/>
            </a:xfrm>
            <a:custGeom>
              <a:avLst/>
              <a:gdLst>
                <a:gd name="connsiteX0" fmla="*/ 26032 w 501125"/>
                <a:gd name="connsiteY0" fmla="*/ 303198 h 682477"/>
                <a:gd name="connsiteX1" fmla="*/ 52064 w 501125"/>
                <a:gd name="connsiteY1" fmla="*/ 329230 h 682477"/>
                <a:gd name="connsiteX2" fmla="*/ 51882 w 501125"/>
                <a:gd name="connsiteY2" fmla="*/ 329671 h 682477"/>
                <a:gd name="connsiteX3" fmla="*/ 58624 w 501125"/>
                <a:gd name="connsiteY3" fmla="*/ 380453 h 682477"/>
                <a:gd name="connsiteX4" fmla="*/ 151276 w 501125"/>
                <a:gd name="connsiteY4" fmla="*/ 500804 h 682477"/>
                <a:gd name="connsiteX5" fmla="*/ 350236 w 501125"/>
                <a:gd name="connsiteY5" fmla="*/ 500581 h 682477"/>
                <a:gd name="connsiteX6" fmla="*/ 442618 w 501125"/>
                <a:gd name="connsiteY6" fmla="*/ 380022 h 682477"/>
                <a:gd name="connsiteX7" fmla="*/ 448869 w 501125"/>
                <a:gd name="connsiteY7" fmla="*/ 332113 h 682477"/>
                <a:gd name="connsiteX8" fmla="*/ 447675 w 501125"/>
                <a:gd name="connsiteY8" fmla="*/ 329230 h 682477"/>
                <a:gd name="connsiteX9" fmla="*/ 473707 w 501125"/>
                <a:gd name="connsiteY9" fmla="*/ 303198 h 682477"/>
                <a:gd name="connsiteX10" fmla="*/ 492115 w 501125"/>
                <a:gd name="connsiteY10" fmla="*/ 310823 h 682477"/>
                <a:gd name="connsiteX11" fmla="*/ 499221 w 501125"/>
                <a:gd name="connsiteY11" fmla="*/ 327979 h 682477"/>
                <a:gd name="connsiteX12" fmla="*/ 501125 w 501125"/>
                <a:gd name="connsiteY12" fmla="*/ 327975 h 682477"/>
                <a:gd name="connsiteX13" fmla="*/ 376168 w 501125"/>
                <a:gd name="connsiteY13" fmla="*/ 545343 h 682477"/>
                <a:gd name="connsiteX14" fmla="*/ 315206 w 501125"/>
                <a:gd name="connsiteY14" fmla="*/ 570623 h 682477"/>
                <a:gd name="connsiteX15" fmla="*/ 278612 w 501125"/>
                <a:gd name="connsiteY15" fmla="*/ 575442 h 682477"/>
                <a:gd name="connsiteX16" fmla="*/ 278612 w 501125"/>
                <a:gd name="connsiteY16" fmla="*/ 654427 h 682477"/>
                <a:gd name="connsiteX17" fmla="*/ 250562 w 501125"/>
                <a:gd name="connsiteY17" fmla="*/ 682477 h 682477"/>
                <a:gd name="connsiteX18" fmla="*/ 222512 w 501125"/>
                <a:gd name="connsiteY18" fmla="*/ 654427 h 682477"/>
                <a:gd name="connsiteX19" fmla="*/ 222512 w 501125"/>
                <a:gd name="connsiteY19" fmla="*/ 575433 h 682477"/>
                <a:gd name="connsiteX20" fmla="*/ 186464 w 501125"/>
                <a:gd name="connsiteY20" fmla="*/ 570768 h 682477"/>
                <a:gd name="connsiteX21" fmla="*/ 125444 w 501125"/>
                <a:gd name="connsiteY21" fmla="*/ 545624 h 682477"/>
                <a:gd name="connsiteX22" fmla="*/ 8686 w 501125"/>
                <a:gd name="connsiteY22" fmla="*/ 393960 h 682477"/>
                <a:gd name="connsiteX23" fmla="*/ 136 w 501125"/>
                <a:gd name="connsiteY23" fmla="*/ 329557 h 682477"/>
                <a:gd name="connsiteX24" fmla="*/ 0 w 501125"/>
                <a:gd name="connsiteY24" fmla="*/ 329230 h 682477"/>
                <a:gd name="connsiteX25" fmla="*/ 70 w 501125"/>
                <a:gd name="connsiteY25" fmla="*/ 329062 h 682477"/>
                <a:gd name="connsiteX26" fmla="*/ 0 w 501125"/>
                <a:gd name="connsiteY26" fmla="*/ 328537 h 682477"/>
                <a:gd name="connsiteX27" fmla="*/ 287 w 501125"/>
                <a:gd name="connsiteY27" fmla="*/ 328537 h 682477"/>
                <a:gd name="connsiteX28" fmla="*/ 7625 w 501125"/>
                <a:gd name="connsiteY28" fmla="*/ 310823 h 682477"/>
                <a:gd name="connsiteX29" fmla="*/ 26032 w 501125"/>
                <a:gd name="connsiteY29" fmla="*/ 303198 h 682477"/>
                <a:gd name="connsiteX30" fmla="*/ 250562 w 501125"/>
                <a:gd name="connsiteY30" fmla="*/ 0 h 682477"/>
                <a:gd name="connsiteX31" fmla="*/ 393976 w 501125"/>
                <a:gd name="connsiteY31" fmla="*/ 95061 h 682477"/>
                <a:gd name="connsiteX32" fmla="*/ 402651 w 501125"/>
                <a:gd name="connsiteY32" fmla="*/ 138031 h 682477"/>
                <a:gd name="connsiteX33" fmla="*/ 298047 w 501125"/>
                <a:gd name="connsiteY33" fmla="*/ 138031 h 682477"/>
                <a:gd name="connsiteX34" fmla="*/ 298047 w 501125"/>
                <a:gd name="connsiteY34" fmla="*/ 183750 h 682477"/>
                <a:gd name="connsiteX35" fmla="*/ 406207 w 501125"/>
                <a:gd name="connsiteY35" fmla="*/ 183750 h 682477"/>
                <a:gd name="connsiteX36" fmla="*/ 406207 w 501125"/>
                <a:gd name="connsiteY36" fmla="*/ 210909 h 682477"/>
                <a:gd name="connsiteX37" fmla="*/ 298047 w 501125"/>
                <a:gd name="connsiteY37" fmla="*/ 210909 h 682477"/>
                <a:gd name="connsiteX38" fmla="*/ 298047 w 501125"/>
                <a:gd name="connsiteY38" fmla="*/ 256628 h 682477"/>
                <a:gd name="connsiteX39" fmla="*/ 406207 w 501125"/>
                <a:gd name="connsiteY39" fmla="*/ 256628 h 682477"/>
                <a:gd name="connsiteX40" fmla="*/ 406207 w 501125"/>
                <a:gd name="connsiteY40" fmla="*/ 283787 h 682477"/>
                <a:gd name="connsiteX41" fmla="*/ 298047 w 501125"/>
                <a:gd name="connsiteY41" fmla="*/ 283787 h 682477"/>
                <a:gd name="connsiteX42" fmla="*/ 298047 w 501125"/>
                <a:gd name="connsiteY42" fmla="*/ 329506 h 682477"/>
                <a:gd name="connsiteX43" fmla="*/ 406207 w 501125"/>
                <a:gd name="connsiteY43" fmla="*/ 329506 h 682477"/>
                <a:gd name="connsiteX44" fmla="*/ 406207 w 501125"/>
                <a:gd name="connsiteY44" fmla="*/ 331379 h 682477"/>
                <a:gd name="connsiteX45" fmla="*/ 250562 w 501125"/>
                <a:gd name="connsiteY45" fmla="*/ 487024 h 682477"/>
                <a:gd name="connsiteX46" fmla="*/ 94917 w 501125"/>
                <a:gd name="connsiteY46" fmla="*/ 331379 h 682477"/>
                <a:gd name="connsiteX47" fmla="*/ 94917 w 501125"/>
                <a:gd name="connsiteY47" fmla="*/ 329506 h 682477"/>
                <a:gd name="connsiteX48" fmla="*/ 203077 w 501125"/>
                <a:gd name="connsiteY48" fmla="*/ 329506 h 682477"/>
                <a:gd name="connsiteX49" fmla="*/ 203077 w 501125"/>
                <a:gd name="connsiteY49" fmla="*/ 283787 h 682477"/>
                <a:gd name="connsiteX50" fmla="*/ 94917 w 501125"/>
                <a:gd name="connsiteY50" fmla="*/ 283787 h 682477"/>
                <a:gd name="connsiteX51" fmla="*/ 94917 w 501125"/>
                <a:gd name="connsiteY51" fmla="*/ 256628 h 682477"/>
                <a:gd name="connsiteX52" fmla="*/ 203077 w 501125"/>
                <a:gd name="connsiteY52" fmla="*/ 256628 h 682477"/>
                <a:gd name="connsiteX53" fmla="*/ 203077 w 501125"/>
                <a:gd name="connsiteY53" fmla="*/ 210909 h 682477"/>
                <a:gd name="connsiteX54" fmla="*/ 94917 w 501125"/>
                <a:gd name="connsiteY54" fmla="*/ 210909 h 682477"/>
                <a:gd name="connsiteX55" fmla="*/ 94917 w 501125"/>
                <a:gd name="connsiteY55" fmla="*/ 183750 h 682477"/>
                <a:gd name="connsiteX56" fmla="*/ 203077 w 501125"/>
                <a:gd name="connsiteY56" fmla="*/ 183750 h 682477"/>
                <a:gd name="connsiteX57" fmla="*/ 203077 w 501125"/>
                <a:gd name="connsiteY57" fmla="*/ 138031 h 682477"/>
                <a:gd name="connsiteX58" fmla="*/ 98473 w 501125"/>
                <a:gd name="connsiteY58" fmla="*/ 138031 h 682477"/>
                <a:gd name="connsiteX59" fmla="*/ 107149 w 501125"/>
                <a:gd name="connsiteY59" fmla="*/ 95061 h 682477"/>
                <a:gd name="connsiteX60" fmla="*/ 250562 w 501125"/>
                <a:gd name="connsiteY60" fmla="*/ 0 h 68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01125" h="682477">
                  <a:moveTo>
                    <a:pt x="26032" y="303198"/>
                  </a:moveTo>
                  <a:cubicBezTo>
                    <a:pt x="40409" y="303198"/>
                    <a:pt x="52064" y="314853"/>
                    <a:pt x="52064" y="329230"/>
                  </a:cubicBezTo>
                  <a:lnTo>
                    <a:pt x="51882" y="329671"/>
                  </a:lnTo>
                  <a:lnTo>
                    <a:pt x="58624" y="380453"/>
                  </a:lnTo>
                  <a:cubicBezTo>
                    <a:pt x="72185" y="430580"/>
                    <a:pt x="105082" y="474181"/>
                    <a:pt x="151276" y="500804"/>
                  </a:cubicBezTo>
                  <a:cubicBezTo>
                    <a:pt x="212867" y="536302"/>
                    <a:pt x="288725" y="536217"/>
                    <a:pt x="350236" y="500581"/>
                  </a:cubicBezTo>
                  <a:cubicBezTo>
                    <a:pt x="396369" y="473854"/>
                    <a:pt x="429169" y="430180"/>
                    <a:pt x="442618" y="380022"/>
                  </a:cubicBezTo>
                  <a:lnTo>
                    <a:pt x="448869" y="332113"/>
                  </a:lnTo>
                  <a:lnTo>
                    <a:pt x="447675" y="329230"/>
                  </a:lnTo>
                  <a:cubicBezTo>
                    <a:pt x="447675" y="314853"/>
                    <a:pt x="459330" y="303198"/>
                    <a:pt x="473707" y="303198"/>
                  </a:cubicBezTo>
                  <a:cubicBezTo>
                    <a:pt x="480896" y="303198"/>
                    <a:pt x="487404" y="306112"/>
                    <a:pt x="492115" y="310823"/>
                  </a:cubicBezTo>
                  <a:lnTo>
                    <a:pt x="499221" y="327979"/>
                  </a:lnTo>
                  <a:lnTo>
                    <a:pt x="501125" y="327975"/>
                  </a:lnTo>
                  <a:cubicBezTo>
                    <a:pt x="501326" y="417559"/>
                    <a:pt x="453684" y="500435"/>
                    <a:pt x="376168" y="545343"/>
                  </a:cubicBezTo>
                  <a:cubicBezTo>
                    <a:pt x="356789" y="556570"/>
                    <a:pt x="336281" y="564997"/>
                    <a:pt x="315206" y="570623"/>
                  </a:cubicBezTo>
                  <a:lnTo>
                    <a:pt x="278612" y="575442"/>
                  </a:lnTo>
                  <a:lnTo>
                    <a:pt x="278612" y="654427"/>
                  </a:lnTo>
                  <a:cubicBezTo>
                    <a:pt x="278612" y="669919"/>
                    <a:pt x="266054" y="682477"/>
                    <a:pt x="250562" y="682477"/>
                  </a:cubicBezTo>
                  <a:cubicBezTo>
                    <a:pt x="235070" y="682477"/>
                    <a:pt x="222512" y="669919"/>
                    <a:pt x="222512" y="654427"/>
                  </a:cubicBezTo>
                  <a:lnTo>
                    <a:pt x="222512" y="575433"/>
                  </a:lnTo>
                  <a:lnTo>
                    <a:pt x="186464" y="570768"/>
                  </a:lnTo>
                  <a:cubicBezTo>
                    <a:pt x="165376" y="565189"/>
                    <a:pt x="144848" y="556808"/>
                    <a:pt x="125444" y="545624"/>
                  </a:cubicBezTo>
                  <a:cubicBezTo>
                    <a:pt x="67232" y="512074"/>
                    <a:pt x="25776" y="457128"/>
                    <a:pt x="8686" y="393960"/>
                  </a:cubicBezTo>
                  <a:lnTo>
                    <a:pt x="136" y="329557"/>
                  </a:lnTo>
                  <a:lnTo>
                    <a:pt x="0" y="329230"/>
                  </a:lnTo>
                  <a:lnTo>
                    <a:pt x="70" y="329062"/>
                  </a:lnTo>
                  <a:lnTo>
                    <a:pt x="0" y="328537"/>
                  </a:lnTo>
                  <a:lnTo>
                    <a:pt x="287" y="328537"/>
                  </a:lnTo>
                  <a:lnTo>
                    <a:pt x="7625" y="310823"/>
                  </a:lnTo>
                  <a:cubicBezTo>
                    <a:pt x="12336" y="306112"/>
                    <a:pt x="18844" y="303198"/>
                    <a:pt x="26032" y="303198"/>
                  </a:cubicBezTo>
                  <a:close/>
                  <a:moveTo>
                    <a:pt x="250562" y="0"/>
                  </a:moveTo>
                  <a:cubicBezTo>
                    <a:pt x="315032" y="0"/>
                    <a:pt x="370348" y="39198"/>
                    <a:pt x="393976" y="95061"/>
                  </a:cubicBezTo>
                  <a:lnTo>
                    <a:pt x="402651" y="138031"/>
                  </a:lnTo>
                  <a:lnTo>
                    <a:pt x="298047" y="138031"/>
                  </a:lnTo>
                  <a:lnTo>
                    <a:pt x="298047" y="183750"/>
                  </a:lnTo>
                  <a:lnTo>
                    <a:pt x="406207" y="183750"/>
                  </a:lnTo>
                  <a:lnTo>
                    <a:pt x="406207" y="210909"/>
                  </a:lnTo>
                  <a:lnTo>
                    <a:pt x="298047" y="210909"/>
                  </a:lnTo>
                  <a:lnTo>
                    <a:pt x="298047" y="256628"/>
                  </a:lnTo>
                  <a:lnTo>
                    <a:pt x="406207" y="256628"/>
                  </a:lnTo>
                  <a:lnTo>
                    <a:pt x="406207" y="283787"/>
                  </a:lnTo>
                  <a:lnTo>
                    <a:pt x="298047" y="283787"/>
                  </a:lnTo>
                  <a:lnTo>
                    <a:pt x="298047" y="329506"/>
                  </a:lnTo>
                  <a:lnTo>
                    <a:pt x="406207" y="329506"/>
                  </a:lnTo>
                  <a:lnTo>
                    <a:pt x="406207" y="331379"/>
                  </a:lnTo>
                  <a:cubicBezTo>
                    <a:pt x="406207" y="417339"/>
                    <a:pt x="336522" y="487024"/>
                    <a:pt x="250562" y="487024"/>
                  </a:cubicBezTo>
                  <a:cubicBezTo>
                    <a:pt x="164602" y="487024"/>
                    <a:pt x="94917" y="417339"/>
                    <a:pt x="94917" y="331379"/>
                  </a:cubicBezTo>
                  <a:lnTo>
                    <a:pt x="94917" y="329506"/>
                  </a:lnTo>
                  <a:lnTo>
                    <a:pt x="203077" y="329506"/>
                  </a:lnTo>
                  <a:lnTo>
                    <a:pt x="203077" y="283787"/>
                  </a:lnTo>
                  <a:lnTo>
                    <a:pt x="94917" y="283787"/>
                  </a:lnTo>
                  <a:lnTo>
                    <a:pt x="94917" y="256628"/>
                  </a:lnTo>
                  <a:lnTo>
                    <a:pt x="203077" y="256628"/>
                  </a:lnTo>
                  <a:lnTo>
                    <a:pt x="203077" y="210909"/>
                  </a:lnTo>
                  <a:lnTo>
                    <a:pt x="94917" y="210909"/>
                  </a:lnTo>
                  <a:lnTo>
                    <a:pt x="94917" y="183750"/>
                  </a:lnTo>
                  <a:lnTo>
                    <a:pt x="203077" y="183750"/>
                  </a:lnTo>
                  <a:lnTo>
                    <a:pt x="203077" y="138031"/>
                  </a:lnTo>
                  <a:lnTo>
                    <a:pt x="98473" y="138031"/>
                  </a:lnTo>
                  <a:lnTo>
                    <a:pt x="107149" y="95061"/>
                  </a:lnTo>
                  <a:cubicBezTo>
                    <a:pt x="130777" y="39198"/>
                    <a:pt x="186092" y="0"/>
                    <a:pt x="250562" y="0"/>
                  </a:cubicBezTo>
                  <a:close/>
                </a:path>
              </a:pathLst>
            </a:custGeom>
            <a:solidFill>
              <a:srgbClr val="3838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25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3"/>
          <p:cNvSpPr txBox="1"/>
          <p:nvPr/>
        </p:nvSpPr>
        <p:spPr>
          <a:xfrm>
            <a:off x="1732380" y="666348"/>
            <a:ext cx="5713730" cy="1766570"/>
          </a:xfrm>
          <a:prstGeom prst="rect">
            <a:avLst/>
          </a:prstGeom>
          <a:noFill/>
        </p:spPr>
        <p:txBody>
          <a:bodyPr wrap="none" lIns="91387" tIns="45693" rIns="91387" bIns="45693" rtlCol="0">
            <a:spAutoFit/>
          </a:bodyPr>
          <a:lstStyle/>
          <a:p>
            <a:r>
              <a:rPr lang="en-US" altLang="zh-CN" sz="11030" b="1" spc="600" dirty="0" smtClean="0">
                <a:solidFill>
                  <a:srgbClr val="BF8C39"/>
                </a:solidFill>
                <a:latin typeface="Arial Narrow" pitchFamily="34" charset="0"/>
                <a:ea typeface="微软雅黑" pitchFamily="34" charset="-122"/>
              </a:rPr>
              <a:t>C</a:t>
            </a:r>
            <a:r>
              <a:rPr lang="en-US" altLang="zh-CN" sz="5755" b="1" spc="600" dirty="0" smtClean="0">
                <a:solidFill>
                  <a:srgbClr val="BF8C39"/>
                </a:solidFill>
                <a:latin typeface="Arial Narrow" pitchFamily="34" charset="0"/>
                <a:ea typeface="微软雅黑" pitchFamily="34" charset="-122"/>
              </a:rPr>
              <a:t>ONTE</a:t>
            </a:r>
            <a:r>
              <a:rPr lang="en-US" altLang="zh-CN" sz="5755" b="1" spc="600" dirty="0" smtClean="0">
                <a:solidFill>
                  <a:srgbClr val="38384F"/>
                </a:solidFill>
                <a:latin typeface="Arial Narrow" pitchFamily="34" charset="0"/>
                <a:ea typeface="微软雅黑" pitchFamily="34" charset="-122"/>
              </a:rPr>
              <a:t>NTS</a:t>
            </a:r>
            <a:endParaRPr lang="zh-CN" altLang="en-US" sz="5755" b="1" spc="600" dirty="0">
              <a:solidFill>
                <a:srgbClr val="38384F"/>
              </a:solidFill>
              <a:latin typeface="Arial Narrow" pitchFamily="34" charset="0"/>
              <a:ea typeface="微软雅黑" pitchFamily="34" charset="-122"/>
            </a:endParaRPr>
          </a:p>
        </p:txBody>
      </p:sp>
      <p:sp>
        <p:nvSpPr>
          <p:cNvPr id="8" name="文本框 12"/>
          <p:cNvSpPr txBox="1"/>
          <p:nvPr/>
        </p:nvSpPr>
        <p:spPr>
          <a:xfrm>
            <a:off x="5884912" y="2878575"/>
            <a:ext cx="407895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第一部分  </a:t>
            </a:r>
            <a:r>
              <a:rPr lang="en-US" altLang="zh-CN" sz="19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x-none" altLang="en-US" sz="19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背景及意义</a:t>
            </a:r>
            <a:endParaRPr lang="x-none" altLang="en-US" sz="192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32"/>
          <p:cNvSpPr txBox="1"/>
          <p:nvPr/>
        </p:nvSpPr>
        <p:spPr>
          <a:xfrm>
            <a:off x="5884912" y="3512563"/>
            <a:ext cx="407895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r>
              <a:rPr lang="zh-CN" altLang="en-US" sz="19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第二部分  </a:t>
            </a:r>
            <a:r>
              <a:rPr lang="en-US" altLang="zh-CN" sz="19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9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</a:t>
            </a:r>
            <a:r>
              <a:rPr lang="x-none" altLang="zh-CN" sz="192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意义</a:t>
            </a:r>
            <a:endParaRPr lang="x-none" altLang="zh-CN" sz="192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5884912" y="4146551"/>
            <a:ext cx="407895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r>
              <a:rPr lang="zh-CN" altLang="en-US" sz="19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第三部分  </a:t>
            </a:r>
            <a:r>
              <a:rPr lang="en-US" altLang="zh-CN" sz="19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9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</a:t>
            </a:r>
            <a:r>
              <a:rPr lang="zh-CN" altLang="en-US" sz="192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sz="3070"/>
          </a:p>
        </p:txBody>
      </p:sp>
      <p:sp>
        <p:nvSpPr>
          <p:cNvPr id="20" name="文本框 48"/>
          <p:cNvSpPr txBox="1"/>
          <p:nvPr/>
        </p:nvSpPr>
        <p:spPr>
          <a:xfrm>
            <a:off x="5884912" y="4780538"/>
            <a:ext cx="407895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r>
              <a:rPr lang="zh-CN" altLang="en-US" sz="19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第四部分  </a:t>
            </a:r>
            <a:r>
              <a:rPr lang="en-US" altLang="zh-CN" sz="19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9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研究</a:t>
            </a:r>
            <a:r>
              <a:rPr lang="zh-CN" altLang="en-US" sz="192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结果</a:t>
            </a:r>
            <a:endParaRPr sz="3070"/>
          </a:p>
        </p:txBody>
      </p:sp>
      <p:sp>
        <p:nvSpPr>
          <p:cNvPr id="22" name="文本框 48"/>
          <p:cNvSpPr txBox="1"/>
          <p:nvPr/>
        </p:nvSpPr>
        <p:spPr>
          <a:xfrm>
            <a:off x="5884912" y="5414525"/>
            <a:ext cx="407895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r>
              <a:rPr lang="zh-CN" altLang="en-US" sz="19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第五部分  </a:t>
            </a:r>
            <a:r>
              <a:rPr lang="en-US" altLang="zh-CN" sz="19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92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讨论总结</a:t>
            </a:r>
            <a:endParaRPr lang="zh-CN" altLang="en-US" sz="192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5232874" y="5362856"/>
            <a:ext cx="448881" cy="448881"/>
            <a:chOff x="3997140" y="5771346"/>
            <a:chExt cx="468000" cy="468000"/>
          </a:xfrm>
        </p:grpSpPr>
        <p:sp>
          <p:nvSpPr>
            <p:cNvPr id="37" name="矩形 36"/>
            <p:cNvSpPr/>
            <p:nvPr/>
          </p:nvSpPr>
          <p:spPr>
            <a:xfrm>
              <a:off x="3997140" y="5771346"/>
              <a:ext cx="468000" cy="468000"/>
            </a:xfrm>
            <a:prstGeom prst="rect">
              <a:avLst/>
            </a:prstGeom>
            <a:solidFill>
              <a:srgbClr val="BF8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25">
                <a:solidFill>
                  <a:schemeClr val="bg1"/>
                </a:solidFill>
              </a:endParaRPr>
            </a:p>
          </p:txBody>
        </p:sp>
        <p:sp>
          <p:nvSpPr>
            <p:cNvPr id="38" name="任意多边形 37"/>
            <p:cNvSpPr>
              <a:spLocks noChangeAspect="1"/>
            </p:cNvSpPr>
            <p:nvPr/>
          </p:nvSpPr>
          <p:spPr>
            <a:xfrm>
              <a:off x="4125405" y="5861346"/>
              <a:ext cx="211471" cy="288000"/>
            </a:xfrm>
            <a:custGeom>
              <a:avLst/>
              <a:gdLst>
                <a:gd name="connsiteX0" fmla="*/ 26032 w 501125"/>
                <a:gd name="connsiteY0" fmla="*/ 303198 h 682477"/>
                <a:gd name="connsiteX1" fmla="*/ 52064 w 501125"/>
                <a:gd name="connsiteY1" fmla="*/ 329230 h 682477"/>
                <a:gd name="connsiteX2" fmla="*/ 51882 w 501125"/>
                <a:gd name="connsiteY2" fmla="*/ 329671 h 682477"/>
                <a:gd name="connsiteX3" fmla="*/ 58624 w 501125"/>
                <a:gd name="connsiteY3" fmla="*/ 380453 h 682477"/>
                <a:gd name="connsiteX4" fmla="*/ 151276 w 501125"/>
                <a:gd name="connsiteY4" fmla="*/ 500804 h 682477"/>
                <a:gd name="connsiteX5" fmla="*/ 350236 w 501125"/>
                <a:gd name="connsiteY5" fmla="*/ 500581 h 682477"/>
                <a:gd name="connsiteX6" fmla="*/ 442618 w 501125"/>
                <a:gd name="connsiteY6" fmla="*/ 380022 h 682477"/>
                <a:gd name="connsiteX7" fmla="*/ 448869 w 501125"/>
                <a:gd name="connsiteY7" fmla="*/ 332113 h 682477"/>
                <a:gd name="connsiteX8" fmla="*/ 447675 w 501125"/>
                <a:gd name="connsiteY8" fmla="*/ 329230 h 682477"/>
                <a:gd name="connsiteX9" fmla="*/ 473707 w 501125"/>
                <a:gd name="connsiteY9" fmla="*/ 303198 h 682477"/>
                <a:gd name="connsiteX10" fmla="*/ 492115 w 501125"/>
                <a:gd name="connsiteY10" fmla="*/ 310823 h 682477"/>
                <a:gd name="connsiteX11" fmla="*/ 499221 w 501125"/>
                <a:gd name="connsiteY11" fmla="*/ 327979 h 682477"/>
                <a:gd name="connsiteX12" fmla="*/ 501125 w 501125"/>
                <a:gd name="connsiteY12" fmla="*/ 327975 h 682477"/>
                <a:gd name="connsiteX13" fmla="*/ 376168 w 501125"/>
                <a:gd name="connsiteY13" fmla="*/ 545343 h 682477"/>
                <a:gd name="connsiteX14" fmla="*/ 315206 w 501125"/>
                <a:gd name="connsiteY14" fmla="*/ 570623 h 682477"/>
                <a:gd name="connsiteX15" fmla="*/ 278612 w 501125"/>
                <a:gd name="connsiteY15" fmla="*/ 575442 h 682477"/>
                <a:gd name="connsiteX16" fmla="*/ 278612 w 501125"/>
                <a:gd name="connsiteY16" fmla="*/ 654427 h 682477"/>
                <a:gd name="connsiteX17" fmla="*/ 250562 w 501125"/>
                <a:gd name="connsiteY17" fmla="*/ 682477 h 682477"/>
                <a:gd name="connsiteX18" fmla="*/ 222512 w 501125"/>
                <a:gd name="connsiteY18" fmla="*/ 654427 h 682477"/>
                <a:gd name="connsiteX19" fmla="*/ 222512 w 501125"/>
                <a:gd name="connsiteY19" fmla="*/ 575433 h 682477"/>
                <a:gd name="connsiteX20" fmla="*/ 186464 w 501125"/>
                <a:gd name="connsiteY20" fmla="*/ 570768 h 682477"/>
                <a:gd name="connsiteX21" fmla="*/ 125444 w 501125"/>
                <a:gd name="connsiteY21" fmla="*/ 545624 h 682477"/>
                <a:gd name="connsiteX22" fmla="*/ 8686 w 501125"/>
                <a:gd name="connsiteY22" fmla="*/ 393960 h 682477"/>
                <a:gd name="connsiteX23" fmla="*/ 136 w 501125"/>
                <a:gd name="connsiteY23" fmla="*/ 329557 h 682477"/>
                <a:gd name="connsiteX24" fmla="*/ 0 w 501125"/>
                <a:gd name="connsiteY24" fmla="*/ 329230 h 682477"/>
                <a:gd name="connsiteX25" fmla="*/ 70 w 501125"/>
                <a:gd name="connsiteY25" fmla="*/ 329062 h 682477"/>
                <a:gd name="connsiteX26" fmla="*/ 0 w 501125"/>
                <a:gd name="connsiteY26" fmla="*/ 328537 h 682477"/>
                <a:gd name="connsiteX27" fmla="*/ 287 w 501125"/>
                <a:gd name="connsiteY27" fmla="*/ 328537 h 682477"/>
                <a:gd name="connsiteX28" fmla="*/ 7625 w 501125"/>
                <a:gd name="connsiteY28" fmla="*/ 310823 h 682477"/>
                <a:gd name="connsiteX29" fmla="*/ 26032 w 501125"/>
                <a:gd name="connsiteY29" fmla="*/ 303198 h 682477"/>
                <a:gd name="connsiteX30" fmla="*/ 250562 w 501125"/>
                <a:gd name="connsiteY30" fmla="*/ 0 h 682477"/>
                <a:gd name="connsiteX31" fmla="*/ 393976 w 501125"/>
                <a:gd name="connsiteY31" fmla="*/ 95061 h 682477"/>
                <a:gd name="connsiteX32" fmla="*/ 402651 w 501125"/>
                <a:gd name="connsiteY32" fmla="*/ 138031 h 682477"/>
                <a:gd name="connsiteX33" fmla="*/ 298047 w 501125"/>
                <a:gd name="connsiteY33" fmla="*/ 138031 h 682477"/>
                <a:gd name="connsiteX34" fmla="*/ 298047 w 501125"/>
                <a:gd name="connsiteY34" fmla="*/ 183750 h 682477"/>
                <a:gd name="connsiteX35" fmla="*/ 406207 w 501125"/>
                <a:gd name="connsiteY35" fmla="*/ 183750 h 682477"/>
                <a:gd name="connsiteX36" fmla="*/ 406207 w 501125"/>
                <a:gd name="connsiteY36" fmla="*/ 210909 h 682477"/>
                <a:gd name="connsiteX37" fmla="*/ 298047 w 501125"/>
                <a:gd name="connsiteY37" fmla="*/ 210909 h 682477"/>
                <a:gd name="connsiteX38" fmla="*/ 298047 w 501125"/>
                <a:gd name="connsiteY38" fmla="*/ 256628 h 682477"/>
                <a:gd name="connsiteX39" fmla="*/ 406207 w 501125"/>
                <a:gd name="connsiteY39" fmla="*/ 256628 h 682477"/>
                <a:gd name="connsiteX40" fmla="*/ 406207 w 501125"/>
                <a:gd name="connsiteY40" fmla="*/ 283787 h 682477"/>
                <a:gd name="connsiteX41" fmla="*/ 298047 w 501125"/>
                <a:gd name="connsiteY41" fmla="*/ 283787 h 682477"/>
                <a:gd name="connsiteX42" fmla="*/ 298047 w 501125"/>
                <a:gd name="connsiteY42" fmla="*/ 329506 h 682477"/>
                <a:gd name="connsiteX43" fmla="*/ 406207 w 501125"/>
                <a:gd name="connsiteY43" fmla="*/ 329506 h 682477"/>
                <a:gd name="connsiteX44" fmla="*/ 406207 w 501125"/>
                <a:gd name="connsiteY44" fmla="*/ 331379 h 682477"/>
                <a:gd name="connsiteX45" fmla="*/ 250562 w 501125"/>
                <a:gd name="connsiteY45" fmla="*/ 487024 h 682477"/>
                <a:gd name="connsiteX46" fmla="*/ 94917 w 501125"/>
                <a:gd name="connsiteY46" fmla="*/ 331379 h 682477"/>
                <a:gd name="connsiteX47" fmla="*/ 94917 w 501125"/>
                <a:gd name="connsiteY47" fmla="*/ 329506 h 682477"/>
                <a:gd name="connsiteX48" fmla="*/ 203077 w 501125"/>
                <a:gd name="connsiteY48" fmla="*/ 329506 h 682477"/>
                <a:gd name="connsiteX49" fmla="*/ 203077 w 501125"/>
                <a:gd name="connsiteY49" fmla="*/ 283787 h 682477"/>
                <a:gd name="connsiteX50" fmla="*/ 94917 w 501125"/>
                <a:gd name="connsiteY50" fmla="*/ 283787 h 682477"/>
                <a:gd name="connsiteX51" fmla="*/ 94917 w 501125"/>
                <a:gd name="connsiteY51" fmla="*/ 256628 h 682477"/>
                <a:gd name="connsiteX52" fmla="*/ 203077 w 501125"/>
                <a:gd name="connsiteY52" fmla="*/ 256628 h 682477"/>
                <a:gd name="connsiteX53" fmla="*/ 203077 w 501125"/>
                <a:gd name="connsiteY53" fmla="*/ 210909 h 682477"/>
                <a:gd name="connsiteX54" fmla="*/ 94917 w 501125"/>
                <a:gd name="connsiteY54" fmla="*/ 210909 h 682477"/>
                <a:gd name="connsiteX55" fmla="*/ 94917 w 501125"/>
                <a:gd name="connsiteY55" fmla="*/ 183750 h 682477"/>
                <a:gd name="connsiteX56" fmla="*/ 203077 w 501125"/>
                <a:gd name="connsiteY56" fmla="*/ 183750 h 682477"/>
                <a:gd name="connsiteX57" fmla="*/ 203077 w 501125"/>
                <a:gd name="connsiteY57" fmla="*/ 138031 h 682477"/>
                <a:gd name="connsiteX58" fmla="*/ 98473 w 501125"/>
                <a:gd name="connsiteY58" fmla="*/ 138031 h 682477"/>
                <a:gd name="connsiteX59" fmla="*/ 107149 w 501125"/>
                <a:gd name="connsiteY59" fmla="*/ 95061 h 682477"/>
                <a:gd name="connsiteX60" fmla="*/ 250562 w 501125"/>
                <a:gd name="connsiteY60" fmla="*/ 0 h 68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01125" h="682477">
                  <a:moveTo>
                    <a:pt x="26032" y="303198"/>
                  </a:moveTo>
                  <a:cubicBezTo>
                    <a:pt x="40409" y="303198"/>
                    <a:pt x="52064" y="314853"/>
                    <a:pt x="52064" y="329230"/>
                  </a:cubicBezTo>
                  <a:lnTo>
                    <a:pt x="51882" y="329671"/>
                  </a:lnTo>
                  <a:lnTo>
                    <a:pt x="58624" y="380453"/>
                  </a:lnTo>
                  <a:cubicBezTo>
                    <a:pt x="72185" y="430580"/>
                    <a:pt x="105082" y="474181"/>
                    <a:pt x="151276" y="500804"/>
                  </a:cubicBezTo>
                  <a:cubicBezTo>
                    <a:pt x="212867" y="536302"/>
                    <a:pt x="288725" y="536217"/>
                    <a:pt x="350236" y="500581"/>
                  </a:cubicBezTo>
                  <a:cubicBezTo>
                    <a:pt x="396369" y="473854"/>
                    <a:pt x="429169" y="430180"/>
                    <a:pt x="442618" y="380022"/>
                  </a:cubicBezTo>
                  <a:lnTo>
                    <a:pt x="448869" y="332113"/>
                  </a:lnTo>
                  <a:lnTo>
                    <a:pt x="447675" y="329230"/>
                  </a:lnTo>
                  <a:cubicBezTo>
                    <a:pt x="447675" y="314853"/>
                    <a:pt x="459330" y="303198"/>
                    <a:pt x="473707" y="303198"/>
                  </a:cubicBezTo>
                  <a:cubicBezTo>
                    <a:pt x="480896" y="303198"/>
                    <a:pt x="487404" y="306112"/>
                    <a:pt x="492115" y="310823"/>
                  </a:cubicBezTo>
                  <a:lnTo>
                    <a:pt x="499221" y="327979"/>
                  </a:lnTo>
                  <a:lnTo>
                    <a:pt x="501125" y="327975"/>
                  </a:lnTo>
                  <a:cubicBezTo>
                    <a:pt x="501326" y="417559"/>
                    <a:pt x="453684" y="500435"/>
                    <a:pt x="376168" y="545343"/>
                  </a:cubicBezTo>
                  <a:cubicBezTo>
                    <a:pt x="356789" y="556570"/>
                    <a:pt x="336281" y="564997"/>
                    <a:pt x="315206" y="570623"/>
                  </a:cubicBezTo>
                  <a:lnTo>
                    <a:pt x="278612" y="575442"/>
                  </a:lnTo>
                  <a:lnTo>
                    <a:pt x="278612" y="654427"/>
                  </a:lnTo>
                  <a:cubicBezTo>
                    <a:pt x="278612" y="669919"/>
                    <a:pt x="266054" y="682477"/>
                    <a:pt x="250562" y="682477"/>
                  </a:cubicBezTo>
                  <a:cubicBezTo>
                    <a:pt x="235070" y="682477"/>
                    <a:pt x="222512" y="669919"/>
                    <a:pt x="222512" y="654427"/>
                  </a:cubicBezTo>
                  <a:lnTo>
                    <a:pt x="222512" y="575433"/>
                  </a:lnTo>
                  <a:lnTo>
                    <a:pt x="186464" y="570768"/>
                  </a:lnTo>
                  <a:cubicBezTo>
                    <a:pt x="165376" y="565189"/>
                    <a:pt x="144848" y="556808"/>
                    <a:pt x="125444" y="545624"/>
                  </a:cubicBezTo>
                  <a:cubicBezTo>
                    <a:pt x="67232" y="512074"/>
                    <a:pt x="25776" y="457128"/>
                    <a:pt x="8686" y="393960"/>
                  </a:cubicBezTo>
                  <a:lnTo>
                    <a:pt x="136" y="329557"/>
                  </a:lnTo>
                  <a:lnTo>
                    <a:pt x="0" y="329230"/>
                  </a:lnTo>
                  <a:lnTo>
                    <a:pt x="70" y="329062"/>
                  </a:lnTo>
                  <a:lnTo>
                    <a:pt x="0" y="328537"/>
                  </a:lnTo>
                  <a:lnTo>
                    <a:pt x="287" y="328537"/>
                  </a:lnTo>
                  <a:lnTo>
                    <a:pt x="7625" y="310823"/>
                  </a:lnTo>
                  <a:cubicBezTo>
                    <a:pt x="12336" y="306112"/>
                    <a:pt x="18844" y="303198"/>
                    <a:pt x="26032" y="303198"/>
                  </a:cubicBezTo>
                  <a:close/>
                  <a:moveTo>
                    <a:pt x="250562" y="0"/>
                  </a:moveTo>
                  <a:cubicBezTo>
                    <a:pt x="315032" y="0"/>
                    <a:pt x="370348" y="39198"/>
                    <a:pt x="393976" y="95061"/>
                  </a:cubicBezTo>
                  <a:lnTo>
                    <a:pt x="402651" y="138031"/>
                  </a:lnTo>
                  <a:lnTo>
                    <a:pt x="298047" y="138031"/>
                  </a:lnTo>
                  <a:lnTo>
                    <a:pt x="298047" y="183750"/>
                  </a:lnTo>
                  <a:lnTo>
                    <a:pt x="406207" y="183750"/>
                  </a:lnTo>
                  <a:lnTo>
                    <a:pt x="406207" y="210909"/>
                  </a:lnTo>
                  <a:lnTo>
                    <a:pt x="298047" y="210909"/>
                  </a:lnTo>
                  <a:lnTo>
                    <a:pt x="298047" y="256628"/>
                  </a:lnTo>
                  <a:lnTo>
                    <a:pt x="406207" y="256628"/>
                  </a:lnTo>
                  <a:lnTo>
                    <a:pt x="406207" y="283787"/>
                  </a:lnTo>
                  <a:lnTo>
                    <a:pt x="298047" y="283787"/>
                  </a:lnTo>
                  <a:lnTo>
                    <a:pt x="298047" y="329506"/>
                  </a:lnTo>
                  <a:lnTo>
                    <a:pt x="406207" y="329506"/>
                  </a:lnTo>
                  <a:lnTo>
                    <a:pt x="406207" y="331379"/>
                  </a:lnTo>
                  <a:cubicBezTo>
                    <a:pt x="406207" y="417339"/>
                    <a:pt x="336522" y="487024"/>
                    <a:pt x="250562" y="487024"/>
                  </a:cubicBezTo>
                  <a:cubicBezTo>
                    <a:pt x="164602" y="487024"/>
                    <a:pt x="94917" y="417339"/>
                    <a:pt x="94917" y="331379"/>
                  </a:cubicBezTo>
                  <a:lnTo>
                    <a:pt x="94917" y="329506"/>
                  </a:lnTo>
                  <a:lnTo>
                    <a:pt x="203077" y="329506"/>
                  </a:lnTo>
                  <a:lnTo>
                    <a:pt x="203077" y="283787"/>
                  </a:lnTo>
                  <a:lnTo>
                    <a:pt x="94917" y="283787"/>
                  </a:lnTo>
                  <a:lnTo>
                    <a:pt x="94917" y="256628"/>
                  </a:lnTo>
                  <a:lnTo>
                    <a:pt x="203077" y="256628"/>
                  </a:lnTo>
                  <a:lnTo>
                    <a:pt x="203077" y="210909"/>
                  </a:lnTo>
                  <a:lnTo>
                    <a:pt x="94917" y="210909"/>
                  </a:lnTo>
                  <a:lnTo>
                    <a:pt x="94917" y="183750"/>
                  </a:lnTo>
                  <a:lnTo>
                    <a:pt x="203077" y="183750"/>
                  </a:lnTo>
                  <a:lnTo>
                    <a:pt x="203077" y="138031"/>
                  </a:lnTo>
                  <a:lnTo>
                    <a:pt x="98473" y="138031"/>
                  </a:lnTo>
                  <a:lnTo>
                    <a:pt x="107149" y="95061"/>
                  </a:lnTo>
                  <a:cubicBezTo>
                    <a:pt x="130777" y="39198"/>
                    <a:pt x="186092" y="0"/>
                    <a:pt x="2505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25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232874" y="3472204"/>
            <a:ext cx="448881" cy="448881"/>
            <a:chOff x="3997140" y="3584064"/>
            <a:chExt cx="468000" cy="468000"/>
          </a:xfrm>
        </p:grpSpPr>
        <p:sp>
          <p:nvSpPr>
            <p:cNvPr id="40" name="矩形 39"/>
            <p:cNvSpPr/>
            <p:nvPr/>
          </p:nvSpPr>
          <p:spPr>
            <a:xfrm>
              <a:off x="3997140" y="3584064"/>
              <a:ext cx="468000" cy="468000"/>
            </a:xfrm>
            <a:prstGeom prst="rect">
              <a:avLst/>
            </a:prstGeom>
            <a:solidFill>
              <a:srgbClr val="3838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25">
                <a:solidFill>
                  <a:schemeClr val="bg1"/>
                </a:solidFill>
              </a:endParaRPr>
            </a:p>
          </p:txBody>
        </p:sp>
        <p:sp>
          <p:nvSpPr>
            <p:cNvPr id="41" name="Freeform 126"/>
            <p:cNvSpPr>
              <a:spLocks noChangeAspect="1" noEditPoints="1"/>
            </p:cNvSpPr>
            <p:nvPr/>
          </p:nvSpPr>
          <p:spPr bwMode="auto">
            <a:xfrm>
              <a:off x="4123140" y="3682923"/>
              <a:ext cx="216000" cy="270283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7704" tIns="43852" rIns="87704" bIns="43852" numCol="1" anchor="t" anchorCtr="0" compatLnSpc="1"/>
            <a:lstStyle/>
            <a:p>
              <a:endParaRPr lang="zh-CN" altLang="en-US" sz="1725">
                <a:latin typeface="Arial" panose="02080604020202020204" charset="0"/>
                <a:cs typeface="Arial" panose="0208060402020202020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232874" y="4102421"/>
            <a:ext cx="448881" cy="448881"/>
            <a:chOff x="3997140" y="4313158"/>
            <a:chExt cx="468000" cy="468000"/>
          </a:xfrm>
        </p:grpSpPr>
        <p:sp>
          <p:nvSpPr>
            <p:cNvPr id="46" name="矩形 45"/>
            <p:cNvSpPr/>
            <p:nvPr/>
          </p:nvSpPr>
          <p:spPr>
            <a:xfrm>
              <a:off x="3997140" y="4313158"/>
              <a:ext cx="468000" cy="468000"/>
            </a:xfrm>
            <a:prstGeom prst="rect">
              <a:avLst/>
            </a:prstGeom>
            <a:solidFill>
              <a:srgbClr val="BF8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25">
                <a:solidFill>
                  <a:schemeClr val="bg1"/>
                </a:solidFill>
              </a:endParaRPr>
            </a:p>
          </p:txBody>
        </p:sp>
        <p:grpSp>
          <p:nvGrpSpPr>
            <p:cNvPr id="47" name="组合 46"/>
            <p:cNvGrpSpPr>
              <a:grpSpLocks noChangeAspect="1"/>
            </p:cNvGrpSpPr>
            <p:nvPr/>
          </p:nvGrpSpPr>
          <p:grpSpPr>
            <a:xfrm>
              <a:off x="4063271" y="4403158"/>
              <a:ext cx="335739" cy="288000"/>
              <a:chOff x="5084763" y="971548"/>
              <a:chExt cx="323865" cy="277813"/>
            </a:xfrm>
            <a:solidFill>
              <a:schemeClr val="bg1"/>
            </a:solidFill>
          </p:grpSpPr>
          <p:sp>
            <p:nvSpPr>
              <p:cNvPr id="48" name="Freeform 301"/>
              <p:cNvSpPr>
                <a:spLocks noEditPoints="1"/>
              </p:cNvSpPr>
              <p:nvPr/>
            </p:nvSpPr>
            <p:spPr bwMode="auto">
              <a:xfrm>
                <a:off x="5191140" y="1031873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25">
                  <a:solidFill>
                    <a:schemeClr val="lt1"/>
                  </a:solidFill>
                </a:endParaRPr>
              </a:p>
            </p:txBody>
          </p:sp>
          <p:sp>
            <p:nvSpPr>
              <p:cNvPr id="49" name="Freeform 302"/>
              <p:cNvSpPr>
                <a:spLocks noEditPoints="1"/>
              </p:cNvSpPr>
              <p:nvPr/>
            </p:nvSpPr>
            <p:spPr bwMode="auto">
              <a:xfrm>
                <a:off x="5084781" y="971548"/>
                <a:ext cx="139701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25">
                  <a:solidFill>
                    <a:schemeClr val="lt1"/>
                  </a:solidFill>
                </a:endParaRPr>
              </a:p>
            </p:txBody>
          </p:sp>
          <p:sp>
            <p:nvSpPr>
              <p:cNvPr id="50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25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51" name="组合 50"/>
          <p:cNvGrpSpPr/>
          <p:nvPr/>
        </p:nvGrpSpPr>
        <p:grpSpPr>
          <a:xfrm>
            <a:off x="5232874" y="4732639"/>
            <a:ext cx="448881" cy="448881"/>
            <a:chOff x="3997140" y="5042252"/>
            <a:chExt cx="468000" cy="468000"/>
          </a:xfrm>
        </p:grpSpPr>
        <p:sp>
          <p:nvSpPr>
            <p:cNvPr id="52" name="矩形 51"/>
            <p:cNvSpPr/>
            <p:nvPr/>
          </p:nvSpPr>
          <p:spPr>
            <a:xfrm>
              <a:off x="3997140" y="5042252"/>
              <a:ext cx="468000" cy="468000"/>
            </a:xfrm>
            <a:prstGeom prst="rect">
              <a:avLst/>
            </a:prstGeom>
            <a:solidFill>
              <a:srgbClr val="3838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25">
                <a:solidFill>
                  <a:schemeClr val="bg1"/>
                </a:solidFill>
              </a:endParaRPr>
            </a:p>
          </p:txBody>
        </p:sp>
        <p:sp>
          <p:nvSpPr>
            <p:cNvPr id="53" name="Freeform 9"/>
            <p:cNvSpPr>
              <a:spLocks noChangeAspect="1" noEditPoints="1"/>
            </p:cNvSpPr>
            <p:nvPr/>
          </p:nvSpPr>
          <p:spPr bwMode="auto">
            <a:xfrm rot="19469485">
              <a:off x="4096000" y="5132252"/>
              <a:ext cx="270280" cy="288000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7704" tIns="43852" rIns="87704" bIns="43852" numCol="1" anchor="t" anchorCtr="0" compatLnSpc="1"/>
            <a:lstStyle/>
            <a:p>
              <a:endParaRPr lang="zh-CN" altLang="en-US" sz="1725"/>
            </a:p>
          </p:txBody>
        </p:sp>
      </p:grpSp>
      <p:pic>
        <p:nvPicPr>
          <p:cNvPr id="56" name="図 9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42211" y="2462072"/>
            <a:ext cx="206533" cy="3798224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5232874" y="2841986"/>
            <a:ext cx="448881" cy="448881"/>
            <a:chOff x="5450746" y="2963034"/>
            <a:chExt cx="468000" cy="468000"/>
          </a:xfrm>
        </p:grpSpPr>
        <p:sp>
          <p:nvSpPr>
            <p:cNvPr id="43" name="矩形 42"/>
            <p:cNvSpPr/>
            <p:nvPr/>
          </p:nvSpPr>
          <p:spPr>
            <a:xfrm>
              <a:off x="5450746" y="2963034"/>
              <a:ext cx="468000" cy="468000"/>
            </a:xfrm>
            <a:prstGeom prst="rect">
              <a:avLst/>
            </a:prstGeom>
            <a:solidFill>
              <a:srgbClr val="BF8C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25">
                <a:solidFill>
                  <a:schemeClr val="bg1"/>
                </a:solidFill>
              </a:endParaRPr>
            </a:p>
          </p:txBody>
        </p:sp>
        <p:sp>
          <p:nvSpPr>
            <p:cNvPr id="27" name="Freeform 20"/>
            <p:cNvSpPr>
              <a:spLocks noChangeAspect="1" noEditPoints="1"/>
            </p:cNvSpPr>
            <p:nvPr/>
          </p:nvSpPr>
          <p:spPr bwMode="auto">
            <a:xfrm>
              <a:off x="5518225" y="3057236"/>
              <a:ext cx="360168" cy="288000"/>
            </a:xfrm>
            <a:custGeom>
              <a:avLst/>
              <a:gdLst>
                <a:gd name="T0" fmla="*/ 575 w 745"/>
                <a:gd name="T1" fmla="*/ 570 h 594"/>
                <a:gd name="T2" fmla="*/ 0 w 745"/>
                <a:gd name="T3" fmla="*/ 570 h 594"/>
                <a:gd name="T4" fmla="*/ 298 w 745"/>
                <a:gd name="T5" fmla="*/ 220 h 594"/>
                <a:gd name="T6" fmla="*/ 288 w 745"/>
                <a:gd name="T7" fmla="*/ 209 h 594"/>
                <a:gd name="T8" fmla="*/ 544 w 745"/>
                <a:gd name="T9" fmla="*/ 245 h 594"/>
                <a:gd name="T10" fmla="*/ 32 w 745"/>
                <a:gd name="T11" fmla="*/ 201 h 594"/>
                <a:gd name="T12" fmla="*/ 205 w 745"/>
                <a:gd name="T13" fmla="*/ 430 h 594"/>
                <a:gd name="T14" fmla="*/ 98 w 745"/>
                <a:gd name="T15" fmla="*/ 362 h 594"/>
                <a:gd name="T16" fmla="*/ 98 w 745"/>
                <a:gd name="T17" fmla="*/ 385 h 594"/>
                <a:gd name="T18" fmla="*/ 312 w 745"/>
                <a:gd name="T19" fmla="*/ 317 h 594"/>
                <a:gd name="T20" fmla="*/ 98 w 745"/>
                <a:gd name="T21" fmla="*/ 317 h 594"/>
                <a:gd name="T22" fmla="*/ 312 w 745"/>
                <a:gd name="T23" fmla="*/ 296 h 594"/>
                <a:gd name="T24" fmla="*/ 552 w 745"/>
                <a:gd name="T25" fmla="*/ 249 h 594"/>
                <a:gd name="T26" fmla="*/ 552 w 745"/>
                <a:gd name="T27" fmla="*/ 249 h 594"/>
                <a:gd name="T28" fmla="*/ 552 w 745"/>
                <a:gd name="T29" fmla="*/ 37 h 594"/>
                <a:gd name="T30" fmla="*/ 338 w 745"/>
                <a:gd name="T31" fmla="*/ 134 h 594"/>
                <a:gd name="T32" fmla="*/ 583 w 745"/>
                <a:gd name="T33" fmla="*/ 148 h 594"/>
                <a:gd name="T34" fmla="*/ 373 w 745"/>
                <a:gd name="T35" fmla="*/ 103 h 594"/>
                <a:gd name="T36" fmla="*/ 591 w 745"/>
                <a:gd name="T37" fmla="*/ 258 h 594"/>
                <a:gd name="T38" fmla="*/ 675 w 745"/>
                <a:gd name="T39" fmla="*/ 154 h 594"/>
                <a:gd name="T40" fmla="*/ 698 w 745"/>
                <a:gd name="T41" fmla="*/ 179 h 594"/>
                <a:gd name="T42" fmla="*/ 685 w 745"/>
                <a:gd name="T43" fmla="*/ 152 h 594"/>
                <a:gd name="T44" fmla="*/ 681 w 745"/>
                <a:gd name="T45" fmla="*/ 290 h 594"/>
                <a:gd name="T46" fmla="*/ 680 w 745"/>
                <a:gd name="T47" fmla="*/ 319 h 594"/>
                <a:gd name="T48" fmla="*/ 703 w 745"/>
                <a:gd name="T49" fmla="*/ 319 h 594"/>
                <a:gd name="T50" fmla="*/ 702 w 745"/>
                <a:gd name="T51" fmla="*/ 290 h 594"/>
                <a:gd name="T52" fmla="*/ 698 w 745"/>
                <a:gd name="T53" fmla="*/ 229 h 594"/>
                <a:gd name="T54" fmla="*/ 344 w 745"/>
                <a:gd name="T55" fmla="*/ 320 h 594"/>
                <a:gd name="T56" fmla="*/ 376 w 745"/>
                <a:gd name="T57" fmla="*/ 447 h 594"/>
                <a:gd name="T58" fmla="*/ 389 w 745"/>
                <a:gd name="T59" fmla="*/ 436 h 594"/>
                <a:gd name="T60" fmla="*/ 394 w 745"/>
                <a:gd name="T61" fmla="*/ 420 h 594"/>
                <a:gd name="T62" fmla="*/ 409 w 745"/>
                <a:gd name="T63" fmla="*/ 430 h 594"/>
                <a:gd name="T64" fmla="*/ 420 w 745"/>
                <a:gd name="T65" fmla="*/ 455 h 594"/>
                <a:gd name="T66" fmla="*/ 434 w 745"/>
                <a:gd name="T67" fmla="*/ 465 h 594"/>
                <a:gd name="T68" fmla="*/ 455 w 745"/>
                <a:gd name="T69" fmla="*/ 462 h 594"/>
                <a:gd name="T70" fmla="*/ 451 w 745"/>
                <a:gd name="T71" fmla="*/ 450 h 594"/>
                <a:gd name="T72" fmla="*/ 440 w 745"/>
                <a:gd name="T73" fmla="*/ 425 h 594"/>
                <a:gd name="T74" fmla="*/ 425 w 745"/>
                <a:gd name="T75" fmla="*/ 415 h 594"/>
                <a:gd name="T76" fmla="*/ 463 w 745"/>
                <a:gd name="T77" fmla="*/ 395 h 594"/>
                <a:gd name="T78" fmla="*/ 448 w 745"/>
                <a:gd name="T79" fmla="*/ 390 h 594"/>
                <a:gd name="T80" fmla="*/ 438 w 745"/>
                <a:gd name="T81" fmla="*/ 377 h 594"/>
                <a:gd name="T82" fmla="*/ 422 w 745"/>
                <a:gd name="T83" fmla="*/ 373 h 594"/>
                <a:gd name="T84" fmla="*/ 411 w 745"/>
                <a:gd name="T85" fmla="*/ 359 h 594"/>
                <a:gd name="T86" fmla="*/ 395 w 745"/>
                <a:gd name="T87" fmla="*/ 355 h 594"/>
                <a:gd name="T88" fmla="*/ 385 w 745"/>
                <a:gd name="T89" fmla="*/ 342 h 594"/>
                <a:gd name="T90" fmla="*/ 369 w 745"/>
                <a:gd name="T91" fmla="*/ 337 h 594"/>
                <a:gd name="T92" fmla="*/ 359 w 745"/>
                <a:gd name="T93" fmla="*/ 324 h 594"/>
                <a:gd name="T94" fmla="*/ 69 w 745"/>
                <a:gd name="T95" fmla="*/ 239 h 594"/>
                <a:gd name="T96" fmla="*/ 69 w 745"/>
                <a:gd name="T97" fmla="*/ 497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5" h="594">
                  <a:moveTo>
                    <a:pt x="0" y="549"/>
                  </a:moveTo>
                  <a:lnTo>
                    <a:pt x="575" y="549"/>
                  </a:lnTo>
                  <a:lnTo>
                    <a:pt x="575" y="570"/>
                  </a:lnTo>
                  <a:cubicBezTo>
                    <a:pt x="575" y="583"/>
                    <a:pt x="565" y="594"/>
                    <a:pt x="551" y="594"/>
                  </a:cubicBezTo>
                  <a:lnTo>
                    <a:pt x="24" y="594"/>
                  </a:lnTo>
                  <a:cubicBezTo>
                    <a:pt x="11" y="594"/>
                    <a:pt x="0" y="583"/>
                    <a:pt x="0" y="570"/>
                  </a:cubicBezTo>
                  <a:lnTo>
                    <a:pt x="0" y="549"/>
                  </a:lnTo>
                  <a:close/>
                  <a:moveTo>
                    <a:pt x="288" y="209"/>
                  </a:moveTo>
                  <a:cubicBezTo>
                    <a:pt x="294" y="209"/>
                    <a:pt x="298" y="214"/>
                    <a:pt x="298" y="220"/>
                  </a:cubicBezTo>
                  <a:cubicBezTo>
                    <a:pt x="298" y="226"/>
                    <a:pt x="294" y="230"/>
                    <a:pt x="288" y="230"/>
                  </a:cubicBezTo>
                  <a:cubicBezTo>
                    <a:pt x="282" y="230"/>
                    <a:pt x="277" y="226"/>
                    <a:pt x="277" y="220"/>
                  </a:cubicBezTo>
                  <a:cubicBezTo>
                    <a:pt x="277" y="214"/>
                    <a:pt x="282" y="209"/>
                    <a:pt x="288" y="209"/>
                  </a:cubicBezTo>
                  <a:close/>
                  <a:moveTo>
                    <a:pt x="32" y="201"/>
                  </a:moveTo>
                  <a:lnTo>
                    <a:pt x="355" y="201"/>
                  </a:lnTo>
                  <a:cubicBezTo>
                    <a:pt x="421" y="205"/>
                    <a:pt x="483" y="217"/>
                    <a:pt x="544" y="245"/>
                  </a:cubicBezTo>
                  <a:lnTo>
                    <a:pt x="544" y="536"/>
                  </a:lnTo>
                  <a:lnTo>
                    <a:pt x="32" y="536"/>
                  </a:lnTo>
                  <a:lnTo>
                    <a:pt x="32" y="201"/>
                  </a:lnTo>
                  <a:close/>
                  <a:moveTo>
                    <a:pt x="98" y="407"/>
                  </a:moveTo>
                  <a:lnTo>
                    <a:pt x="205" y="407"/>
                  </a:lnTo>
                  <a:lnTo>
                    <a:pt x="205" y="430"/>
                  </a:lnTo>
                  <a:lnTo>
                    <a:pt x="98" y="430"/>
                  </a:lnTo>
                  <a:lnTo>
                    <a:pt x="98" y="407"/>
                  </a:lnTo>
                  <a:close/>
                  <a:moveTo>
                    <a:pt x="98" y="362"/>
                  </a:moveTo>
                  <a:lnTo>
                    <a:pt x="312" y="362"/>
                  </a:lnTo>
                  <a:lnTo>
                    <a:pt x="312" y="385"/>
                  </a:lnTo>
                  <a:lnTo>
                    <a:pt x="98" y="385"/>
                  </a:lnTo>
                  <a:lnTo>
                    <a:pt x="98" y="362"/>
                  </a:lnTo>
                  <a:close/>
                  <a:moveTo>
                    <a:pt x="98" y="317"/>
                  </a:moveTo>
                  <a:lnTo>
                    <a:pt x="312" y="317"/>
                  </a:lnTo>
                  <a:lnTo>
                    <a:pt x="312" y="340"/>
                  </a:lnTo>
                  <a:lnTo>
                    <a:pt x="98" y="340"/>
                  </a:lnTo>
                  <a:lnTo>
                    <a:pt x="98" y="317"/>
                  </a:lnTo>
                  <a:close/>
                  <a:moveTo>
                    <a:pt x="98" y="273"/>
                  </a:moveTo>
                  <a:lnTo>
                    <a:pt x="312" y="273"/>
                  </a:lnTo>
                  <a:lnTo>
                    <a:pt x="312" y="296"/>
                  </a:lnTo>
                  <a:lnTo>
                    <a:pt x="98" y="296"/>
                  </a:lnTo>
                  <a:lnTo>
                    <a:pt x="98" y="273"/>
                  </a:lnTo>
                  <a:close/>
                  <a:moveTo>
                    <a:pt x="552" y="249"/>
                  </a:moveTo>
                  <a:cubicBezTo>
                    <a:pt x="560" y="252"/>
                    <a:pt x="579" y="262"/>
                    <a:pt x="584" y="265"/>
                  </a:cubicBezTo>
                  <a:cubicBezTo>
                    <a:pt x="598" y="274"/>
                    <a:pt x="563" y="279"/>
                    <a:pt x="552" y="280"/>
                  </a:cubicBezTo>
                  <a:lnTo>
                    <a:pt x="552" y="249"/>
                  </a:lnTo>
                  <a:close/>
                  <a:moveTo>
                    <a:pt x="675" y="154"/>
                  </a:moveTo>
                  <a:cubicBezTo>
                    <a:pt x="644" y="120"/>
                    <a:pt x="613" y="85"/>
                    <a:pt x="581" y="50"/>
                  </a:cubicBezTo>
                  <a:cubicBezTo>
                    <a:pt x="571" y="39"/>
                    <a:pt x="566" y="39"/>
                    <a:pt x="552" y="37"/>
                  </a:cubicBezTo>
                  <a:lnTo>
                    <a:pt x="227" y="1"/>
                  </a:lnTo>
                  <a:cubicBezTo>
                    <a:pt x="221" y="0"/>
                    <a:pt x="218" y="4"/>
                    <a:pt x="223" y="9"/>
                  </a:cubicBezTo>
                  <a:lnTo>
                    <a:pt x="338" y="134"/>
                  </a:lnTo>
                  <a:cubicBezTo>
                    <a:pt x="357" y="97"/>
                    <a:pt x="370" y="78"/>
                    <a:pt x="429" y="85"/>
                  </a:cubicBezTo>
                  <a:cubicBezTo>
                    <a:pt x="469" y="90"/>
                    <a:pt x="498" y="98"/>
                    <a:pt x="536" y="113"/>
                  </a:cubicBezTo>
                  <a:cubicBezTo>
                    <a:pt x="559" y="122"/>
                    <a:pt x="572" y="129"/>
                    <a:pt x="583" y="148"/>
                  </a:cubicBezTo>
                  <a:cubicBezTo>
                    <a:pt x="574" y="136"/>
                    <a:pt x="558" y="128"/>
                    <a:pt x="541" y="121"/>
                  </a:cubicBezTo>
                  <a:cubicBezTo>
                    <a:pt x="507" y="107"/>
                    <a:pt x="469" y="98"/>
                    <a:pt x="432" y="93"/>
                  </a:cubicBezTo>
                  <a:cubicBezTo>
                    <a:pt x="410" y="91"/>
                    <a:pt x="388" y="91"/>
                    <a:pt x="373" y="103"/>
                  </a:cubicBezTo>
                  <a:cubicBezTo>
                    <a:pt x="360" y="113"/>
                    <a:pt x="340" y="158"/>
                    <a:pt x="331" y="175"/>
                  </a:cubicBezTo>
                  <a:cubicBezTo>
                    <a:pt x="326" y="187"/>
                    <a:pt x="333" y="191"/>
                    <a:pt x="342" y="191"/>
                  </a:cubicBezTo>
                  <a:cubicBezTo>
                    <a:pt x="429" y="195"/>
                    <a:pt x="513" y="218"/>
                    <a:pt x="591" y="258"/>
                  </a:cubicBezTo>
                  <a:lnTo>
                    <a:pt x="592" y="214"/>
                  </a:lnTo>
                  <a:cubicBezTo>
                    <a:pt x="620" y="218"/>
                    <a:pt x="647" y="222"/>
                    <a:pt x="675" y="226"/>
                  </a:cubicBezTo>
                  <a:lnTo>
                    <a:pt x="675" y="154"/>
                  </a:lnTo>
                  <a:close/>
                  <a:moveTo>
                    <a:pt x="738" y="234"/>
                  </a:moveTo>
                  <a:cubicBezTo>
                    <a:pt x="742" y="235"/>
                    <a:pt x="745" y="230"/>
                    <a:pt x="741" y="226"/>
                  </a:cubicBezTo>
                  <a:cubicBezTo>
                    <a:pt x="727" y="210"/>
                    <a:pt x="712" y="195"/>
                    <a:pt x="698" y="179"/>
                  </a:cubicBezTo>
                  <a:lnTo>
                    <a:pt x="698" y="158"/>
                  </a:lnTo>
                  <a:cubicBezTo>
                    <a:pt x="698" y="155"/>
                    <a:pt x="695" y="152"/>
                    <a:pt x="691" y="152"/>
                  </a:cubicBezTo>
                  <a:lnTo>
                    <a:pt x="685" y="152"/>
                  </a:lnTo>
                  <a:lnTo>
                    <a:pt x="685" y="277"/>
                  </a:lnTo>
                  <a:cubicBezTo>
                    <a:pt x="683" y="278"/>
                    <a:pt x="682" y="279"/>
                    <a:pt x="682" y="282"/>
                  </a:cubicBezTo>
                  <a:lnTo>
                    <a:pt x="681" y="290"/>
                  </a:lnTo>
                  <a:cubicBezTo>
                    <a:pt x="681" y="295"/>
                    <a:pt x="683" y="296"/>
                    <a:pt x="683" y="300"/>
                  </a:cubicBezTo>
                  <a:lnTo>
                    <a:pt x="682" y="310"/>
                  </a:lnTo>
                  <a:cubicBezTo>
                    <a:pt x="682" y="313"/>
                    <a:pt x="680" y="315"/>
                    <a:pt x="680" y="319"/>
                  </a:cubicBezTo>
                  <a:lnTo>
                    <a:pt x="671" y="393"/>
                  </a:lnTo>
                  <a:cubicBezTo>
                    <a:pt x="675" y="401"/>
                    <a:pt x="707" y="402"/>
                    <a:pt x="712" y="393"/>
                  </a:cubicBezTo>
                  <a:lnTo>
                    <a:pt x="703" y="319"/>
                  </a:lnTo>
                  <a:cubicBezTo>
                    <a:pt x="703" y="315"/>
                    <a:pt x="701" y="314"/>
                    <a:pt x="700" y="310"/>
                  </a:cubicBezTo>
                  <a:lnTo>
                    <a:pt x="700" y="300"/>
                  </a:lnTo>
                  <a:cubicBezTo>
                    <a:pt x="700" y="296"/>
                    <a:pt x="702" y="296"/>
                    <a:pt x="702" y="290"/>
                  </a:cubicBezTo>
                  <a:lnTo>
                    <a:pt x="701" y="282"/>
                  </a:lnTo>
                  <a:cubicBezTo>
                    <a:pt x="701" y="279"/>
                    <a:pt x="700" y="278"/>
                    <a:pt x="697" y="277"/>
                  </a:cubicBezTo>
                  <a:lnTo>
                    <a:pt x="698" y="229"/>
                  </a:lnTo>
                  <a:cubicBezTo>
                    <a:pt x="711" y="231"/>
                    <a:pt x="724" y="232"/>
                    <a:pt x="738" y="234"/>
                  </a:cubicBezTo>
                  <a:close/>
                  <a:moveTo>
                    <a:pt x="351" y="318"/>
                  </a:moveTo>
                  <a:lnTo>
                    <a:pt x="344" y="320"/>
                  </a:lnTo>
                  <a:lnTo>
                    <a:pt x="370" y="455"/>
                  </a:lnTo>
                  <a:lnTo>
                    <a:pt x="378" y="453"/>
                  </a:lnTo>
                  <a:lnTo>
                    <a:pt x="376" y="447"/>
                  </a:lnTo>
                  <a:lnTo>
                    <a:pt x="383" y="445"/>
                  </a:lnTo>
                  <a:lnTo>
                    <a:pt x="382" y="438"/>
                  </a:lnTo>
                  <a:lnTo>
                    <a:pt x="389" y="436"/>
                  </a:lnTo>
                  <a:lnTo>
                    <a:pt x="388" y="429"/>
                  </a:lnTo>
                  <a:lnTo>
                    <a:pt x="395" y="428"/>
                  </a:lnTo>
                  <a:lnTo>
                    <a:pt x="394" y="420"/>
                  </a:lnTo>
                  <a:lnTo>
                    <a:pt x="400" y="419"/>
                  </a:lnTo>
                  <a:lnTo>
                    <a:pt x="403" y="432"/>
                  </a:lnTo>
                  <a:lnTo>
                    <a:pt x="409" y="430"/>
                  </a:lnTo>
                  <a:lnTo>
                    <a:pt x="412" y="443"/>
                  </a:lnTo>
                  <a:lnTo>
                    <a:pt x="418" y="442"/>
                  </a:lnTo>
                  <a:lnTo>
                    <a:pt x="420" y="455"/>
                  </a:lnTo>
                  <a:lnTo>
                    <a:pt x="427" y="453"/>
                  </a:lnTo>
                  <a:lnTo>
                    <a:pt x="429" y="466"/>
                  </a:lnTo>
                  <a:lnTo>
                    <a:pt x="434" y="465"/>
                  </a:lnTo>
                  <a:lnTo>
                    <a:pt x="435" y="472"/>
                  </a:lnTo>
                  <a:lnTo>
                    <a:pt x="457" y="468"/>
                  </a:lnTo>
                  <a:lnTo>
                    <a:pt x="455" y="462"/>
                  </a:lnTo>
                  <a:lnTo>
                    <a:pt x="460" y="461"/>
                  </a:lnTo>
                  <a:lnTo>
                    <a:pt x="458" y="448"/>
                  </a:lnTo>
                  <a:lnTo>
                    <a:pt x="451" y="450"/>
                  </a:lnTo>
                  <a:lnTo>
                    <a:pt x="449" y="437"/>
                  </a:lnTo>
                  <a:lnTo>
                    <a:pt x="443" y="438"/>
                  </a:lnTo>
                  <a:lnTo>
                    <a:pt x="440" y="425"/>
                  </a:lnTo>
                  <a:lnTo>
                    <a:pt x="434" y="427"/>
                  </a:lnTo>
                  <a:lnTo>
                    <a:pt x="432" y="414"/>
                  </a:lnTo>
                  <a:lnTo>
                    <a:pt x="425" y="415"/>
                  </a:lnTo>
                  <a:lnTo>
                    <a:pt x="424" y="409"/>
                  </a:lnTo>
                  <a:lnTo>
                    <a:pt x="465" y="401"/>
                  </a:lnTo>
                  <a:lnTo>
                    <a:pt x="463" y="395"/>
                  </a:lnTo>
                  <a:lnTo>
                    <a:pt x="457" y="396"/>
                  </a:lnTo>
                  <a:lnTo>
                    <a:pt x="455" y="389"/>
                  </a:lnTo>
                  <a:lnTo>
                    <a:pt x="448" y="390"/>
                  </a:lnTo>
                  <a:lnTo>
                    <a:pt x="446" y="383"/>
                  </a:lnTo>
                  <a:lnTo>
                    <a:pt x="439" y="384"/>
                  </a:lnTo>
                  <a:lnTo>
                    <a:pt x="438" y="377"/>
                  </a:lnTo>
                  <a:lnTo>
                    <a:pt x="430" y="378"/>
                  </a:lnTo>
                  <a:lnTo>
                    <a:pt x="429" y="371"/>
                  </a:lnTo>
                  <a:lnTo>
                    <a:pt x="422" y="373"/>
                  </a:lnTo>
                  <a:lnTo>
                    <a:pt x="420" y="365"/>
                  </a:lnTo>
                  <a:lnTo>
                    <a:pt x="413" y="367"/>
                  </a:lnTo>
                  <a:lnTo>
                    <a:pt x="411" y="359"/>
                  </a:lnTo>
                  <a:lnTo>
                    <a:pt x="404" y="361"/>
                  </a:lnTo>
                  <a:lnTo>
                    <a:pt x="403" y="354"/>
                  </a:lnTo>
                  <a:lnTo>
                    <a:pt x="395" y="355"/>
                  </a:lnTo>
                  <a:lnTo>
                    <a:pt x="394" y="348"/>
                  </a:lnTo>
                  <a:lnTo>
                    <a:pt x="387" y="349"/>
                  </a:lnTo>
                  <a:lnTo>
                    <a:pt x="385" y="342"/>
                  </a:lnTo>
                  <a:lnTo>
                    <a:pt x="378" y="343"/>
                  </a:lnTo>
                  <a:lnTo>
                    <a:pt x="377" y="336"/>
                  </a:lnTo>
                  <a:lnTo>
                    <a:pt x="369" y="337"/>
                  </a:lnTo>
                  <a:lnTo>
                    <a:pt x="368" y="330"/>
                  </a:lnTo>
                  <a:lnTo>
                    <a:pt x="360" y="331"/>
                  </a:lnTo>
                  <a:lnTo>
                    <a:pt x="359" y="324"/>
                  </a:lnTo>
                  <a:lnTo>
                    <a:pt x="353" y="325"/>
                  </a:lnTo>
                  <a:lnTo>
                    <a:pt x="351" y="318"/>
                  </a:lnTo>
                  <a:close/>
                  <a:moveTo>
                    <a:pt x="69" y="239"/>
                  </a:moveTo>
                  <a:lnTo>
                    <a:pt x="506" y="239"/>
                  </a:lnTo>
                  <a:lnTo>
                    <a:pt x="506" y="497"/>
                  </a:lnTo>
                  <a:lnTo>
                    <a:pt x="69" y="497"/>
                  </a:lnTo>
                  <a:lnTo>
                    <a:pt x="69" y="2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368" tIns="45684" rIns="91368" bIns="45684" numCol="1" anchor="t" anchorCtr="0" compatLnSpc="1"/>
            <a:lstStyle/>
            <a:p>
              <a:endParaRPr lang="zh-CN" altLang="en-US" sz="1725">
                <a:solidFill>
                  <a:srgbClr val="21212B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2" grpId="0"/>
      <p:bldP spid="16" grpId="0"/>
      <p:bldP spid="20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97114" y="2800758"/>
            <a:ext cx="7554736" cy="1097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spc="600" dirty="0" smtClean="0">
                <a:solidFill>
                  <a:srgbClr val="38384F"/>
                </a:solidFill>
                <a:effectLst/>
                <a:latin typeface="微软雅黑" pitchFamily="34" charset="-122"/>
                <a:ea typeface="微软雅黑" pitchFamily="34" charset="-122"/>
              </a:rPr>
              <a:t>感谢聆听</a:t>
            </a:r>
            <a:endParaRPr lang="zh-CN" altLang="en-US" sz="6600" b="1" spc="600" dirty="0" smtClean="0">
              <a:solidFill>
                <a:srgbClr val="38384F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25"/>
          <p:cNvSpPr txBox="1"/>
          <p:nvPr/>
        </p:nvSpPr>
        <p:spPr>
          <a:xfrm>
            <a:off x="7522121" y="4592608"/>
            <a:ext cx="1633361" cy="35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725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导师</a:t>
            </a:r>
            <a:r>
              <a:rPr lang="zh-CN" altLang="en-US" sz="1725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x-none" altLang="en-US" sz="1725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李继云</a:t>
            </a:r>
            <a:endParaRPr lang="x-none" altLang="en-US" sz="1725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矩形 7"/>
          <p:cNvSpPr/>
          <p:nvPr/>
        </p:nvSpPr>
        <p:spPr>
          <a:xfrm>
            <a:off x="7522732" y="5145633"/>
            <a:ext cx="1554737" cy="32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答辩人</a:t>
            </a:r>
            <a:r>
              <a:rPr lang="zh-CN" altLang="en-US" sz="153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x-none" altLang="zh-CN" sz="153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吕欣泽</a:t>
            </a:r>
            <a:endParaRPr lang="x-none" altLang="zh-CN" sz="1535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2"/>
          <p:cNvSpPr txBox="1"/>
          <p:nvPr/>
        </p:nvSpPr>
        <p:spPr>
          <a:xfrm>
            <a:off x="5544193" y="2669504"/>
            <a:ext cx="2688994" cy="50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85" b="1" dirty="0" smtClean="0">
                <a:solidFill>
                  <a:srgbClr val="BF8C39"/>
                </a:solidFill>
                <a:latin typeface="微软雅黑" pitchFamily="34" charset="-122"/>
                <a:ea typeface="微软雅黑" pitchFamily="34" charset="-122"/>
              </a:rPr>
              <a:t>第 一 部 分</a:t>
            </a:r>
            <a:endParaRPr lang="zh-CN" altLang="en-US" sz="6330" b="1" dirty="0">
              <a:solidFill>
                <a:srgbClr val="BF8C3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12"/>
          <p:cNvSpPr txBox="1"/>
          <p:nvPr/>
        </p:nvSpPr>
        <p:spPr>
          <a:xfrm>
            <a:off x="5393690" y="3362325"/>
            <a:ext cx="6072505" cy="1264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7675" b="1" dirty="0">
                <a:solidFill>
                  <a:srgbClr val="38384F"/>
                </a:solidFill>
                <a:latin typeface="微软雅黑" pitchFamily="34" charset="-122"/>
                <a:ea typeface="微软雅黑" pitchFamily="34" charset="-122"/>
              </a:rPr>
              <a:t>背景及意义</a:t>
            </a:r>
            <a:endParaRPr lang="x-none" altLang="zh-CN" sz="7675" b="1" dirty="0">
              <a:solidFill>
                <a:srgbClr val="38384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図 9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83893" y="1702765"/>
            <a:ext cx="206533" cy="3798224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4227458" y="3912464"/>
            <a:ext cx="349237" cy="349595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7" name="椭圆 6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38384F"/>
            </a:solidFill>
            <a:ln w="28575">
              <a:solidFill>
                <a:srgbClr val="38384F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25">
                <a:solidFill>
                  <a:srgbClr val="21212B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725">
                <a:solidFill>
                  <a:srgbClr val="21212B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850037" y="2684543"/>
            <a:ext cx="1487390" cy="1488913"/>
            <a:chOff x="1382242" y="1467922"/>
            <a:chExt cx="985590" cy="986599"/>
          </a:xfrm>
        </p:grpSpPr>
        <p:grpSp>
          <p:nvGrpSpPr>
            <p:cNvPr id="10" name="组合 9"/>
            <p:cNvGrpSpPr/>
            <p:nvPr/>
          </p:nvGrpSpPr>
          <p:grpSpPr>
            <a:xfrm>
              <a:off x="1382242" y="1467922"/>
              <a:ext cx="985590" cy="986599"/>
              <a:chOff x="3724323" y="1908536"/>
              <a:chExt cx="1329153" cy="1329153"/>
            </a:xfrm>
            <a:gradFill>
              <a:gsLst>
                <a:gs pos="62000">
                  <a:srgbClr val="C69135"/>
                </a:gs>
                <a:gs pos="34200">
                  <a:srgbClr val="E6D38F"/>
                </a:gs>
                <a:gs pos="0">
                  <a:srgbClr val="FCD860"/>
                </a:gs>
                <a:gs pos="100000">
                  <a:srgbClr val="F1DF97"/>
                </a:gs>
              </a:gsLst>
              <a:lin ang="12000000" scaled="0"/>
            </a:gradFill>
          </p:grpSpPr>
          <p:sp>
            <p:nvSpPr>
              <p:cNvPr id="12" name="椭圆 11"/>
              <p:cNvSpPr/>
              <p:nvPr/>
            </p:nvSpPr>
            <p:spPr>
              <a:xfrm>
                <a:off x="3724323" y="1908536"/>
                <a:ext cx="1329153" cy="1329153"/>
              </a:xfrm>
              <a:prstGeom prst="ellipse">
                <a:avLst/>
              </a:prstGeom>
              <a:solidFill>
                <a:srgbClr val="38384F"/>
              </a:solidFill>
              <a:ln w="28575">
                <a:solidFill>
                  <a:srgbClr val="38384F"/>
                </a:solidFill>
              </a:ln>
              <a:effectLst>
                <a:outerShdw blurRad="279400" dist="889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25">
                  <a:solidFill>
                    <a:srgbClr val="21212B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3839838" y="2024052"/>
                <a:ext cx="1098122" cy="1098122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725">
                  <a:solidFill>
                    <a:srgbClr val="21212B"/>
                  </a:solidFill>
                </a:endParaRPr>
              </a:p>
            </p:txBody>
          </p:sp>
        </p:grpSp>
        <p:sp>
          <p:nvSpPr>
            <p:cNvPr id="11" name="Freeform 20"/>
            <p:cNvSpPr>
              <a:spLocks noChangeAspect="1" noEditPoints="1"/>
            </p:cNvSpPr>
            <p:nvPr/>
          </p:nvSpPr>
          <p:spPr bwMode="auto">
            <a:xfrm>
              <a:off x="1629851" y="1746314"/>
              <a:ext cx="540000" cy="431798"/>
            </a:xfrm>
            <a:custGeom>
              <a:avLst/>
              <a:gdLst>
                <a:gd name="T0" fmla="*/ 575 w 745"/>
                <a:gd name="T1" fmla="*/ 570 h 594"/>
                <a:gd name="T2" fmla="*/ 0 w 745"/>
                <a:gd name="T3" fmla="*/ 570 h 594"/>
                <a:gd name="T4" fmla="*/ 298 w 745"/>
                <a:gd name="T5" fmla="*/ 220 h 594"/>
                <a:gd name="T6" fmla="*/ 288 w 745"/>
                <a:gd name="T7" fmla="*/ 209 h 594"/>
                <a:gd name="T8" fmla="*/ 544 w 745"/>
                <a:gd name="T9" fmla="*/ 245 h 594"/>
                <a:gd name="T10" fmla="*/ 32 w 745"/>
                <a:gd name="T11" fmla="*/ 201 h 594"/>
                <a:gd name="T12" fmla="*/ 205 w 745"/>
                <a:gd name="T13" fmla="*/ 430 h 594"/>
                <a:gd name="T14" fmla="*/ 98 w 745"/>
                <a:gd name="T15" fmla="*/ 362 h 594"/>
                <a:gd name="T16" fmla="*/ 98 w 745"/>
                <a:gd name="T17" fmla="*/ 385 h 594"/>
                <a:gd name="T18" fmla="*/ 312 w 745"/>
                <a:gd name="T19" fmla="*/ 317 h 594"/>
                <a:gd name="T20" fmla="*/ 98 w 745"/>
                <a:gd name="T21" fmla="*/ 317 h 594"/>
                <a:gd name="T22" fmla="*/ 312 w 745"/>
                <a:gd name="T23" fmla="*/ 296 h 594"/>
                <a:gd name="T24" fmla="*/ 552 w 745"/>
                <a:gd name="T25" fmla="*/ 249 h 594"/>
                <a:gd name="T26" fmla="*/ 552 w 745"/>
                <a:gd name="T27" fmla="*/ 249 h 594"/>
                <a:gd name="T28" fmla="*/ 552 w 745"/>
                <a:gd name="T29" fmla="*/ 37 h 594"/>
                <a:gd name="T30" fmla="*/ 338 w 745"/>
                <a:gd name="T31" fmla="*/ 134 h 594"/>
                <a:gd name="T32" fmla="*/ 583 w 745"/>
                <a:gd name="T33" fmla="*/ 148 h 594"/>
                <a:gd name="T34" fmla="*/ 373 w 745"/>
                <a:gd name="T35" fmla="*/ 103 h 594"/>
                <a:gd name="T36" fmla="*/ 591 w 745"/>
                <a:gd name="T37" fmla="*/ 258 h 594"/>
                <a:gd name="T38" fmla="*/ 675 w 745"/>
                <a:gd name="T39" fmla="*/ 154 h 594"/>
                <a:gd name="T40" fmla="*/ 698 w 745"/>
                <a:gd name="T41" fmla="*/ 179 h 594"/>
                <a:gd name="T42" fmla="*/ 685 w 745"/>
                <a:gd name="T43" fmla="*/ 152 h 594"/>
                <a:gd name="T44" fmla="*/ 681 w 745"/>
                <a:gd name="T45" fmla="*/ 290 h 594"/>
                <a:gd name="T46" fmla="*/ 680 w 745"/>
                <a:gd name="T47" fmla="*/ 319 h 594"/>
                <a:gd name="T48" fmla="*/ 703 w 745"/>
                <a:gd name="T49" fmla="*/ 319 h 594"/>
                <a:gd name="T50" fmla="*/ 702 w 745"/>
                <a:gd name="T51" fmla="*/ 290 h 594"/>
                <a:gd name="T52" fmla="*/ 698 w 745"/>
                <a:gd name="T53" fmla="*/ 229 h 594"/>
                <a:gd name="T54" fmla="*/ 344 w 745"/>
                <a:gd name="T55" fmla="*/ 320 h 594"/>
                <a:gd name="T56" fmla="*/ 376 w 745"/>
                <a:gd name="T57" fmla="*/ 447 h 594"/>
                <a:gd name="T58" fmla="*/ 389 w 745"/>
                <a:gd name="T59" fmla="*/ 436 h 594"/>
                <a:gd name="T60" fmla="*/ 394 w 745"/>
                <a:gd name="T61" fmla="*/ 420 h 594"/>
                <a:gd name="T62" fmla="*/ 409 w 745"/>
                <a:gd name="T63" fmla="*/ 430 h 594"/>
                <a:gd name="T64" fmla="*/ 420 w 745"/>
                <a:gd name="T65" fmla="*/ 455 h 594"/>
                <a:gd name="T66" fmla="*/ 434 w 745"/>
                <a:gd name="T67" fmla="*/ 465 h 594"/>
                <a:gd name="T68" fmla="*/ 455 w 745"/>
                <a:gd name="T69" fmla="*/ 462 h 594"/>
                <a:gd name="T70" fmla="*/ 451 w 745"/>
                <a:gd name="T71" fmla="*/ 450 h 594"/>
                <a:gd name="T72" fmla="*/ 440 w 745"/>
                <a:gd name="T73" fmla="*/ 425 h 594"/>
                <a:gd name="T74" fmla="*/ 425 w 745"/>
                <a:gd name="T75" fmla="*/ 415 h 594"/>
                <a:gd name="T76" fmla="*/ 463 w 745"/>
                <a:gd name="T77" fmla="*/ 395 h 594"/>
                <a:gd name="T78" fmla="*/ 448 w 745"/>
                <a:gd name="T79" fmla="*/ 390 h 594"/>
                <a:gd name="T80" fmla="*/ 438 w 745"/>
                <a:gd name="T81" fmla="*/ 377 h 594"/>
                <a:gd name="T82" fmla="*/ 422 w 745"/>
                <a:gd name="T83" fmla="*/ 373 h 594"/>
                <a:gd name="T84" fmla="*/ 411 w 745"/>
                <a:gd name="T85" fmla="*/ 359 h 594"/>
                <a:gd name="T86" fmla="*/ 395 w 745"/>
                <a:gd name="T87" fmla="*/ 355 h 594"/>
                <a:gd name="T88" fmla="*/ 385 w 745"/>
                <a:gd name="T89" fmla="*/ 342 h 594"/>
                <a:gd name="T90" fmla="*/ 369 w 745"/>
                <a:gd name="T91" fmla="*/ 337 h 594"/>
                <a:gd name="T92" fmla="*/ 359 w 745"/>
                <a:gd name="T93" fmla="*/ 324 h 594"/>
                <a:gd name="T94" fmla="*/ 69 w 745"/>
                <a:gd name="T95" fmla="*/ 239 h 594"/>
                <a:gd name="T96" fmla="*/ 69 w 745"/>
                <a:gd name="T97" fmla="*/ 497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5" h="594">
                  <a:moveTo>
                    <a:pt x="0" y="549"/>
                  </a:moveTo>
                  <a:lnTo>
                    <a:pt x="575" y="549"/>
                  </a:lnTo>
                  <a:lnTo>
                    <a:pt x="575" y="570"/>
                  </a:lnTo>
                  <a:cubicBezTo>
                    <a:pt x="575" y="583"/>
                    <a:pt x="565" y="594"/>
                    <a:pt x="551" y="594"/>
                  </a:cubicBezTo>
                  <a:lnTo>
                    <a:pt x="24" y="594"/>
                  </a:lnTo>
                  <a:cubicBezTo>
                    <a:pt x="11" y="594"/>
                    <a:pt x="0" y="583"/>
                    <a:pt x="0" y="570"/>
                  </a:cubicBezTo>
                  <a:lnTo>
                    <a:pt x="0" y="549"/>
                  </a:lnTo>
                  <a:close/>
                  <a:moveTo>
                    <a:pt x="288" y="209"/>
                  </a:moveTo>
                  <a:cubicBezTo>
                    <a:pt x="294" y="209"/>
                    <a:pt x="298" y="214"/>
                    <a:pt x="298" y="220"/>
                  </a:cubicBezTo>
                  <a:cubicBezTo>
                    <a:pt x="298" y="226"/>
                    <a:pt x="294" y="230"/>
                    <a:pt x="288" y="230"/>
                  </a:cubicBezTo>
                  <a:cubicBezTo>
                    <a:pt x="282" y="230"/>
                    <a:pt x="277" y="226"/>
                    <a:pt x="277" y="220"/>
                  </a:cubicBezTo>
                  <a:cubicBezTo>
                    <a:pt x="277" y="214"/>
                    <a:pt x="282" y="209"/>
                    <a:pt x="288" y="209"/>
                  </a:cubicBezTo>
                  <a:close/>
                  <a:moveTo>
                    <a:pt x="32" y="201"/>
                  </a:moveTo>
                  <a:lnTo>
                    <a:pt x="355" y="201"/>
                  </a:lnTo>
                  <a:cubicBezTo>
                    <a:pt x="421" y="205"/>
                    <a:pt x="483" y="217"/>
                    <a:pt x="544" y="245"/>
                  </a:cubicBezTo>
                  <a:lnTo>
                    <a:pt x="544" y="536"/>
                  </a:lnTo>
                  <a:lnTo>
                    <a:pt x="32" y="536"/>
                  </a:lnTo>
                  <a:lnTo>
                    <a:pt x="32" y="201"/>
                  </a:lnTo>
                  <a:close/>
                  <a:moveTo>
                    <a:pt x="98" y="407"/>
                  </a:moveTo>
                  <a:lnTo>
                    <a:pt x="205" y="407"/>
                  </a:lnTo>
                  <a:lnTo>
                    <a:pt x="205" y="430"/>
                  </a:lnTo>
                  <a:lnTo>
                    <a:pt x="98" y="430"/>
                  </a:lnTo>
                  <a:lnTo>
                    <a:pt x="98" y="407"/>
                  </a:lnTo>
                  <a:close/>
                  <a:moveTo>
                    <a:pt x="98" y="362"/>
                  </a:moveTo>
                  <a:lnTo>
                    <a:pt x="312" y="362"/>
                  </a:lnTo>
                  <a:lnTo>
                    <a:pt x="312" y="385"/>
                  </a:lnTo>
                  <a:lnTo>
                    <a:pt x="98" y="385"/>
                  </a:lnTo>
                  <a:lnTo>
                    <a:pt x="98" y="362"/>
                  </a:lnTo>
                  <a:close/>
                  <a:moveTo>
                    <a:pt x="98" y="317"/>
                  </a:moveTo>
                  <a:lnTo>
                    <a:pt x="312" y="317"/>
                  </a:lnTo>
                  <a:lnTo>
                    <a:pt x="312" y="340"/>
                  </a:lnTo>
                  <a:lnTo>
                    <a:pt x="98" y="340"/>
                  </a:lnTo>
                  <a:lnTo>
                    <a:pt x="98" y="317"/>
                  </a:lnTo>
                  <a:close/>
                  <a:moveTo>
                    <a:pt x="98" y="273"/>
                  </a:moveTo>
                  <a:lnTo>
                    <a:pt x="312" y="273"/>
                  </a:lnTo>
                  <a:lnTo>
                    <a:pt x="312" y="296"/>
                  </a:lnTo>
                  <a:lnTo>
                    <a:pt x="98" y="296"/>
                  </a:lnTo>
                  <a:lnTo>
                    <a:pt x="98" y="273"/>
                  </a:lnTo>
                  <a:close/>
                  <a:moveTo>
                    <a:pt x="552" y="249"/>
                  </a:moveTo>
                  <a:cubicBezTo>
                    <a:pt x="560" y="252"/>
                    <a:pt x="579" y="262"/>
                    <a:pt x="584" y="265"/>
                  </a:cubicBezTo>
                  <a:cubicBezTo>
                    <a:pt x="598" y="274"/>
                    <a:pt x="563" y="279"/>
                    <a:pt x="552" y="280"/>
                  </a:cubicBezTo>
                  <a:lnTo>
                    <a:pt x="552" y="249"/>
                  </a:lnTo>
                  <a:close/>
                  <a:moveTo>
                    <a:pt x="675" y="154"/>
                  </a:moveTo>
                  <a:cubicBezTo>
                    <a:pt x="644" y="120"/>
                    <a:pt x="613" y="85"/>
                    <a:pt x="581" y="50"/>
                  </a:cubicBezTo>
                  <a:cubicBezTo>
                    <a:pt x="571" y="39"/>
                    <a:pt x="566" y="39"/>
                    <a:pt x="552" y="37"/>
                  </a:cubicBezTo>
                  <a:lnTo>
                    <a:pt x="227" y="1"/>
                  </a:lnTo>
                  <a:cubicBezTo>
                    <a:pt x="221" y="0"/>
                    <a:pt x="218" y="4"/>
                    <a:pt x="223" y="9"/>
                  </a:cubicBezTo>
                  <a:lnTo>
                    <a:pt x="338" y="134"/>
                  </a:lnTo>
                  <a:cubicBezTo>
                    <a:pt x="357" y="97"/>
                    <a:pt x="370" y="78"/>
                    <a:pt x="429" y="85"/>
                  </a:cubicBezTo>
                  <a:cubicBezTo>
                    <a:pt x="469" y="90"/>
                    <a:pt x="498" y="98"/>
                    <a:pt x="536" y="113"/>
                  </a:cubicBezTo>
                  <a:cubicBezTo>
                    <a:pt x="559" y="122"/>
                    <a:pt x="572" y="129"/>
                    <a:pt x="583" y="148"/>
                  </a:cubicBezTo>
                  <a:cubicBezTo>
                    <a:pt x="574" y="136"/>
                    <a:pt x="558" y="128"/>
                    <a:pt x="541" y="121"/>
                  </a:cubicBezTo>
                  <a:cubicBezTo>
                    <a:pt x="507" y="107"/>
                    <a:pt x="469" y="98"/>
                    <a:pt x="432" y="93"/>
                  </a:cubicBezTo>
                  <a:cubicBezTo>
                    <a:pt x="410" y="91"/>
                    <a:pt x="388" y="91"/>
                    <a:pt x="373" y="103"/>
                  </a:cubicBezTo>
                  <a:cubicBezTo>
                    <a:pt x="360" y="113"/>
                    <a:pt x="340" y="158"/>
                    <a:pt x="331" y="175"/>
                  </a:cubicBezTo>
                  <a:cubicBezTo>
                    <a:pt x="326" y="187"/>
                    <a:pt x="333" y="191"/>
                    <a:pt x="342" y="191"/>
                  </a:cubicBezTo>
                  <a:cubicBezTo>
                    <a:pt x="429" y="195"/>
                    <a:pt x="513" y="218"/>
                    <a:pt x="591" y="258"/>
                  </a:cubicBezTo>
                  <a:lnTo>
                    <a:pt x="592" y="214"/>
                  </a:lnTo>
                  <a:cubicBezTo>
                    <a:pt x="620" y="218"/>
                    <a:pt x="647" y="222"/>
                    <a:pt x="675" y="226"/>
                  </a:cubicBezTo>
                  <a:lnTo>
                    <a:pt x="675" y="154"/>
                  </a:lnTo>
                  <a:close/>
                  <a:moveTo>
                    <a:pt x="738" y="234"/>
                  </a:moveTo>
                  <a:cubicBezTo>
                    <a:pt x="742" y="235"/>
                    <a:pt x="745" y="230"/>
                    <a:pt x="741" y="226"/>
                  </a:cubicBezTo>
                  <a:cubicBezTo>
                    <a:pt x="727" y="210"/>
                    <a:pt x="712" y="195"/>
                    <a:pt x="698" y="179"/>
                  </a:cubicBezTo>
                  <a:lnTo>
                    <a:pt x="698" y="158"/>
                  </a:lnTo>
                  <a:cubicBezTo>
                    <a:pt x="698" y="155"/>
                    <a:pt x="695" y="152"/>
                    <a:pt x="691" y="152"/>
                  </a:cubicBezTo>
                  <a:lnTo>
                    <a:pt x="685" y="152"/>
                  </a:lnTo>
                  <a:lnTo>
                    <a:pt x="685" y="277"/>
                  </a:lnTo>
                  <a:cubicBezTo>
                    <a:pt x="683" y="278"/>
                    <a:pt x="682" y="279"/>
                    <a:pt x="682" y="282"/>
                  </a:cubicBezTo>
                  <a:lnTo>
                    <a:pt x="681" y="290"/>
                  </a:lnTo>
                  <a:cubicBezTo>
                    <a:pt x="681" y="295"/>
                    <a:pt x="683" y="296"/>
                    <a:pt x="683" y="300"/>
                  </a:cubicBezTo>
                  <a:lnTo>
                    <a:pt x="682" y="310"/>
                  </a:lnTo>
                  <a:cubicBezTo>
                    <a:pt x="682" y="313"/>
                    <a:pt x="680" y="315"/>
                    <a:pt x="680" y="319"/>
                  </a:cubicBezTo>
                  <a:lnTo>
                    <a:pt x="671" y="393"/>
                  </a:lnTo>
                  <a:cubicBezTo>
                    <a:pt x="675" y="401"/>
                    <a:pt x="707" y="402"/>
                    <a:pt x="712" y="393"/>
                  </a:cubicBezTo>
                  <a:lnTo>
                    <a:pt x="703" y="319"/>
                  </a:lnTo>
                  <a:cubicBezTo>
                    <a:pt x="703" y="315"/>
                    <a:pt x="701" y="314"/>
                    <a:pt x="700" y="310"/>
                  </a:cubicBezTo>
                  <a:lnTo>
                    <a:pt x="700" y="300"/>
                  </a:lnTo>
                  <a:cubicBezTo>
                    <a:pt x="700" y="296"/>
                    <a:pt x="702" y="296"/>
                    <a:pt x="702" y="290"/>
                  </a:cubicBezTo>
                  <a:lnTo>
                    <a:pt x="701" y="282"/>
                  </a:lnTo>
                  <a:cubicBezTo>
                    <a:pt x="701" y="279"/>
                    <a:pt x="700" y="278"/>
                    <a:pt x="697" y="277"/>
                  </a:cubicBezTo>
                  <a:lnTo>
                    <a:pt x="698" y="229"/>
                  </a:lnTo>
                  <a:cubicBezTo>
                    <a:pt x="711" y="231"/>
                    <a:pt x="724" y="232"/>
                    <a:pt x="738" y="234"/>
                  </a:cubicBezTo>
                  <a:close/>
                  <a:moveTo>
                    <a:pt x="351" y="318"/>
                  </a:moveTo>
                  <a:lnTo>
                    <a:pt x="344" y="320"/>
                  </a:lnTo>
                  <a:lnTo>
                    <a:pt x="370" y="455"/>
                  </a:lnTo>
                  <a:lnTo>
                    <a:pt x="378" y="453"/>
                  </a:lnTo>
                  <a:lnTo>
                    <a:pt x="376" y="447"/>
                  </a:lnTo>
                  <a:lnTo>
                    <a:pt x="383" y="445"/>
                  </a:lnTo>
                  <a:lnTo>
                    <a:pt x="382" y="438"/>
                  </a:lnTo>
                  <a:lnTo>
                    <a:pt x="389" y="436"/>
                  </a:lnTo>
                  <a:lnTo>
                    <a:pt x="388" y="429"/>
                  </a:lnTo>
                  <a:lnTo>
                    <a:pt x="395" y="428"/>
                  </a:lnTo>
                  <a:lnTo>
                    <a:pt x="394" y="420"/>
                  </a:lnTo>
                  <a:lnTo>
                    <a:pt x="400" y="419"/>
                  </a:lnTo>
                  <a:lnTo>
                    <a:pt x="403" y="432"/>
                  </a:lnTo>
                  <a:lnTo>
                    <a:pt x="409" y="430"/>
                  </a:lnTo>
                  <a:lnTo>
                    <a:pt x="412" y="443"/>
                  </a:lnTo>
                  <a:lnTo>
                    <a:pt x="418" y="442"/>
                  </a:lnTo>
                  <a:lnTo>
                    <a:pt x="420" y="455"/>
                  </a:lnTo>
                  <a:lnTo>
                    <a:pt x="427" y="453"/>
                  </a:lnTo>
                  <a:lnTo>
                    <a:pt x="429" y="466"/>
                  </a:lnTo>
                  <a:lnTo>
                    <a:pt x="434" y="465"/>
                  </a:lnTo>
                  <a:lnTo>
                    <a:pt x="435" y="472"/>
                  </a:lnTo>
                  <a:lnTo>
                    <a:pt x="457" y="468"/>
                  </a:lnTo>
                  <a:lnTo>
                    <a:pt x="455" y="462"/>
                  </a:lnTo>
                  <a:lnTo>
                    <a:pt x="460" y="461"/>
                  </a:lnTo>
                  <a:lnTo>
                    <a:pt x="458" y="448"/>
                  </a:lnTo>
                  <a:lnTo>
                    <a:pt x="451" y="450"/>
                  </a:lnTo>
                  <a:lnTo>
                    <a:pt x="449" y="437"/>
                  </a:lnTo>
                  <a:lnTo>
                    <a:pt x="443" y="438"/>
                  </a:lnTo>
                  <a:lnTo>
                    <a:pt x="440" y="425"/>
                  </a:lnTo>
                  <a:lnTo>
                    <a:pt x="434" y="427"/>
                  </a:lnTo>
                  <a:lnTo>
                    <a:pt x="432" y="414"/>
                  </a:lnTo>
                  <a:lnTo>
                    <a:pt x="425" y="415"/>
                  </a:lnTo>
                  <a:lnTo>
                    <a:pt x="424" y="409"/>
                  </a:lnTo>
                  <a:lnTo>
                    <a:pt x="465" y="401"/>
                  </a:lnTo>
                  <a:lnTo>
                    <a:pt x="463" y="395"/>
                  </a:lnTo>
                  <a:lnTo>
                    <a:pt x="457" y="396"/>
                  </a:lnTo>
                  <a:lnTo>
                    <a:pt x="455" y="389"/>
                  </a:lnTo>
                  <a:lnTo>
                    <a:pt x="448" y="390"/>
                  </a:lnTo>
                  <a:lnTo>
                    <a:pt x="446" y="383"/>
                  </a:lnTo>
                  <a:lnTo>
                    <a:pt x="439" y="384"/>
                  </a:lnTo>
                  <a:lnTo>
                    <a:pt x="438" y="377"/>
                  </a:lnTo>
                  <a:lnTo>
                    <a:pt x="430" y="378"/>
                  </a:lnTo>
                  <a:lnTo>
                    <a:pt x="429" y="371"/>
                  </a:lnTo>
                  <a:lnTo>
                    <a:pt x="422" y="373"/>
                  </a:lnTo>
                  <a:lnTo>
                    <a:pt x="420" y="365"/>
                  </a:lnTo>
                  <a:lnTo>
                    <a:pt x="413" y="367"/>
                  </a:lnTo>
                  <a:lnTo>
                    <a:pt x="411" y="359"/>
                  </a:lnTo>
                  <a:lnTo>
                    <a:pt x="404" y="361"/>
                  </a:lnTo>
                  <a:lnTo>
                    <a:pt x="403" y="354"/>
                  </a:lnTo>
                  <a:lnTo>
                    <a:pt x="395" y="355"/>
                  </a:lnTo>
                  <a:lnTo>
                    <a:pt x="394" y="348"/>
                  </a:lnTo>
                  <a:lnTo>
                    <a:pt x="387" y="349"/>
                  </a:lnTo>
                  <a:lnTo>
                    <a:pt x="385" y="342"/>
                  </a:lnTo>
                  <a:lnTo>
                    <a:pt x="378" y="343"/>
                  </a:lnTo>
                  <a:lnTo>
                    <a:pt x="377" y="336"/>
                  </a:lnTo>
                  <a:lnTo>
                    <a:pt x="369" y="337"/>
                  </a:lnTo>
                  <a:lnTo>
                    <a:pt x="368" y="330"/>
                  </a:lnTo>
                  <a:lnTo>
                    <a:pt x="360" y="331"/>
                  </a:lnTo>
                  <a:lnTo>
                    <a:pt x="359" y="324"/>
                  </a:lnTo>
                  <a:lnTo>
                    <a:pt x="353" y="325"/>
                  </a:lnTo>
                  <a:lnTo>
                    <a:pt x="351" y="318"/>
                  </a:lnTo>
                  <a:close/>
                  <a:moveTo>
                    <a:pt x="69" y="239"/>
                  </a:moveTo>
                  <a:lnTo>
                    <a:pt x="506" y="239"/>
                  </a:lnTo>
                  <a:lnTo>
                    <a:pt x="506" y="497"/>
                  </a:lnTo>
                  <a:lnTo>
                    <a:pt x="69" y="497"/>
                  </a:lnTo>
                  <a:lnTo>
                    <a:pt x="69" y="239"/>
                  </a:lnTo>
                  <a:close/>
                </a:path>
              </a:pathLst>
            </a:custGeom>
            <a:solidFill>
              <a:srgbClr val="38384F"/>
            </a:solidFill>
            <a:ln>
              <a:noFill/>
            </a:ln>
          </p:spPr>
          <p:txBody>
            <a:bodyPr vert="horz" wrap="square" lIns="91368" tIns="45684" rIns="91368" bIns="45684" numCol="1" anchor="t" anchorCtr="0" compatLnSpc="1"/>
            <a:lstStyle/>
            <a:p>
              <a:endParaRPr lang="zh-CN" altLang="en-US" sz="1725">
                <a:solidFill>
                  <a:srgbClr val="21212B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2"/>
          <p:cNvSpPr txBox="1"/>
          <p:nvPr/>
        </p:nvSpPr>
        <p:spPr>
          <a:xfrm>
            <a:off x="5463540" y="2691130"/>
            <a:ext cx="3122295" cy="50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85" b="1" dirty="0" smtClean="0">
                <a:solidFill>
                  <a:srgbClr val="BF8C39"/>
                </a:solidFill>
                <a:latin typeface="微软雅黑" pitchFamily="34" charset="-122"/>
                <a:ea typeface="微软雅黑" pitchFamily="34" charset="-122"/>
              </a:rPr>
              <a:t>第 二 部 分</a:t>
            </a:r>
            <a:endParaRPr lang="zh-CN" altLang="en-US" sz="6330" b="1" dirty="0">
              <a:solidFill>
                <a:srgbClr val="BF8C3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12"/>
          <p:cNvSpPr txBox="1"/>
          <p:nvPr/>
        </p:nvSpPr>
        <p:spPr>
          <a:xfrm>
            <a:off x="5462905" y="3307715"/>
            <a:ext cx="6902450" cy="1264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675" b="1" dirty="0" smtClean="0">
                <a:solidFill>
                  <a:srgbClr val="38384F"/>
                </a:solidFill>
                <a:latin typeface="微软雅黑" pitchFamily="34" charset="-122"/>
                <a:ea typeface="微软雅黑" pitchFamily="34" charset="-122"/>
              </a:rPr>
              <a:t>研究</a:t>
            </a:r>
            <a:r>
              <a:rPr lang="x-none" altLang="zh-CN" sz="7675" b="1" dirty="0" smtClean="0">
                <a:solidFill>
                  <a:srgbClr val="38384F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endParaRPr lang="x-none" altLang="zh-CN" sz="7675" b="1" dirty="0" smtClean="0">
              <a:solidFill>
                <a:srgbClr val="38384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図 9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83893" y="1702765"/>
            <a:ext cx="206533" cy="3798224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4227458" y="3912464"/>
            <a:ext cx="349237" cy="349595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7" name="椭圆 6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38384F"/>
            </a:solidFill>
            <a:ln w="28575">
              <a:solidFill>
                <a:srgbClr val="38384F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25">
                <a:solidFill>
                  <a:srgbClr val="21212B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725">
                <a:solidFill>
                  <a:srgbClr val="21212B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850037" y="2684543"/>
            <a:ext cx="1487390" cy="1488913"/>
            <a:chOff x="3542482" y="2798885"/>
            <a:chExt cx="1550742" cy="1552330"/>
          </a:xfrm>
        </p:grpSpPr>
        <p:grpSp>
          <p:nvGrpSpPr>
            <p:cNvPr id="10" name="组合 9"/>
            <p:cNvGrpSpPr/>
            <p:nvPr/>
          </p:nvGrpSpPr>
          <p:grpSpPr>
            <a:xfrm>
              <a:off x="3542482" y="2798885"/>
              <a:ext cx="1550742" cy="1552330"/>
              <a:chOff x="3724323" y="1908536"/>
              <a:chExt cx="1329153" cy="1329153"/>
            </a:xfrm>
            <a:gradFill>
              <a:gsLst>
                <a:gs pos="62000">
                  <a:srgbClr val="C69135"/>
                </a:gs>
                <a:gs pos="34200">
                  <a:srgbClr val="E6D38F"/>
                </a:gs>
                <a:gs pos="0">
                  <a:srgbClr val="FCD860"/>
                </a:gs>
                <a:gs pos="100000">
                  <a:srgbClr val="F1DF97"/>
                </a:gs>
              </a:gsLst>
              <a:lin ang="12000000" scaled="0"/>
            </a:gradFill>
          </p:grpSpPr>
          <p:sp>
            <p:nvSpPr>
              <p:cNvPr id="12" name="椭圆 11"/>
              <p:cNvSpPr/>
              <p:nvPr/>
            </p:nvSpPr>
            <p:spPr>
              <a:xfrm>
                <a:off x="3724323" y="1908536"/>
                <a:ext cx="1329153" cy="1329153"/>
              </a:xfrm>
              <a:prstGeom prst="ellipse">
                <a:avLst/>
              </a:prstGeom>
              <a:solidFill>
                <a:srgbClr val="38384F"/>
              </a:solidFill>
              <a:ln w="28575">
                <a:solidFill>
                  <a:srgbClr val="38384F"/>
                </a:solidFill>
              </a:ln>
              <a:effectLst>
                <a:outerShdw blurRad="279400" dist="889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25">
                  <a:solidFill>
                    <a:srgbClr val="21212B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3839838" y="2024052"/>
                <a:ext cx="1098122" cy="1098122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725">
                  <a:solidFill>
                    <a:srgbClr val="21212B"/>
                  </a:solidFill>
                </a:endParaRPr>
              </a:p>
            </p:txBody>
          </p:sp>
        </p:grpSp>
        <p:sp>
          <p:nvSpPr>
            <p:cNvPr id="14" name="Freeform 126"/>
            <p:cNvSpPr>
              <a:spLocks noChangeAspect="1" noEditPoints="1"/>
            </p:cNvSpPr>
            <p:nvPr/>
          </p:nvSpPr>
          <p:spPr bwMode="auto">
            <a:xfrm>
              <a:off x="4047853" y="3237198"/>
              <a:ext cx="540000" cy="675705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rgbClr val="38384F"/>
            </a:solidFill>
            <a:ln>
              <a:noFill/>
            </a:ln>
          </p:spPr>
          <p:txBody>
            <a:bodyPr vert="horz" wrap="square" lIns="87704" tIns="43852" rIns="87704" bIns="43852" numCol="1" anchor="t" anchorCtr="0" compatLnSpc="1"/>
            <a:lstStyle/>
            <a:p>
              <a:endParaRPr lang="zh-CN" altLang="en-US" sz="1725">
                <a:latin typeface="Arial" panose="02080604020202020204" charset="0"/>
                <a:cs typeface="Arial" panose="020806040202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23645" y="252150"/>
            <a:ext cx="8037747" cy="562610"/>
          </a:xfrm>
          <a:prstGeom prst="rect">
            <a:avLst/>
          </a:prstGeom>
        </p:spPr>
        <p:txBody>
          <a:bodyPr wrap="square" lIns="91387" tIns="45693" rIns="91387" bIns="45693">
            <a:spAutoFit/>
          </a:bodyPr>
          <a:lstStyle/>
          <a:p>
            <a:r>
              <a:rPr lang="x-none" sz="3070" b="1" spc="300" dirty="0" smtClean="0"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实例匹配(Instance Matching)</a:t>
            </a:r>
            <a:endParaRPr lang="x-none" sz="3070" b="1" spc="300" dirty="0" smtClean="0">
              <a:latin typeface="微软雅黑" pitchFamily="34" charset="-122"/>
              <a:ea typeface="微软雅黑" pitchFamily="34" charset="-122"/>
              <a:cs typeface="Arial" panose="0208060402020202020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70011" y="1774188"/>
            <a:ext cx="11100702" cy="3149600"/>
          </a:xfrm>
          <a:prstGeom prst="rect">
            <a:avLst/>
          </a:prstGeom>
          <a:noFill/>
        </p:spPr>
        <p:txBody>
          <a:bodyPr wrap="square" lIns="86652" tIns="43325" rIns="86652" bIns="43325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&lt;</a:t>
            </a:r>
            <a:r>
              <a:rPr lang="x-none" altLang="zh-CN" sz="1725" b="1" dirty="0">
                <a:solidFill>
                  <a:srgbClr val="FF0000"/>
                </a:solidFill>
                <a:ea typeface="微软雅黑" pitchFamily="34" charset="-122"/>
                <a:sym typeface="+mn-lt"/>
              </a:rPr>
              <a:t>rdf:</a:t>
            </a: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Description </a:t>
            </a:r>
            <a:r>
              <a:rPr lang="x-none" altLang="zh-CN" sz="1725" b="1" dirty="0">
                <a:solidFill>
                  <a:srgbClr val="FF0000"/>
                </a:solidFill>
                <a:ea typeface="微软雅黑" pitchFamily="34" charset="-122"/>
                <a:sym typeface="+mn-lt"/>
              </a:rPr>
              <a:t>rdf:</a:t>
            </a: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about="http://www.okkam.org/oaie/restaurant2-Restaurant490"&gt;</a:t>
            </a:r>
            <a:endParaRPr lang="x-none" altLang="zh-CN" sz="1725" b="1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    &lt;</a:t>
            </a:r>
            <a:r>
              <a:rPr lang="x-none" altLang="zh-CN" sz="1725" b="1" dirty="0">
                <a:solidFill>
                  <a:srgbClr val="FF0000"/>
                </a:solidFill>
                <a:ea typeface="微软雅黑" pitchFamily="34" charset="-122"/>
                <a:sym typeface="+mn-lt"/>
              </a:rPr>
              <a:t>ontology_base:</a:t>
            </a: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phone_number&gt;415/982-1124&lt;/</a:t>
            </a:r>
            <a:r>
              <a:rPr lang="x-none" altLang="zh-CN" sz="1725" b="1" dirty="0">
                <a:solidFill>
                  <a:srgbClr val="FF0000"/>
                </a:solidFill>
                <a:ea typeface="微软雅黑" pitchFamily="34" charset="-122"/>
                <a:sym typeface="+mn-lt"/>
              </a:rPr>
              <a:t>ontology_base:</a:t>
            </a: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phone_number&gt;</a:t>
            </a:r>
            <a:endParaRPr lang="x-none" altLang="zh-CN" sz="1725" b="1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    &lt;</a:t>
            </a:r>
            <a:r>
              <a:rPr lang="x-none" altLang="zh-CN" sz="1725" b="1" dirty="0">
                <a:solidFill>
                  <a:srgbClr val="FF0000"/>
                </a:solidFill>
                <a:ea typeface="微软雅黑" pitchFamily="34" charset="-122"/>
                <a:sym typeface="+mn-lt"/>
              </a:rPr>
              <a:t>ontology_base:</a:t>
            </a: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name&gt;l'osteria del forno&lt;/</a:t>
            </a:r>
            <a:r>
              <a:rPr lang="x-none" altLang="zh-CN" sz="1725" b="1" dirty="0">
                <a:solidFill>
                  <a:srgbClr val="FF0000"/>
                </a:solidFill>
                <a:ea typeface="微软雅黑" pitchFamily="34" charset="-122"/>
                <a:sym typeface="+mn-lt"/>
              </a:rPr>
              <a:t>ontology_base:</a:t>
            </a: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name&gt;</a:t>
            </a:r>
            <a:endParaRPr lang="x-none" altLang="zh-CN" sz="1725" b="1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    &lt;</a:t>
            </a:r>
            <a:r>
              <a:rPr lang="x-none" altLang="zh-CN" sz="1725" b="1" dirty="0">
                <a:solidFill>
                  <a:srgbClr val="FF0000"/>
                </a:solidFill>
                <a:ea typeface="微软雅黑" pitchFamily="34" charset="-122"/>
                <a:sym typeface="+mn-lt"/>
              </a:rPr>
              <a:t>rdf:</a:t>
            </a: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type </a:t>
            </a:r>
            <a:r>
              <a:rPr lang="x-none" altLang="zh-CN" sz="1725" b="1" dirty="0">
                <a:solidFill>
                  <a:srgbClr val="FF0000"/>
                </a:solidFill>
                <a:ea typeface="微软雅黑" pitchFamily="34" charset="-122"/>
                <a:sym typeface="+mn-lt"/>
              </a:rPr>
              <a:t>rdf:</a:t>
            </a: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resource="http://www.okkam.org/ontology_restaurant2.owl#Restaurant"/&gt;</a:t>
            </a:r>
            <a:endParaRPr lang="x-none" altLang="zh-CN" sz="1725" b="1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    &lt;</a:t>
            </a:r>
            <a:r>
              <a:rPr lang="x-none" altLang="zh-CN" sz="1725" b="1" dirty="0">
                <a:solidFill>
                  <a:srgbClr val="FF0000"/>
                </a:solidFill>
                <a:ea typeface="微软雅黑" pitchFamily="34" charset="-122"/>
                <a:sym typeface="+mn-lt"/>
              </a:rPr>
              <a:t>ontology_base:</a:t>
            </a: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has_address rdf:resource="http://www.okkam.org/oaie/restaurant2-Address490"/&gt;</a:t>
            </a:r>
            <a:endParaRPr lang="x-none" altLang="zh-CN" sz="1725" b="1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&lt;/</a:t>
            </a:r>
            <a:r>
              <a:rPr lang="x-none" altLang="zh-CN" sz="1725" b="1" dirty="0">
                <a:solidFill>
                  <a:srgbClr val="FF0000"/>
                </a:solidFill>
                <a:ea typeface="微软雅黑" pitchFamily="34" charset="-122"/>
                <a:sym typeface="+mn-lt"/>
              </a:rPr>
              <a:t>rdf:</a:t>
            </a: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Description&gt;</a:t>
            </a:r>
            <a:endParaRPr lang="x-none" altLang="zh-CN" sz="1725" b="1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  <a:sym typeface="+mn-lt"/>
            </a:endParaRPr>
          </a:p>
          <a:p>
            <a:pPr algn="l">
              <a:lnSpc>
                <a:spcPct val="150000"/>
              </a:lnSpc>
            </a:pPr>
            <a:endParaRPr lang="x-none" altLang="zh-CN" sz="1725" b="1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  <a:sym typeface="+mn-lt"/>
            </a:endParaRPr>
          </a:p>
          <a:p>
            <a:pPr algn="l">
              <a:lnSpc>
                <a:spcPct val="150000"/>
              </a:lnSpc>
            </a:pPr>
            <a:endParaRPr lang="x-none" altLang="zh-CN" sz="1535" dirty="0">
              <a:solidFill>
                <a:schemeClr val="tx1">
                  <a:lumMod val="75000"/>
                  <a:lumOff val="25000"/>
                </a:schemeClr>
              </a:solidFill>
              <a:latin typeface="Arial" panose="02080604020202020204" charset="0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75433" y="1080183"/>
            <a:ext cx="4700270" cy="436880"/>
          </a:xfrm>
          <a:prstGeom prst="rect">
            <a:avLst/>
          </a:prstGeom>
          <a:noFill/>
        </p:spPr>
        <p:txBody>
          <a:bodyPr wrap="none" lIns="86652" tIns="43325" rIns="86652" bIns="43325" rtlCol="0">
            <a:spAutoFit/>
          </a:bodyPr>
          <a:lstStyle/>
          <a:p>
            <a:pPr algn="r"/>
            <a:r>
              <a:rPr lang="x-none" sz="2300" b="1"/>
              <a:t>实例(Instance):对一个物体的描述</a:t>
            </a:r>
            <a:endParaRPr lang="x-none" sz="2300" b="1"/>
          </a:p>
        </p:txBody>
      </p:sp>
      <p:sp>
        <p:nvSpPr>
          <p:cNvPr id="10" name="TextBox 103"/>
          <p:cNvSpPr txBox="1"/>
          <p:nvPr/>
        </p:nvSpPr>
        <p:spPr>
          <a:xfrm>
            <a:off x="571229" y="1771752"/>
            <a:ext cx="11100702" cy="3149600"/>
          </a:xfrm>
          <a:prstGeom prst="rect">
            <a:avLst/>
          </a:prstGeom>
          <a:noFill/>
        </p:spPr>
        <p:txBody>
          <a:bodyPr wrap="square" lIns="86652" tIns="43325" rIns="86652" bIns="43325" rtlCol="0">
            <a:spAutoFit/>
          </a:bodyPr>
          <a:p>
            <a:pPr algn="l">
              <a:lnSpc>
                <a:spcPct val="150000"/>
              </a:lnSpc>
            </a:pP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&lt;Description about="</a:t>
            </a:r>
            <a:r>
              <a:rPr lang="x-none" altLang="zh-CN" sz="1725" b="1" dirty="0">
                <a:solidFill>
                  <a:srgbClr val="00B050"/>
                </a:solidFill>
                <a:ea typeface="微软雅黑" pitchFamily="34" charset="-122"/>
                <a:sym typeface="+mn-lt"/>
              </a:rPr>
              <a:t>http://www.okkam.org/oaie/restaurant2-Restaurant490</a:t>
            </a: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"&gt;</a:t>
            </a:r>
            <a:endParaRPr lang="x-none" altLang="zh-CN" sz="1725" b="1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    &lt;</a:t>
            </a:r>
            <a:r>
              <a:rPr lang="x-none" altLang="zh-CN" sz="1725" b="1" dirty="0">
                <a:solidFill>
                  <a:srgbClr val="00B0F0"/>
                </a:solidFill>
                <a:ea typeface="微软雅黑" pitchFamily="34" charset="-122"/>
                <a:sym typeface="+mn-lt"/>
              </a:rPr>
              <a:t>phone_number</a:t>
            </a: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&gt;</a:t>
            </a:r>
            <a:r>
              <a:rPr lang="x-none" altLang="zh-CN" sz="1725" b="1" dirty="0">
                <a:solidFill>
                  <a:srgbClr val="7030A0"/>
                </a:solidFill>
                <a:ea typeface="微软雅黑" pitchFamily="34" charset="-122"/>
                <a:sym typeface="+mn-lt"/>
              </a:rPr>
              <a:t>415/982-1124</a:t>
            </a: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&lt;/</a:t>
            </a:r>
            <a:r>
              <a:rPr lang="x-none" altLang="zh-CN" sz="1725" b="1" dirty="0">
                <a:solidFill>
                  <a:srgbClr val="00B0F0"/>
                </a:solidFill>
                <a:ea typeface="微软雅黑" pitchFamily="34" charset="-122"/>
                <a:sym typeface="+mn-lt"/>
              </a:rPr>
              <a:t>phone_number</a:t>
            </a: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&gt;</a:t>
            </a:r>
            <a:endParaRPr lang="x-none" altLang="zh-CN" sz="1725" b="1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    &lt;</a:t>
            </a:r>
            <a:r>
              <a:rPr lang="x-none" altLang="zh-CN" sz="1725" b="1" dirty="0">
                <a:solidFill>
                  <a:srgbClr val="00B0F0"/>
                </a:solidFill>
                <a:ea typeface="微软雅黑" pitchFamily="34" charset="-122"/>
                <a:sym typeface="+mn-lt"/>
              </a:rPr>
              <a:t>name</a:t>
            </a: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&gt;</a:t>
            </a:r>
            <a:r>
              <a:rPr lang="x-none" altLang="zh-CN" sz="1725" b="1" dirty="0">
                <a:solidFill>
                  <a:srgbClr val="7030A0"/>
                </a:solidFill>
                <a:ea typeface="微软雅黑" pitchFamily="34" charset="-122"/>
                <a:sym typeface="+mn-lt"/>
              </a:rPr>
              <a:t>l'osteria del forno</a:t>
            </a: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&lt;/</a:t>
            </a:r>
            <a:r>
              <a:rPr lang="x-none" altLang="zh-CN" sz="1725" b="1" dirty="0">
                <a:solidFill>
                  <a:srgbClr val="00B0F0"/>
                </a:solidFill>
                <a:ea typeface="微软雅黑" pitchFamily="34" charset="-122"/>
                <a:sym typeface="+mn-lt"/>
              </a:rPr>
              <a:t>name</a:t>
            </a: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&gt;</a:t>
            </a:r>
            <a:endParaRPr lang="x-none" altLang="zh-CN" sz="1725" b="1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    &lt;</a:t>
            </a:r>
            <a:r>
              <a:rPr lang="x-none" altLang="zh-CN" sz="1725" b="1" dirty="0">
                <a:solidFill>
                  <a:srgbClr val="00B0F0"/>
                </a:solidFill>
                <a:ea typeface="微软雅黑" pitchFamily="34" charset="-122"/>
                <a:sym typeface="+mn-lt"/>
              </a:rPr>
              <a:t>type </a:t>
            </a: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resource="</a:t>
            </a:r>
            <a:r>
              <a:rPr lang="x-none" altLang="zh-CN" sz="1725" b="1" dirty="0">
                <a:solidFill>
                  <a:srgbClr val="7030A0"/>
                </a:solidFill>
                <a:ea typeface="微软雅黑" pitchFamily="34" charset="-122"/>
                <a:sym typeface="+mn-lt"/>
              </a:rPr>
              <a:t>http://www.okkam.org/ontology_restaurant2.owl#Restaurant</a:t>
            </a: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"/&gt;</a:t>
            </a:r>
            <a:endParaRPr lang="x-none" altLang="zh-CN" sz="1725" b="1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    &lt;</a:t>
            </a:r>
            <a:r>
              <a:rPr lang="x-none" altLang="zh-CN" sz="1725" b="1" dirty="0">
                <a:solidFill>
                  <a:srgbClr val="00B0F0"/>
                </a:solidFill>
                <a:ea typeface="微软雅黑" pitchFamily="34" charset="-122"/>
                <a:sym typeface="+mn-lt"/>
              </a:rPr>
              <a:t>has_address</a:t>
            </a: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 resource="</a:t>
            </a:r>
            <a:r>
              <a:rPr lang="x-none" altLang="zh-CN" sz="1725" b="1" dirty="0">
                <a:solidFill>
                  <a:srgbClr val="7030A0"/>
                </a:solidFill>
                <a:ea typeface="微软雅黑" pitchFamily="34" charset="-122"/>
                <a:sym typeface="+mn-lt"/>
              </a:rPr>
              <a:t>http://www.okkam.org/oaie/restaurant2-Address490</a:t>
            </a: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"/&gt;</a:t>
            </a:r>
            <a:endParaRPr lang="x-none" altLang="zh-CN" sz="1725" b="1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  <a:sym typeface="+mn-lt"/>
            </a:endParaRPr>
          </a:p>
          <a:p>
            <a:pPr algn="l">
              <a:lnSpc>
                <a:spcPct val="150000"/>
              </a:lnSpc>
            </a:pP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  <a:sym typeface="+mn-lt"/>
              </a:rPr>
              <a:t>&lt;/Description&gt;</a:t>
            </a:r>
            <a:endParaRPr lang="x-none" altLang="zh-CN" sz="1725" b="1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  <a:sym typeface="+mn-lt"/>
            </a:endParaRPr>
          </a:p>
          <a:p>
            <a:pPr algn="l">
              <a:lnSpc>
                <a:spcPct val="150000"/>
              </a:lnSpc>
            </a:pPr>
            <a:endParaRPr lang="x-none" altLang="zh-CN" sz="1725" b="1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  <a:sym typeface="+mn-lt"/>
            </a:endParaRPr>
          </a:p>
          <a:p>
            <a:pPr algn="l">
              <a:lnSpc>
                <a:spcPct val="150000"/>
              </a:lnSpc>
            </a:pPr>
            <a:endParaRPr lang="x-none" altLang="zh-CN" sz="1535" dirty="0">
              <a:solidFill>
                <a:schemeClr val="tx1">
                  <a:lumMod val="75000"/>
                  <a:lumOff val="25000"/>
                </a:schemeClr>
              </a:solidFill>
              <a:latin typeface="Arial" panose="02080604020202020204" charset="0"/>
              <a:ea typeface="微软雅黑" pitchFamily="34" charset="-122"/>
              <a:cs typeface="+mn-ea"/>
              <a:sym typeface="+mn-lt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8087622" y="941605"/>
            <a:ext cx="222184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1920" b="1"/>
              <a:t>主题(Subject)</a:t>
            </a:r>
            <a:endParaRPr lang="x-none" sz="1920" b="1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6717849" y="1426415"/>
            <a:ext cx="1738862" cy="470802"/>
          </a:xfrm>
          <a:prstGeom prst="line">
            <a:avLst/>
          </a:prstGeom>
          <a:ln>
            <a:solidFill>
              <a:srgbClr val="FFC000"/>
            </a:solidFill>
            <a:headEnd type="none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41336" y="3705513"/>
            <a:ext cx="69433" cy="897752"/>
          </a:xfrm>
          <a:prstGeom prst="line">
            <a:avLst/>
          </a:prstGeom>
          <a:ln>
            <a:solidFill>
              <a:srgbClr val="FFC000"/>
            </a:solidFill>
            <a:headEnd type="none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991168" y="2600680"/>
            <a:ext cx="2348530" cy="137647"/>
          </a:xfrm>
          <a:prstGeom prst="line">
            <a:avLst/>
          </a:prstGeom>
          <a:ln>
            <a:solidFill>
              <a:srgbClr val="FFC000"/>
            </a:solidFill>
            <a:headEnd type="none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7454201" y="2553783"/>
            <a:ext cx="223341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1920" b="1"/>
              <a:t>属性(Property)</a:t>
            </a:r>
            <a:endParaRPr lang="x-none" sz="1920" b="1"/>
          </a:p>
        </p:txBody>
      </p:sp>
      <p:sp>
        <p:nvSpPr>
          <p:cNvPr id="16" name="Text Box 15"/>
          <p:cNvSpPr txBox="1"/>
          <p:nvPr/>
        </p:nvSpPr>
        <p:spPr>
          <a:xfrm>
            <a:off x="6649025" y="4119672"/>
            <a:ext cx="18886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sz="1920" b="1"/>
              <a:t>值(Value)</a:t>
            </a:r>
            <a:endParaRPr lang="x-none" altLang="en-US" sz="1920"/>
          </a:p>
        </p:txBody>
      </p:sp>
      <p:sp>
        <p:nvSpPr>
          <p:cNvPr id="17" name="Text Box 16"/>
          <p:cNvSpPr txBox="1"/>
          <p:nvPr/>
        </p:nvSpPr>
        <p:spPr>
          <a:xfrm>
            <a:off x="2573814" y="4672698"/>
            <a:ext cx="9196785" cy="1386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&lt;Description about="</a:t>
            </a:r>
            <a:r>
              <a:rPr lang="x-none" altLang="zh-CN" sz="1725" b="1" dirty="0">
                <a:solidFill>
                  <a:srgbClr val="00B0F0"/>
                </a:solidFill>
                <a:ea typeface="微软雅黑" pitchFamily="34" charset="-122"/>
              </a:rPr>
              <a:t>http://www.okkam.org/oaie/restaurant2-Address490</a:t>
            </a:r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"&gt;</a:t>
            </a:r>
            <a:endParaRPr lang="x-none" altLang="zh-CN" sz="1725" b="1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</a:endParaRPr>
          </a:p>
          <a:p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    &lt;city&gt;san francisco&lt;/city&gt;</a:t>
            </a:r>
            <a:endParaRPr lang="x-none" altLang="zh-CN" sz="1725" b="1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</a:endParaRPr>
          </a:p>
          <a:p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    &lt;street&gt;519 columbus ave.&lt;/street&gt;</a:t>
            </a:r>
            <a:endParaRPr lang="x-none" altLang="zh-CN" sz="1725" b="1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</a:endParaRPr>
          </a:p>
          <a:p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    &lt;type rdf:resource="http://www.okkam.org/ontology_restaurant2.owl#Address"/&gt;</a:t>
            </a:r>
            <a:endParaRPr lang="x-none" altLang="zh-CN" sz="1725" b="1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</a:endParaRPr>
          </a:p>
          <a:p>
            <a:r>
              <a:rPr lang="x-none" altLang="zh-CN" sz="172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&lt;/Description&gt;</a:t>
            </a:r>
            <a:endParaRPr lang="x-none" altLang="zh-CN" sz="1725" b="1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4" grpId="0"/>
      <p:bldP spid="105" grpId="0"/>
      <p:bldP spid="10" grpId="0"/>
      <p:bldP spid="104" grpId="1"/>
      <p:bldP spid="11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79070" y="288694"/>
            <a:ext cx="6403033" cy="562610"/>
          </a:xfrm>
          <a:prstGeom prst="rect">
            <a:avLst/>
          </a:prstGeom>
        </p:spPr>
        <p:txBody>
          <a:bodyPr wrap="square" lIns="91387" tIns="45693" rIns="91387" bIns="45693">
            <a:spAutoFit/>
          </a:bodyPr>
          <a:lstStyle/>
          <a:p>
            <a:r>
              <a:rPr lang="x-none" sz="3070" b="1" spc="300" dirty="0" smtClean="0">
                <a:latin typeface="微软雅黑" pitchFamily="34" charset="-122"/>
                <a:ea typeface="微软雅黑" pitchFamily="34" charset="-122"/>
                <a:cs typeface="Arial" panose="02080604020202020204" charset="0"/>
                <a:sym typeface="+mn-ea"/>
              </a:rPr>
              <a:t>实例匹配(Instance Matching)</a:t>
            </a:r>
            <a:endParaRPr lang="x-none" sz="3070" b="1" spc="300" dirty="0" smtClean="0">
              <a:latin typeface="微软雅黑" pitchFamily="34" charset="-122"/>
              <a:ea typeface="微软雅黑" pitchFamily="34" charset="-122"/>
              <a:cs typeface="Arial" panose="02080604020202020204" charset="0"/>
              <a:sym typeface="+mn-ea"/>
            </a:endParaRPr>
          </a:p>
        </p:txBody>
      </p:sp>
      <p:sp>
        <p:nvSpPr>
          <p:cNvPr id="83" name="AutoShape 2"/>
          <p:cNvSpPr/>
          <p:nvPr/>
        </p:nvSpPr>
        <p:spPr bwMode="auto">
          <a:xfrm>
            <a:off x="9525775" y="5314009"/>
            <a:ext cx="549619" cy="635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rgbClr val="BF8C39"/>
          </a:solidFill>
          <a:ln>
            <a:noFill/>
          </a:ln>
          <a:effectLst/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es-ES" altLang="zh-CN" sz="1630" b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 charset="0"/>
                <a:sym typeface="Helvetica Light" charset="0"/>
              </a:rPr>
              <a:t> </a:t>
            </a:r>
            <a:endParaRPr lang="es-ES" altLang="zh-CN" sz="1245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AutoShape 4"/>
          <p:cNvSpPr/>
          <p:nvPr/>
        </p:nvSpPr>
        <p:spPr bwMode="auto">
          <a:xfrm>
            <a:off x="6912508" y="3299472"/>
            <a:ext cx="549619" cy="635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1630">
              <a:solidFill>
                <a:schemeClr val="tx1">
                  <a:lumMod val="75000"/>
                  <a:lumOff val="25000"/>
                </a:schemeClr>
              </a:solidFill>
              <a:latin typeface="Helvetica Light" charset="0"/>
              <a:ea typeface="ＭＳ Ｐゴシック" charset="0"/>
              <a:cs typeface="Helvetica Light" charset="0"/>
              <a:sym typeface="Helvetica Light" charset="0"/>
            </a:endParaRPr>
          </a:p>
        </p:txBody>
      </p:sp>
      <p:sp>
        <p:nvSpPr>
          <p:cNvPr id="85" name="AutoShape 6"/>
          <p:cNvSpPr/>
          <p:nvPr/>
        </p:nvSpPr>
        <p:spPr bwMode="auto">
          <a:xfrm>
            <a:off x="9525876" y="3807694"/>
            <a:ext cx="549619" cy="635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1630">
              <a:solidFill>
                <a:schemeClr val="tx1">
                  <a:lumMod val="75000"/>
                  <a:lumOff val="25000"/>
                </a:schemeClr>
              </a:solidFill>
              <a:latin typeface="Helvetica Light" charset="0"/>
              <a:ea typeface="ＭＳ Ｐゴシック" charset="0"/>
              <a:cs typeface="Helvetica Light" charset="0"/>
              <a:sym typeface="Helvetica Light" charset="0"/>
            </a:endParaRPr>
          </a:p>
        </p:txBody>
      </p:sp>
      <p:sp>
        <p:nvSpPr>
          <p:cNvPr id="86" name="AutoShape 8"/>
          <p:cNvSpPr/>
          <p:nvPr/>
        </p:nvSpPr>
        <p:spPr bwMode="auto">
          <a:xfrm>
            <a:off x="6899818" y="1978671"/>
            <a:ext cx="549619" cy="6350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txBody>
          <a:bodyPr lIns="0" tIns="0" rIns="0" bIns="0" anchor="ctr"/>
          <a:lstStyle>
            <a:lvl1pPr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1pPr>
            <a:lvl2pPr marL="742950" indent="-28575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2pPr>
            <a:lvl3pPr marL="11430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3pPr>
            <a:lvl4pPr marL="16002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4pPr>
            <a:lvl5pPr marL="2057400" indent="-228600" eaLnBrk="0"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5pPr>
            <a:lvl6pPr marL="25146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6pPr>
            <a:lvl7pPr marL="29718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7pPr>
            <a:lvl8pPr marL="34290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8pPr>
            <a:lvl9pPr marL="3886200" indent="-228600" algn="ctr" defTabSz="8255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FFFF"/>
                </a:solidFill>
                <a:latin typeface="Lato" charset="0"/>
                <a:ea typeface="MS PGothic" panose="020B0600070205080204" pitchFamily="34" charset="-128"/>
                <a:sym typeface="Lato" charset="0"/>
              </a:defRPr>
            </a:lvl9pPr>
          </a:lstStyle>
          <a:p>
            <a:pPr eaLnBrk="1">
              <a:lnSpc>
                <a:spcPct val="100000"/>
              </a:lnSpc>
            </a:pPr>
            <a:r>
              <a:rPr lang="es-ES" altLang="zh-CN" sz="1630" b="0">
                <a:solidFill>
                  <a:schemeClr val="tx1">
                    <a:lumMod val="75000"/>
                    <a:lumOff val="25000"/>
                  </a:schemeClr>
                </a:solidFill>
                <a:latin typeface="Helvetica Light" charset="0"/>
                <a:sym typeface="Helvetica Light" charset="0"/>
              </a:rPr>
              <a:t> </a:t>
            </a:r>
            <a:endParaRPr lang="es-ES" altLang="zh-CN" sz="1245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AutoShape 10"/>
          <p:cNvSpPr/>
          <p:nvPr/>
        </p:nvSpPr>
        <p:spPr bwMode="auto">
          <a:xfrm>
            <a:off x="6932335" y="4779021"/>
            <a:ext cx="549619" cy="6350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lIns="0" tIns="0" rIns="0" bIns="0" anchor="ctr"/>
          <a:lstStyle/>
          <a:p>
            <a:pPr>
              <a:lnSpc>
                <a:spcPct val="100000"/>
              </a:lnSpc>
              <a:defRPr/>
            </a:pPr>
            <a:endParaRPr lang="es-ES" sz="1630">
              <a:solidFill>
                <a:schemeClr val="tx1">
                  <a:lumMod val="75000"/>
                  <a:lumOff val="25000"/>
                </a:schemeClr>
              </a:solidFill>
              <a:latin typeface="Helvetica Light" charset="0"/>
              <a:ea typeface="ＭＳ Ｐゴシック" charset="0"/>
              <a:cs typeface="Helvetica Light" charset="0"/>
              <a:sym typeface="Helvetica Light" charset="0"/>
            </a:endParaRPr>
          </a:p>
        </p:txBody>
      </p:sp>
      <p:sp>
        <p:nvSpPr>
          <p:cNvPr id="88" name="AutoShape 12"/>
          <p:cNvSpPr/>
          <p:nvPr/>
        </p:nvSpPr>
        <p:spPr bwMode="auto">
          <a:xfrm>
            <a:off x="9508326" y="2503340"/>
            <a:ext cx="549619" cy="6350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21599" y="5400"/>
                </a:lnTo>
                <a:lnTo>
                  <a:pt x="21599" y="16200"/>
                </a:lnTo>
                <a:lnTo>
                  <a:pt x="10799" y="21599"/>
                </a:lnTo>
                <a:lnTo>
                  <a:pt x="0" y="16199"/>
                </a:lnTo>
                <a:lnTo>
                  <a:pt x="0" y="5400"/>
                </a:lnTo>
                <a:lnTo>
                  <a:pt x="10800" y="0"/>
                </a:lnTo>
                <a:close/>
              </a:path>
            </a:pathLst>
          </a:custGeom>
          <a:solidFill>
            <a:srgbClr val="BF8C39"/>
          </a:solidFill>
          <a:ln>
            <a:noFill/>
          </a:ln>
        </p:spPr>
        <p:txBody>
          <a:bodyPr lIns="0" tIns="0" rIns="0" bIns="0" anchor="ctr"/>
          <a:lstStyle/>
          <a:p>
            <a:endParaRPr lang="zh-CN" altLang="en-US" sz="1725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Line 16"/>
          <p:cNvSpPr>
            <a:spLocks noChangeShapeType="1"/>
          </p:cNvSpPr>
          <p:nvPr/>
        </p:nvSpPr>
        <p:spPr bwMode="auto">
          <a:xfrm flipV="1">
            <a:off x="7720359" y="4151344"/>
            <a:ext cx="1545182" cy="973276"/>
          </a:xfrm>
          <a:prstGeom prst="line">
            <a:avLst/>
          </a:prstGeom>
          <a:noFill/>
          <a:ln w="101600" cap="flat" cmpd="sng">
            <a:solidFill>
              <a:schemeClr val="accent1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38125">
              <a:defRPr/>
            </a:pPr>
            <a:endParaRPr lang="es-ES" sz="575">
              <a:solidFill>
                <a:schemeClr val="tx1">
                  <a:lumMod val="75000"/>
                  <a:lumOff val="25000"/>
                </a:schemeClr>
              </a:solidFill>
              <a:latin typeface="Helvetica" charset="0"/>
              <a:ea typeface="ＭＳ Ｐゴシック" charset="0"/>
              <a:sym typeface="Helvetica" charset="0"/>
            </a:endParaRPr>
          </a:p>
        </p:txBody>
      </p:sp>
      <p:sp>
        <p:nvSpPr>
          <p:cNvPr id="92" name="Line 19"/>
          <p:cNvSpPr>
            <a:spLocks noChangeShapeType="1"/>
          </p:cNvSpPr>
          <p:nvPr/>
        </p:nvSpPr>
        <p:spPr bwMode="auto">
          <a:xfrm flipV="1">
            <a:off x="7720678" y="2839890"/>
            <a:ext cx="1506891" cy="788194"/>
          </a:xfrm>
          <a:prstGeom prst="line">
            <a:avLst/>
          </a:prstGeom>
          <a:noFill/>
          <a:ln w="101600" cap="flat" cmpd="sng">
            <a:solidFill>
              <a:schemeClr val="accent1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38125">
              <a:defRPr/>
            </a:pPr>
            <a:endParaRPr lang="es-ES" sz="575">
              <a:solidFill>
                <a:schemeClr val="tx1">
                  <a:lumMod val="75000"/>
                  <a:lumOff val="25000"/>
                </a:schemeClr>
              </a:solidFill>
              <a:latin typeface="Helvetica" charset="0"/>
              <a:ea typeface="ＭＳ Ｐゴシック" charset="0"/>
              <a:sym typeface="Helvetica" charset="0"/>
            </a:endParaRPr>
          </a:p>
        </p:txBody>
      </p:sp>
      <p:sp>
        <p:nvSpPr>
          <p:cNvPr id="93" name="Line 20"/>
          <p:cNvSpPr>
            <a:spLocks noChangeShapeType="1"/>
          </p:cNvSpPr>
          <p:nvPr/>
        </p:nvSpPr>
        <p:spPr bwMode="auto">
          <a:xfrm>
            <a:off x="7754467" y="2309550"/>
            <a:ext cx="1575635" cy="3300489"/>
          </a:xfrm>
          <a:prstGeom prst="line">
            <a:avLst/>
          </a:prstGeom>
          <a:noFill/>
          <a:ln w="101600" cap="flat" cmpd="sng">
            <a:solidFill>
              <a:schemeClr val="accent1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238125">
              <a:defRPr/>
            </a:pPr>
            <a:endParaRPr lang="es-ES" sz="575">
              <a:solidFill>
                <a:schemeClr val="tx1">
                  <a:lumMod val="75000"/>
                  <a:lumOff val="25000"/>
                </a:schemeClr>
              </a:solidFill>
              <a:latin typeface="Helvetica" charset="0"/>
              <a:ea typeface="ＭＳ Ｐゴシック" charset="0"/>
              <a:sym typeface="Helvetica" charset="0"/>
            </a:endParaRPr>
          </a:p>
        </p:txBody>
      </p:sp>
      <p:sp>
        <p:nvSpPr>
          <p:cNvPr id="94" name="AutoShape 21"/>
          <p:cNvSpPr/>
          <p:nvPr/>
        </p:nvSpPr>
        <p:spPr bwMode="auto">
          <a:xfrm>
            <a:off x="9115742" y="2716065"/>
            <a:ext cx="215724" cy="21590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BF8C39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304165">
              <a:defRPr/>
            </a:pPr>
            <a:endParaRPr lang="es-ES" sz="2015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95" name="AutoShape 22"/>
          <p:cNvSpPr/>
          <p:nvPr/>
        </p:nvSpPr>
        <p:spPr bwMode="auto">
          <a:xfrm>
            <a:off x="9149052" y="4028133"/>
            <a:ext cx="215724" cy="21590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4">
              <a:lumMod val="7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304165">
              <a:defRPr/>
            </a:pPr>
            <a:endParaRPr lang="es-ES" sz="2015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97" name="AutoShape 24"/>
          <p:cNvSpPr/>
          <p:nvPr/>
        </p:nvSpPr>
        <p:spPr bwMode="auto">
          <a:xfrm>
            <a:off x="7640575" y="2182665"/>
            <a:ext cx="215724" cy="21590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6">
              <a:lumMod val="7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algn="r" defTabSz="304165">
              <a:defRPr/>
            </a:pPr>
            <a:endParaRPr lang="es-ES" sz="2015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99" name="AutoShape 26"/>
          <p:cNvSpPr/>
          <p:nvPr/>
        </p:nvSpPr>
        <p:spPr bwMode="auto">
          <a:xfrm>
            <a:off x="7615196" y="4993334"/>
            <a:ext cx="215724" cy="21590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6">
              <a:lumMod val="7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algn="r" defTabSz="304165">
              <a:defRPr/>
            </a:pPr>
            <a:endParaRPr lang="es-ES" sz="2015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103" name="TextBox 24"/>
          <p:cNvSpPr txBox="1"/>
          <p:nvPr/>
        </p:nvSpPr>
        <p:spPr>
          <a:xfrm>
            <a:off x="491828" y="1563453"/>
            <a:ext cx="4846888" cy="1137920"/>
          </a:xfrm>
          <a:prstGeom prst="rect">
            <a:avLst/>
          </a:prstGeom>
          <a:noFill/>
        </p:spPr>
        <p:txBody>
          <a:bodyPr wrap="square" lIns="86652" tIns="43325" rIns="86652" bIns="43325" rtlCol="0">
            <a:spAutoFit/>
          </a:bodyPr>
          <a:lstStyle/>
          <a:p>
            <a:pPr algn="l"/>
            <a:r>
              <a:rPr lang="x-none" sz="2300" b="1"/>
              <a:t>匹配(Matching):</a:t>
            </a:r>
            <a:endParaRPr lang="x-none" sz="2300" b="1"/>
          </a:p>
          <a:p>
            <a:pPr algn="l"/>
            <a:endParaRPr lang="x-none" sz="2300" b="1"/>
          </a:p>
          <a:p>
            <a:pPr algn="l"/>
            <a:r>
              <a:rPr lang="x-none" sz="2300" b="1"/>
              <a:t>    找出描述了同一个物体的实例.</a:t>
            </a:r>
            <a:endParaRPr lang="x-none" altLang="zh-CN" sz="3070" b="1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3" name="Line 19"/>
          <p:cNvSpPr>
            <a:spLocks noChangeShapeType="1"/>
          </p:cNvSpPr>
          <p:nvPr/>
        </p:nvSpPr>
        <p:spPr bwMode="auto">
          <a:xfrm flipH="1" flipV="1">
            <a:off x="7735586" y="3626944"/>
            <a:ext cx="1521428" cy="1950815"/>
          </a:xfrm>
          <a:prstGeom prst="line">
            <a:avLst/>
          </a:prstGeom>
          <a:noFill/>
          <a:ln w="101600" cap="flat" cmpd="sng">
            <a:solidFill>
              <a:schemeClr val="accent1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p>
            <a:pPr defTabSz="238125">
              <a:defRPr/>
            </a:pPr>
            <a:endParaRPr lang="es-ES" sz="575">
              <a:solidFill>
                <a:schemeClr val="tx1">
                  <a:lumMod val="75000"/>
                  <a:lumOff val="25000"/>
                </a:schemeClr>
              </a:solidFill>
              <a:latin typeface="Helvetica" charset="0"/>
              <a:ea typeface="ＭＳ Ｐゴシック" charset="0"/>
              <a:sym typeface="Helvetica" charset="0"/>
            </a:endParaRPr>
          </a:p>
        </p:txBody>
      </p:sp>
      <p:sp>
        <p:nvSpPr>
          <p:cNvPr id="98" name="AutoShape 25"/>
          <p:cNvSpPr/>
          <p:nvPr/>
        </p:nvSpPr>
        <p:spPr bwMode="auto">
          <a:xfrm>
            <a:off x="7591455" y="3531482"/>
            <a:ext cx="215724" cy="21590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chemeClr val="accent6">
              <a:lumMod val="75000"/>
            </a:schemeClr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algn="r" defTabSz="304165">
              <a:defRPr/>
            </a:pPr>
            <a:endParaRPr lang="es-ES" sz="2015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96" name="AutoShape 23"/>
          <p:cNvSpPr/>
          <p:nvPr/>
        </p:nvSpPr>
        <p:spPr bwMode="auto">
          <a:xfrm>
            <a:off x="9191879" y="5501334"/>
            <a:ext cx="215724" cy="215900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1"/>
                </a:moveTo>
                <a:cubicBezTo>
                  <a:pt x="20638" y="6724"/>
                  <a:pt x="20638" y="12953"/>
                  <a:pt x="16796" y="16796"/>
                </a:cubicBezTo>
                <a:cubicBezTo>
                  <a:pt x="12953" y="20639"/>
                  <a:pt x="6723" y="20639"/>
                  <a:pt x="2881" y="16796"/>
                </a:cubicBezTo>
                <a:cubicBezTo>
                  <a:pt x="-961" y="12953"/>
                  <a:pt x="-961" y="6724"/>
                  <a:pt x="2881" y="2881"/>
                </a:cubicBezTo>
                <a:cubicBezTo>
                  <a:pt x="6723" y="-961"/>
                  <a:pt x="12953" y="-961"/>
                  <a:pt x="16796" y="2881"/>
                </a:cubicBezTo>
              </a:path>
            </a:pathLst>
          </a:custGeom>
          <a:solidFill>
            <a:srgbClr val="BF8C39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</a:ln>
          <a:effectLst/>
        </p:spPr>
        <p:txBody>
          <a:bodyPr lIns="0" tIns="0" rIns="0" bIns="0" anchor="ctr"/>
          <a:lstStyle/>
          <a:p>
            <a:pPr defTabSz="304165">
              <a:defRPr/>
            </a:pPr>
            <a:endParaRPr lang="es-ES" sz="2015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ea typeface="ＭＳ Ｐゴシック" charset="0"/>
              <a:cs typeface="Gill Sans" charset="0"/>
              <a:sym typeface="Gill Sans" charset="0"/>
            </a:endParaRPr>
          </a:p>
        </p:txBody>
      </p:sp>
      <p:sp>
        <p:nvSpPr>
          <p:cNvPr id="5" name="TextBox 24"/>
          <p:cNvSpPr txBox="1"/>
          <p:nvPr/>
        </p:nvSpPr>
        <p:spPr>
          <a:xfrm>
            <a:off x="10170790" y="5501466"/>
            <a:ext cx="1220470" cy="314960"/>
          </a:xfrm>
          <a:prstGeom prst="rect">
            <a:avLst/>
          </a:prstGeom>
          <a:noFill/>
        </p:spPr>
        <p:txBody>
          <a:bodyPr wrap="none" lIns="86652" tIns="43325" rIns="86652" bIns="43325" rtlCol="0">
            <a:spAutoFit/>
          </a:bodyPr>
          <a:p>
            <a:pPr algn="r"/>
            <a:r>
              <a:rPr lang="x-none" sz="153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Instance2_3</a:t>
            </a:r>
            <a:endParaRPr lang="x-none" sz="1535" b="1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6" name="TextBox 24"/>
          <p:cNvSpPr txBox="1"/>
          <p:nvPr/>
        </p:nvSpPr>
        <p:spPr>
          <a:xfrm>
            <a:off x="10170790" y="3981865"/>
            <a:ext cx="1220470" cy="314960"/>
          </a:xfrm>
          <a:prstGeom prst="rect">
            <a:avLst/>
          </a:prstGeom>
          <a:noFill/>
        </p:spPr>
        <p:txBody>
          <a:bodyPr wrap="none" lIns="86652" tIns="43325" rIns="86652" bIns="43325" rtlCol="0">
            <a:spAutoFit/>
          </a:bodyPr>
          <a:p>
            <a:pPr algn="r"/>
            <a:r>
              <a:rPr lang="x-none" sz="153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Instance2_2</a:t>
            </a:r>
            <a:endParaRPr lang="x-none" sz="1535" b="1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7" name="TextBox 24"/>
          <p:cNvSpPr txBox="1"/>
          <p:nvPr/>
        </p:nvSpPr>
        <p:spPr>
          <a:xfrm>
            <a:off x="10101967" y="2669953"/>
            <a:ext cx="1220470" cy="314960"/>
          </a:xfrm>
          <a:prstGeom prst="rect">
            <a:avLst/>
          </a:prstGeom>
          <a:noFill/>
        </p:spPr>
        <p:txBody>
          <a:bodyPr wrap="none" lIns="86652" tIns="43325" rIns="86652" bIns="43325" rtlCol="0">
            <a:spAutoFit/>
          </a:bodyPr>
          <a:p>
            <a:pPr algn="r"/>
            <a:r>
              <a:rPr lang="x-none" sz="153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Instance2_1</a:t>
            </a:r>
            <a:endParaRPr lang="x-none" sz="1535" b="1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10" name="TextBox 24"/>
          <p:cNvSpPr txBox="1"/>
          <p:nvPr/>
        </p:nvSpPr>
        <p:spPr>
          <a:xfrm>
            <a:off x="5568743" y="2117537"/>
            <a:ext cx="1220470" cy="314960"/>
          </a:xfrm>
          <a:prstGeom prst="rect">
            <a:avLst/>
          </a:prstGeom>
          <a:noFill/>
        </p:spPr>
        <p:txBody>
          <a:bodyPr wrap="none" lIns="86652" tIns="43325" rIns="86652" bIns="43325" rtlCol="0">
            <a:spAutoFit/>
          </a:bodyPr>
          <a:p>
            <a:pPr algn="r"/>
            <a:r>
              <a:rPr lang="x-none" sz="153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Instance1_1</a:t>
            </a:r>
            <a:endParaRPr lang="x-none" sz="1535" b="1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11" name="TextBox 24"/>
          <p:cNvSpPr txBox="1"/>
          <p:nvPr/>
        </p:nvSpPr>
        <p:spPr>
          <a:xfrm>
            <a:off x="5499311" y="4949050"/>
            <a:ext cx="1220470" cy="314960"/>
          </a:xfrm>
          <a:prstGeom prst="rect">
            <a:avLst/>
          </a:prstGeom>
          <a:noFill/>
        </p:spPr>
        <p:txBody>
          <a:bodyPr wrap="none" lIns="86652" tIns="43325" rIns="86652" bIns="43325" rtlCol="0">
            <a:spAutoFit/>
          </a:bodyPr>
          <a:p>
            <a:pPr algn="r"/>
            <a:r>
              <a:rPr lang="x-none" sz="153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Instance1_3</a:t>
            </a:r>
            <a:endParaRPr lang="x-none" sz="1535" b="1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12" name="TextBox 24"/>
          <p:cNvSpPr txBox="1"/>
          <p:nvPr/>
        </p:nvSpPr>
        <p:spPr>
          <a:xfrm>
            <a:off x="5499311" y="3498273"/>
            <a:ext cx="1220470" cy="314960"/>
          </a:xfrm>
          <a:prstGeom prst="rect">
            <a:avLst/>
          </a:prstGeom>
          <a:noFill/>
        </p:spPr>
        <p:txBody>
          <a:bodyPr wrap="none" lIns="86652" tIns="43325" rIns="86652" bIns="43325" rtlCol="0">
            <a:spAutoFit/>
          </a:bodyPr>
          <a:p>
            <a:pPr algn="r"/>
            <a:r>
              <a:rPr lang="x-none" sz="1535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itchFamily="34" charset="-122"/>
              </a:rPr>
              <a:t>Instance1_2</a:t>
            </a:r>
            <a:endParaRPr lang="x-none" sz="1535" b="1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13" name="TextBox 24"/>
          <p:cNvSpPr txBox="1"/>
          <p:nvPr/>
        </p:nvSpPr>
        <p:spPr>
          <a:xfrm>
            <a:off x="487179" y="3749974"/>
            <a:ext cx="4846888" cy="1488440"/>
          </a:xfrm>
          <a:prstGeom prst="rect">
            <a:avLst/>
          </a:prstGeom>
          <a:noFill/>
        </p:spPr>
        <p:txBody>
          <a:bodyPr wrap="square" lIns="86652" tIns="43325" rIns="86652" bIns="43325" rtlCol="0">
            <a:spAutoFit/>
          </a:bodyPr>
          <a:p>
            <a:pPr algn="l"/>
            <a:r>
              <a:rPr lang="x-none" sz="2300" b="1"/>
              <a:t>共指(co-referent):</a:t>
            </a:r>
            <a:endParaRPr lang="x-none" sz="2300" b="1"/>
          </a:p>
          <a:p>
            <a:pPr algn="l"/>
            <a:endParaRPr lang="x-none" sz="2300" b="1"/>
          </a:p>
          <a:p>
            <a:pPr algn="l"/>
            <a:r>
              <a:rPr lang="x-none" sz="2300" b="1"/>
              <a:t>    若两个实例描述了同一个物体,则称这两个实例是共指的.</a:t>
            </a:r>
            <a:endParaRPr lang="x-none" altLang="zh-CN" sz="3070" b="1" dirty="0">
              <a:solidFill>
                <a:schemeClr val="tx1">
                  <a:lumMod val="75000"/>
                  <a:lumOff val="25000"/>
                </a:schemeClr>
              </a:solidFill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3" grpId="0"/>
      <p:bldP spid="86" grpId="0" bldLvl="0" animBg="1"/>
      <p:bldP spid="88" grpId="0" bldLvl="0" animBg="1"/>
      <p:bldP spid="97" grpId="0" bldLvl="0" animBg="1"/>
      <p:bldP spid="84" grpId="0" bldLvl="0" animBg="1"/>
      <p:bldP spid="98" grpId="0" bldLvl="0" animBg="1"/>
      <p:bldP spid="94" grpId="0" bldLvl="0" animBg="1"/>
      <p:bldP spid="95" grpId="0" bldLvl="0" animBg="1"/>
      <p:bldP spid="85" grpId="0" bldLvl="0" animBg="1"/>
      <p:bldP spid="83" grpId="0" bldLvl="0" animBg="1"/>
      <p:bldP spid="87" grpId="0" bldLvl="0" animBg="1"/>
      <p:bldP spid="99" grpId="0" bldLvl="0" animBg="1"/>
      <p:bldP spid="96" grpId="0" bldLvl="0" animBg="1"/>
      <p:bldP spid="10" grpId="0"/>
      <p:bldP spid="11" grpId="0"/>
      <p:bldP spid="12" grpId="0"/>
      <p:bldP spid="7" grpId="0"/>
      <p:bldP spid="6" grpId="0"/>
      <p:bldP spid="5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2"/>
          <p:cNvSpPr txBox="1"/>
          <p:nvPr/>
        </p:nvSpPr>
        <p:spPr>
          <a:xfrm>
            <a:off x="5544185" y="2669540"/>
            <a:ext cx="2822575" cy="50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85" b="1" dirty="0" smtClean="0">
                <a:solidFill>
                  <a:srgbClr val="BF8C39"/>
                </a:solidFill>
                <a:latin typeface="微软雅黑" pitchFamily="34" charset="-122"/>
                <a:ea typeface="微软雅黑" pitchFamily="34" charset="-122"/>
              </a:rPr>
              <a:t>第 三 部 分</a:t>
            </a:r>
            <a:endParaRPr lang="zh-CN" altLang="en-US" sz="6330" b="1" dirty="0">
              <a:solidFill>
                <a:srgbClr val="BF8C3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12"/>
          <p:cNvSpPr txBox="1"/>
          <p:nvPr/>
        </p:nvSpPr>
        <p:spPr>
          <a:xfrm>
            <a:off x="5543550" y="3396615"/>
            <a:ext cx="5242560" cy="1264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675" b="1" dirty="0" smtClean="0">
                <a:solidFill>
                  <a:srgbClr val="38384F"/>
                </a:solidFill>
                <a:latin typeface="微软雅黑" pitchFamily="34" charset="-122"/>
                <a:ea typeface="微软雅黑" pitchFamily="34" charset="-122"/>
              </a:rPr>
              <a:t>研究方法</a:t>
            </a:r>
            <a:endParaRPr lang="zh-CN" altLang="en-US" sz="7675" b="1" dirty="0">
              <a:solidFill>
                <a:srgbClr val="38384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図 9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83893" y="1702765"/>
            <a:ext cx="206533" cy="3798224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4227458" y="3912464"/>
            <a:ext cx="349237" cy="349595"/>
            <a:chOff x="3724323" y="1908536"/>
            <a:chExt cx="1329153" cy="1329153"/>
          </a:xfrm>
          <a:gradFill>
            <a:gsLst>
              <a:gs pos="62000">
                <a:srgbClr val="C69135"/>
              </a:gs>
              <a:gs pos="34200">
                <a:srgbClr val="E6D38F"/>
              </a:gs>
              <a:gs pos="0">
                <a:srgbClr val="FCD860"/>
              </a:gs>
              <a:gs pos="100000">
                <a:srgbClr val="F1DF97"/>
              </a:gs>
            </a:gsLst>
            <a:lin ang="12000000" scaled="0"/>
          </a:gradFill>
        </p:grpSpPr>
        <p:sp>
          <p:nvSpPr>
            <p:cNvPr id="7" name="椭圆 6"/>
            <p:cNvSpPr/>
            <p:nvPr/>
          </p:nvSpPr>
          <p:spPr>
            <a:xfrm>
              <a:off x="3724323" y="1908536"/>
              <a:ext cx="1329153" cy="1329153"/>
            </a:xfrm>
            <a:prstGeom prst="ellipse">
              <a:avLst/>
            </a:prstGeom>
            <a:solidFill>
              <a:srgbClr val="38384F"/>
            </a:solidFill>
            <a:ln w="28575">
              <a:solidFill>
                <a:srgbClr val="38384F"/>
              </a:solidFill>
            </a:ln>
            <a:effectLst>
              <a:outerShdw blurRad="279400" dist="889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25">
                <a:solidFill>
                  <a:srgbClr val="21212B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725">
                <a:solidFill>
                  <a:srgbClr val="21212B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850037" y="2684543"/>
            <a:ext cx="1487390" cy="1488913"/>
            <a:chOff x="2966418" y="2798885"/>
            <a:chExt cx="1550742" cy="1552330"/>
          </a:xfrm>
        </p:grpSpPr>
        <p:grpSp>
          <p:nvGrpSpPr>
            <p:cNvPr id="10" name="组合 9"/>
            <p:cNvGrpSpPr/>
            <p:nvPr/>
          </p:nvGrpSpPr>
          <p:grpSpPr>
            <a:xfrm>
              <a:off x="2966418" y="2798885"/>
              <a:ext cx="1550742" cy="1552330"/>
              <a:chOff x="3724323" y="1908536"/>
              <a:chExt cx="1329153" cy="1329153"/>
            </a:xfrm>
            <a:gradFill>
              <a:gsLst>
                <a:gs pos="62000">
                  <a:srgbClr val="C69135"/>
                </a:gs>
                <a:gs pos="34200">
                  <a:srgbClr val="E6D38F"/>
                </a:gs>
                <a:gs pos="0">
                  <a:srgbClr val="FCD860"/>
                </a:gs>
                <a:gs pos="100000">
                  <a:srgbClr val="F1DF97"/>
                </a:gs>
              </a:gsLst>
              <a:lin ang="12000000" scaled="0"/>
            </a:gradFill>
          </p:grpSpPr>
          <p:sp>
            <p:nvSpPr>
              <p:cNvPr id="12" name="椭圆 11"/>
              <p:cNvSpPr/>
              <p:nvPr/>
            </p:nvSpPr>
            <p:spPr>
              <a:xfrm>
                <a:off x="3724323" y="1908536"/>
                <a:ext cx="1329153" cy="1329153"/>
              </a:xfrm>
              <a:prstGeom prst="ellipse">
                <a:avLst/>
              </a:prstGeom>
              <a:solidFill>
                <a:srgbClr val="38384F"/>
              </a:solidFill>
              <a:ln w="28575">
                <a:solidFill>
                  <a:srgbClr val="38384F"/>
                </a:solidFill>
              </a:ln>
              <a:effectLst>
                <a:outerShdw blurRad="279400" dist="889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25">
                  <a:solidFill>
                    <a:srgbClr val="21212B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3839838" y="2024052"/>
                <a:ext cx="1098122" cy="1098122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725">
                  <a:solidFill>
                    <a:srgbClr val="21212B"/>
                  </a:solidFill>
                </a:endParaRPr>
              </a:p>
            </p:txBody>
          </p:sp>
        </p:grpSp>
        <p:grpSp>
          <p:nvGrpSpPr>
            <p:cNvPr id="17" name="组合 16"/>
            <p:cNvGrpSpPr>
              <a:grpSpLocks noChangeAspect="1"/>
            </p:cNvGrpSpPr>
            <p:nvPr/>
          </p:nvGrpSpPr>
          <p:grpSpPr>
            <a:xfrm>
              <a:off x="3381789" y="3266237"/>
              <a:ext cx="720000" cy="617626"/>
              <a:chOff x="5084763" y="971548"/>
              <a:chExt cx="323865" cy="277813"/>
            </a:xfrm>
            <a:solidFill>
              <a:srgbClr val="38384F"/>
            </a:solidFill>
          </p:grpSpPr>
          <p:sp>
            <p:nvSpPr>
              <p:cNvPr id="18" name="Freeform 301"/>
              <p:cNvSpPr>
                <a:spLocks noEditPoints="1"/>
              </p:cNvSpPr>
              <p:nvPr/>
            </p:nvSpPr>
            <p:spPr bwMode="auto">
              <a:xfrm>
                <a:off x="5191140" y="1031873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25">
                  <a:solidFill>
                    <a:schemeClr val="lt1"/>
                  </a:solidFill>
                </a:endParaRPr>
              </a:p>
            </p:txBody>
          </p:sp>
          <p:sp>
            <p:nvSpPr>
              <p:cNvPr id="19" name="Freeform 302"/>
              <p:cNvSpPr>
                <a:spLocks noEditPoints="1"/>
              </p:cNvSpPr>
              <p:nvPr/>
            </p:nvSpPr>
            <p:spPr bwMode="auto">
              <a:xfrm>
                <a:off x="5084781" y="971548"/>
                <a:ext cx="139701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25">
                  <a:solidFill>
                    <a:schemeClr val="lt1"/>
                  </a:solidFill>
                </a:endParaRPr>
              </a:p>
            </p:txBody>
          </p:sp>
          <p:sp>
            <p:nvSpPr>
              <p:cNvPr id="20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25">
                  <a:solidFill>
                    <a:schemeClr val="lt1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"/>
                            </p:stCondLst>
                            <p:childTnLst>
                              <p:par>
                                <p:cTn id="2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78461" y="288694"/>
            <a:ext cx="6016281" cy="501650"/>
          </a:xfrm>
          <a:prstGeom prst="rect">
            <a:avLst/>
          </a:prstGeom>
        </p:spPr>
        <p:txBody>
          <a:bodyPr wrap="square" lIns="91387" tIns="45693" rIns="91387" bIns="45693">
            <a:spAutoFit/>
          </a:bodyPr>
          <a:lstStyle/>
          <a:p>
            <a:r>
              <a:rPr lang="x-none" sz="2685" b="1" spc="300" dirty="0" smtClean="0"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数据集:OAEI_2010_PR_person1</a:t>
            </a:r>
            <a:endParaRPr lang="x-none" sz="2685" b="1" spc="300" dirty="0" smtClean="0">
              <a:latin typeface="微软雅黑" pitchFamily="34" charset="-122"/>
              <a:ea typeface="微软雅黑" pitchFamily="34" charset="-122"/>
              <a:cs typeface="Arial" panose="0208060402020202020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335286" y="1632277"/>
            <a:ext cx="2204792" cy="898362"/>
            <a:chOff x="8600288" y="2255688"/>
            <a:chExt cx="2298700" cy="541396"/>
          </a:xfrm>
        </p:grpSpPr>
        <p:sp>
          <p:nvSpPr>
            <p:cNvPr id="7" name="文本框 55"/>
            <p:cNvSpPr txBox="1"/>
            <p:nvPr/>
          </p:nvSpPr>
          <p:spPr>
            <a:xfrm>
              <a:off x="8600288" y="2255688"/>
              <a:ext cx="1706880" cy="229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x-none" altLang="zh-CN" sz="192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person12.rdf</a:t>
              </a:r>
              <a:endParaRPr lang="x-none" altLang="zh-CN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文本框 56"/>
            <p:cNvSpPr txBox="1"/>
            <p:nvPr/>
          </p:nvSpPr>
          <p:spPr>
            <a:xfrm>
              <a:off x="8600288" y="2504984"/>
              <a:ext cx="2298700" cy="2921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x-none" sz="153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储存实例(Instance)</a:t>
              </a:r>
              <a:endParaRPr lang="x-none" sz="15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991168" y="4460745"/>
            <a:ext cx="3724393" cy="1101176"/>
            <a:chOff x="9092473" y="3703388"/>
            <a:chExt cx="3883025" cy="432168"/>
          </a:xfrm>
        </p:grpSpPr>
        <p:sp>
          <p:nvSpPr>
            <p:cNvPr id="10" name="文本框 61"/>
            <p:cNvSpPr txBox="1"/>
            <p:nvPr/>
          </p:nvSpPr>
          <p:spPr>
            <a:xfrm>
              <a:off x="9092473" y="3703388"/>
              <a:ext cx="2730500" cy="149029"/>
            </a:xfrm>
            <a:prstGeom prst="rect">
              <a:avLst/>
            </a:prstGeom>
            <a:noFill/>
          </p:spPr>
          <p:txBody>
            <a:bodyPr wrap="square" lIns="91387" tIns="45693" rIns="91387" bIns="45693" rtlCol="0">
              <a:spAutoFit/>
            </a:bodyPr>
            <a:lstStyle/>
            <a:p>
              <a:r>
                <a:rPr lang="x-none" altLang="zh-CN" sz="192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ontology_person2.owl</a:t>
              </a:r>
              <a:endParaRPr lang="x-none" altLang="zh-CN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文本框 62"/>
            <p:cNvSpPr txBox="1"/>
            <p:nvPr/>
          </p:nvSpPr>
          <p:spPr>
            <a:xfrm>
              <a:off x="9093743" y="3838918"/>
              <a:ext cx="3881755" cy="296638"/>
            </a:xfrm>
            <a:prstGeom prst="rect">
              <a:avLst/>
            </a:prstGeom>
            <a:noFill/>
          </p:spPr>
          <p:txBody>
            <a:bodyPr wrap="square" lIns="91387" tIns="45693" rIns="91387" bIns="45693" rtlCol="0">
              <a:noAutofit/>
            </a:bodyPr>
            <a:lstStyle/>
            <a:p>
              <a:pPr algn="l"/>
              <a:r>
                <a:rPr lang="x-none" sz="153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person11.rdf中属性的类型(int..)</a:t>
              </a:r>
              <a:endParaRPr lang="x-none" sz="15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endParaRPr>
            </a:p>
            <a:p>
              <a:pPr algn="l"/>
              <a:r>
                <a:rPr lang="x-none" sz="134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+mn-ea"/>
                </a:rPr>
                <a:t>类的父子关系</a:t>
              </a:r>
              <a:endParaRPr lang="x-none" sz="134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44975" y="4462572"/>
            <a:ext cx="2962755" cy="1096915"/>
            <a:chOff x="1899101" y="3664696"/>
            <a:chExt cx="2730500" cy="478769"/>
          </a:xfrm>
        </p:grpSpPr>
        <p:sp>
          <p:nvSpPr>
            <p:cNvPr id="19" name="文本框 76"/>
            <p:cNvSpPr txBox="1"/>
            <p:nvPr/>
          </p:nvSpPr>
          <p:spPr>
            <a:xfrm>
              <a:off x="1899101" y="3664696"/>
              <a:ext cx="2730500" cy="165740"/>
            </a:xfrm>
            <a:prstGeom prst="rect">
              <a:avLst/>
            </a:prstGeom>
            <a:noFill/>
          </p:spPr>
          <p:txBody>
            <a:bodyPr wrap="square" lIns="91387" tIns="45693" rIns="91387" bIns="45693" rtlCol="0">
              <a:spAutoFit/>
            </a:bodyPr>
            <a:lstStyle/>
            <a:p>
              <a:r>
                <a:rPr lang="x-none" sz="192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ontology_person1.owl</a:t>
              </a:r>
              <a:endParaRPr lang="x-none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文本框 77"/>
            <p:cNvSpPr txBox="1"/>
            <p:nvPr/>
          </p:nvSpPr>
          <p:spPr>
            <a:xfrm>
              <a:off x="1916212" y="3846793"/>
              <a:ext cx="2669608" cy="296672"/>
            </a:xfrm>
            <a:prstGeom prst="rect">
              <a:avLst/>
            </a:prstGeom>
            <a:noFill/>
          </p:spPr>
          <p:txBody>
            <a:bodyPr wrap="square" lIns="91387" tIns="45693" rIns="91387" bIns="45693" rtlCol="0">
              <a:noAutofit/>
            </a:bodyPr>
            <a:lstStyle/>
            <a:p>
              <a:pPr algn="l"/>
              <a:r>
                <a:rPr lang="x-none" sz="134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person11.rdf中属性的类型(int..)</a:t>
              </a:r>
              <a:endParaRPr lang="x-none" sz="134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l"/>
              <a:r>
                <a:rPr lang="x-none" sz="134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类的父子关系</a:t>
              </a:r>
              <a:endParaRPr lang="x-none" sz="134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55851" y="1562844"/>
            <a:ext cx="2440498" cy="958049"/>
            <a:chOff x="2088237" y="2253708"/>
            <a:chExt cx="2189444" cy="522364"/>
          </a:xfrm>
        </p:grpSpPr>
        <p:sp>
          <p:nvSpPr>
            <p:cNvPr id="22" name="文本框 80"/>
            <p:cNvSpPr txBox="1"/>
            <p:nvPr/>
          </p:nvSpPr>
          <p:spPr>
            <a:xfrm>
              <a:off x="2563181" y="2253708"/>
              <a:ext cx="1714500" cy="207043"/>
            </a:xfrm>
            <a:prstGeom prst="rect">
              <a:avLst/>
            </a:prstGeom>
            <a:noFill/>
          </p:spPr>
          <p:txBody>
            <a:bodyPr wrap="square" lIns="91387" tIns="45693" rIns="91387" bIns="45693" rtlCol="0">
              <a:spAutoFit/>
            </a:bodyPr>
            <a:lstStyle/>
            <a:p>
              <a:r>
                <a:rPr lang="x-none" altLang="zh-CN" sz="192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person11.rdf</a:t>
              </a:r>
              <a:endParaRPr lang="x-none" altLang="zh-CN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文本框 81"/>
            <p:cNvSpPr txBox="1"/>
            <p:nvPr/>
          </p:nvSpPr>
          <p:spPr>
            <a:xfrm>
              <a:off x="2088237" y="2479807"/>
              <a:ext cx="1980000" cy="296265"/>
            </a:xfrm>
            <a:prstGeom prst="rect">
              <a:avLst/>
            </a:prstGeom>
            <a:noFill/>
          </p:spPr>
          <p:txBody>
            <a:bodyPr wrap="square" lIns="91387" tIns="45693" rIns="91387" bIns="45693" rtlCol="0">
              <a:noAutofit/>
            </a:bodyPr>
            <a:lstStyle/>
            <a:p>
              <a:pPr algn="r"/>
              <a:r>
                <a:rPr lang="x-none" altLang="zh-CN" sz="153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储存实例(Instance)</a:t>
              </a:r>
              <a:endParaRPr lang="x-none" altLang="zh-CN" sz="153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680367" y="3219117"/>
            <a:ext cx="812180" cy="812800"/>
            <a:chOff x="8033754" y="3652626"/>
            <a:chExt cx="846773" cy="847419"/>
          </a:xfrm>
          <a:solidFill>
            <a:schemeClr val="accent4">
              <a:lumMod val="75000"/>
            </a:schemeClr>
          </a:solidFill>
        </p:grpSpPr>
        <p:sp>
          <p:nvSpPr>
            <p:cNvPr id="25" name="椭圆 24"/>
            <p:cNvSpPr/>
            <p:nvPr/>
          </p:nvSpPr>
          <p:spPr>
            <a:xfrm>
              <a:off x="8033754" y="3652626"/>
              <a:ext cx="846773" cy="8474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87" tIns="45693" rIns="91387" bIns="45693" rtlCol="0" anchor="ctr"/>
            <a:lstStyle/>
            <a:p>
              <a:pPr algn="ctr"/>
              <a:endParaRPr lang="zh-CN" altLang="en-US" sz="1725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9254" y="3908321"/>
              <a:ext cx="335773" cy="336030"/>
            </a:xfrm>
            <a:prstGeom prst="rect">
              <a:avLst/>
            </a:prstGeom>
            <a:grpFill/>
          </p:spPr>
        </p:pic>
      </p:grpSp>
      <p:grpSp>
        <p:nvGrpSpPr>
          <p:cNvPr id="33" name="组合 32"/>
          <p:cNvGrpSpPr/>
          <p:nvPr/>
        </p:nvGrpSpPr>
        <p:grpSpPr>
          <a:xfrm>
            <a:off x="2465874" y="1455111"/>
            <a:ext cx="812180" cy="812800"/>
            <a:chOff x="3619993" y="3614346"/>
            <a:chExt cx="846773" cy="847419"/>
          </a:xfrm>
          <a:solidFill>
            <a:schemeClr val="accent6"/>
          </a:solidFill>
        </p:grpSpPr>
        <p:sp>
          <p:nvSpPr>
            <p:cNvPr id="34" name="椭圆 33"/>
            <p:cNvSpPr/>
            <p:nvPr/>
          </p:nvSpPr>
          <p:spPr>
            <a:xfrm>
              <a:off x="3619993" y="3614346"/>
              <a:ext cx="846773" cy="8474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87" tIns="45693" rIns="91387" bIns="45693" rtlCol="0" anchor="ctr"/>
            <a:lstStyle/>
            <a:p>
              <a:pPr algn="ctr"/>
              <a:endParaRPr lang="zh-CN" altLang="en-US" sz="1725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6350" y="3870899"/>
              <a:ext cx="334062" cy="334317"/>
            </a:xfrm>
            <a:prstGeom prst="rect">
              <a:avLst/>
            </a:prstGeom>
            <a:grpFill/>
          </p:spPr>
        </p:pic>
      </p:grpSp>
      <p:grpSp>
        <p:nvGrpSpPr>
          <p:cNvPr id="36" name="组合 35"/>
          <p:cNvGrpSpPr/>
          <p:nvPr/>
        </p:nvGrpSpPr>
        <p:grpSpPr>
          <a:xfrm>
            <a:off x="3470897" y="5363028"/>
            <a:ext cx="812180" cy="812800"/>
            <a:chOff x="4255072" y="2202946"/>
            <a:chExt cx="846773" cy="847419"/>
          </a:xfrm>
        </p:grpSpPr>
        <p:sp>
          <p:nvSpPr>
            <p:cNvPr id="37" name="椭圆 36"/>
            <p:cNvSpPr/>
            <p:nvPr/>
          </p:nvSpPr>
          <p:spPr>
            <a:xfrm>
              <a:off x="4255072" y="2202946"/>
              <a:ext cx="846773" cy="84741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87" tIns="45693" rIns="91387" bIns="45693" rtlCol="0" anchor="ctr"/>
            <a:lstStyle/>
            <a:p>
              <a:pPr algn="ctr"/>
              <a:endParaRPr lang="zh-CN" altLang="en-US" sz="1725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099" y="2476181"/>
              <a:ext cx="300719" cy="300949"/>
            </a:xfrm>
            <a:prstGeom prst="rect">
              <a:avLst/>
            </a:prstGeom>
          </p:spPr>
        </p:pic>
      </p:grpSp>
      <p:pic>
        <p:nvPicPr>
          <p:cNvPr id="168" name="Picture 167" descr="oaeismal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798" y="2944189"/>
            <a:ext cx="1635931" cy="1725463"/>
          </a:xfrm>
          <a:prstGeom prst="rect">
            <a:avLst/>
          </a:prstGeom>
        </p:spPr>
      </p:pic>
      <p:grpSp>
        <p:nvGrpSpPr>
          <p:cNvPr id="169" name="组合 32"/>
          <p:cNvGrpSpPr/>
          <p:nvPr/>
        </p:nvGrpSpPr>
        <p:grpSpPr>
          <a:xfrm>
            <a:off x="4399027" y="1455111"/>
            <a:ext cx="812180" cy="812800"/>
            <a:chOff x="3619993" y="3614346"/>
            <a:chExt cx="846773" cy="847419"/>
          </a:xfrm>
          <a:solidFill>
            <a:schemeClr val="accent6"/>
          </a:solidFill>
        </p:grpSpPr>
        <p:sp>
          <p:nvSpPr>
            <p:cNvPr id="170" name="椭圆 33"/>
            <p:cNvSpPr/>
            <p:nvPr/>
          </p:nvSpPr>
          <p:spPr>
            <a:xfrm>
              <a:off x="3619993" y="3614346"/>
              <a:ext cx="846773" cy="8474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87" tIns="45693" rIns="91387" bIns="45693" rtlCol="0" anchor="ctr"/>
            <a:p>
              <a:pPr algn="ctr"/>
              <a:endParaRPr lang="zh-CN" altLang="en-US" sz="1725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71" name="图片 34"/>
            <p:cNvPicPr>
              <a:picLocks noChangeAspect="1"/>
            </p:cNvPicPr>
            <p:nvPr/>
          </p:nvPicPr>
          <p:blipFill>
            <a:blip r:embed="rId5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6350" y="3870899"/>
              <a:ext cx="334062" cy="334317"/>
            </a:xfrm>
            <a:prstGeom prst="rect">
              <a:avLst/>
            </a:prstGeom>
            <a:grpFill/>
          </p:spPr>
        </p:pic>
      </p:grpSp>
      <p:grpSp>
        <p:nvGrpSpPr>
          <p:cNvPr id="172" name="组合 23"/>
          <p:cNvGrpSpPr/>
          <p:nvPr/>
        </p:nvGrpSpPr>
        <p:grpSpPr>
          <a:xfrm>
            <a:off x="1153843" y="3181356"/>
            <a:ext cx="812180" cy="812800"/>
            <a:chOff x="8033754" y="3652626"/>
            <a:chExt cx="846773" cy="847419"/>
          </a:xfrm>
          <a:solidFill>
            <a:schemeClr val="accent4">
              <a:lumMod val="75000"/>
            </a:schemeClr>
          </a:solidFill>
        </p:grpSpPr>
        <p:sp>
          <p:nvSpPr>
            <p:cNvPr id="173" name="椭圆 24"/>
            <p:cNvSpPr/>
            <p:nvPr/>
          </p:nvSpPr>
          <p:spPr>
            <a:xfrm>
              <a:off x="8033754" y="3652626"/>
              <a:ext cx="846773" cy="8474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387" tIns="45693" rIns="91387" bIns="45693" rtlCol="0" anchor="ctr"/>
            <a:p>
              <a:pPr algn="ctr"/>
              <a:endParaRPr lang="zh-CN" altLang="en-US" sz="1725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74" name="图片 25"/>
            <p:cNvPicPr>
              <a:picLocks noChangeAspect="1"/>
            </p:cNvPicPr>
            <p:nvPr/>
          </p:nvPicPr>
          <p:blipFill>
            <a:blip r:embed="rId6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9254" y="3908321"/>
              <a:ext cx="335773" cy="336030"/>
            </a:xfrm>
            <a:prstGeom prst="rect">
              <a:avLst/>
            </a:prstGeom>
            <a:grpFill/>
          </p:spPr>
        </p:pic>
      </p:grpSp>
      <p:grpSp>
        <p:nvGrpSpPr>
          <p:cNvPr id="175" name="组合 17"/>
          <p:cNvGrpSpPr/>
          <p:nvPr/>
        </p:nvGrpSpPr>
        <p:grpSpPr>
          <a:xfrm>
            <a:off x="3714580" y="5846354"/>
            <a:ext cx="3478335" cy="975713"/>
            <a:chOff x="1423938" y="3664696"/>
            <a:chExt cx="3205663" cy="425868"/>
          </a:xfrm>
        </p:grpSpPr>
        <p:sp>
          <p:nvSpPr>
            <p:cNvPr id="176" name="文本框 76"/>
            <p:cNvSpPr txBox="1"/>
            <p:nvPr/>
          </p:nvSpPr>
          <p:spPr>
            <a:xfrm>
              <a:off x="1899101" y="3664696"/>
              <a:ext cx="2730500" cy="165740"/>
            </a:xfrm>
            <a:prstGeom prst="rect">
              <a:avLst/>
            </a:prstGeom>
            <a:noFill/>
          </p:spPr>
          <p:txBody>
            <a:bodyPr wrap="square" lIns="91387" tIns="45693" rIns="91387" bIns="45693" rtlCol="0">
              <a:spAutoFit/>
            </a:bodyPr>
            <a:p>
              <a:r>
                <a:rPr lang="x-none" sz="192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refAlign.xml</a:t>
              </a:r>
              <a:endParaRPr lang="x-none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7" name="文本框 77"/>
            <p:cNvSpPr txBox="1"/>
            <p:nvPr/>
          </p:nvSpPr>
          <p:spPr>
            <a:xfrm>
              <a:off x="1423938" y="3793892"/>
              <a:ext cx="1584027" cy="296672"/>
            </a:xfrm>
            <a:prstGeom prst="rect">
              <a:avLst/>
            </a:prstGeom>
            <a:noFill/>
          </p:spPr>
          <p:txBody>
            <a:bodyPr wrap="square" lIns="91387" tIns="45693" rIns="91387" bIns="45693" rtlCol="0">
              <a:noAutofit/>
            </a:bodyPr>
            <a:p>
              <a:pPr algn="r"/>
              <a:r>
                <a:rPr lang="x-none" sz="1345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参考共指实例</a:t>
              </a:r>
              <a:endParaRPr lang="x-none" sz="134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79" name="Right Brace 178"/>
          <p:cNvSpPr/>
          <p:nvPr/>
        </p:nvSpPr>
        <p:spPr>
          <a:xfrm>
            <a:off x="7892114" y="1633495"/>
            <a:ext cx="759496" cy="4627627"/>
          </a:xfrm>
          <a:prstGeom prst="rightBrace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 sz="1725"/>
          </a:p>
        </p:txBody>
      </p:sp>
      <p:sp>
        <p:nvSpPr>
          <p:cNvPr id="180" name="Text Box 179"/>
          <p:cNvSpPr txBox="1"/>
          <p:nvPr/>
        </p:nvSpPr>
        <p:spPr>
          <a:xfrm>
            <a:off x="8905263" y="2969120"/>
            <a:ext cx="3291962" cy="1625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Instance集合I</a:t>
            </a:r>
            <a:r>
              <a:rPr lang="x-none" altLang="zh-CN" sz="192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x-none" altLang="zh-CN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,I</a:t>
            </a:r>
            <a:r>
              <a:rPr lang="x-none" altLang="zh-CN" sz="192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x-none" altLang="zh-CN" sz="1920" b="1" baseline="-25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x-none" altLang="zh-CN" sz="1920" b="1" baseline="-25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x-none" altLang="zh-CN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要匹配的Subject集合S</a:t>
            </a:r>
            <a:r>
              <a:rPr lang="x-none" altLang="zh-CN" sz="192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x-none" altLang="zh-CN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,S</a:t>
            </a:r>
            <a:r>
              <a:rPr lang="x-none" altLang="zh-CN" sz="192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x-none" altLang="zh-CN" sz="1920" b="1" baseline="-25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x-none" altLang="zh-CN" sz="1920" b="1" baseline="-25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x-none" altLang="zh-CN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参考共指实例集合A</a:t>
            </a:r>
            <a:endParaRPr lang="x-none" altLang="zh-CN" sz="19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x-none" altLang="zh-CN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A={(s</a:t>
            </a:r>
            <a:r>
              <a:rPr lang="x-none" altLang="zh-CN" sz="192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x-none" altLang="zh-CN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,s</a:t>
            </a:r>
            <a:r>
              <a:rPr lang="x-none" altLang="zh-CN" sz="192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x-none" altLang="zh-CN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)|s</a:t>
            </a:r>
            <a:r>
              <a:rPr lang="x-none" altLang="zh-CN" sz="1920" b="1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9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∈</a:t>
            </a:r>
            <a:r>
              <a:rPr lang="x-none" altLang="zh-CN" sz="19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S</a:t>
            </a:r>
            <a:r>
              <a:rPr lang="x-none" altLang="zh-CN" sz="19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1</a:t>
            </a:r>
            <a:r>
              <a:rPr lang="x-none" altLang="zh-CN" sz="19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,s</a:t>
            </a:r>
            <a:r>
              <a:rPr lang="x-none" altLang="zh-CN" sz="19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2</a:t>
            </a:r>
            <a:r>
              <a:rPr lang="zh-CN" altLang="en-US" sz="19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∈</a:t>
            </a:r>
            <a:r>
              <a:rPr lang="x-none" altLang="zh-CN" sz="19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S</a:t>
            </a:r>
            <a:r>
              <a:rPr lang="x-none" altLang="zh-CN" sz="1900" b="1" baseline="-25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2</a:t>
            </a:r>
            <a:r>
              <a:rPr lang="x-none" altLang="zh-CN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x-none" altLang="zh-CN" sz="19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0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7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4" dur="8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5" dur="8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8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9" grpId="0" animBg="1"/>
      <p:bldP spid="180" grpId="0"/>
      <p:bldP spid="179" grpId="1" bldLvl="0" animBg="1"/>
      <p:bldP spid="180" grpId="1"/>
      <p:bldP spid="180" grpId="2"/>
      <p:bldP spid="180" grpId="3"/>
      <p:bldP spid="180" grpId="4"/>
      <p:bldP spid="180" grpId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78606" y="288891"/>
            <a:ext cx="4779414" cy="562610"/>
          </a:xfrm>
          <a:prstGeom prst="rect">
            <a:avLst/>
          </a:prstGeom>
        </p:spPr>
        <p:txBody>
          <a:bodyPr wrap="square" lIns="91387" tIns="45693" rIns="91387" bIns="45693">
            <a:spAutoFit/>
          </a:bodyPr>
          <a:lstStyle/>
          <a:p>
            <a:r>
              <a:rPr lang="x-none" sz="3070" b="1" spc="300" dirty="0" smtClean="0">
                <a:latin typeface="微软雅黑" pitchFamily="34" charset="-122"/>
                <a:ea typeface="微软雅黑" pitchFamily="34" charset="-122"/>
                <a:cs typeface="Arial" panose="02080604020202020204" charset="0"/>
              </a:rPr>
              <a:t>对Value进行处理</a:t>
            </a:r>
            <a:endParaRPr lang="x-none" sz="3070" b="1" spc="300" dirty="0" smtClean="0">
              <a:latin typeface="微软雅黑" pitchFamily="34" charset="-122"/>
              <a:ea typeface="微软雅黑" pitchFamily="34" charset="-122"/>
              <a:cs typeface="Arial" panose="02080604020202020204" charset="0"/>
            </a:endParaRPr>
          </a:p>
        </p:txBody>
      </p:sp>
      <p:sp>
        <p:nvSpPr>
          <p:cNvPr id="15" name="文本框 45"/>
          <p:cNvSpPr txBox="1">
            <a:spLocks noChangeArrowheads="1"/>
          </p:cNvSpPr>
          <p:nvPr/>
        </p:nvSpPr>
        <p:spPr bwMode="auto">
          <a:xfrm>
            <a:off x="420370" y="1251585"/>
            <a:ext cx="11535410" cy="4443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80604020202020204" charset="0"/>
              <a:buChar char="•"/>
              <a:defRPr sz="2800">
                <a:solidFill>
                  <a:schemeClr val="tx1"/>
                </a:solidFill>
                <a:latin typeface="Calibri" charset="0"/>
                <a:ea typeface="SimSun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SimSun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 sz="2000">
                <a:solidFill>
                  <a:schemeClr val="tx1"/>
                </a:solidFill>
                <a:latin typeface="Calibri" charset="0"/>
                <a:ea typeface="SimSun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80604020202020204" charset="0"/>
              <a:buChar char="•"/>
              <a:defRPr>
                <a:solidFill>
                  <a:schemeClr val="tx1"/>
                </a:solidFill>
                <a:latin typeface="Calibri" charset="0"/>
                <a:ea typeface="SimSun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&lt;Description about="http://www.okkam.org/oaie/Person1-Person00"&gt;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&lt;age&gt;32&lt;/age&gt;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&lt;phone_numer&gt;03 </a:t>
            </a:r>
            <a:r>
              <a:rPr lang="x-none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06879456</a:t>
            </a:r>
            <a:r>
              <a:rPr lang="x-none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&lt;/phone_numer&gt;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&lt;date_of_birth&gt;1990</a:t>
            </a:r>
            <a:r>
              <a:rPr lang="x-none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09</a:t>
            </a:r>
            <a:r>
              <a:rPr lang="x-none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-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09&lt;/date_of_birth&gt;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x-none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    &lt;home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&gt;</a:t>
            </a:r>
            <a:r>
              <a:rPr lang="x-none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A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t </a:t>
            </a:r>
            <a:r>
              <a:rPr lang="x-none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MountainView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&lt;/</a:t>
            </a:r>
            <a:r>
              <a:rPr lang="x-none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ho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me</a:t>
            </a:r>
            <a:r>
              <a:rPr lang="x-none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&gt;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&lt;surname&gt;</a:t>
            </a:r>
            <a:r>
              <a:rPr lang="x-none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Howatd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&lt;/surname&gt;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x-none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....</a:t>
            </a:r>
            <a:endParaRPr lang="x-none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&lt;/Description&gt;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813040" y="2571115"/>
            <a:ext cx="162433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 b="1">
                <a:solidFill>
                  <a:srgbClr val="FF0000"/>
                </a:solidFill>
              </a:rPr>
              <a:t>0306879456</a:t>
            </a:r>
            <a:endParaRPr lang="x-none" altLang="en-US" sz="2000" b="1">
              <a:solidFill>
                <a:srgbClr val="FF000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825105" y="3249930"/>
            <a:ext cx="138303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 b="1">
                <a:solidFill>
                  <a:srgbClr val="FF0000"/>
                </a:solidFill>
              </a:rPr>
              <a:t>19900909</a:t>
            </a:r>
            <a:endParaRPr lang="x-none" altLang="en-US" sz="2000" b="1">
              <a:solidFill>
                <a:srgbClr val="FF000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9656445" y="2915920"/>
            <a:ext cx="23964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rgbClr val="0070C0"/>
                </a:solidFill>
              </a:rPr>
              <a:t>2.去除符号</a:t>
            </a:r>
            <a:endParaRPr lang="x-none" altLang="en-US" b="1">
              <a:solidFill>
                <a:srgbClr val="0070C0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415915" y="4523740"/>
            <a:ext cx="183261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 b="1">
                <a:solidFill>
                  <a:srgbClr val="FF0000"/>
                </a:solidFill>
              </a:rPr>
              <a:t>howatd</a:t>
            </a:r>
            <a:endParaRPr lang="x-none" altLang="en-US" sz="2000" b="1">
              <a:solidFill>
                <a:srgbClr val="FF0000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579870" y="4535170"/>
            <a:ext cx="216598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rgbClr val="0070C0"/>
                </a:solidFill>
              </a:rPr>
              <a:t>4.改成小写</a:t>
            </a:r>
            <a:endParaRPr lang="x-none" altLang="en-US" b="1">
              <a:solidFill>
                <a:srgbClr val="0070C0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511290" y="3872230"/>
            <a:ext cx="200406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 b="1">
                <a:solidFill>
                  <a:srgbClr val="FF0000"/>
                </a:solidFill>
              </a:rPr>
              <a:t>MountainView</a:t>
            </a:r>
            <a:endParaRPr lang="x-none" altLang="en-US" sz="2000" b="1">
              <a:solidFill>
                <a:srgbClr val="FF0000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8853170" y="3907155"/>
            <a:ext cx="205105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rgbClr val="0070C0"/>
                </a:solidFill>
              </a:rPr>
              <a:t>3.去除StopWords</a:t>
            </a:r>
            <a:endParaRPr lang="x-none" altLang="en-US" b="1">
              <a:solidFill>
                <a:srgbClr val="0070C0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3427730" y="1901825"/>
            <a:ext cx="97980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000" b="1">
                <a:solidFill>
                  <a:srgbClr val="FF0000"/>
                </a:solidFill>
              </a:rPr>
              <a:t>int</a:t>
            </a:r>
            <a:endParaRPr lang="x-none" altLang="en-US" sz="2000" b="1">
              <a:solidFill>
                <a:srgbClr val="FF0000"/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4331970" y="1913255"/>
            <a:ext cx="69380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rgbClr val="0070C0"/>
                </a:solidFill>
              </a:rPr>
              <a:t>1.记录类型:int,float,string,URI,thing,datetime</a:t>
            </a:r>
            <a:endParaRPr lang="x-none" altLang="en-US" b="1">
              <a:solidFill>
                <a:srgbClr val="0070C0"/>
              </a:solidFill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6971030" y="5554345"/>
            <a:ext cx="463232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sz="2400"/>
              <a:t>排除计算Value相似度时的干扰</a:t>
            </a:r>
            <a:endParaRPr lang="x-none" altLang="en-US" sz="2400"/>
          </a:p>
        </p:txBody>
      </p:sp>
      <p:cxnSp>
        <p:nvCxnSpPr>
          <p:cNvPr id="32" name="Straight Arrow Connector 31"/>
          <p:cNvCxnSpPr>
            <a:stCxn id="8" idx="1"/>
          </p:cNvCxnSpPr>
          <p:nvPr/>
        </p:nvCxnSpPr>
        <p:spPr>
          <a:xfrm flipH="1" flipV="1">
            <a:off x="9252585" y="2823845"/>
            <a:ext cx="403860" cy="274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1"/>
          </p:cNvCxnSpPr>
          <p:nvPr/>
        </p:nvCxnSpPr>
        <p:spPr>
          <a:xfrm flipH="1">
            <a:off x="9310370" y="3098800"/>
            <a:ext cx="346075" cy="289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28" grpId="0"/>
      <p:bldP spid="17" grpId="0"/>
      <p:bldP spid="8" grpId="0"/>
      <p:bldP spid="4" grpId="0"/>
      <p:bldP spid="5" grpId="0"/>
      <p:bldP spid="16" grpId="0"/>
      <p:bldP spid="14" grpId="0"/>
      <p:bldP spid="10" grpId="0"/>
      <p:bldP spid="9" grpId="0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5569</Words>
  <Application>Kingsoft Office WPP</Application>
  <PresentationFormat>Widescreen</PresentationFormat>
  <Paragraphs>396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xinzelv</dc:creator>
  <cp:lastModifiedBy>xinzelv</cp:lastModifiedBy>
  <cp:revision>16</cp:revision>
  <dcterms:created xsi:type="dcterms:W3CDTF">2017-04-09T11:38:51Z</dcterms:created>
  <dcterms:modified xsi:type="dcterms:W3CDTF">2017-04-09T11:38:51Z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