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7" r:id="rId21"/>
    <p:sldId id="279" r:id="rId22"/>
    <p:sldId id="280" r:id="rId23"/>
    <p:sldId id="282" r:id="rId24"/>
    <p:sldId id="281" r:id="rId25"/>
    <p:sldId id="276" r:id="rId26"/>
    <p:sldId id="274" r:id="rId27"/>
    <p:sldId id="275" r:id="rId28"/>
  </p:sldIdLst>
  <p:sldSz cx="8890000" cy="6699250"/>
  <p:notesSz cx="8890000" cy="669925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47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84045" y="1893570"/>
            <a:ext cx="5128259" cy="3911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34452" y="3751580"/>
            <a:ext cx="6227445" cy="16748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p:txBody>
          <a:bodyPr lIns="0" tIns="0" rIns="0" bIns="0"/>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p:txBody>
          <a:bodyPr lIns="0" tIns="0" rIns="0" bIns="0"/>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sz="half" idx="2"/>
          </p:nvPr>
        </p:nvSpPr>
        <p:spPr>
          <a:xfrm>
            <a:off x="444817" y="1540827"/>
            <a:ext cx="3869912" cy="442150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581620" y="1540827"/>
            <a:ext cx="3869912" cy="442150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7" name="Holder 7"/>
          <p:cNvSpPr>
            <a:spLocks noGrp="1"/>
          </p:cNvSpPr>
          <p:nvPr>
            <p:ph type="sldNum" sz="quarter" idx="7"/>
          </p:nvPr>
        </p:nvSpPr>
        <p:spPr/>
        <p:txBody>
          <a:bodyPr lIns="0" tIns="0" rIns="0" bIns="0"/>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5" name="Holder 5"/>
          <p:cNvSpPr>
            <a:spLocks noGrp="1"/>
          </p:cNvSpPr>
          <p:nvPr>
            <p:ph type="sldNum" sz="quarter" idx="7"/>
          </p:nvPr>
        </p:nvSpPr>
        <p:spPr/>
        <p:txBody>
          <a:bodyPr lIns="0" tIns="0" rIns="0" bIns="0"/>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4" name="Holder 4"/>
          <p:cNvSpPr>
            <a:spLocks noGrp="1"/>
          </p:cNvSpPr>
          <p:nvPr>
            <p:ph type="sldNum" sz="quarter" idx="7"/>
          </p:nvPr>
        </p:nvSpPr>
        <p:spPr/>
        <p:txBody>
          <a:bodyPr lIns="0" tIns="0" rIns="0" bIns="0"/>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6272" y="2214499"/>
            <a:ext cx="7483805" cy="1183639"/>
          </a:xfrm>
          <a:prstGeom prst="rect">
            <a:avLst/>
          </a:prstGeom>
        </p:spPr>
        <p:txBody>
          <a:bodyPr wrap="square" lIns="0" tIns="0" rIns="0" bIns="0">
            <a:spAutoFit/>
          </a:bodyPr>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a:xfrm>
            <a:off x="708913" y="1046186"/>
            <a:ext cx="7674609" cy="29565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24759" y="6230302"/>
            <a:ext cx="2846832" cy="3349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44817" y="6230302"/>
            <a:ext cx="2046160" cy="3349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a:xfrm>
            <a:off x="8003413" y="6312281"/>
            <a:ext cx="238759" cy="173354"/>
          </a:xfrm>
          <a:prstGeom prst="rect">
            <a:avLst/>
          </a:prstGeom>
        </p:spPr>
        <p:txBody>
          <a:bodyPr wrap="square" lIns="0" tIns="0" rIns="0" bIns="0">
            <a:spAutoFit/>
          </a:bodyPr>
          <a:lstStyle>
            <a:lvl1pPr>
              <a:defRPr sz="1150" b="0" i="0">
                <a:solidFill>
                  <a:srgbClr val="888888"/>
                </a:solidFill>
                <a:latin typeface="Calibri"/>
                <a:cs typeface="Calibri"/>
              </a:defRPr>
            </a:lvl1pPr>
          </a:lstStyle>
          <a:p>
            <a:pPr marL="38100">
              <a:lnSpc>
                <a:spcPts val="120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geeksforgeeks.org/how-to-calculate-euclidean-distance-in-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tw.r-forge.r-project.org/"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www.data-to-viz.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Laia.Subirats@eurecat.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library.oapen.org/bitstream/handle/20.500.12657/27816/1002189.pdf?seque&amp;page=3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158115" marR="5080">
              <a:lnSpc>
                <a:spcPts val="4320"/>
              </a:lnSpc>
              <a:spcBef>
                <a:spcPts val="640"/>
              </a:spcBef>
            </a:pPr>
            <a:r>
              <a:rPr spc="-5" dirty="0"/>
              <a:t>Anàlisi</a:t>
            </a:r>
            <a:r>
              <a:rPr spc="5" dirty="0"/>
              <a:t> </a:t>
            </a:r>
            <a:r>
              <a:rPr spc="-5" dirty="0"/>
              <a:t>temporal</a:t>
            </a:r>
            <a:r>
              <a:rPr spc="15" dirty="0"/>
              <a:t> </a:t>
            </a:r>
            <a:r>
              <a:rPr spc="-5" dirty="0"/>
              <a:t>amb</a:t>
            </a:r>
            <a:r>
              <a:rPr spc="5" dirty="0"/>
              <a:t> </a:t>
            </a:r>
            <a:r>
              <a:rPr spc="-5" dirty="0"/>
              <a:t>Machine </a:t>
            </a:r>
            <a:r>
              <a:rPr spc="-1100" dirty="0"/>
              <a:t> </a:t>
            </a:r>
            <a:r>
              <a:rPr spc="-5" dirty="0"/>
              <a:t>learning</a:t>
            </a:r>
          </a:p>
        </p:txBody>
      </p:sp>
      <p:sp>
        <p:nvSpPr>
          <p:cNvPr id="3" name="object 3"/>
          <p:cNvSpPr txBox="1"/>
          <p:nvPr/>
        </p:nvSpPr>
        <p:spPr>
          <a:xfrm>
            <a:off x="852017" y="3936238"/>
            <a:ext cx="2040889"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rgbClr val="E72238"/>
                </a:solidFill>
                <a:latin typeface="Arial"/>
                <a:cs typeface="Arial"/>
              </a:rPr>
              <a:t>Laia</a:t>
            </a:r>
            <a:r>
              <a:rPr sz="1900" dirty="0">
                <a:solidFill>
                  <a:srgbClr val="E72238"/>
                </a:solidFill>
                <a:latin typeface="Arial"/>
                <a:cs typeface="Arial"/>
              </a:rPr>
              <a:t> </a:t>
            </a:r>
            <a:r>
              <a:rPr sz="1900" spc="-5" dirty="0">
                <a:solidFill>
                  <a:srgbClr val="E72238"/>
                </a:solidFill>
                <a:latin typeface="Arial"/>
                <a:cs typeface="Arial"/>
              </a:rPr>
              <a:t>Subirats</a:t>
            </a:r>
            <a:r>
              <a:rPr sz="1900" dirty="0">
                <a:solidFill>
                  <a:srgbClr val="E72238"/>
                </a:solidFill>
                <a:latin typeface="Arial"/>
                <a:cs typeface="Arial"/>
              </a:rPr>
              <a:t> </a:t>
            </a:r>
            <a:r>
              <a:rPr sz="1900" spc="-5" dirty="0">
                <a:solidFill>
                  <a:srgbClr val="E72238"/>
                </a:solidFill>
                <a:latin typeface="Arial"/>
                <a:cs typeface="Arial"/>
              </a:rPr>
              <a:t>Maté</a:t>
            </a:r>
            <a:endParaRPr sz="1900">
              <a:latin typeface="Arial"/>
              <a:cs typeface="Arial"/>
            </a:endParaRPr>
          </a:p>
        </p:txBody>
      </p:sp>
      <p:sp>
        <p:nvSpPr>
          <p:cNvPr id="4" name="object 4"/>
          <p:cNvSpPr/>
          <p:nvPr/>
        </p:nvSpPr>
        <p:spPr>
          <a:xfrm>
            <a:off x="868680" y="6126480"/>
            <a:ext cx="7526020" cy="0"/>
          </a:xfrm>
          <a:custGeom>
            <a:avLst/>
            <a:gdLst/>
            <a:ahLst/>
            <a:cxnLst/>
            <a:rect l="l" t="t" r="r" b="b"/>
            <a:pathLst>
              <a:path w="7526020">
                <a:moveTo>
                  <a:pt x="0" y="0"/>
                </a:moveTo>
                <a:lnTo>
                  <a:pt x="7525512" y="0"/>
                </a:lnTo>
              </a:path>
            </a:pathLst>
          </a:custGeom>
          <a:ln w="12700">
            <a:solidFill>
              <a:srgbClr val="E72238"/>
            </a:solidFill>
          </a:ln>
        </p:spPr>
        <p:txBody>
          <a:bodyPr wrap="square" lIns="0" tIns="0" rIns="0" bIns="0" rtlCol="0"/>
          <a:lstStyle/>
          <a:p>
            <a:endParaRPr/>
          </a:p>
        </p:txBody>
      </p:sp>
      <p:sp>
        <p:nvSpPr>
          <p:cNvPr id="5" name="object 5"/>
          <p:cNvSpPr txBox="1"/>
          <p:nvPr/>
        </p:nvSpPr>
        <p:spPr>
          <a:xfrm>
            <a:off x="847140" y="5766613"/>
            <a:ext cx="14370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1</a:t>
            </a:r>
            <a:r>
              <a:rPr sz="1400" spc="-30" dirty="0">
                <a:latin typeface="Arial"/>
                <a:cs typeface="Arial"/>
              </a:rPr>
              <a:t> </a:t>
            </a:r>
            <a:r>
              <a:rPr sz="1400" dirty="0">
                <a:latin typeface="Arial"/>
                <a:cs typeface="Arial"/>
              </a:rPr>
              <a:t>de</a:t>
            </a:r>
            <a:r>
              <a:rPr sz="1400" spc="-35" dirty="0">
                <a:latin typeface="Arial"/>
                <a:cs typeface="Arial"/>
              </a:rPr>
              <a:t> </a:t>
            </a:r>
            <a:r>
              <a:rPr sz="1400" dirty="0">
                <a:latin typeface="Arial"/>
                <a:cs typeface="Arial"/>
              </a:rPr>
              <a:t>juny</a:t>
            </a:r>
            <a:r>
              <a:rPr sz="1400" spc="-35" dirty="0">
                <a:latin typeface="Arial"/>
                <a:cs typeface="Arial"/>
              </a:rPr>
              <a:t> </a:t>
            </a:r>
            <a:r>
              <a:rPr sz="1400" dirty="0">
                <a:latin typeface="Arial"/>
                <a:cs typeface="Arial"/>
              </a:rPr>
              <a:t>de</a:t>
            </a:r>
            <a:r>
              <a:rPr sz="1400" spc="-25" dirty="0">
                <a:latin typeface="Arial"/>
                <a:cs typeface="Arial"/>
              </a:rPr>
              <a:t> </a:t>
            </a:r>
            <a:r>
              <a:rPr sz="1400" dirty="0">
                <a:latin typeface="Arial"/>
                <a:cs typeface="Arial"/>
              </a:rPr>
              <a:t>2022</a:t>
            </a:r>
            <a:endParaRPr sz="14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10</a:t>
            </a:fld>
            <a:endParaRPr spc="5" dirty="0"/>
          </a:p>
        </p:txBody>
      </p:sp>
      <p:sp>
        <p:nvSpPr>
          <p:cNvPr id="2" name="object 2"/>
          <p:cNvSpPr txBox="1">
            <a:spLocks noGrp="1"/>
          </p:cNvSpPr>
          <p:nvPr>
            <p:ph type="title"/>
          </p:nvPr>
        </p:nvSpPr>
        <p:spPr>
          <a:xfrm>
            <a:off x="863600" y="206121"/>
            <a:ext cx="5770245" cy="323850"/>
          </a:xfrm>
          <a:prstGeom prst="rect">
            <a:avLst/>
          </a:prstGeom>
        </p:spPr>
        <p:txBody>
          <a:bodyPr vert="horz" wrap="square" lIns="0" tIns="13335" rIns="0" bIns="0" rtlCol="0">
            <a:spAutoFit/>
          </a:bodyPr>
          <a:lstStyle/>
          <a:p>
            <a:pPr marL="12700">
              <a:lnSpc>
                <a:spcPct val="100000"/>
              </a:lnSpc>
              <a:spcBef>
                <a:spcPts val="105"/>
              </a:spcBef>
            </a:pPr>
            <a:r>
              <a:rPr sz="1950" dirty="0"/>
              <a:t>2.</a:t>
            </a:r>
            <a:r>
              <a:rPr sz="1950" spc="-10" dirty="0"/>
              <a:t> </a:t>
            </a:r>
            <a:r>
              <a:rPr sz="1950" dirty="0"/>
              <a:t>Comparació</a:t>
            </a:r>
            <a:r>
              <a:rPr sz="1950" spc="-30" dirty="0"/>
              <a:t> </a:t>
            </a:r>
            <a:r>
              <a:rPr sz="1950" dirty="0"/>
              <a:t>de</a:t>
            </a:r>
            <a:r>
              <a:rPr sz="1950" spc="-15" dirty="0"/>
              <a:t> </a:t>
            </a:r>
            <a:r>
              <a:rPr sz="1950" dirty="0"/>
              <a:t>sèries</a:t>
            </a:r>
            <a:r>
              <a:rPr sz="1950" spc="-5" dirty="0"/>
              <a:t> </a:t>
            </a:r>
            <a:r>
              <a:rPr sz="1950" dirty="0"/>
              <a:t>temporals</a:t>
            </a:r>
            <a:r>
              <a:rPr sz="1950" spc="-40" dirty="0"/>
              <a:t> </a:t>
            </a:r>
            <a:r>
              <a:rPr sz="1950" dirty="0"/>
              <a:t>mateixa mida</a:t>
            </a:r>
            <a:endParaRPr sz="1950"/>
          </a:p>
        </p:txBody>
      </p:sp>
      <p:sp>
        <p:nvSpPr>
          <p:cNvPr id="3" name="object 3"/>
          <p:cNvSpPr txBox="1"/>
          <p:nvPr/>
        </p:nvSpPr>
        <p:spPr>
          <a:xfrm>
            <a:off x="690168" y="1078738"/>
            <a:ext cx="2775585" cy="440690"/>
          </a:xfrm>
          <a:prstGeom prst="rect">
            <a:avLst/>
          </a:prstGeom>
        </p:spPr>
        <p:txBody>
          <a:bodyPr vert="horz" wrap="square" lIns="0" tIns="15875" rIns="0" bIns="0" rtlCol="0">
            <a:spAutoFit/>
          </a:bodyPr>
          <a:lstStyle/>
          <a:p>
            <a:pPr marL="234950" indent="-222885">
              <a:lnSpc>
                <a:spcPct val="100000"/>
              </a:lnSpc>
              <a:spcBef>
                <a:spcPts val="125"/>
              </a:spcBef>
              <a:buFont typeface="Arial"/>
              <a:buChar char="•"/>
              <a:tabLst>
                <a:tab pos="235585" algn="l"/>
              </a:tabLst>
            </a:pPr>
            <a:r>
              <a:rPr sz="2700" dirty="0">
                <a:solidFill>
                  <a:srgbClr val="292929"/>
                </a:solidFill>
                <a:latin typeface="Calibri"/>
                <a:cs typeface="Calibri"/>
              </a:rPr>
              <a:t>Distància</a:t>
            </a:r>
            <a:r>
              <a:rPr sz="2700" spc="-75" dirty="0">
                <a:solidFill>
                  <a:srgbClr val="292929"/>
                </a:solidFill>
                <a:latin typeface="Calibri"/>
                <a:cs typeface="Calibri"/>
              </a:rPr>
              <a:t> </a:t>
            </a:r>
            <a:r>
              <a:rPr sz="2700" spc="5" dirty="0">
                <a:solidFill>
                  <a:srgbClr val="292929"/>
                </a:solidFill>
                <a:latin typeface="Calibri"/>
                <a:cs typeface="Calibri"/>
              </a:rPr>
              <a:t>euclidea</a:t>
            </a:r>
            <a:endParaRPr sz="2700">
              <a:latin typeface="Calibri"/>
              <a:cs typeface="Calibri"/>
            </a:endParaRPr>
          </a:p>
        </p:txBody>
      </p:sp>
      <p:sp>
        <p:nvSpPr>
          <p:cNvPr id="4" name="object 4"/>
          <p:cNvSpPr txBox="1"/>
          <p:nvPr/>
        </p:nvSpPr>
        <p:spPr>
          <a:xfrm>
            <a:off x="934618" y="2111502"/>
            <a:ext cx="5654040" cy="250825"/>
          </a:xfrm>
          <a:prstGeom prst="rect">
            <a:avLst/>
          </a:prstGeom>
        </p:spPr>
        <p:txBody>
          <a:bodyPr vert="horz" wrap="square" lIns="0" tIns="15875" rIns="0" bIns="0" rtlCol="0">
            <a:spAutoFit/>
          </a:bodyPr>
          <a:lstStyle/>
          <a:p>
            <a:pPr marL="12700">
              <a:lnSpc>
                <a:spcPct val="100000"/>
              </a:lnSpc>
              <a:spcBef>
                <a:spcPts val="125"/>
              </a:spcBef>
            </a:pPr>
            <a:r>
              <a:rPr sz="1450" dirty="0">
                <a:latin typeface="Calibri"/>
                <a:cs typeface="Calibri"/>
              </a:rPr>
              <a:t>https://</a:t>
            </a:r>
            <a:r>
              <a:rPr sz="1450" dirty="0">
                <a:latin typeface="Calibri"/>
                <a:cs typeface="Calibri"/>
                <a:hlinkClick r:id="rId2"/>
              </a:rPr>
              <a:t>www.geeksforgeeks.org/how-to-calculate-euclidean-distance-in-r/</a:t>
            </a:r>
            <a:endParaRPr sz="145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6330950" cy="323850"/>
          </a:xfrm>
          <a:prstGeom prst="rect">
            <a:avLst/>
          </a:prstGeom>
        </p:spPr>
        <p:txBody>
          <a:bodyPr vert="horz" wrap="square" lIns="0" tIns="13335" rIns="0" bIns="0" rtlCol="0">
            <a:spAutoFit/>
          </a:bodyPr>
          <a:lstStyle/>
          <a:p>
            <a:pPr marL="12700">
              <a:lnSpc>
                <a:spcPct val="100000"/>
              </a:lnSpc>
              <a:spcBef>
                <a:spcPts val="105"/>
              </a:spcBef>
            </a:pPr>
            <a:r>
              <a:rPr sz="1950" dirty="0"/>
              <a:t>3.</a:t>
            </a:r>
            <a:r>
              <a:rPr sz="1950" spc="-10" dirty="0"/>
              <a:t> </a:t>
            </a:r>
            <a:r>
              <a:rPr sz="1950" dirty="0"/>
              <a:t>Comparació</a:t>
            </a:r>
            <a:r>
              <a:rPr sz="1950" spc="-30" dirty="0"/>
              <a:t> </a:t>
            </a:r>
            <a:r>
              <a:rPr sz="1950" dirty="0"/>
              <a:t>de</a:t>
            </a:r>
            <a:r>
              <a:rPr sz="1950" spc="-15" dirty="0"/>
              <a:t> </a:t>
            </a:r>
            <a:r>
              <a:rPr sz="1950" dirty="0"/>
              <a:t>sèries</a:t>
            </a:r>
            <a:r>
              <a:rPr sz="1950" spc="-5" dirty="0"/>
              <a:t> </a:t>
            </a:r>
            <a:r>
              <a:rPr sz="1950" dirty="0"/>
              <a:t>temporals</a:t>
            </a:r>
            <a:r>
              <a:rPr sz="1950" spc="-40" dirty="0"/>
              <a:t> </a:t>
            </a:r>
            <a:r>
              <a:rPr sz="1950" dirty="0"/>
              <a:t>amb</a:t>
            </a:r>
            <a:r>
              <a:rPr sz="1950" spc="5" dirty="0"/>
              <a:t> </a:t>
            </a:r>
            <a:r>
              <a:rPr sz="1950" dirty="0"/>
              <a:t>diferent</a:t>
            </a:r>
            <a:r>
              <a:rPr sz="1950" spc="-30" dirty="0"/>
              <a:t> </a:t>
            </a:r>
            <a:r>
              <a:rPr sz="1950" dirty="0"/>
              <a:t>mida</a:t>
            </a:r>
            <a:endParaRPr sz="1950"/>
          </a:p>
        </p:txBody>
      </p:sp>
      <p:sp>
        <p:nvSpPr>
          <p:cNvPr id="3" name="object 3"/>
          <p:cNvSpPr txBox="1"/>
          <p:nvPr/>
        </p:nvSpPr>
        <p:spPr>
          <a:xfrm>
            <a:off x="690168" y="1078738"/>
            <a:ext cx="7513320" cy="1995739"/>
          </a:xfrm>
          <a:prstGeom prst="rect">
            <a:avLst/>
          </a:prstGeom>
        </p:spPr>
        <p:txBody>
          <a:bodyPr vert="horz" wrap="square" lIns="0" tIns="53340" rIns="0" bIns="0" rtlCol="0">
            <a:spAutoFit/>
          </a:bodyPr>
          <a:lstStyle/>
          <a:p>
            <a:pPr marL="234950" marR="5080" indent="-222885" algn="just">
              <a:lnSpc>
                <a:spcPct val="90800"/>
              </a:lnSpc>
              <a:spcBef>
                <a:spcPts val="420"/>
              </a:spcBef>
              <a:buFont typeface="Arial"/>
              <a:buChar char="•"/>
              <a:tabLst>
                <a:tab pos="235585" algn="l"/>
              </a:tabLst>
            </a:pPr>
            <a:r>
              <a:rPr sz="2700" spc="5" dirty="0">
                <a:solidFill>
                  <a:srgbClr val="292929"/>
                </a:solidFill>
                <a:latin typeface="Calibri"/>
                <a:cs typeface="Calibri"/>
              </a:rPr>
              <a:t>Dynamic</a:t>
            </a:r>
            <a:r>
              <a:rPr sz="2700" spc="10" dirty="0">
                <a:solidFill>
                  <a:srgbClr val="292929"/>
                </a:solidFill>
                <a:latin typeface="Calibri"/>
                <a:cs typeface="Calibri"/>
              </a:rPr>
              <a:t> </a:t>
            </a:r>
            <a:r>
              <a:rPr sz="2700" spc="5" dirty="0">
                <a:solidFill>
                  <a:srgbClr val="292929"/>
                </a:solidFill>
                <a:latin typeface="Calibri"/>
                <a:cs typeface="Calibri"/>
              </a:rPr>
              <a:t>Time</a:t>
            </a:r>
            <a:r>
              <a:rPr sz="2700" spc="10" dirty="0">
                <a:solidFill>
                  <a:srgbClr val="292929"/>
                </a:solidFill>
                <a:latin typeface="Calibri"/>
                <a:cs typeface="Calibri"/>
              </a:rPr>
              <a:t> </a:t>
            </a:r>
            <a:r>
              <a:rPr sz="2700" spc="-10" dirty="0" smtClean="0">
                <a:solidFill>
                  <a:srgbClr val="292929"/>
                </a:solidFill>
                <a:latin typeface="Calibri"/>
                <a:cs typeface="Calibri"/>
              </a:rPr>
              <a:t>Warping</a:t>
            </a:r>
            <a:endParaRPr lang="ca-ES" sz="2700" spc="-10" dirty="0" smtClean="0">
              <a:solidFill>
                <a:srgbClr val="292929"/>
              </a:solidFill>
              <a:latin typeface="Calibri"/>
              <a:cs typeface="Calibri"/>
            </a:endParaRPr>
          </a:p>
          <a:p>
            <a:pPr marL="234950" marR="5080" indent="-222885" algn="just">
              <a:lnSpc>
                <a:spcPct val="90800"/>
              </a:lnSpc>
              <a:spcBef>
                <a:spcPts val="420"/>
              </a:spcBef>
              <a:buFont typeface="Arial"/>
              <a:buChar char="•"/>
              <a:tabLst>
                <a:tab pos="235585" algn="l"/>
              </a:tabLst>
            </a:pPr>
            <a:r>
              <a:rPr lang="es-ES" sz="2700" spc="-10" dirty="0" smtClean="0">
                <a:solidFill>
                  <a:srgbClr val="292929"/>
                </a:solidFill>
                <a:cs typeface="Calibri"/>
              </a:rPr>
              <a:t>La </a:t>
            </a:r>
            <a:r>
              <a:rPr lang="es-ES" sz="2700" spc="-10" dirty="0" err="1">
                <a:solidFill>
                  <a:srgbClr val="292929"/>
                </a:solidFill>
                <a:cs typeface="Calibri"/>
              </a:rPr>
              <a:t>deformació</a:t>
            </a:r>
            <a:r>
              <a:rPr lang="es-ES" sz="2700" spc="-10" dirty="0">
                <a:solidFill>
                  <a:srgbClr val="292929"/>
                </a:solidFill>
                <a:cs typeface="Calibri"/>
              </a:rPr>
              <a:t> temporal </a:t>
            </a:r>
            <a:r>
              <a:rPr lang="es-ES" sz="2700" spc="-10" dirty="0" err="1">
                <a:solidFill>
                  <a:srgbClr val="292929"/>
                </a:solidFill>
                <a:cs typeface="Calibri"/>
              </a:rPr>
              <a:t>dinàmica</a:t>
            </a:r>
            <a:r>
              <a:rPr lang="es-ES" sz="2700" spc="-10" dirty="0">
                <a:solidFill>
                  <a:srgbClr val="292929"/>
                </a:solidFill>
                <a:cs typeface="Calibri"/>
              </a:rPr>
              <a:t> </a:t>
            </a:r>
            <a:r>
              <a:rPr lang="es-ES" sz="2700" spc="-10" dirty="0" err="1">
                <a:solidFill>
                  <a:srgbClr val="292929"/>
                </a:solidFill>
                <a:cs typeface="Calibri"/>
              </a:rPr>
              <a:t>s'utilitza</a:t>
            </a:r>
            <a:r>
              <a:rPr lang="es-ES" sz="2700" spc="-10" dirty="0">
                <a:solidFill>
                  <a:srgbClr val="292929"/>
                </a:solidFill>
                <a:cs typeface="Calibri"/>
              </a:rPr>
              <a:t> per comparar la similitud o calcular la </a:t>
            </a:r>
            <a:r>
              <a:rPr lang="es-ES" sz="2700" spc="-10" dirty="0" err="1">
                <a:solidFill>
                  <a:srgbClr val="292929"/>
                </a:solidFill>
                <a:cs typeface="Calibri"/>
              </a:rPr>
              <a:t>distància</a:t>
            </a:r>
            <a:r>
              <a:rPr lang="es-ES" sz="2700" spc="-10" dirty="0">
                <a:solidFill>
                  <a:srgbClr val="292929"/>
                </a:solidFill>
                <a:cs typeface="Calibri"/>
              </a:rPr>
              <a:t> entre </a:t>
            </a:r>
            <a:r>
              <a:rPr lang="es-ES" sz="2700" spc="-10" dirty="0" err="1">
                <a:solidFill>
                  <a:srgbClr val="292929"/>
                </a:solidFill>
                <a:cs typeface="Calibri"/>
              </a:rPr>
              <a:t>dues</a:t>
            </a:r>
            <a:r>
              <a:rPr lang="es-ES" sz="2700" spc="-10" dirty="0">
                <a:solidFill>
                  <a:srgbClr val="292929"/>
                </a:solidFill>
                <a:cs typeface="Calibri"/>
              </a:rPr>
              <a:t> </a:t>
            </a:r>
            <a:r>
              <a:rPr lang="es-ES" sz="2700" spc="-10" dirty="0" err="1">
                <a:solidFill>
                  <a:srgbClr val="292929"/>
                </a:solidFill>
                <a:cs typeface="Calibri"/>
              </a:rPr>
              <a:t>matrius</a:t>
            </a:r>
            <a:r>
              <a:rPr lang="es-ES" sz="2700" spc="-10" dirty="0">
                <a:solidFill>
                  <a:srgbClr val="292929"/>
                </a:solidFill>
                <a:cs typeface="Calibri"/>
              </a:rPr>
              <a:t> o </a:t>
            </a:r>
            <a:r>
              <a:rPr lang="es-ES" sz="2700" spc="-10" dirty="0" err="1">
                <a:solidFill>
                  <a:srgbClr val="292929"/>
                </a:solidFill>
                <a:cs typeface="Calibri"/>
              </a:rPr>
              <a:t>sèries</a:t>
            </a:r>
            <a:r>
              <a:rPr lang="es-ES" sz="2700" spc="-10" dirty="0">
                <a:solidFill>
                  <a:srgbClr val="292929"/>
                </a:solidFill>
                <a:cs typeface="Calibri"/>
              </a:rPr>
              <a:t> </a:t>
            </a:r>
            <a:r>
              <a:rPr lang="es-ES" sz="2700" spc="-10" dirty="0" err="1">
                <a:solidFill>
                  <a:srgbClr val="292929"/>
                </a:solidFill>
                <a:cs typeface="Calibri"/>
              </a:rPr>
              <a:t>temporals</a:t>
            </a:r>
            <a:r>
              <a:rPr lang="es-ES" sz="2700" spc="-10" dirty="0">
                <a:solidFill>
                  <a:srgbClr val="292929"/>
                </a:solidFill>
                <a:cs typeface="Calibri"/>
              </a:rPr>
              <a:t> </a:t>
            </a:r>
            <a:r>
              <a:rPr lang="es-ES" sz="2700" spc="-10" dirty="0" err="1">
                <a:solidFill>
                  <a:srgbClr val="292929"/>
                </a:solidFill>
                <a:cs typeface="Calibri"/>
              </a:rPr>
              <a:t>amb</a:t>
            </a:r>
            <a:r>
              <a:rPr lang="es-ES" sz="2700" spc="-10" dirty="0">
                <a:solidFill>
                  <a:srgbClr val="292929"/>
                </a:solidFill>
                <a:cs typeface="Calibri"/>
              </a:rPr>
              <a:t> longitud </a:t>
            </a:r>
            <a:r>
              <a:rPr lang="es-ES" sz="2700" spc="-10" dirty="0" err="1">
                <a:solidFill>
                  <a:srgbClr val="292929"/>
                </a:solidFill>
                <a:cs typeface="Calibri"/>
              </a:rPr>
              <a:t>diferent</a:t>
            </a:r>
            <a:r>
              <a:rPr lang="es-ES" sz="2700" spc="-10" dirty="0">
                <a:solidFill>
                  <a:srgbClr val="292929"/>
                </a:solidFill>
                <a:cs typeface="Calibri"/>
              </a:rPr>
              <a:t>.</a:t>
            </a:r>
            <a:endParaRPr lang="ca-ES" sz="2700" spc="-10" dirty="0" smtClean="0">
              <a:solidFill>
                <a:srgbClr val="292929"/>
              </a:solidFill>
              <a:latin typeface="Calibri"/>
              <a:cs typeface="Calibri"/>
            </a:endParaRPr>
          </a:p>
        </p:txBody>
      </p:sp>
      <p:pic>
        <p:nvPicPr>
          <p:cNvPr id="4" name="object 4"/>
          <p:cNvPicPr/>
          <p:nvPr/>
        </p:nvPicPr>
        <p:blipFill>
          <a:blip r:embed="rId2" cstate="print"/>
          <a:stretch>
            <a:fillRect/>
          </a:stretch>
        </p:blipFill>
        <p:spPr>
          <a:xfrm>
            <a:off x="6350000" y="3071302"/>
            <a:ext cx="2267712" cy="3147433"/>
          </a:xfrm>
          <a:prstGeom prst="rect">
            <a:avLst/>
          </a:prstGeom>
        </p:spPr>
      </p:pic>
      <p:sp>
        <p:nvSpPr>
          <p:cNvPr id="5" name="object 5"/>
          <p:cNvSpPr txBox="1"/>
          <p:nvPr/>
        </p:nvSpPr>
        <p:spPr>
          <a:xfrm>
            <a:off x="2159000" y="4949825"/>
            <a:ext cx="2465705" cy="250825"/>
          </a:xfrm>
          <a:prstGeom prst="rect">
            <a:avLst/>
          </a:prstGeom>
        </p:spPr>
        <p:txBody>
          <a:bodyPr vert="horz" wrap="square" lIns="0" tIns="15875" rIns="0" bIns="0" rtlCol="0">
            <a:spAutoFit/>
          </a:bodyPr>
          <a:lstStyle/>
          <a:p>
            <a:pPr marL="12700">
              <a:lnSpc>
                <a:spcPct val="100000"/>
              </a:lnSpc>
              <a:spcBef>
                <a:spcPts val="125"/>
              </a:spcBef>
            </a:pPr>
            <a:r>
              <a:rPr sz="1450" u="sng" dirty="0">
                <a:solidFill>
                  <a:srgbClr val="0462C1"/>
                </a:solidFill>
                <a:uFill>
                  <a:solidFill>
                    <a:srgbClr val="0462C1"/>
                  </a:solidFill>
                </a:uFill>
                <a:latin typeface="Calibri"/>
                <a:cs typeface="Calibri"/>
                <a:hlinkClick r:id="rId3"/>
              </a:rPr>
              <a:t>https://dtw.r-forge.r-project.org</a:t>
            </a:r>
            <a:endParaRPr sz="1450" dirty="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2160270" cy="323850"/>
          </a:xfrm>
          <a:prstGeom prst="rect">
            <a:avLst/>
          </a:prstGeom>
        </p:spPr>
        <p:txBody>
          <a:bodyPr vert="horz" wrap="square" lIns="0" tIns="13335" rIns="0" bIns="0" rtlCol="0">
            <a:spAutoFit/>
          </a:bodyPr>
          <a:lstStyle/>
          <a:p>
            <a:pPr marL="12700">
              <a:lnSpc>
                <a:spcPct val="100000"/>
              </a:lnSpc>
              <a:spcBef>
                <a:spcPts val="105"/>
              </a:spcBef>
            </a:pPr>
            <a:r>
              <a:rPr sz="1950" dirty="0"/>
              <a:t>4.</a:t>
            </a:r>
            <a:r>
              <a:rPr sz="1950" spc="-45" dirty="0"/>
              <a:t> </a:t>
            </a:r>
            <a:r>
              <a:rPr sz="1950" dirty="0"/>
              <a:t>Complete</a:t>
            </a:r>
            <a:r>
              <a:rPr sz="1950" spc="-55" dirty="0"/>
              <a:t> </a:t>
            </a:r>
            <a:r>
              <a:rPr sz="1950" dirty="0"/>
              <a:t>guide</a:t>
            </a:r>
            <a:endParaRPr sz="1950"/>
          </a:p>
        </p:txBody>
      </p:sp>
      <p:sp>
        <p:nvSpPr>
          <p:cNvPr id="3" name="object 3"/>
          <p:cNvSpPr txBox="1"/>
          <p:nvPr/>
        </p:nvSpPr>
        <p:spPr>
          <a:xfrm>
            <a:off x="690168" y="1078738"/>
            <a:ext cx="7513955" cy="1188210"/>
          </a:xfrm>
          <a:prstGeom prst="rect">
            <a:avLst/>
          </a:prstGeom>
        </p:spPr>
        <p:txBody>
          <a:bodyPr vert="horz" wrap="square" lIns="0" tIns="53340" rIns="0" bIns="0" rtlCol="0">
            <a:spAutoFit/>
          </a:bodyPr>
          <a:lstStyle/>
          <a:p>
            <a:pPr marL="234950" marR="5080" indent="-222885" algn="just">
              <a:lnSpc>
                <a:spcPct val="90800"/>
              </a:lnSpc>
              <a:spcBef>
                <a:spcPts val="420"/>
              </a:spcBef>
              <a:buFont typeface="Arial"/>
              <a:buChar char="•"/>
              <a:tabLst>
                <a:tab pos="235585" algn="l"/>
              </a:tabLst>
            </a:pPr>
            <a:r>
              <a:rPr sz="2700" dirty="0">
                <a:solidFill>
                  <a:srgbClr val="292929"/>
                </a:solidFill>
                <a:latin typeface="Calibri"/>
                <a:cs typeface="Calibri"/>
              </a:rPr>
              <a:t>Autocorrelation</a:t>
            </a:r>
            <a:r>
              <a:rPr sz="2700" dirty="0" smtClean="0">
                <a:solidFill>
                  <a:srgbClr val="292929"/>
                </a:solidFill>
                <a:latin typeface="Calibri"/>
                <a:cs typeface="Calibri"/>
              </a:rPr>
              <a:t>:</a:t>
            </a:r>
            <a:r>
              <a:rPr lang="ca-ES" sz="2700" dirty="0" smtClean="0">
                <a:solidFill>
                  <a:srgbClr val="292929"/>
                </a:solidFill>
                <a:latin typeface="Calibri"/>
                <a:cs typeface="Calibri"/>
              </a:rPr>
              <a:t> </a:t>
            </a:r>
            <a:r>
              <a:rPr lang="es-ES" sz="2700" dirty="0">
                <a:solidFill>
                  <a:srgbClr val="292929"/>
                </a:solidFill>
                <a:cs typeface="Calibri"/>
              </a:rPr>
              <a:t>De manera informal, </a:t>
            </a:r>
            <a:r>
              <a:rPr lang="es-ES" sz="2700" dirty="0" err="1">
                <a:solidFill>
                  <a:srgbClr val="292929"/>
                </a:solidFill>
                <a:cs typeface="Calibri"/>
              </a:rPr>
              <a:t>l'autocorrelació</a:t>
            </a:r>
            <a:r>
              <a:rPr lang="es-ES" sz="2700" dirty="0">
                <a:solidFill>
                  <a:srgbClr val="292929"/>
                </a:solidFill>
                <a:cs typeface="Calibri"/>
              </a:rPr>
              <a:t> </a:t>
            </a:r>
            <a:r>
              <a:rPr lang="es-ES" sz="2700" dirty="0" err="1">
                <a:solidFill>
                  <a:srgbClr val="292929"/>
                </a:solidFill>
                <a:cs typeface="Calibri"/>
              </a:rPr>
              <a:t>és</a:t>
            </a:r>
            <a:r>
              <a:rPr lang="es-ES" sz="2700" dirty="0">
                <a:solidFill>
                  <a:srgbClr val="292929"/>
                </a:solidFill>
                <a:cs typeface="Calibri"/>
              </a:rPr>
              <a:t> la similitud entre </a:t>
            </a:r>
            <a:r>
              <a:rPr lang="es-ES" sz="2700" dirty="0" err="1">
                <a:solidFill>
                  <a:srgbClr val="292929"/>
                </a:solidFill>
                <a:cs typeface="Calibri"/>
              </a:rPr>
              <a:t>observacions</a:t>
            </a:r>
            <a:r>
              <a:rPr lang="es-ES" sz="2700" dirty="0">
                <a:solidFill>
                  <a:srgbClr val="292929"/>
                </a:solidFill>
                <a:cs typeface="Calibri"/>
              </a:rPr>
              <a:t> en </a:t>
            </a:r>
            <a:r>
              <a:rPr lang="es-ES" sz="2700" dirty="0" err="1">
                <a:solidFill>
                  <a:srgbClr val="292929"/>
                </a:solidFill>
                <a:cs typeface="Calibri"/>
              </a:rPr>
              <a:t>funció</a:t>
            </a:r>
            <a:r>
              <a:rPr lang="es-ES" sz="2700" dirty="0">
                <a:solidFill>
                  <a:srgbClr val="292929"/>
                </a:solidFill>
                <a:cs typeface="Calibri"/>
              </a:rPr>
              <a:t> del </a:t>
            </a:r>
            <a:r>
              <a:rPr lang="es-ES" sz="2700" dirty="0" err="1">
                <a:solidFill>
                  <a:srgbClr val="292929"/>
                </a:solidFill>
                <a:cs typeface="Calibri"/>
              </a:rPr>
              <a:t>retard</a:t>
            </a:r>
            <a:r>
              <a:rPr lang="es-ES" sz="2700" dirty="0">
                <a:solidFill>
                  <a:srgbClr val="292929"/>
                </a:solidFill>
                <a:cs typeface="Calibri"/>
              </a:rPr>
              <a:t> entre elles.</a:t>
            </a:r>
            <a:endParaRPr sz="2700" dirty="0">
              <a:latin typeface="Calibri"/>
              <a:cs typeface="Calibri"/>
            </a:endParaRPr>
          </a:p>
        </p:txBody>
      </p:sp>
      <p:pic>
        <p:nvPicPr>
          <p:cNvPr id="4" name="object 4"/>
          <p:cNvPicPr/>
          <p:nvPr/>
        </p:nvPicPr>
        <p:blipFill>
          <a:blip r:embed="rId2" cstate="print"/>
          <a:stretch>
            <a:fillRect/>
          </a:stretch>
        </p:blipFill>
        <p:spPr>
          <a:xfrm>
            <a:off x="1271016" y="2391156"/>
            <a:ext cx="6629400" cy="3276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168" y="206121"/>
            <a:ext cx="7793432" cy="2850460"/>
          </a:xfrm>
          <a:prstGeom prst="rect">
            <a:avLst/>
          </a:prstGeom>
        </p:spPr>
        <p:txBody>
          <a:bodyPr vert="horz" wrap="square" lIns="0" tIns="13335" rIns="0" bIns="0" rtlCol="0">
            <a:spAutoFit/>
          </a:bodyPr>
          <a:lstStyle/>
          <a:p>
            <a:pPr marL="186055">
              <a:lnSpc>
                <a:spcPct val="100000"/>
              </a:lnSpc>
              <a:spcBef>
                <a:spcPts val="105"/>
              </a:spcBef>
            </a:pPr>
            <a:r>
              <a:rPr sz="1950" b="1" dirty="0">
                <a:latin typeface="Arial"/>
                <a:cs typeface="Arial"/>
              </a:rPr>
              <a:t>4.</a:t>
            </a:r>
            <a:r>
              <a:rPr sz="1950" b="1" spc="-35" dirty="0">
                <a:latin typeface="Arial"/>
                <a:cs typeface="Arial"/>
              </a:rPr>
              <a:t> </a:t>
            </a:r>
            <a:r>
              <a:rPr sz="1950" b="1" dirty="0">
                <a:latin typeface="Arial"/>
                <a:cs typeface="Arial"/>
              </a:rPr>
              <a:t>Complete</a:t>
            </a:r>
            <a:r>
              <a:rPr sz="1950" b="1" spc="-45" dirty="0">
                <a:latin typeface="Arial"/>
                <a:cs typeface="Arial"/>
              </a:rPr>
              <a:t> </a:t>
            </a:r>
            <a:r>
              <a:rPr sz="1950" b="1" dirty="0">
                <a:latin typeface="Arial"/>
                <a:cs typeface="Arial"/>
              </a:rPr>
              <a:t>guide</a:t>
            </a:r>
            <a:endParaRPr sz="1950" dirty="0">
              <a:latin typeface="Arial"/>
              <a:cs typeface="Arial"/>
            </a:endParaRPr>
          </a:p>
          <a:p>
            <a:pPr>
              <a:lnSpc>
                <a:spcPct val="100000"/>
              </a:lnSpc>
            </a:pPr>
            <a:endParaRPr sz="2200" dirty="0">
              <a:latin typeface="Arial"/>
              <a:cs typeface="Arial"/>
            </a:endParaRPr>
          </a:p>
          <a:p>
            <a:pPr>
              <a:lnSpc>
                <a:spcPct val="100000"/>
              </a:lnSpc>
              <a:spcBef>
                <a:spcPts val="15"/>
              </a:spcBef>
            </a:pPr>
            <a:endParaRPr sz="2000" dirty="0">
              <a:latin typeface="Arial"/>
              <a:cs typeface="Arial"/>
            </a:endParaRPr>
          </a:p>
          <a:p>
            <a:pPr marL="234950" marR="5080" indent="-222885" algn="just">
              <a:lnSpc>
                <a:spcPct val="90900"/>
              </a:lnSpc>
              <a:buFont typeface="Arial"/>
              <a:buChar char="•"/>
              <a:tabLst>
                <a:tab pos="235585" algn="l"/>
              </a:tabLst>
            </a:pPr>
            <a:r>
              <a:rPr sz="2700" spc="5" dirty="0">
                <a:solidFill>
                  <a:srgbClr val="292929"/>
                </a:solidFill>
                <a:latin typeface="Calibri"/>
                <a:cs typeface="Calibri"/>
              </a:rPr>
              <a:t>Seasonality</a:t>
            </a:r>
            <a:r>
              <a:rPr sz="2700" spc="5" dirty="0" smtClean="0">
                <a:solidFill>
                  <a:srgbClr val="292929"/>
                </a:solidFill>
                <a:latin typeface="Calibri"/>
                <a:cs typeface="Calibri"/>
              </a:rPr>
              <a:t>:</a:t>
            </a:r>
            <a:r>
              <a:rPr lang="ca-ES" sz="2700" spc="5" dirty="0">
                <a:solidFill>
                  <a:srgbClr val="292929"/>
                </a:solidFill>
                <a:cs typeface="Calibri"/>
              </a:rPr>
              <a:t> L'estacionalitat fa referència a les fluctuacions periòdiques. Per exemple, el consum d'electricitat és alt durant el dia i baix durant la nit, o les vendes en línia augmenten durant el Nadal abans de tornar a frenar.</a:t>
            </a:r>
            <a:endParaRPr sz="2700" dirty="0">
              <a:latin typeface="Calibri"/>
              <a:cs typeface="Calibri"/>
            </a:endParaRPr>
          </a:p>
        </p:txBody>
      </p:sp>
      <p:pic>
        <p:nvPicPr>
          <p:cNvPr id="3" name="object 3"/>
          <p:cNvPicPr/>
          <p:nvPr/>
        </p:nvPicPr>
        <p:blipFill>
          <a:blip r:embed="rId2" cstate="print"/>
          <a:stretch>
            <a:fillRect/>
          </a:stretch>
        </p:blipFill>
        <p:spPr>
          <a:xfrm>
            <a:off x="1118616" y="3215640"/>
            <a:ext cx="6553200" cy="213322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2160270" cy="323850"/>
          </a:xfrm>
          <a:prstGeom prst="rect">
            <a:avLst/>
          </a:prstGeom>
        </p:spPr>
        <p:txBody>
          <a:bodyPr vert="horz" wrap="square" lIns="0" tIns="13335" rIns="0" bIns="0" rtlCol="0">
            <a:spAutoFit/>
          </a:bodyPr>
          <a:lstStyle/>
          <a:p>
            <a:pPr marL="12700">
              <a:lnSpc>
                <a:spcPct val="100000"/>
              </a:lnSpc>
              <a:spcBef>
                <a:spcPts val="105"/>
              </a:spcBef>
            </a:pPr>
            <a:r>
              <a:rPr sz="1950" dirty="0"/>
              <a:t>4.</a:t>
            </a:r>
            <a:r>
              <a:rPr sz="1950" spc="-45" dirty="0"/>
              <a:t> </a:t>
            </a:r>
            <a:r>
              <a:rPr sz="1950" dirty="0"/>
              <a:t>Complete</a:t>
            </a:r>
            <a:r>
              <a:rPr sz="1950" spc="-55" dirty="0"/>
              <a:t> </a:t>
            </a:r>
            <a:r>
              <a:rPr sz="1950" dirty="0"/>
              <a:t>guide</a:t>
            </a:r>
            <a:endParaRPr sz="1950"/>
          </a:p>
        </p:txBody>
      </p:sp>
      <p:sp>
        <p:nvSpPr>
          <p:cNvPr id="3" name="object 3"/>
          <p:cNvSpPr txBox="1"/>
          <p:nvPr/>
        </p:nvSpPr>
        <p:spPr>
          <a:xfrm>
            <a:off x="690168" y="1078738"/>
            <a:ext cx="7513955" cy="2700035"/>
          </a:xfrm>
          <a:prstGeom prst="rect">
            <a:avLst/>
          </a:prstGeom>
        </p:spPr>
        <p:txBody>
          <a:bodyPr vert="horz" wrap="square" lIns="0" tIns="52705" rIns="0" bIns="0" rtlCol="0">
            <a:spAutoFit/>
          </a:bodyPr>
          <a:lstStyle/>
          <a:p>
            <a:pPr marL="234950" marR="5080" indent="-222885" algn="just">
              <a:lnSpc>
                <a:spcPct val="90900"/>
              </a:lnSpc>
              <a:spcBef>
                <a:spcPts val="415"/>
              </a:spcBef>
              <a:buFont typeface="Arial"/>
              <a:buChar char="•"/>
              <a:tabLst>
                <a:tab pos="235585" algn="l"/>
              </a:tabLst>
            </a:pPr>
            <a:r>
              <a:rPr sz="2700" b="1" spc="5" dirty="0" smtClean="0">
                <a:solidFill>
                  <a:srgbClr val="292929"/>
                </a:solidFill>
                <a:latin typeface="Calibri"/>
                <a:cs typeface="Calibri"/>
              </a:rPr>
              <a:t>Stationarity</a:t>
            </a:r>
            <a:r>
              <a:rPr lang="ca-ES" sz="2700" b="1" spc="5" dirty="0">
                <a:solidFill>
                  <a:srgbClr val="292929"/>
                </a:solidFill>
                <a:cs typeface="Calibri"/>
              </a:rPr>
              <a:t> </a:t>
            </a:r>
            <a:r>
              <a:rPr lang="ca-ES" sz="2700" spc="5" dirty="0">
                <a:solidFill>
                  <a:srgbClr val="292929"/>
                </a:solidFill>
                <a:cs typeface="Calibri"/>
              </a:rPr>
              <a:t>L'estacionarietat és una característica important de les sèries temporals. Es diu que una sèrie temporal és estacionària si les seves propietats estadístiques no canvien amb el temps. En altres paraules, té una mitjana i una variància constants, i la covariància és independent del temps.</a:t>
            </a:r>
            <a:endParaRPr sz="2700" dirty="0">
              <a:latin typeface="Calibri"/>
              <a:cs typeface="Calibri"/>
            </a:endParaRPr>
          </a:p>
        </p:txBody>
      </p:sp>
      <p:pic>
        <p:nvPicPr>
          <p:cNvPr id="4" name="object 4"/>
          <p:cNvPicPr/>
          <p:nvPr/>
        </p:nvPicPr>
        <p:blipFill>
          <a:blip r:embed="rId2" cstate="print"/>
          <a:stretch>
            <a:fillRect/>
          </a:stretch>
        </p:blipFill>
        <p:spPr>
          <a:xfrm>
            <a:off x="4292600" y="3553525"/>
            <a:ext cx="3085885" cy="305385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2160270" cy="323850"/>
          </a:xfrm>
          <a:prstGeom prst="rect">
            <a:avLst/>
          </a:prstGeom>
        </p:spPr>
        <p:txBody>
          <a:bodyPr vert="horz" wrap="square" lIns="0" tIns="13335" rIns="0" bIns="0" rtlCol="0">
            <a:spAutoFit/>
          </a:bodyPr>
          <a:lstStyle/>
          <a:p>
            <a:pPr marL="12700">
              <a:lnSpc>
                <a:spcPct val="100000"/>
              </a:lnSpc>
              <a:spcBef>
                <a:spcPts val="105"/>
              </a:spcBef>
            </a:pPr>
            <a:r>
              <a:rPr sz="1950" dirty="0"/>
              <a:t>4.</a:t>
            </a:r>
            <a:r>
              <a:rPr sz="1950" spc="-45" dirty="0"/>
              <a:t> </a:t>
            </a:r>
            <a:r>
              <a:rPr sz="1950" dirty="0"/>
              <a:t>Complete</a:t>
            </a:r>
            <a:r>
              <a:rPr sz="1950" spc="-55" dirty="0"/>
              <a:t> </a:t>
            </a:r>
            <a:r>
              <a:rPr sz="1950" dirty="0"/>
              <a:t>guide</a:t>
            </a:r>
            <a:endParaRPr sz="1950"/>
          </a:p>
        </p:txBody>
      </p:sp>
      <p:pic>
        <p:nvPicPr>
          <p:cNvPr id="3" name="object 3"/>
          <p:cNvPicPr/>
          <p:nvPr/>
        </p:nvPicPr>
        <p:blipFill>
          <a:blip r:embed="rId2" cstate="print"/>
          <a:stretch>
            <a:fillRect/>
          </a:stretch>
        </p:blipFill>
        <p:spPr>
          <a:xfrm>
            <a:off x="544068" y="1097280"/>
            <a:ext cx="7717535" cy="461772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168" y="206121"/>
            <a:ext cx="7512684" cy="2075180"/>
          </a:xfrm>
          <a:prstGeom prst="rect">
            <a:avLst/>
          </a:prstGeom>
        </p:spPr>
        <p:txBody>
          <a:bodyPr vert="horz" wrap="square" lIns="0" tIns="13335" rIns="0" bIns="0" rtlCol="0">
            <a:spAutoFit/>
          </a:bodyPr>
          <a:lstStyle/>
          <a:p>
            <a:pPr marL="186055">
              <a:lnSpc>
                <a:spcPct val="100000"/>
              </a:lnSpc>
              <a:spcBef>
                <a:spcPts val="105"/>
              </a:spcBef>
            </a:pPr>
            <a:r>
              <a:rPr sz="1950" b="1" dirty="0">
                <a:latin typeface="Arial"/>
                <a:cs typeface="Arial"/>
              </a:rPr>
              <a:t>4.</a:t>
            </a:r>
            <a:r>
              <a:rPr sz="1950" b="1" spc="-35" dirty="0">
                <a:latin typeface="Arial"/>
                <a:cs typeface="Arial"/>
              </a:rPr>
              <a:t> </a:t>
            </a:r>
            <a:r>
              <a:rPr sz="1950" b="1" dirty="0">
                <a:latin typeface="Arial"/>
                <a:cs typeface="Arial"/>
              </a:rPr>
              <a:t>Complete</a:t>
            </a:r>
            <a:r>
              <a:rPr sz="1950" b="1" spc="-45" dirty="0">
                <a:latin typeface="Arial"/>
                <a:cs typeface="Arial"/>
              </a:rPr>
              <a:t> </a:t>
            </a:r>
            <a:r>
              <a:rPr sz="1950" b="1" dirty="0">
                <a:latin typeface="Arial"/>
                <a:cs typeface="Arial"/>
              </a:rPr>
              <a:t>guide</a:t>
            </a:r>
            <a:endParaRPr sz="1950" dirty="0">
              <a:latin typeface="Arial"/>
              <a:cs typeface="Arial"/>
            </a:endParaRPr>
          </a:p>
          <a:p>
            <a:pPr>
              <a:lnSpc>
                <a:spcPct val="100000"/>
              </a:lnSpc>
            </a:pPr>
            <a:endParaRPr sz="2200" dirty="0">
              <a:latin typeface="Arial"/>
              <a:cs typeface="Arial"/>
            </a:endParaRPr>
          </a:p>
          <a:p>
            <a:pPr>
              <a:lnSpc>
                <a:spcPct val="100000"/>
              </a:lnSpc>
              <a:spcBef>
                <a:spcPts val="10"/>
              </a:spcBef>
            </a:pPr>
            <a:endParaRPr sz="2050" dirty="0">
              <a:latin typeface="Arial"/>
              <a:cs typeface="Arial"/>
            </a:endParaRPr>
          </a:p>
          <a:p>
            <a:pPr marL="234950" marR="5080" indent="-222885">
              <a:lnSpc>
                <a:spcPts val="2940"/>
              </a:lnSpc>
              <a:buFont typeface="Arial"/>
              <a:buChar char="•"/>
              <a:tabLst>
                <a:tab pos="235585" algn="l"/>
                <a:tab pos="640080" algn="l"/>
                <a:tab pos="1289685" algn="l"/>
                <a:tab pos="2519680" algn="l"/>
                <a:tab pos="3413125" algn="l"/>
                <a:tab pos="3763645" algn="l"/>
                <a:tab pos="4067175" algn="l"/>
                <a:tab pos="5519420" algn="l"/>
                <a:tab pos="6432550" algn="l"/>
                <a:tab pos="6858000" algn="l"/>
              </a:tabLst>
            </a:pPr>
            <a:r>
              <a:rPr lang="ca-ES" sz="2700" dirty="0">
                <a:solidFill>
                  <a:srgbClr val="292929"/>
                </a:solidFill>
                <a:cs typeface="Calibri"/>
              </a:rPr>
              <a:t>En aquest lloc web hi ha una guia completa d'anàlisi del temps</a:t>
            </a:r>
          </a:p>
          <a:p>
            <a:pPr marL="234950" marR="5080" indent="-222885">
              <a:lnSpc>
                <a:spcPts val="2940"/>
              </a:lnSpc>
              <a:buFont typeface="Arial"/>
              <a:buChar char="•"/>
              <a:tabLst>
                <a:tab pos="235585" algn="l"/>
                <a:tab pos="640080" algn="l"/>
                <a:tab pos="1289685" algn="l"/>
                <a:tab pos="2519680" algn="l"/>
                <a:tab pos="3413125" algn="l"/>
                <a:tab pos="3763645" algn="l"/>
                <a:tab pos="4067175" algn="l"/>
                <a:tab pos="5519420" algn="l"/>
                <a:tab pos="6432550" algn="l"/>
                <a:tab pos="6858000" algn="l"/>
              </a:tabLst>
            </a:pPr>
            <a:r>
              <a:rPr lang="ca-ES" sz="2700" dirty="0">
                <a:solidFill>
                  <a:srgbClr val="292929"/>
                </a:solidFill>
                <a:cs typeface="Calibri"/>
              </a:rPr>
              <a:t>Mitjana </a:t>
            </a:r>
            <a:r>
              <a:rPr lang="ca-ES" sz="2700" dirty="0" smtClean="0">
                <a:solidFill>
                  <a:srgbClr val="292929"/>
                </a:solidFill>
                <a:cs typeface="Calibri"/>
              </a:rPr>
              <a:t>mòbil / </a:t>
            </a:r>
            <a:r>
              <a:rPr sz="2350" spc="-5" dirty="0" smtClean="0">
                <a:solidFill>
                  <a:srgbClr val="292929"/>
                </a:solidFill>
                <a:latin typeface="Calibri"/>
                <a:cs typeface="Calibri"/>
              </a:rPr>
              <a:t>moving</a:t>
            </a:r>
            <a:r>
              <a:rPr sz="2350" spc="-75" dirty="0" smtClean="0">
                <a:solidFill>
                  <a:srgbClr val="292929"/>
                </a:solidFill>
                <a:latin typeface="Calibri"/>
                <a:cs typeface="Calibri"/>
              </a:rPr>
              <a:t> </a:t>
            </a:r>
            <a:r>
              <a:rPr sz="2350" spc="-25" dirty="0">
                <a:solidFill>
                  <a:srgbClr val="292929"/>
                </a:solidFill>
                <a:latin typeface="Calibri"/>
                <a:cs typeface="Calibri"/>
              </a:rPr>
              <a:t>average</a:t>
            </a:r>
            <a:endParaRPr sz="2350" dirty="0">
              <a:latin typeface="Calibri"/>
              <a:cs typeface="Calibri"/>
            </a:endParaRPr>
          </a:p>
        </p:txBody>
      </p:sp>
      <p:pic>
        <p:nvPicPr>
          <p:cNvPr id="3" name="object 3"/>
          <p:cNvPicPr/>
          <p:nvPr/>
        </p:nvPicPr>
        <p:blipFill>
          <a:blip r:embed="rId2" cstate="print"/>
          <a:stretch>
            <a:fillRect/>
          </a:stretch>
        </p:blipFill>
        <p:spPr>
          <a:xfrm>
            <a:off x="482600" y="2892425"/>
            <a:ext cx="5431797" cy="204525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168" y="206121"/>
            <a:ext cx="7512684" cy="2075180"/>
          </a:xfrm>
          <a:prstGeom prst="rect">
            <a:avLst/>
          </a:prstGeom>
        </p:spPr>
        <p:txBody>
          <a:bodyPr vert="horz" wrap="square" lIns="0" tIns="13335" rIns="0" bIns="0" rtlCol="0">
            <a:spAutoFit/>
          </a:bodyPr>
          <a:lstStyle/>
          <a:p>
            <a:pPr marL="186055">
              <a:lnSpc>
                <a:spcPct val="100000"/>
              </a:lnSpc>
              <a:spcBef>
                <a:spcPts val="105"/>
              </a:spcBef>
            </a:pPr>
            <a:r>
              <a:rPr sz="1950" b="1" dirty="0">
                <a:latin typeface="Arial"/>
                <a:cs typeface="Arial"/>
              </a:rPr>
              <a:t>4.</a:t>
            </a:r>
            <a:r>
              <a:rPr sz="1950" b="1" spc="-35" dirty="0">
                <a:latin typeface="Arial"/>
                <a:cs typeface="Arial"/>
              </a:rPr>
              <a:t> </a:t>
            </a:r>
            <a:r>
              <a:rPr sz="1950" b="1" dirty="0">
                <a:latin typeface="Arial"/>
                <a:cs typeface="Arial"/>
              </a:rPr>
              <a:t>Complete</a:t>
            </a:r>
            <a:r>
              <a:rPr sz="1950" b="1" spc="-45" dirty="0">
                <a:latin typeface="Arial"/>
                <a:cs typeface="Arial"/>
              </a:rPr>
              <a:t> </a:t>
            </a:r>
            <a:r>
              <a:rPr sz="1950" b="1" dirty="0">
                <a:latin typeface="Arial"/>
                <a:cs typeface="Arial"/>
              </a:rPr>
              <a:t>guide</a:t>
            </a:r>
            <a:endParaRPr sz="1950" dirty="0">
              <a:latin typeface="Arial"/>
              <a:cs typeface="Arial"/>
            </a:endParaRPr>
          </a:p>
          <a:p>
            <a:pPr>
              <a:lnSpc>
                <a:spcPct val="100000"/>
              </a:lnSpc>
            </a:pPr>
            <a:endParaRPr sz="2200" dirty="0">
              <a:latin typeface="Arial"/>
              <a:cs typeface="Arial"/>
            </a:endParaRPr>
          </a:p>
          <a:p>
            <a:pPr>
              <a:lnSpc>
                <a:spcPct val="100000"/>
              </a:lnSpc>
              <a:spcBef>
                <a:spcPts val="10"/>
              </a:spcBef>
            </a:pPr>
            <a:endParaRPr sz="2050" dirty="0">
              <a:latin typeface="Arial"/>
              <a:cs typeface="Arial"/>
            </a:endParaRPr>
          </a:p>
          <a:p>
            <a:pPr marL="234950" marR="5080" indent="-222885">
              <a:lnSpc>
                <a:spcPts val="2940"/>
              </a:lnSpc>
              <a:buFont typeface="Arial"/>
              <a:buChar char="•"/>
              <a:tabLst>
                <a:tab pos="235585" algn="l"/>
                <a:tab pos="640080" algn="l"/>
                <a:tab pos="1289685" algn="l"/>
                <a:tab pos="2519680" algn="l"/>
                <a:tab pos="3413125" algn="l"/>
                <a:tab pos="3763645" algn="l"/>
                <a:tab pos="4067175" algn="l"/>
                <a:tab pos="5519420" algn="l"/>
                <a:tab pos="6432550" algn="l"/>
                <a:tab pos="6858000" algn="l"/>
              </a:tabLst>
            </a:pPr>
            <a:r>
              <a:rPr lang="ca-ES" sz="2700" dirty="0">
                <a:solidFill>
                  <a:srgbClr val="292929"/>
                </a:solidFill>
                <a:cs typeface="Calibri"/>
              </a:rPr>
              <a:t>En aquest lloc web hi ha una guia completa d'anàlisi del temps</a:t>
            </a:r>
          </a:p>
          <a:p>
            <a:pPr marL="234950" marR="5080" indent="-222885">
              <a:lnSpc>
                <a:spcPts val="2940"/>
              </a:lnSpc>
              <a:buFont typeface="Arial"/>
              <a:buChar char="•"/>
              <a:tabLst>
                <a:tab pos="235585" algn="l"/>
                <a:tab pos="640080" algn="l"/>
                <a:tab pos="1289685" algn="l"/>
                <a:tab pos="2519680" algn="l"/>
                <a:tab pos="3413125" algn="l"/>
                <a:tab pos="3763645" algn="l"/>
                <a:tab pos="4067175" algn="l"/>
                <a:tab pos="5519420" algn="l"/>
                <a:tab pos="6432550" algn="l"/>
                <a:tab pos="6858000" algn="l"/>
              </a:tabLst>
            </a:pPr>
            <a:r>
              <a:rPr lang="ca-ES" sz="2700" dirty="0">
                <a:solidFill>
                  <a:srgbClr val="292929"/>
                </a:solidFill>
                <a:cs typeface="Calibri"/>
              </a:rPr>
              <a:t>suavització </a:t>
            </a:r>
            <a:r>
              <a:rPr lang="ca-ES" sz="2700" dirty="0" smtClean="0">
                <a:solidFill>
                  <a:srgbClr val="292929"/>
                </a:solidFill>
                <a:cs typeface="Calibri"/>
              </a:rPr>
              <a:t>exponencial / </a:t>
            </a:r>
            <a:r>
              <a:rPr sz="2350" spc="-15" dirty="0" smtClean="0">
                <a:solidFill>
                  <a:srgbClr val="292929"/>
                </a:solidFill>
                <a:latin typeface="Calibri"/>
                <a:cs typeface="Calibri"/>
              </a:rPr>
              <a:t>exponential</a:t>
            </a:r>
            <a:r>
              <a:rPr sz="2350" spc="-20" dirty="0" smtClean="0">
                <a:solidFill>
                  <a:srgbClr val="292929"/>
                </a:solidFill>
                <a:latin typeface="Calibri"/>
                <a:cs typeface="Calibri"/>
              </a:rPr>
              <a:t> </a:t>
            </a:r>
            <a:r>
              <a:rPr sz="2350" spc="-10" dirty="0">
                <a:solidFill>
                  <a:srgbClr val="292929"/>
                </a:solidFill>
                <a:latin typeface="Calibri"/>
                <a:cs typeface="Calibri"/>
              </a:rPr>
              <a:t>smoothing</a:t>
            </a:r>
            <a:endParaRPr sz="2350" dirty="0">
              <a:latin typeface="Calibri"/>
              <a:cs typeface="Calibri"/>
            </a:endParaRPr>
          </a:p>
        </p:txBody>
      </p:sp>
      <p:pic>
        <p:nvPicPr>
          <p:cNvPr id="3" name="object 3"/>
          <p:cNvPicPr/>
          <p:nvPr/>
        </p:nvPicPr>
        <p:blipFill>
          <a:blip r:embed="rId2" cstate="print"/>
          <a:stretch>
            <a:fillRect/>
          </a:stretch>
        </p:blipFill>
        <p:spPr>
          <a:xfrm>
            <a:off x="1255775" y="2587752"/>
            <a:ext cx="6553200" cy="30487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2160270" cy="323850"/>
          </a:xfrm>
          <a:prstGeom prst="rect">
            <a:avLst/>
          </a:prstGeom>
        </p:spPr>
        <p:txBody>
          <a:bodyPr vert="horz" wrap="square" lIns="0" tIns="13335" rIns="0" bIns="0" rtlCol="0">
            <a:spAutoFit/>
          </a:bodyPr>
          <a:lstStyle/>
          <a:p>
            <a:pPr marL="12700">
              <a:lnSpc>
                <a:spcPct val="100000"/>
              </a:lnSpc>
              <a:spcBef>
                <a:spcPts val="105"/>
              </a:spcBef>
            </a:pPr>
            <a:r>
              <a:rPr sz="1950" dirty="0"/>
              <a:t>4.</a:t>
            </a:r>
            <a:r>
              <a:rPr sz="1950" spc="-45" dirty="0"/>
              <a:t> </a:t>
            </a:r>
            <a:r>
              <a:rPr sz="1950" dirty="0"/>
              <a:t>Complete</a:t>
            </a:r>
            <a:r>
              <a:rPr sz="1950" spc="-55" dirty="0"/>
              <a:t> </a:t>
            </a:r>
            <a:r>
              <a:rPr sz="1950" dirty="0"/>
              <a:t>guide</a:t>
            </a:r>
          </a:p>
        </p:txBody>
      </p:sp>
      <p:sp>
        <p:nvSpPr>
          <p:cNvPr id="3" name="object 3"/>
          <p:cNvSpPr txBox="1"/>
          <p:nvPr/>
        </p:nvSpPr>
        <p:spPr>
          <a:xfrm>
            <a:off x="690168" y="1078738"/>
            <a:ext cx="4509770" cy="440690"/>
          </a:xfrm>
          <a:prstGeom prst="rect">
            <a:avLst/>
          </a:prstGeom>
        </p:spPr>
        <p:txBody>
          <a:bodyPr vert="horz" wrap="square" lIns="0" tIns="15875" rIns="0" bIns="0" rtlCol="0">
            <a:spAutoFit/>
          </a:bodyPr>
          <a:lstStyle/>
          <a:p>
            <a:pPr marL="234950" indent="-222885">
              <a:lnSpc>
                <a:spcPct val="100000"/>
              </a:lnSpc>
              <a:spcBef>
                <a:spcPts val="125"/>
              </a:spcBef>
              <a:buFont typeface="Arial"/>
              <a:buChar char="•"/>
              <a:tabLst>
                <a:tab pos="235585" algn="l"/>
              </a:tabLst>
            </a:pPr>
            <a:r>
              <a:rPr sz="2700" dirty="0">
                <a:solidFill>
                  <a:srgbClr val="292929"/>
                </a:solidFill>
                <a:latin typeface="Calibri"/>
                <a:cs typeface="Calibri"/>
              </a:rPr>
              <a:t>Autoregressive</a:t>
            </a:r>
            <a:r>
              <a:rPr sz="2700" spc="-60" dirty="0">
                <a:solidFill>
                  <a:srgbClr val="292929"/>
                </a:solidFill>
                <a:latin typeface="Calibri"/>
                <a:cs typeface="Calibri"/>
              </a:rPr>
              <a:t> </a:t>
            </a:r>
            <a:r>
              <a:rPr sz="2700" spc="10" dirty="0">
                <a:solidFill>
                  <a:srgbClr val="292929"/>
                </a:solidFill>
                <a:latin typeface="Calibri"/>
                <a:cs typeface="Calibri"/>
              </a:rPr>
              <a:t>model</a:t>
            </a:r>
            <a:r>
              <a:rPr sz="2700" spc="-40" dirty="0">
                <a:solidFill>
                  <a:srgbClr val="292929"/>
                </a:solidFill>
                <a:latin typeface="Calibri"/>
                <a:cs typeface="Calibri"/>
              </a:rPr>
              <a:t> </a:t>
            </a:r>
            <a:r>
              <a:rPr sz="2700" spc="5" dirty="0">
                <a:solidFill>
                  <a:srgbClr val="292929"/>
                </a:solidFill>
                <a:latin typeface="Calibri"/>
                <a:cs typeface="Calibri"/>
              </a:rPr>
              <a:t>i</a:t>
            </a:r>
            <a:r>
              <a:rPr sz="2700" spc="-25" dirty="0">
                <a:solidFill>
                  <a:srgbClr val="292929"/>
                </a:solidFill>
                <a:latin typeface="Calibri"/>
                <a:cs typeface="Calibri"/>
              </a:rPr>
              <a:t> </a:t>
            </a:r>
            <a:r>
              <a:rPr sz="2700" spc="10" dirty="0">
                <a:solidFill>
                  <a:srgbClr val="292929"/>
                </a:solidFill>
                <a:latin typeface="Calibri"/>
                <a:cs typeface="Calibri"/>
              </a:rPr>
              <a:t>ARIMA</a:t>
            </a:r>
            <a:endParaRPr sz="2700" dirty="0">
              <a:latin typeface="Calibri"/>
              <a:cs typeface="Calibri"/>
            </a:endParaRPr>
          </a:p>
        </p:txBody>
      </p:sp>
      <p:pic>
        <p:nvPicPr>
          <p:cNvPr id="4" name="object 4"/>
          <p:cNvPicPr/>
          <p:nvPr/>
        </p:nvPicPr>
        <p:blipFill>
          <a:blip r:embed="rId2" cstate="print"/>
          <a:stretch>
            <a:fillRect/>
          </a:stretch>
        </p:blipFill>
        <p:spPr>
          <a:xfrm>
            <a:off x="742483" y="3468624"/>
            <a:ext cx="7452064" cy="1026673"/>
          </a:xfrm>
          <a:prstGeom prst="rect">
            <a:avLst/>
          </a:prstGeom>
        </p:spPr>
      </p:pic>
      <p:pic>
        <p:nvPicPr>
          <p:cNvPr id="5" name="object 5"/>
          <p:cNvPicPr/>
          <p:nvPr/>
        </p:nvPicPr>
        <p:blipFill>
          <a:blip r:embed="rId3" cstate="print"/>
          <a:stretch>
            <a:fillRect/>
          </a:stretch>
        </p:blipFill>
        <p:spPr>
          <a:xfrm>
            <a:off x="696714" y="1651640"/>
            <a:ext cx="7939285" cy="1369271"/>
          </a:xfrm>
          <a:prstGeom prst="rect">
            <a:avLst/>
          </a:prstGeom>
        </p:spPr>
      </p:pic>
      <p:sp>
        <p:nvSpPr>
          <p:cNvPr id="6" name="object 6"/>
          <p:cNvSpPr txBox="1"/>
          <p:nvPr/>
        </p:nvSpPr>
        <p:spPr>
          <a:xfrm>
            <a:off x="1644776" y="5045786"/>
            <a:ext cx="4750435" cy="250825"/>
          </a:xfrm>
          <a:prstGeom prst="rect">
            <a:avLst/>
          </a:prstGeom>
        </p:spPr>
        <p:txBody>
          <a:bodyPr vert="horz" wrap="square" lIns="0" tIns="15875" rIns="0" bIns="0" rtlCol="0">
            <a:spAutoFit/>
          </a:bodyPr>
          <a:lstStyle/>
          <a:p>
            <a:pPr marL="12700">
              <a:lnSpc>
                <a:spcPct val="100000"/>
              </a:lnSpc>
              <a:spcBef>
                <a:spcPts val="125"/>
              </a:spcBef>
            </a:pPr>
            <a:r>
              <a:rPr sz="1450" dirty="0">
                <a:latin typeface="Calibri"/>
                <a:cs typeface="Calibri"/>
              </a:rPr>
              <a:t>https://machinelearningmastery.com/time-series-forecasting/</a:t>
            </a:r>
            <a:endParaRPr sz="145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tge 3"/>
          <p:cNvPicPr>
            <a:picLocks noChangeAspect="1"/>
          </p:cNvPicPr>
          <p:nvPr/>
        </p:nvPicPr>
        <p:blipFill>
          <a:blip r:embed="rId2"/>
          <a:stretch>
            <a:fillRect/>
          </a:stretch>
        </p:blipFill>
        <p:spPr>
          <a:xfrm>
            <a:off x="254000" y="1825625"/>
            <a:ext cx="8512563" cy="1771650"/>
          </a:xfrm>
          <a:prstGeom prst="rect">
            <a:avLst/>
          </a:prstGeom>
        </p:spPr>
      </p:pic>
      <p:sp>
        <p:nvSpPr>
          <p:cNvPr id="5" name="object 2"/>
          <p:cNvSpPr txBox="1">
            <a:spLocks/>
          </p:cNvSpPr>
          <p:nvPr/>
        </p:nvSpPr>
        <p:spPr>
          <a:xfrm>
            <a:off x="863600" y="206121"/>
            <a:ext cx="2160270" cy="323850"/>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ca-ES" sz="1950" kern="0" smtClean="0">
                <a:solidFill>
                  <a:sysClr val="windowText" lastClr="000000"/>
                </a:solidFill>
              </a:rPr>
              <a:t>4.</a:t>
            </a:r>
            <a:r>
              <a:rPr lang="ca-ES" sz="1950" kern="0" spc="-45" smtClean="0">
                <a:solidFill>
                  <a:sysClr val="windowText" lastClr="000000"/>
                </a:solidFill>
              </a:rPr>
              <a:t> </a:t>
            </a:r>
            <a:r>
              <a:rPr lang="ca-ES" sz="1950" kern="0" smtClean="0">
                <a:solidFill>
                  <a:sysClr val="windowText" lastClr="000000"/>
                </a:solidFill>
              </a:rPr>
              <a:t>Complete</a:t>
            </a:r>
            <a:r>
              <a:rPr lang="ca-ES" sz="1950" kern="0" spc="-55" smtClean="0">
                <a:solidFill>
                  <a:sysClr val="windowText" lastClr="000000"/>
                </a:solidFill>
              </a:rPr>
              <a:t> </a:t>
            </a:r>
            <a:r>
              <a:rPr lang="ca-ES" sz="1950" kern="0" smtClean="0">
                <a:solidFill>
                  <a:sysClr val="windowText" lastClr="000000"/>
                </a:solidFill>
              </a:rPr>
              <a:t>guide</a:t>
            </a:r>
            <a:endParaRPr lang="ca-ES" sz="1950" kern="0" dirty="0">
              <a:solidFill>
                <a:sysClr val="windowText" lastClr="000000"/>
              </a:solidFill>
            </a:endParaRPr>
          </a:p>
        </p:txBody>
      </p:sp>
      <p:sp>
        <p:nvSpPr>
          <p:cNvPr id="6" name="object 3"/>
          <p:cNvSpPr txBox="1"/>
          <p:nvPr/>
        </p:nvSpPr>
        <p:spPr>
          <a:xfrm>
            <a:off x="690168" y="1078738"/>
            <a:ext cx="4509770" cy="440690"/>
          </a:xfrm>
          <a:prstGeom prst="rect">
            <a:avLst/>
          </a:prstGeom>
        </p:spPr>
        <p:txBody>
          <a:bodyPr vert="horz" wrap="square" lIns="0" tIns="15875" rIns="0" bIns="0" rtlCol="0">
            <a:spAutoFit/>
          </a:bodyPr>
          <a:lstStyle/>
          <a:p>
            <a:pPr marL="234950" indent="-222885">
              <a:lnSpc>
                <a:spcPct val="100000"/>
              </a:lnSpc>
              <a:spcBef>
                <a:spcPts val="125"/>
              </a:spcBef>
              <a:buFont typeface="Arial"/>
              <a:buChar char="•"/>
              <a:tabLst>
                <a:tab pos="235585" algn="l"/>
              </a:tabLst>
            </a:pPr>
            <a:r>
              <a:rPr sz="2700" dirty="0">
                <a:solidFill>
                  <a:srgbClr val="292929"/>
                </a:solidFill>
                <a:latin typeface="Calibri"/>
                <a:cs typeface="Calibri"/>
              </a:rPr>
              <a:t>Autoregressive</a:t>
            </a:r>
            <a:r>
              <a:rPr sz="2700" spc="-60" dirty="0">
                <a:solidFill>
                  <a:srgbClr val="292929"/>
                </a:solidFill>
                <a:latin typeface="Calibri"/>
                <a:cs typeface="Calibri"/>
              </a:rPr>
              <a:t> </a:t>
            </a:r>
            <a:r>
              <a:rPr sz="2700" spc="10" dirty="0">
                <a:solidFill>
                  <a:srgbClr val="292929"/>
                </a:solidFill>
                <a:latin typeface="Calibri"/>
                <a:cs typeface="Calibri"/>
              </a:rPr>
              <a:t>model</a:t>
            </a:r>
            <a:r>
              <a:rPr sz="2700" spc="-40" dirty="0">
                <a:solidFill>
                  <a:srgbClr val="292929"/>
                </a:solidFill>
                <a:latin typeface="Calibri"/>
                <a:cs typeface="Calibri"/>
              </a:rPr>
              <a:t> </a:t>
            </a:r>
            <a:r>
              <a:rPr sz="2700" spc="5" dirty="0">
                <a:solidFill>
                  <a:srgbClr val="292929"/>
                </a:solidFill>
                <a:latin typeface="Calibri"/>
                <a:cs typeface="Calibri"/>
              </a:rPr>
              <a:t>i</a:t>
            </a:r>
            <a:r>
              <a:rPr sz="2700" spc="-25" dirty="0">
                <a:solidFill>
                  <a:srgbClr val="292929"/>
                </a:solidFill>
                <a:latin typeface="Calibri"/>
                <a:cs typeface="Calibri"/>
              </a:rPr>
              <a:t> </a:t>
            </a:r>
            <a:r>
              <a:rPr sz="2700" spc="10" dirty="0">
                <a:solidFill>
                  <a:srgbClr val="292929"/>
                </a:solidFill>
                <a:latin typeface="Calibri"/>
                <a:cs typeface="Calibri"/>
              </a:rPr>
              <a:t>ARIMA</a:t>
            </a:r>
            <a:endParaRPr sz="2700" dirty="0">
              <a:latin typeface="Calibri"/>
              <a:cs typeface="Calibri"/>
            </a:endParaRPr>
          </a:p>
        </p:txBody>
      </p:sp>
      <p:pic>
        <p:nvPicPr>
          <p:cNvPr id="7" name="Imatge 6"/>
          <p:cNvPicPr>
            <a:picLocks noChangeAspect="1"/>
          </p:cNvPicPr>
          <p:nvPr/>
        </p:nvPicPr>
        <p:blipFill>
          <a:blip r:embed="rId3"/>
          <a:stretch>
            <a:fillRect/>
          </a:stretch>
        </p:blipFill>
        <p:spPr>
          <a:xfrm>
            <a:off x="2575281" y="3597275"/>
            <a:ext cx="3870000" cy="2758683"/>
          </a:xfrm>
          <a:prstGeom prst="rect">
            <a:avLst/>
          </a:prstGeom>
        </p:spPr>
      </p:pic>
    </p:spTree>
    <p:extLst>
      <p:ext uri="{BB962C8B-B14F-4D97-AF65-F5344CB8AC3E}">
        <p14:creationId xmlns:p14="http://schemas.microsoft.com/office/powerpoint/2010/main" val="319630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2</a:t>
            </a:fld>
            <a:endParaRPr spc="5" dirty="0"/>
          </a:p>
        </p:txBody>
      </p:sp>
      <p:sp>
        <p:nvSpPr>
          <p:cNvPr id="2" name="object 2"/>
          <p:cNvSpPr txBox="1">
            <a:spLocks noGrp="1"/>
          </p:cNvSpPr>
          <p:nvPr>
            <p:ph type="title"/>
          </p:nvPr>
        </p:nvSpPr>
        <p:spPr>
          <a:xfrm>
            <a:off x="863600" y="206121"/>
            <a:ext cx="675005" cy="323850"/>
          </a:xfrm>
          <a:prstGeom prst="rect">
            <a:avLst/>
          </a:prstGeom>
        </p:spPr>
        <p:txBody>
          <a:bodyPr vert="horz" wrap="square" lIns="0" tIns="13335" rIns="0" bIns="0" rtlCol="0">
            <a:spAutoFit/>
          </a:bodyPr>
          <a:lstStyle/>
          <a:p>
            <a:pPr marL="12700">
              <a:lnSpc>
                <a:spcPct val="100000"/>
              </a:lnSpc>
              <a:spcBef>
                <a:spcPts val="105"/>
              </a:spcBef>
            </a:pPr>
            <a:r>
              <a:rPr sz="1950" dirty="0"/>
              <a:t>Índex</a:t>
            </a:r>
            <a:endParaRPr sz="1950"/>
          </a:p>
        </p:txBody>
      </p:sp>
      <p:graphicFrame>
        <p:nvGraphicFramePr>
          <p:cNvPr id="3" name="object 3"/>
          <p:cNvGraphicFramePr>
            <a:graphicFrameLocks noGrp="1"/>
          </p:cNvGraphicFramePr>
          <p:nvPr/>
        </p:nvGraphicFramePr>
        <p:xfrm>
          <a:off x="708913" y="1046186"/>
          <a:ext cx="7673974" cy="2956559"/>
        </p:xfrm>
        <a:graphic>
          <a:graphicData uri="http://schemas.openxmlformats.org/drawingml/2006/table">
            <a:tbl>
              <a:tblPr firstRow="1" bandRow="1">
                <a:tableStyleId>{2D5ABB26-0587-4C30-8999-92F81FD0307C}</a:tableStyleId>
              </a:tblPr>
              <a:tblGrid>
                <a:gridCol w="4464050">
                  <a:extLst>
                    <a:ext uri="{9D8B030D-6E8A-4147-A177-3AD203B41FA5}">
                      <a16:colId xmlns:a16="http://schemas.microsoft.com/office/drawing/2014/main" val="20000"/>
                    </a:ext>
                  </a:extLst>
                </a:gridCol>
                <a:gridCol w="1824989">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tblGrid>
              <a:tr h="518795">
                <a:tc>
                  <a:txBody>
                    <a:bodyPr/>
                    <a:lstStyle/>
                    <a:p>
                      <a:pPr marL="31750">
                        <a:lnSpc>
                          <a:spcPts val="3095"/>
                        </a:lnSpc>
                        <a:tabLst>
                          <a:tab pos="546735" algn="l"/>
                        </a:tabLst>
                      </a:pPr>
                      <a:r>
                        <a:rPr sz="2800" spc="-5" dirty="0">
                          <a:latin typeface="Arial"/>
                          <a:cs typeface="Arial"/>
                        </a:rPr>
                        <a:t>1.	</a:t>
                      </a:r>
                      <a:r>
                        <a:rPr sz="2800" dirty="0">
                          <a:latin typeface="Arial"/>
                          <a:cs typeface="Arial"/>
                        </a:rPr>
                        <a:t>Representació</a:t>
                      </a:r>
                      <a:r>
                        <a:rPr sz="2800" spc="5" dirty="0">
                          <a:latin typeface="Arial"/>
                          <a:cs typeface="Arial"/>
                        </a:rPr>
                        <a:t> </a:t>
                      </a:r>
                      <a:r>
                        <a:rPr sz="2800" spc="-5" dirty="0">
                          <a:latin typeface="Arial"/>
                          <a:cs typeface="Arial"/>
                        </a:rPr>
                        <a:t>d’estats</a:t>
                      </a:r>
                      <a:endParaRPr sz="2800">
                        <a:latin typeface="Arial"/>
                        <a:cs typeface="Arial"/>
                      </a:endParaRPr>
                    </a:p>
                  </a:txBody>
                  <a:tcPr marL="0" marR="0" marT="0" marB="0"/>
                </a:tc>
                <a:tc gridSpan="2">
                  <a:txBody>
                    <a:bodyPr/>
                    <a:lstStyle/>
                    <a:p>
                      <a:pPr>
                        <a:lnSpc>
                          <a:spcPct val="100000"/>
                        </a:lnSpc>
                      </a:pPr>
                      <a:endParaRPr sz="2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40080">
                <a:tc>
                  <a:txBody>
                    <a:bodyPr/>
                    <a:lstStyle/>
                    <a:p>
                      <a:pPr marL="31750">
                        <a:lnSpc>
                          <a:spcPct val="100000"/>
                        </a:lnSpc>
                        <a:spcBef>
                          <a:spcPts val="690"/>
                        </a:spcBef>
                        <a:tabLst>
                          <a:tab pos="546735" algn="l"/>
                          <a:tab pos="2722880" algn="l"/>
                          <a:tab pos="3372485" algn="l"/>
                        </a:tabLst>
                      </a:pPr>
                      <a:r>
                        <a:rPr sz="2800" dirty="0">
                          <a:latin typeface="Arial"/>
                          <a:cs typeface="Arial"/>
                        </a:rPr>
                        <a:t>2.	Comparació	</a:t>
                      </a:r>
                      <a:r>
                        <a:rPr sz="2800" spc="-5" dirty="0">
                          <a:latin typeface="Arial"/>
                          <a:cs typeface="Arial"/>
                        </a:rPr>
                        <a:t>de	sèries</a:t>
                      </a:r>
                      <a:endParaRPr sz="2800">
                        <a:latin typeface="Arial"/>
                        <a:cs typeface="Arial"/>
                      </a:endParaRPr>
                    </a:p>
                  </a:txBody>
                  <a:tcPr marL="0" marR="0" marT="87630" marB="0"/>
                </a:tc>
                <a:tc>
                  <a:txBody>
                    <a:bodyPr/>
                    <a:lstStyle/>
                    <a:p>
                      <a:pPr marL="112395">
                        <a:lnSpc>
                          <a:spcPct val="100000"/>
                        </a:lnSpc>
                        <a:spcBef>
                          <a:spcPts val="690"/>
                        </a:spcBef>
                      </a:pPr>
                      <a:r>
                        <a:rPr sz="2800" dirty="0">
                          <a:latin typeface="Arial"/>
                          <a:cs typeface="Arial"/>
                        </a:rPr>
                        <a:t>temporals</a:t>
                      </a:r>
                      <a:endParaRPr sz="2800">
                        <a:latin typeface="Arial"/>
                        <a:cs typeface="Arial"/>
                      </a:endParaRPr>
                    </a:p>
                  </a:txBody>
                  <a:tcPr marL="0" marR="0" marT="87630" marB="0"/>
                </a:tc>
                <a:tc>
                  <a:txBody>
                    <a:bodyPr/>
                    <a:lstStyle/>
                    <a:p>
                      <a:pPr marR="25400" algn="r">
                        <a:lnSpc>
                          <a:spcPct val="100000"/>
                        </a:lnSpc>
                        <a:spcBef>
                          <a:spcPts val="690"/>
                        </a:spcBef>
                      </a:pPr>
                      <a:r>
                        <a:rPr sz="2800" dirty="0">
                          <a:latin typeface="Arial"/>
                          <a:cs typeface="Arial"/>
                        </a:rPr>
                        <a:t>mateixa</a:t>
                      </a:r>
                      <a:endParaRPr sz="2800">
                        <a:latin typeface="Arial"/>
                        <a:cs typeface="Arial"/>
                      </a:endParaRPr>
                    </a:p>
                  </a:txBody>
                  <a:tcPr marL="0" marR="0" marT="87630" marB="0"/>
                </a:tc>
                <a:extLst>
                  <a:ext uri="{0D108BD9-81ED-4DB2-BD59-A6C34878D82A}">
                    <a16:rowId xmlns:a16="http://schemas.microsoft.com/office/drawing/2014/main" val="10001"/>
                  </a:ext>
                </a:extLst>
              </a:tr>
              <a:tr h="640080">
                <a:tc>
                  <a:txBody>
                    <a:bodyPr/>
                    <a:lstStyle/>
                    <a:p>
                      <a:pPr marL="546735">
                        <a:lnSpc>
                          <a:spcPct val="100000"/>
                        </a:lnSpc>
                        <a:spcBef>
                          <a:spcPts val="690"/>
                        </a:spcBef>
                      </a:pPr>
                      <a:r>
                        <a:rPr sz="2800" spc="-5" dirty="0">
                          <a:latin typeface="Arial"/>
                          <a:cs typeface="Arial"/>
                        </a:rPr>
                        <a:t>mida</a:t>
                      </a:r>
                      <a:endParaRPr sz="2800">
                        <a:latin typeface="Arial"/>
                        <a:cs typeface="Arial"/>
                      </a:endParaRPr>
                    </a:p>
                  </a:txBody>
                  <a:tcPr marL="0" marR="0" marT="8763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extLst>
                  <a:ext uri="{0D108BD9-81ED-4DB2-BD59-A6C34878D82A}">
                    <a16:rowId xmlns:a16="http://schemas.microsoft.com/office/drawing/2014/main" val="10002"/>
                  </a:ext>
                </a:extLst>
              </a:tr>
              <a:tr h="639445">
                <a:tc>
                  <a:txBody>
                    <a:bodyPr/>
                    <a:lstStyle/>
                    <a:p>
                      <a:pPr marL="31750">
                        <a:lnSpc>
                          <a:spcPct val="100000"/>
                        </a:lnSpc>
                        <a:spcBef>
                          <a:spcPts val="690"/>
                        </a:spcBef>
                        <a:tabLst>
                          <a:tab pos="546735" algn="l"/>
                          <a:tab pos="2736850" algn="l"/>
                          <a:tab pos="3401695" algn="l"/>
                        </a:tabLst>
                      </a:pPr>
                      <a:r>
                        <a:rPr sz="2800" dirty="0">
                          <a:latin typeface="Arial"/>
                          <a:cs typeface="Arial"/>
                        </a:rPr>
                        <a:t>3.	Comparació	</a:t>
                      </a:r>
                      <a:r>
                        <a:rPr sz="2800" spc="-5" dirty="0">
                          <a:latin typeface="Arial"/>
                          <a:cs typeface="Arial"/>
                        </a:rPr>
                        <a:t>de	</a:t>
                      </a:r>
                      <a:r>
                        <a:rPr sz="2800" dirty="0">
                          <a:latin typeface="Arial"/>
                          <a:cs typeface="Arial"/>
                        </a:rPr>
                        <a:t>sèries</a:t>
                      </a:r>
                      <a:endParaRPr sz="2800">
                        <a:latin typeface="Arial"/>
                        <a:cs typeface="Arial"/>
                      </a:endParaRPr>
                    </a:p>
                  </a:txBody>
                  <a:tcPr marL="0" marR="0" marT="87630" marB="0"/>
                </a:tc>
                <a:tc>
                  <a:txBody>
                    <a:bodyPr/>
                    <a:lstStyle/>
                    <a:p>
                      <a:pPr marL="156845">
                        <a:lnSpc>
                          <a:spcPct val="100000"/>
                        </a:lnSpc>
                        <a:spcBef>
                          <a:spcPts val="690"/>
                        </a:spcBef>
                      </a:pPr>
                      <a:r>
                        <a:rPr sz="2800" dirty="0">
                          <a:latin typeface="Arial"/>
                          <a:cs typeface="Arial"/>
                        </a:rPr>
                        <a:t>temporals</a:t>
                      </a:r>
                      <a:endParaRPr sz="2800">
                        <a:latin typeface="Arial"/>
                        <a:cs typeface="Arial"/>
                      </a:endParaRPr>
                    </a:p>
                  </a:txBody>
                  <a:tcPr marL="0" marR="0" marT="87630" marB="0"/>
                </a:tc>
                <a:tc>
                  <a:txBody>
                    <a:bodyPr/>
                    <a:lstStyle/>
                    <a:p>
                      <a:pPr marR="24130" algn="r">
                        <a:lnSpc>
                          <a:spcPct val="100000"/>
                        </a:lnSpc>
                        <a:spcBef>
                          <a:spcPts val="690"/>
                        </a:spcBef>
                      </a:pPr>
                      <a:r>
                        <a:rPr sz="2800" dirty="0">
                          <a:latin typeface="Arial"/>
                          <a:cs typeface="Arial"/>
                        </a:rPr>
                        <a:t>diferent</a:t>
                      </a:r>
                      <a:endParaRPr sz="2800">
                        <a:latin typeface="Arial"/>
                        <a:cs typeface="Arial"/>
                      </a:endParaRPr>
                    </a:p>
                  </a:txBody>
                  <a:tcPr marL="0" marR="0" marT="87630" marB="0"/>
                </a:tc>
                <a:extLst>
                  <a:ext uri="{0D108BD9-81ED-4DB2-BD59-A6C34878D82A}">
                    <a16:rowId xmlns:a16="http://schemas.microsoft.com/office/drawing/2014/main" val="10003"/>
                  </a:ext>
                </a:extLst>
              </a:tr>
              <a:tr h="518159">
                <a:tc>
                  <a:txBody>
                    <a:bodyPr/>
                    <a:lstStyle/>
                    <a:p>
                      <a:pPr marL="546735">
                        <a:lnSpc>
                          <a:spcPts val="3295"/>
                        </a:lnSpc>
                        <a:spcBef>
                          <a:spcPts val="690"/>
                        </a:spcBef>
                      </a:pPr>
                      <a:r>
                        <a:rPr sz="2800" spc="-5" dirty="0">
                          <a:latin typeface="Arial"/>
                          <a:cs typeface="Arial"/>
                        </a:rPr>
                        <a:t>mida</a:t>
                      </a:r>
                      <a:endParaRPr sz="2800">
                        <a:latin typeface="Arial"/>
                        <a:cs typeface="Arial"/>
                      </a:endParaRPr>
                    </a:p>
                  </a:txBody>
                  <a:tcPr marL="0" marR="0" marT="87630" marB="0"/>
                </a:tc>
                <a:tc>
                  <a:txBody>
                    <a:bodyPr/>
                    <a:lstStyle/>
                    <a:p>
                      <a:pPr>
                        <a:lnSpc>
                          <a:spcPct val="100000"/>
                        </a:lnSpc>
                      </a:pPr>
                      <a:endParaRPr sz="2700">
                        <a:latin typeface="Times New Roman"/>
                        <a:cs typeface="Times New Roman"/>
                      </a:endParaRPr>
                    </a:p>
                  </a:txBody>
                  <a:tcPr marL="0" marR="0" marT="0" marB="0"/>
                </a:tc>
                <a:tc>
                  <a:txBody>
                    <a:bodyPr/>
                    <a:lstStyle/>
                    <a:p>
                      <a:pPr>
                        <a:lnSpc>
                          <a:spcPct val="100000"/>
                        </a:lnSpc>
                      </a:pPr>
                      <a:endParaRPr sz="27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4" name="object 4"/>
          <p:cNvSpPr txBox="1"/>
          <p:nvPr/>
        </p:nvSpPr>
        <p:spPr>
          <a:xfrm>
            <a:off x="727963" y="4201414"/>
            <a:ext cx="6772909" cy="452120"/>
          </a:xfrm>
          <a:prstGeom prst="rect">
            <a:avLst/>
          </a:prstGeom>
        </p:spPr>
        <p:txBody>
          <a:bodyPr vert="horz" wrap="square" lIns="0" tIns="12065" rIns="0" bIns="0" rtlCol="0">
            <a:spAutoFit/>
          </a:bodyPr>
          <a:lstStyle/>
          <a:p>
            <a:pPr marL="12700">
              <a:lnSpc>
                <a:spcPct val="100000"/>
              </a:lnSpc>
              <a:spcBef>
                <a:spcPts val="95"/>
              </a:spcBef>
              <a:tabLst>
                <a:tab pos="527685" algn="l"/>
              </a:tabLst>
            </a:pPr>
            <a:r>
              <a:rPr sz="2800" dirty="0">
                <a:latin typeface="Arial"/>
                <a:cs typeface="Arial"/>
              </a:rPr>
              <a:t>4.	</a:t>
            </a:r>
            <a:r>
              <a:rPr sz="2800" spc="-5" dirty="0">
                <a:latin typeface="Arial"/>
                <a:cs typeface="Arial"/>
              </a:rPr>
              <a:t>Visualitzacions</a:t>
            </a:r>
            <a:r>
              <a:rPr sz="2800" spc="15" dirty="0">
                <a:latin typeface="Arial"/>
                <a:cs typeface="Arial"/>
              </a:rPr>
              <a:t> </a:t>
            </a:r>
            <a:r>
              <a:rPr sz="2800" spc="-5" dirty="0">
                <a:latin typeface="Arial"/>
                <a:cs typeface="Arial"/>
              </a:rPr>
              <a:t>gràfiques</a:t>
            </a:r>
            <a:r>
              <a:rPr sz="2800" spc="20" dirty="0">
                <a:latin typeface="Arial"/>
                <a:cs typeface="Arial"/>
              </a:rPr>
              <a:t> </a:t>
            </a:r>
            <a:r>
              <a:rPr sz="2800" spc="-5" dirty="0">
                <a:latin typeface="Arial"/>
                <a:cs typeface="Arial"/>
              </a:rPr>
              <a:t>de</a:t>
            </a:r>
            <a:r>
              <a:rPr sz="2800" dirty="0">
                <a:latin typeface="Arial"/>
                <a:cs typeface="Arial"/>
              </a:rPr>
              <a:t> </a:t>
            </a:r>
            <a:r>
              <a:rPr sz="2800" spc="-5" dirty="0">
                <a:latin typeface="Arial"/>
                <a:cs typeface="Arial"/>
              </a:rPr>
              <a:t>time</a:t>
            </a:r>
            <a:r>
              <a:rPr sz="2800" spc="20" dirty="0">
                <a:latin typeface="Arial"/>
                <a:cs typeface="Arial"/>
              </a:rPr>
              <a:t> </a:t>
            </a:r>
            <a:r>
              <a:rPr sz="2800" dirty="0">
                <a:latin typeface="Arial"/>
                <a:cs typeface="Arial"/>
              </a:rPr>
              <a:t>series</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4500" y="606425"/>
            <a:ext cx="8359775" cy="338554"/>
          </a:xfrm>
          <a:prstGeom prst="rect">
            <a:avLst/>
          </a:prstGeom>
        </p:spPr>
        <p:txBody>
          <a:bodyPr wrap="square">
            <a:spAutoFit/>
          </a:bodyPr>
          <a:lstStyle/>
          <a:p>
            <a:r>
              <a:rPr lang="ca-ES" sz="1600" dirty="0" smtClean="0">
                <a:solidFill>
                  <a:schemeClr val="tx2">
                    <a:lumMod val="60000"/>
                    <a:lumOff val="40000"/>
                  </a:schemeClr>
                </a:solidFill>
              </a:rPr>
              <a:t>https://365datascience.com/tutorials/time-series-analysis-tutorials/autoregressive-model/</a:t>
            </a:r>
            <a:endParaRPr lang="ca-ES" sz="1600" dirty="0">
              <a:solidFill>
                <a:schemeClr val="tx2">
                  <a:lumMod val="60000"/>
                  <a:lumOff val="40000"/>
                </a:schemeClr>
              </a:solidFill>
            </a:endParaRPr>
          </a:p>
        </p:txBody>
      </p:sp>
      <p:pic>
        <p:nvPicPr>
          <p:cNvPr id="7" name="Imatge 6"/>
          <p:cNvPicPr>
            <a:picLocks noChangeAspect="1"/>
          </p:cNvPicPr>
          <p:nvPr/>
        </p:nvPicPr>
        <p:blipFill>
          <a:blip r:embed="rId2"/>
          <a:stretch>
            <a:fillRect/>
          </a:stretch>
        </p:blipFill>
        <p:spPr>
          <a:xfrm>
            <a:off x="294305" y="1444625"/>
            <a:ext cx="8509970" cy="4191000"/>
          </a:xfrm>
          <a:prstGeom prst="rect">
            <a:avLst/>
          </a:prstGeom>
        </p:spPr>
      </p:pic>
    </p:spTree>
    <p:extLst>
      <p:ext uri="{BB962C8B-B14F-4D97-AF65-F5344CB8AC3E}">
        <p14:creationId xmlns:p14="http://schemas.microsoft.com/office/powerpoint/2010/main" val="93468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1"/>
          <p:cNvPicPr>
            <a:picLocks noChangeAspect="1"/>
          </p:cNvPicPr>
          <p:nvPr/>
        </p:nvPicPr>
        <p:blipFill>
          <a:blip r:embed="rId2"/>
          <a:stretch>
            <a:fillRect/>
          </a:stretch>
        </p:blipFill>
        <p:spPr>
          <a:xfrm>
            <a:off x="253999" y="377825"/>
            <a:ext cx="8358221" cy="4343400"/>
          </a:xfrm>
          <a:prstGeom prst="rect">
            <a:avLst/>
          </a:prstGeom>
        </p:spPr>
      </p:pic>
      <p:pic>
        <p:nvPicPr>
          <p:cNvPr id="3" name="Imatge 2"/>
          <p:cNvPicPr>
            <a:picLocks noChangeAspect="1"/>
          </p:cNvPicPr>
          <p:nvPr/>
        </p:nvPicPr>
        <p:blipFill>
          <a:blip r:embed="rId3"/>
          <a:stretch>
            <a:fillRect/>
          </a:stretch>
        </p:blipFill>
        <p:spPr>
          <a:xfrm>
            <a:off x="312878" y="4797425"/>
            <a:ext cx="8299342" cy="1295400"/>
          </a:xfrm>
          <a:prstGeom prst="rect">
            <a:avLst/>
          </a:prstGeom>
        </p:spPr>
      </p:pic>
      <p:sp>
        <p:nvSpPr>
          <p:cNvPr id="4" name="Rectangle 3"/>
          <p:cNvSpPr/>
          <p:nvPr/>
        </p:nvSpPr>
        <p:spPr>
          <a:xfrm>
            <a:off x="5435600" y="377825"/>
            <a:ext cx="2427268" cy="369332"/>
          </a:xfrm>
          <a:prstGeom prst="rect">
            <a:avLst/>
          </a:prstGeom>
        </p:spPr>
        <p:txBody>
          <a:bodyPr wrap="none">
            <a:spAutoFit/>
          </a:bodyPr>
          <a:lstStyle/>
          <a:p>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a:t>
            </a:r>
            <a:r>
              <a:rPr lang="ca-ES" b="1" i="0" dirty="0" smtClean="0">
                <a:solidFill>
                  <a:schemeClr val="tx2">
                    <a:lumMod val="60000"/>
                    <a:lumOff val="40000"/>
                  </a:schemeClr>
                </a:solidFill>
                <a:effectLst/>
                <a:latin typeface="Mazzard"/>
              </a:rPr>
              <a:t> = C + </a:t>
            </a:r>
            <a:r>
              <a:rPr lang="el-GR" b="1" i="0" dirty="0" smtClean="0">
                <a:solidFill>
                  <a:schemeClr val="tx2">
                    <a:lumMod val="60000"/>
                    <a:lumOff val="40000"/>
                  </a:schemeClr>
                </a:solidFill>
                <a:effectLst/>
                <a:latin typeface="Mazzard"/>
              </a:rPr>
              <a:t>ϕ </a:t>
            </a:r>
            <a:r>
              <a:rPr lang="el-GR" b="1" i="0" baseline="-25000" dirty="0" smtClean="0">
                <a:solidFill>
                  <a:schemeClr val="tx2">
                    <a:lumMod val="60000"/>
                    <a:lumOff val="40000"/>
                  </a:schemeClr>
                </a:solidFill>
                <a:effectLst/>
                <a:latin typeface="Mazzard"/>
              </a:rPr>
              <a:t>1</a:t>
            </a:r>
            <a:r>
              <a:rPr lang="el-GR" b="1" i="0" dirty="0" smtClean="0">
                <a:solidFill>
                  <a:schemeClr val="tx2">
                    <a:lumMod val="60000"/>
                    <a:lumOff val="40000"/>
                  </a:schemeClr>
                </a:solidFill>
                <a:effectLst/>
                <a:latin typeface="Mazzard"/>
              </a:rPr>
              <a:t> </a:t>
            </a:r>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t-1</a:t>
            </a:r>
            <a:r>
              <a:rPr lang="ca-ES" b="1" i="0" dirty="0" smtClean="0">
                <a:solidFill>
                  <a:schemeClr val="tx2">
                    <a:lumMod val="60000"/>
                    <a:lumOff val="40000"/>
                  </a:schemeClr>
                </a:solidFill>
                <a:effectLst/>
                <a:latin typeface="Mazzard"/>
              </a:rPr>
              <a:t> + </a:t>
            </a:r>
            <a:r>
              <a:rPr lang="el-GR" b="1" i="0" dirty="0" smtClean="0">
                <a:solidFill>
                  <a:schemeClr val="tx2">
                    <a:lumMod val="60000"/>
                    <a:lumOff val="40000"/>
                  </a:schemeClr>
                </a:solidFill>
                <a:effectLst/>
                <a:latin typeface="Mazzard"/>
              </a:rPr>
              <a:t>ϵ </a:t>
            </a:r>
            <a:r>
              <a:rPr lang="ca-ES" b="1" i="0" baseline="-25000" dirty="0" smtClean="0">
                <a:solidFill>
                  <a:schemeClr val="tx2">
                    <a:lumMod val="60000"/>
                    <a:lumOff val="40000"/>
                  </a:schemeClr>
                </a:solidFill>
                <a:effectLst/>
                <a:latin typeface="Mazzard"/>
              </a:rPr>
              <a:t>t</a:t>
            </a:r>
            <a:endParaRPr lang="ca-ES" b="1" dirty="0">
              <a:solidFill>
                <a:schemeClr val="tx2">
                  <a:lumMod val="60000"/>
                  <a:lumOff val="40000"/>
                </a:schemeClr>
              </a:solidFill>
            </a:endParaRPr>
          </a:p>
        </p:txBody>
      </p:sp>
    </p:spTree>
    <p:extLst>
      <p:ext uri="{BB962C8B-B14F-4D97-AF65-F5344CB8AC3E}">
        <p14:creationId xmlns:p14="http://schemas.microsoft.com/office/powerpoint/2010/main" val="365374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1"/>
          <p:cNvPicPr>
            <a:picLocks noChangeAspect="1"/>
          </p:cNvPicPr>
          <p:nvPr/>
        </p:nvPicPr>
        <p:blipFill>
          <a:blip r:embed="rId2"/>
          <a:stretch>
            <a:fillRect/>
          </a:stretch>
        </p:blipFill>
        <p:spPr>
          <a:xfrm>
            <a:off x="330200" y="1139825"/>
            <a:ext cx="8374325" cy="4343400"/>
          </a:xfrm>
          <a:prstGeom prst="rect">
            <a:avLst/>
          </a:prstGeom>
        </p:spPr>
      </p:pic>
      <p:sp>
        <p:nvSpPr>
          <p:cNvPr id="3" name="Rectangle 2"/>
          <p:cNvSpPr/>
          <p:nvPr/>
        </p:nvSpPr>
        <p:spPr>
          <a:xfrm>
            <a:off x="5435600" y="377825"/>
            <a:ext cx="2427268" cy="369332"/>
          </a:xfrm>
          <a:prstGeom prst="rect">
            <a:avLst/>
          </a:prstGeom>
        </p:spPr>
        <p:txBody>
          <a:bodyPr wrap="none">
            <a:spAutoFit/>
          </a:bodyPr>
          <a:lstStyle/>
          <a:p>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a:t>
            </a:r>
            <a:r>
              <a:rPr lang="ca-ES" b="1" i="0" dirty="0" smtClean="0">
                <a:solidFill>
                  <a:schemeClr val="tx2">
                    <a:lumMod val="60000"/>
                    <a:lumOff val="40000"/>
                  </a:schemeClr>
                </a:solidFill>
                <a:effectLst/>
                <a:latin typeface="Mazzard"/>
              </a:rPr>
              <a:t> = C + </a:t>
            </a:r>
            <a:r>
              <a:rPr lang="el-GR" b="1" i="0" dirty="0" smtClean="0">
                <a:solidFill>
                  <a:schemeClr val="tx2">
                    <a:lumMod val="60000"/>
                    <a:lumOff val="40000"/>
                  </a:schemeClr>
                </a:solidFill>
                <a:effectLst/>
                <a:latin typeface="Mazzard"/>
              </a:rPr>
              <a:t>ϕ </a:t>
            </a:r>
            <a:r>
              <a:rPr lang="el-GR" b="1" i="0" baseline="-25000" dirty="0" smtClean="0">
                <a:solidFill>
                  <a:schemeClr val="tx2">
                    <a:lumMod val="60000"/>
                    <a:lumOff val="40000"/>
                  </a:schemeClr>
                </a:solidFill>
                <a:effectLst/>
                <a:latin typeface="Mazzard"/>
              </a:rPr>
              <a:t>1</a:t>
            </a:r>
            <a:r>
              <a:rPr lang="el-GR" b="1" i="0" dirty="0" smtClean="0">
                <a:solidFill>
                  <a:schemeClr val="tx2">
                    <a:lumMod val="60000"/>
                    <a:lumOff val="40000"/>
                  </a:schemeClr>
                </a:solidFill>
                <a:effectLst/>
                <a:latin typeface="Mazzard"/>
              </a:rPr>
              <a:t> </a:t>
            </a:r>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t-1</a:t>
            </a:r>
            <a:r>
              <a:rPr lang="ca-ES" b="1" i="0" dirty="0" smtClean="0">
                <a:solidFill>
                  <a:schemeClr val="tx2">
                    <a:lumMod val="60000"/>
                    <a:lumOff val="40000"/>
                  </a:schemeClr>
                </a:solidFill>
                <a:effectLst/>
                <a:latin typeface="Mazzard"/>
              </a:rPr>
              <a:t> + </a:t>
            </a:r>
            <a:r>
              <a:rPr lang="el-GR" b="1" i="0" dirty="0" smtClean="0">
                <a:solidFill>
                  <a:schemeClr val="tx2">
                    <a:lumMod val="60000"/>
                    <a:lumOff val="40000"/>
                  </a:schemeClr>
                </a:solidFill>
                <a:effectLst/>
                <a:latin typeface="Mazzard"/>
              </a:rPr>
              <a:t>ϵ </a:t>
            </a:r>
            <a:r>
              <a:rPr lang="ca-ES" b="1" i="0" baseline="-25000" dirty="0" smtClean="0">
                <a:solidFill>
                  <a:schemeClr val="tx2">
                    <a:lumMod val="60000"/>
                    <a:lumOff val="40000"/>
                  </a:schemeClr>
                </a:solidFill>
                <a:effectLst/>
                <a:latin typeface="Mazzard"/>
              </a:rPr>
              <a:t>t</a:t>
            </a:r>
            <a:endParaRPr lang="ca-ES" b="1" dirty="0">
              <a:solidFill>
                <a:schemeClr val="tx2">
                  <a:lumMod val="60000"/>
                  <a:lumOff val="40000"/>
                </a:schemeClr>
              </a:solidFill>
            </a:endParaRPr>
          </a:p>
        </p:txBody>
      </p:sp>
    </p:spTree>
    <p:extLst>
      <p:ext uri="{BB962C8B-B14F-4D97-AF65-F5344CB8AC3E}">
        <p14:creationId xmlns:p14="http://schemas.microsoft.com/office/powerpoint/2010/main" val="334339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1"/>
          <p:cNvPicPr>
            <a:picLocks noChangeAspect="1"/>
          </p:cNvPicPr>
          <p:nvPr/>
        </p:nvPicPr>
        <p:blipFill>
          <a:blip r:embed="rId2"/>
          <a:stretch>
            <a:fillRect/>
          </a:stretch>
        </p:blipFill>
        <p:spPr>
          <a:xfrm>
            <a:off x="12700" y="0"/>
            <a:ext cx="8837308" cy="6324600"/>
          </a:xfrm>
          <a:prstGeom prst="rect">
            <a:avLst/>
          </a:prstGeom>
        </p:spPr>
      </p:pic>
    </p:spTree>
    <p:extLst>
      <p:ext uri="{BB962C8B-B14F-4D97-AF65-F5344CB8AC3E}">
        <p14:creationId xmlns:p14="http://schemas.microsoft.com/office/powerpoint/2010/main" val="25946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tge 1"/>
          <p:cNvPicPr>
            <a:picLocks noChangeAspect="1"/>
          </p:cNvPicPr>
          <p:nvPr/>
        </p:nvPicPr>
        <p:blipFill>
          <a:blip r:embed="rId2"/>
          <a:stretch>
            <a:fillRect/>
          </a:stretch>
        </p:blipFill>
        <p:spPr>
          <a:xfrm>
            <a:off x="355600" y="412750"/>
            <a:ext cx="8534400" cy="6125167"/>
          </a:xfrm>
          <a:prstGeom prst="rect">
            <a:avLst/>
          </a:prstGeom>
        </p:spPr>
      </p:pic>
      <p:sp>
        <p:nvSpPr>
          <p:cNvPr id="3" name="Rectangle 2"/>
          <p:cNvSpPr/>
          <p:nvPr/>
        </p:nvSpPr>
        <p:spPr>
          <a:xfrm>
            <a:off x="5435600" y="377825"/>
            <a:ext cx="2427268" cy="369332"/>
          </a:xfrm>
          <a:prstGeom prst="rect">
            <a:avLst/>
          </a:prstGeom>
        </p:spPr>
        <p:txBody>
          <a:bodyPr wrap="none">
            <a:spAutoFit/>
          </a:bodyPr>
          <a:lstStyle/>
          <a:p>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a:t>
            </a:r>
            <a:r>
              <a:rPr lang="ca-ES" b="1" i="0" dirty="0" smtClean="0">
                <a:solidFill>
                  <a:schemeClr val="tx2">
                    <a:lumMod val="60000"/>
                    <a:lumOff val="40000"/>
                  </a:schemeClr>
                </a:solidFill>
                <a:effectLst/>
                <a:latin typeface="Mazzard"/>
              </a:rPr>
              <a:t> = C + </a:t>
            </a:r>
            <a:r>
              <a:rPr lang="el-GR" b="1" i="0" dirty="0" smtClean="0">
                <a:solidFill>
                  <a:schemeClr val="tx2">
                    <a:lumMod val="60000"/>
                    <a:lumOff val="40000"/>
                  </a:schemeClr>
                </a:solidFill>
                <a:effectLst/>
                <a:latin typeface="Mazzard"/>
              </a:rPr>
              <a:t>ϕ </a:t>
            </a:r>
            <a:r>
              <a:rPr lang="el-GR" b="1" i="0" baseline="-25000" dirty="0" smtClean="0">
                <a:solidFill>
                  <a:schemeClr val="tx2">
                    <a:lumMod val="60000"/>
                    <a:lumOff val="40000"/>
                  </a:schemeClr>
                </a:solidFill>
                <a:effectLst/>
                <a:latin typeface="Mazzard"/>
              </a:rPr>
              <a:t>1</a:t>
            </a:r>
            <a:r>
              <a:rPr lang="el-GR" b="1" i="0" dirty="0" smtClean="0">
                <a:solidFill>
                  <a:schemeClr val="tx2">
                    <a:lumMod val="60000"/>
                    <a:lumOff val="40000"/>
                  </a:schemeClr>
                </a:solidFill>
                <a:effectLst/>
                <a:latin typeface="Mazzard"/>
              </a:rPr>
              <a:t> </a:t>
            </a:r>
            <a:r>
              <a:rPr lang="ca-ES" b="1" i="0" dirty="0" smtClean="0">
                <a:solidFill>
                  <a:schemeClr val="tx2">
                    <a:lumMod val="60000"/>
                    <a:lumOff val="40000"/>
                  </a:schemeClr>
                </a:solidFill>
                <a:effectLst/>
                <a:latin typeface="Mazzard"/>
              </a:rPr>
              <a:t>X </a:t>
            </a:r>
            <a:r>
              <a:rPr lang="ca-ES" b="1" i="0" baseline="-25000" dirty="0" smtClean="0">
                <a:solidFill>
                  <a:schemeClr val="tx2">
                    <a:lumMod val="60000"/>
                    <a:lumOff val="40000"/>
                  </a:schemeClr>
                </a:solidFill>
                <a:effectLst/>
                <a:latin typeface="Mazzard"/>
              </a:rPr>
              <a:t>t-1</a:t>
            </a:r>
            <a:r>
              <a:rPr lang="ca-ES" b="1" i="0" dirty="0" smtClean="0">
                <a:solidFill>
                  <a:schemeClr val="tx2">
                    <a:lumMod val="60000"/>
                    <a:lumOff val="40000"/>
                  </a:schemeClr>
                </a:solidFill>
                <a:effectLst/>
                <a:latin typeface="Mazzard"/>
              </a:rPr>
              <a:t> + </a:t>
            </a:r>
            <a:r>
              <a:rPr lang="el-GR" b="1" i="0" dirty="0" smtClean="0">
                <a:solidFill>
                  <a:schemeClr val="tx2">
                    <a:lumMod val="60000"/>
                    <a:lumOff val="40000"/>
                  </a:schemeClr>
                </a:solidFill>
                <a:effectLst/>
                <a:latin typeface="Mazzard"/>
              </a:rPr>
              <a:t>ϵ </a:t>
            </a:r>
            <a:r>
              <a:rPr lang="ca-ES" b="1" i="0" baseline="-25000" dirty="0" smtClean="0">
                <a:solidFill>
                  <a:schemeClr val="tx2">
                    <a:lumMod val="60000"/>
                    <a:lumOff val="40000"/>
                  </a:schemeClr>
                </a:solidFill>
                <a:effectLst/>
                <a:latin typeface="Mazzard"/>
              </a:rPr>
              <a:t>t</a:t>
            </a:r>
            <a:endParaRPr lang="ca-ES" b="1" dirty="0">
              <a:solidFill>
                <a:schemeClr val="tx2">
                  <a:lumMod val="60000"/>
                  <a:lumOff val="40000"/>
                </a:schemeClr>
              </a:solidFill>
            </a:endParaRPr>
          </a:p>
        </p:txBody>
      </p:sp>
    </p:spTree>
    <p:extLst>
      <p:ext uri="{BB962C8B-B14F-4D97-AF65-F5344CB8AC3E}">
        <p14:creationId xmlns:p14="http://schemas.microsoft.com/office/powerpoint/2010/main" val="2914848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4"/>
          <p:cNvPicPr>
            <a:picLocks noChangeAspect="1"/>
          </p:cNvPicPr>
          <p:nvPr/>
        </p:nvPicPr>
        <p:blipFill>
          <a:blip r:embed="rId2"/>
          <a:stretch>
            <a:fillRect/>
          </a:stretch>
        </p:blipFill>
        <p:spPr>
          <a:xfrm>
            <a:off x="596900" y="263525"/>
            <a:ext cx="7696200" cy="6172200"/>
          </a:xfrm>
          <a:prstGeom prst="rect">
            <a:avLst/>
          </a:prstGeom>
        </p:spPr>
      </p:pic>
    </p:spTree>
    <p:extLst>
      <p:ext uri="{BB962C8B-B14F-4D97-AF65-F5344CB8AC3E}">
        <p14:creationId xmlns:p14="http://schemas.microsoft.com/office/powerpoint/2010/main" val="148214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2821305" cy="323850"/>
          </a:xfrm>
          <a:prstGeom prst="rect">
            <a:avLst/>
          </a:prstGeom>
        </p:spPr>
        <p:txBody>
          <a:bodyPr vert="horz" wrap="square" lIns="0" tIns="13335" rIns="0" bIns="0" rtlCol="0">
            <a:spAutoFit/>
          </a:bodyPr>
          <a:lstStyle/>
          <a:p>
            <a:pPr marL="12700">
              <a:lnSpc>
                <a:spcPct val="100000"/>
              </a:lnSpc>
              <a:spcBef>
                <a:spcPts val="105"/>
              </a:spcBef>
            </a:pPr>
            <a:r>
              <a:rPr sz="1950" dirty="0"/>
              <a:t>5.</a:t>
            </a:r>
            <a:r>
              <a:rPr sz="1950" spc="-30" dirty="0"/>
              <a:t> </a:t>
            </a:r>
            <a:r>
              <a:rPr sz="1950" dirty="0"/>
              <a:t>Gràfiques</a:t>
            </a:r>
            <a:r>
              <a:rPr sz="1950" spc="-60" dirty="0"/>
              <a:t> </a:t>
            </a:r>
            <a:r>
              <a:rPr sz="1950" dirty="0"/>
              <a:t>time</a:t>
            </a:r>
            <a:r>
              <a:rPr sz="1950" spc="-15" dirty="0"/>
              <a:t> </a:t>
            </a:r>
            <a:r>
              <a:rPr sz="1950" dirty="0"/>
              <a:t>series</a:t>
            </a:r>
            <a:endParaRPr sz="1950"/>
          </a:p>
        </p:txBody>
      </p:sp>
      <p:sp>
        <p:nvSpPr>
          <p:cNvPr id="3" name="object 3"/>
          <p:cNvSpPr txBox="1"/>
          <p:nvPr/>
        </p:nvSpPr>
        <p:spPr>
          <a:xfrm>
            <a:off x="690168" y="1078738"/>
            <a:ext cx="4463415" cy="440690"/>
          </a:xfrm>
          <a:prstGeom prst="rect">
            <a:avLst/>
          </a:prstGeom>
        </p:spPr>
        <p:txBody>
          <a:bodyPr vert="horz" wrap="square" lIns="0" tIns="15875" rIns="0" bIns="0" rtlCol="0">
            <a:spAutoFit/>
          </a:bodyPr>
          <a:lstStyle/>
          <a:p>
            <a:pPr marL="234950" indent="-222885">
              <a:lnSpc>
                <a:spcPct val="100000"/>
              </a:lnSpc>
              <a:spcBef>
                <a:spcPts val="125"/>
              </a:spcBef>
              <a:buClr>
                <a:srgbClr val="292929"/>
              </a:buClr>
              <a:buFont typeface="Arial"/>
              <a:buChar char="•"/>
              <a:tabLst>
                <a:tab pos="235585" algn="l"/>
              </a:tabLst>
            </a:pPr>
            <a:r>
              <a:rPr sz="2700" u="sng" spc="-5" dirty="0">
                <a:solidFill>
                  <a:srgbClr val="0462C1"/>
                </a:solidFill>
                <a:uFill>
                  <a:solidFill>
                    <a:srgbClr val="0462C1"/>
                  </a:solidFill>
                </a:uFill>
                <a:latin typeface="Calibri"/>
                <a:cs typeface="Calibri"/>
                <a:hlinkClick r:id="rId2"/>
              </a:rPr>
              <a:t>https://www.data-to-viz.com/</a:t>
            </a:r>
            <a:endParaRPr sz="2700">
              <a:latin typeface="Calibri"/>
              <a:cs typeface="Calibri"/>
            </a:endParaRPr>
          </a:p>
        </p:txBody>
      </p:sp>
      <p:pic>
        <p:nvPicPr>
          <p:cNvPr id="4" name="object 4"/>
          <p:cNvPicPr/>
          <p:nvPr/>
        </p:nvPicPr>
        <p:blipFill>
          <a:blip r:embed="rId3" cstate="print"/>
          <a:stretch>
            <a:fillRect/>
          </a:stretch>
        </p:blipFill>
        <p:spPr>
          <a:xfrm>
            <a:off x="2797728" y="1927860"/>
            <a:ext cx="3082643" cy="433577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27</a:t>
            </a:fld>
            <a:endParaRPr spc="5" dirty="0"/>
          </a:p>
        </p:txBody>
      </p:sp>
      <p:sp>
        <p:nvSpPr>
          <p:cNvPr id="2" name="object 2"/>
          <p:cNvSpPr txBox="1"/>
          <p:nvPr/>
        </p:nvSpPr>
        <p:spPr>
          <a:xfrm>
            <a:off x="1884045" y="1893570"/>
            <a:ext cx="512508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Gràcies</a:t>
            </a:r>
            <a:r>
              <a:rPr sz="2400" b="1" spc="10" dirty="0">
                <a:latin typeface="Arial"/>
                <a:cs typeface="Arial"/>
              </a:rPr>
              <a:t> </a:t>
            </a:r>
            <a:r>
              <a:rPr sz="2400" b="1" dirty="0">
                <a:latin typeface="Arial"/>
                <a:cs typeface="Arial"/>
              </a:rPr>
              <a:t>per</a:t>
            </a:r>
            <a:r>
              <a:rPr sz="2400" b="1" spc="-5" dirty="0">
                <a:latin typeface="Arial"/>
                <a:cs typeface="Arial"/>
              </a:rPr>
              <a:t> </a:t>
            </a:r>
            <a:r>
              <a:rPr sz="2400" b="1" dirty="0">
                <a:latin typeface="Arial"/>
                <a:cs typeface="Arial"/>
              </a:rPr>
              <a:t>la </a:t>
            </a:r>
            <a:r>
              <a:rPr sz="2400" b="1" spc="-5" dirty="0">
                <a:latin typeface="Arial"/>
                <a:cs typeface="Arial"/>
              </a:rPr>
              <a:t>vostra</a:t>
            </a:r>
            <a:r>
              <a:rPr sz="2400" b="1" spc="10" dirty="0">
                <a:latin typeface="Arial"/>
                <a:cs typeface="Arial"/>
              </a:rPr>
              <a:t> </a:t>
            </a:r>
            <a:r>
              <a:rPr sz="2400" b="1" spc="-5" dirty="0">
                <a:latin typeface="Arial"/>
                <a:cs typeface="Arial"/>
              </a:rPr>
              <a:t>col·laboració!</a:t>
            </a:r>
            <a:endParaRPr sz="2400">
              <a:latin typeface="Arial"/>
              <a:cs typeface="Arial"/>
            </a:endParaRPr>
          </a:p>
        </p:txBody>
      </p:sp>
      <p:sp>
        <p:nvSpPr>
          <p:cNvPr id="3" name="object 3"/>
          <p:cNvSpPr txBox="1"/>
          <p:nvPr/>
        </p:nvSpPr>
        <p:spPr>
          <a:xfrm>
            <a:off x="2920745" y="2555875"/>
            <a:ext cx="305308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hlinkClick r:id="rId2"/>
              </a:rPr>
              <a:t>Laia.Subirats</a:t>
            </a:r>
            <a:r>
              <a:rPr sz="2000" spc="5" dirty="0">
                <a:latin typeface="Arial"/>
                <a:cs typeface="Arial"/>
                <a:hlinkClick r:id="rId2"/>
              </a:rPr>
              <a:t>@</a:t>
            </a:r>
            <a:r>
              <a:rPr sz="2000" spc="-10" dirty="0">
                <a:latin typeface="Arial"/>
                <a:cs typeface="Arial"/>
                <a:hlinkClick r:id="rId2"/>
              </a:rPr>
              <a:t>e</a:t>
            </a:r>
            <a:r>
              <a:rPr sz="2000" dirty="0">
                <a:latin typeface="Arial"/>
                <a:cs typeface="Arial"/>
                <a:hlinkClick r:id="rId2"/>
              </a:rPr>
              <a:t>ure</a:t>
            </a:r>
            <a:r>
              <a:rPr sz="2000" spc="-10" dirty="0">
                <a:latin typeface="Arial"/>
                <a:cs typeface="Arial"/>
                <a:hlinkClick r:id="rId2"/>
              </a:rPr>
              <a:t>c</a:t>
            </a:r>
            <a:r>
              <a:rPr sz="2000" dirty="0">
                <a:latin typeface="Arial"/>
                <a:cs typeface="Arial"/>
                <a:hlinkClick r:id="rId2"/>
              </a:rPr>
              <a:t>at</a:t>
            </a:r>
            <a:r>
              <a:rPr sz="2000" spc="-10" dirty="0">
                <a:latin typeface="Arial"/>
                <a:cs typeface="Arial"/>
                <a:hlinkClick r:id="rId2"/>
              </a:rPr>
              <a:t>.o</a:t>
            </a:r>
            <a:r>
              <a:rPr sz="2000" dirty="0">
                <a:latin typeface="Arial"/>
                <a:cs typeface="Arial"/>
                <a:hlinkClick r:id="rId2"/>
              </a:rPr>
              <a:t>rg</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3</a:t>
            </a:fld>
            <a:endParaRPr spc="5" dirty="0"/>
          </a:p>
        </p:txBody>
      </p:sp>
      <p:sp>
        <p:nvSpPr>
          <p:cNvPr id="2" name="object 2"/>
          <p:cNvSpPr txBox="1">
            <a:spLocks noGrp="1"/>
          </p:cNvSpPr>
          <p:nvPr>
            <p:ph type="title"/>
          </p:nvPr>
        </p:nvSpPr>
        <p:spPr>
          <a:xfrm>
            <a:off x="863600" y="206121"/>
            <a:ext cx="3018790" cy="323850"/>
          </a:xfrm>
          <a:prstGeom prst="rect">
            <a:avLst/>
          </a:prstGeom>
        </p:spPr>
        <p:txBody>
          <a:bodyPr vert="horz" wrap="square" lIns="0" tIns="13335" rIns="0" bIns="0" rtlCol="0">
            <a:spAutoFit/>
          </a:bodyPr>
          <a:lstStyle/>
          <a:p>
            <a:pPr marL="12700">
              <a:lnSpc>
                <a:spcPct val="100000"/>
              </a:lnSpc>
              <a:spcBef>
                <a:spcPts val="105"/>
              </a:spcBef>
            </a:pPr>
            <a:r>
              <a:rPr sz="1950" dirty="0"/>
              <a:t>1.</a:t>
            </a:r>
            <a:r>
              <a:rPr sz="1950" spc="-25" dirty="0"/>
              <a:t> </a:t>
            </a:r>
            <a:r>
              <a:rPr sz="1950" dirty="0"/>
              <a:t>Representació</a:t>
            </a:r>
            <a:r>
              <a:rPr sz="1950" spc="-50" dirty="0"/>
              <a:t> </a:t>
            </a:r>
            <a:r>
              <a:rPr sz="1950" dirty="0"/>
              <a:t>d’estats</a:t>
            </a:r>
            <a:endParaRPr sz="1950"/>
          </a:p>
        </p:txBody>
      </p:sp>
      <p:sp>
        <p:nvSpPr>
          <p:cNvPr id="3" name="object 3"/>
          <p:cNvSpPr txBox="1"/>
          <p:nvPr/>
        </p:nvSpPr>
        <p:spPr>
          <a:xfrm>
            <a:off x="690168" y="1078738"/>
            <a:ext cx="5502275" cy="440690"/>
          </a:xfrm>
          <a:prstGeom prst="rect">
            <a:avLst/>
          </a:prstGeom>
        </p:spPr>
        <p:txBody>
          <a:bodyPr vert="horz" wrap="square" lIns="0" tIns="15875" rIns="0" bIns="0" rtlCol="0">
            <a:spAutoFit/>
          </a:bodyPr>
          <a:lstStyle/>
          <a:p>
            <a:pPr marL="234950" indent="-222885">
              <a:lnSpc>
                <a:spcPct val="100000"/>
              </a:lnSpc>
              <a:spcBef>
                <a:spcPts val="125"/>
              </a:spcBef>
              <a:buFont typeface="Arial"/>
              <a:buChar char="•"/>
              <a:tabLst>
                <a:tab pos="235585" algn="l"/>
              </a:tabLst>
            </a:pPr>
            <a:r>
              <a:rPr sz="2700" spc="-5" dirty="0">
                <a:latin typeface="Calibri"/>
                <a:cs typeface="Calibri"/>
              </a:rPr>
              <a:t>Decrementa,</a:t>
            </a:r>
            <a:r>
              <a:rPr sz="2700" spc="-30" dirty="0">
                <a:latin typeface="Calibri"/>
                <a:cs typeface="Calibri"/>
              </a:rPr>
              <a:t> </a:t>
            </a:r>
            <a:r>
              <a:rPr sz="2700" dirty="0">
                <a:latin typeface="Calibri"/>
                <a:cs typeface="Calibri"/>
              </a:rPr>
              <a:t>estacionari</a:t>
            </a:r>
            <a:r>
              <a:rPr sz="2700" spc="-25" dirty="0">
                <a:latin typeface="Calibri"/>
                <a:cs typeface="Calibri"/>
              </a:rPr>
              <a:t> </a:t>
            </a:r>
            <a:r>
              <a:rPr sz="2700" spc="5" dirty="0">
                <a:latin typeface="Calibri"/>
                <a:cs typeface="Calibri"/>
              </a:rPr>
              <a:t>i</a:t>
            </a:r>
            <a:r>
              <a:rPr sz="2700" dirty="0">
                <a:latin typeface="Calibri"/>
                <a:cs typeface="Calibri"/>
              </a:rPr>
              <a:t> incrementa</a:t>
            </a:r>
            <a:endParaRPr sz="2700">
              <a:latin typeface="Calibri"/>
              <a:cs typeface="Calibri"/>
            </a:endParaRPr>
          </a:p>
        </p:txBody>
      </p:sp>
      <p:sp>
        <p:nvSpPr>
          <p:cNvPr id="4" name="object 4"/>
          <p:cNvSpPr txBox="1"/>
          <p:nvPr/>
        </p:nvSpPr>
        <p:spPr>
          <a:xfrm>
            <a:off x="863600" y="3697935"/>
            <a:ext cx="7392034" cy="250825"/>
          </a:xfrm>
          <a:prstGeom prst="rect">
            <a:avLst/>
          </a:prstGeom>
        </p:spPr>
        <p:txBody>
          <a:bodyPr vert="horz" wrap="square" lIns="0" tIns="15875" rIns="0" bIns="0" rtlCol="0">
            <a:spAutoFit/>
          </a:bodyPr>
          <a:lstStyle/>
          <a:p>
            <a:pPr marL="12700">
              <a:lnSpc>
                <a:spcPct val="100000"/>
              </a:lnSpc>
              <a:spcBef>
                <a:spcPts val="125"/>
              </a:spcBef>
            </a:pPr>
            <a:r>
              <a:rPr sz="1450" b="1" u="sng" dirty="0">
                <a:solidFill>
                  <a:srgbClr val="0462C1"/>
                </a:solidFill>
                <a:uFill>
                  <a:solidFill>
                    <a:srgbClr val="0462C1"/>
                  </a:solidFill>
                </a:uFill>
                <a:latin typeface="Arial"/>
                <a:cs typeface="Arial"/>
                <a:hlinkClick r:id="rId2"/>
              </a:rPr>
              <a:t>Artificial</a:t>
            </a:r>
            <a:r>
              <a:rPr sz="1450" b="1" u="sng" spc="65" dirty="0">
                <a:solidFill>
                  <a:srgbClr val="0462C1"/>
                </a:solidFill>
                <a:uFill>
                  <a:solidFill>
                    <a:srgbClr val="0462C1"/>
                  </a:solidFill>
                </a:uFill>
                <a:latin typeface="Arial"/>
                <a:cs typeface="Arial"/>
                <a:hlinkClick r:id="rId2"/>
              </a:rPr>
              <a:t> </a:t>
            </a:r>
            <a:r>
              <a:rPr sz="1450" b="1" u="sng" spc="5" dirty="0">
                <a:solidFill>
                  <a:srgbClr val="0462C1"/>
                </a:solidFill>
                <a:uFill>
                  <a:solidFill>
                    <a:srgbClr val="0462C1"/>
                  </a:solidFill>
                </a:uFill>
                <a:latin typeface="Arial"/>
                <a:cs typeface="Arial"/>
                <a:hlinkClick r:id="rId2"/>
              </a:rPr>
              <a:t>intelligence</a:t>
            </a:r>
            <a:r>
              <a:rPr sz="1450" b="1" u="sng" spc="70"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and</a:t>
            </a:r>
            <a:r>
              <a:rPr sz="1450" u="sng" spc="30"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earth</a:t>
            </a:r>
            <a:r>
              <a:rPr sz="1450" u="sng" spc="40"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observation</a:t>
            </a:r>
            <a:r>
              <a:rPr sz="1450" u="sng" spc="60" dirty="0">
                <a:solidFill>
                  <a:srgbClr val="0462C1"/>
                </a:solidFill>
                <a:uFill>
                  <a:solidFill>
                    <a:srgbClr val="0462C1"/>
                  </a:solidFill>
                </a:uFill>
                <a:latin typeface="Arial"/>
                <a:cs typeface="Arial"/>
                <a:hlinkClick r:id="rId2"/>
              </a:rPr>
              <a:t> </a:t>
            </a:r>
            <a:r>
              <a:rPr sz="1450" u="sng" spc="10" dirty="0">
                <a:solidFill>
                  <a:srgbClr val="0462C1"/>
                </a:solidFill>
                <a:uFill>
                  <a:solidFill>
                    <a:srgbClr val="0462C1"/>
                  </a:solidFill>
                </a:uFill>
                <a:latin typeface="Arial"/>
                <a:cs typeface="Arial"/>
                <a:hlinkClick r:id="rId2"/>
              </a:rPr>
              <a:t>to</a:t>
            </a:r>
            <a:r>
              <a:rPr sz="1450" u="sng" spc="15"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explore</a:t>
            </a:r>
            <a:r>
              <a:rPr sz="1450" u="sng" spc="65" dirty="0">
                <a:solidFill>
                  <a:srgbClr val="0462C1"/>
                </a:solidFill>
                <a:uFill>
                  <a:solidFill>
                    <a:srgbClr val="0462C1"/>
                  </a:solidFill>
                </a:uFill>
                <a:latin typeface="Arial"/>
                <a:cs typeface="Arial"/>
                <a:hlinkClick r:id="rId2"/>
              </a:rPr>
              <a:t> </a:t>
            </a:r>
            <a:r>
              <a:rPr sz="1450" u="sng" dirty="0">
                <a:solidFill>
                  <a:srgbClr val="0462C1"/>
                </a:solidFill>
                <a:uFill>
                  <a:solidFill>
                    <a:srgbClr val="0462C1"/>
                  </a:solidFill>
                </a:uFill>
                <a:latin typeface="Arial"/>
                <a:cs typeface="Arial"/>
                <a:hlinkClick r:id="rId2"/>
              </a:rPr>
              <a:t>water</a:t>
            </a:r>
            <a:r>
              <a:rPr sz="1450" u="sng" spc="45"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quality</a:t>
            </a:r>
            <a:r>
              <a:rPr sz="1450" u="sng" spc="45" dirty="0">
                <a:solidFill>
                  <a:srgbClr val="0462C1"/>
                </a:solidFill>
                <a:uFill>
                  <a:solidFill>
                    <a:srgbClr val="0462C1"/>
                  </a:solidFill>
                </a:uFill>
                <a:latin typeface="Arial"/>
                <a:cs typeface="Arial"/>
                <a:hlinkClick r:id="rId2"/>
              </a:rPr>
              <a:t> </a:t>
            </a:r>
            <a:r>
              <a:rPr sz="1450" u="sng" spc="10" dirty="0">
                <a:solidFill>
                  <a:srgbClr val="0462C1"/>
                </a:solidFill>
                <a:uFill>
                  <a:solidFill>
                    <a:srgbClr val="0462C1"/>
                  </a:solidFill>
                </a:uFill>
                <a:latin typeface="Arial"/>
                <a:cs typeface="Arial"/>
                <a:hlinkClick r:id="rId2"/>
              </a:rPr>
              <a:t>in</a:t>
            </a:r>
            <a:r>
              <a:rPr sz="1450" u="sng" spc="15" dirty="0">
                <a:solidFill>
                  <a:srgbClr val="0462C1"/>
                </a:solidFill>
                <a:uFill>
                  <a:solidFill>
                    <a:srgbClr val="0462C1"/>
                  </a:solidFill>
                </a:uFill>
                <a:latin typeface="Arial"/>
                <a:cs typeface="Arial"/>
                <a:hlinkClick r:id="rId2"/>
              </a:rPr>
              <a:t> </a:t>
            </a:r>
            <a:r>
              <a:rPr sz="1450" u="sng" spc="5" dirty="0">
                <a:solidFill>
                  <a:srgbClr val="0462C1"/>
                </a:solidFill>
                <a:uFill>
                  <a:solidFill>
                    <a:srgbClr val="0462C1"/>
                  </a:solidFill>
                </a:uFill>
                <a:latin typeface="Arial"/>
                <a:cs typeface="Arial"/>
                <a:hlinkClick r:id="rId2"/>
              </a:rPr>
              <a:t>the</a:t>
            </a:r>
            <a:r>
              <a:rPr sz="1450" u="sng" spc="50" dirty="0">
                <a:solidFill>
                  <a:srgbClr val="0462C1"/>
                </a:solidFill>
                <a:uFill>
                  <a:solidFill>
                    <a:srgbClr val="0462C1"/>
                  </a:solidFill>
                </a:uFill>
                <a:latin typeface="Arial"/>
                <a:cs typeface="Arial"/>
                <a:hlinkClick r:id="rId2"/>
              </a:rPr>
              <a:t> </a:t>
            </a:r>
            <a:r>
              <a:rPr sz="1450" b="1" u="sng" dirty="0">
                <a:solidFill>
                  <a:srgbClr val="0462C1"/>
                </a:solidFill>
                <a:uFill>
                  <a:solidFill>
                    <a:srgbClr val="0462C1"/>
                  </a:solidFill>
                </a:uFill>
                <a:latin typeface="Arial"/>
                <a:cs typeface="Arial"/>
                <a:hlinkClick r:id="rId2"/>
              </a:rPr>
              <a:t>Wadden</a:t>
            </a:r>
            <a:r>
              <a:rPr sz="1450" b="1" u="sng" spc="35" dirty="0">
                <a:solidFill>
                  <a:srgbClr val="0462C1"/>
                </a:solidFill>
                <a:uFill>
                  <a:solidFill>
                    <a:srgbClr val="0462C1"/>
                  </a:solidFill>
                </a:uFill>
                <a:latin typeface="Arial"/>
                <a:cs typeface="Arial"/>
                <a:hlinkClick r:id="rId2"/>
              </a:rPr>
              <a:t> </a:t>
            </a:r>
            <a:r>
              <a:rPr sz="1450" b="1" u="sng" spc="10" dirty="0">
                <a:solidFill>
                  <a:srgbClr val="0462C1"/>
                </a:solidFill>
                <a:uFill>
                  <a:solidFill>
                    <a:srgbClr val="0462C1"/>
                  </a:solidFill>
                </a:uFill>
                <a:latin typeface="Arial"/>
                <a:cs typeface="Arial"/>
                <a:hlinkClick r:id="rId2"/>
              </a:rPr>
              <a:t>Sea</a:t>
            </a:r>
            <a:endParaRPr sz="14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0168" y="206121"/>
            <a:ext cx="7269480" cy="1814830"/>
          </a:xfrm>
          <a:prstGeom prst="rect">
            <a:avLst/>
          </a:prstGeom>
        </p:spPr>
        <p:txBody>
          <a:bodyPr vert="horz" wrap="square" lIns="0" tIns="13335" rIns="0" bIns="0" rtlCol="0">
            <a:spAutoFit/>
          </a:bodyPr>
          <a:lstStyle/>
          <a:p>
            <a:pPr marL="186055">
              <a:lnSpc>
                <a:spcPct val="100000"/>
              </a:lnSpc>
              <a:spcBef>
                <a:spcPts val="105"/>
              </a:spcBef>
            </a:pPr>
            <a:r>
              <a:rPr sz="1950" b="1" dirty="0">
                <a:latin typeface="Arial"/>
                <a:cs typeface="Arial"/>
              </a:rPr>
              <a:t>1.</a:t>
            </a:r>
            <a:r>
              <a:rPr sz="1950" b="1" spc="-20" dirty="0">
                <a:latin typeface="Arial"/>
                <a:cs typeface="Arial"/>
              </a:rPr>
              <a:t> </a:t>
            </a:r>
            <a:r>
              <a:rPr sz="1950" b="1" dirty="0">
                <a:latin typeface="Arial"/>
                <a:cs typeface="Arial"/>
              </a:rPr>
              <a:t>Representació</a:t>
            </a:r>
            <a:r>
              <a:rPr sz="1950" b="1" spc="-50" dirty="0">
                <a:latin typeface="Arial"/>
                <a:cs typeface="Arial"/>
              </a:rPr>
              <a:t> </a:t>
            </a:r>
            <a:r>
              <a:rPr sz="1950" b="1" dirty="0">
                <a:latin typeface="Arial"/>
                <a:cs typeface="Arial"/>
              </a:rPr>
              <a:t>d’estats</a:t>
            </a:r>
            <a:endParaRPr sz="1950">
              <a:latin typeface="Arial"/>
              <a:cs typeface="Arial"/>
            </a:endParaRPr>
          </a:p>
          <a:p>
            <a:pPr>
              <a:lnSpc>
                <a:spcPct val="100000"/>
              </a:lnSpc>
            </a:pPr>
            <a:endParaRPr sz="2200">
              <a:latin typeface="Arial"/>
              <a:cs typeface="Arial"/>
            </a:endParaRPr>
          </a:p>
          <a:p>
            <a:pPr>
              <a:lnSpc>
                <a:spcPct val="100000"/>
              </a:lnSpc>
              <a:spcBef>
                <a:spcPts val="5"/>
              </a:spcBef>
            </a:pPr>
            <a:endParaRPr sz="1750">
              <a:latin typeface="Arial"/>
              <a:cs typeface="Arial"/>
            </a:endParaRPr>
          </a:p>
          <a:p>
            <a:pPr marL="234950" indent="-222885">
              <a:lnSpc>
                <a:spcPct val="100000"/>
              </a:lnSpc>
              <a:buFont typeface="Arial"/>
              <a:buChar char="•"/>
              <a:tabLst>
                <a:tab pos="235585" algn="l"/>
              </a:tabLst>
            </a:pPr>
            <a:r>
              <a:rPr sz="2700" spc="-5" dirty="0">
                <a:latin typeface="Calibri"/>
                <a:cs typeface="Calibri"/>
              </a:rPr>
              <a:t>Decrementa,</a:t>
            </a:r>
            <a:r>
              <a:rPr sz="2700" spc="-30" dirty="0">
                <a:latin typeface="Calibri"/>
                <a:cs typeface="Calibri"/>
              </a:rPr>
              <a:t> </a:t>
            </a:r>
            <a:r>
              <a:rPr sz="2700" dirty="0">
                <a:latin typeface="Calibri"/>
                <a:cs typeface="Calibri"/>
              </a:rPr>
              <a:t>estacionari</a:t>
            </a:r>
            <a:r>
              <a:rPr sz="2700" spc="-25" dirty="0">
                <a:latin typeface="Calibri"/>
                <a:cs typeface="Calibri"/>
              </a:rPr>
              <a:t> </a:t>
            </a:r>
            <a:r>
              <a:rPr sz="2700" spc="5" dirty="0">
                <a:latin typeface="Calibri"/>
                <a:cs typeface="Calibri"/>
              </a:rPr>
              <a:t>i</a:t>
            </a:r>
            <a:r>
              <a:rPr sz="2700" dirty="0">
                <a:latin typeface="Calibri"/>
                <a:cs typeface="Calibri"/>
              </a:rPr>
              <a:t> incrementa</a:t>
            </a:r>
            <a:endParaRPr sz="2700">
              <a:latin typeface="Calibri"/>
              <a:cs typeface="Calibri"/>
            </a:endParaRPr>
          </a:p>
          <a:p>
            <a:pPr marL="234950" indent="-222885">
              <a:lnSpc>
                <a:spcPct val="100000"/>
              </a:lnSpc>
              <a:spcBef>
                <a:spcPts val="710"/>
              </a:spcBef>
              <a:buFont typeface="Arial"/>
              <a:buChar char="•"/>
              <a:tabLst>
                <a:tab pos="235585" algn="l"/>
              </a:tabLst>
            </a:pPr>
            <a:r>
              <a:rPr sz="2700" spc="-5" dirty="0">
                <a:latin typeface="Calibri"/>
                <a:cs typeface="Calibri"/>
              </a:rPr>
              <a:t>Incrementa</a:t>
            </a:r>
            <a:r>
              <a:rPr sz="2700" spc="-10" dirty="0">
                <a:latin typeface="Calibri"/>
                <a:cs typeface="Calibri"/>
              </a:rPr>
              <a:t> </a:t>
            </a:r>
            <a:r>
              <a:rPr sz="2700" spc="-5" dirty="0">
                <a:latin typeface="Calibri"/>
                <a:cs typeface="Calibri"/>
              </a:rPr>
              <a:t>fortament,</a:t>
            </a:r>
            <a:r>
              <a:rPr sz="2700" spc="-15" dirty="0">
                <a:latin typeface="Calibri"/>
                <a:cs typeface="Calibri"/>
              </a:rPr>
              <a:t> </a:t>
            </a:r>
            <a:r>
              <a:rPr sz="2700" spc="-5" dirty="0">
                <a:latin typeface="Calibri"/>
                <a:cs typeface="Calibri"/>
              </a:rPr>
              <a:t>incrementa</a:t>
            </a:r>
            <a:r>
              <a:rPr sz="2700" spc="-20" dirty="0">
                <a:latin typeface="Calibri"/>
                <a:cs typeface="Calibri"/>
              </a:rPr>
              <a:t> </a:t>
            </a:r>
            <a:r>
              <a:rPr sz="2700" spc="5" dirty="0">
                <a:latin typeface="Calibri"/>
                <a:cs typeface="Calibri"/>
              </a:rPr>
              <a:t>suaument,</a:t>
            </a:r>
            <a:r>
              <a:rPr sz="2700" spc="-30" dirty="0">
                <a:latin typeface="Calibri"/>
                <a:cs typeface="Calibri"/>
              </a:rPr>
              <a:t> </a:t>
            </a:r>
            <a:r>
              <a:rPr sz="2700" spc="-5" dirty="0">
                <a:latin typeface="Calibri"/>
                <a:cs typeface="Calibri"/>
              </a:rPr>
              <a:t>etc.</a:t>
            </a:r>
            <a:endParaRPr sz="2700">
              <a:latin typeface="Calibri"/>
              <a:cs typeface="Calibri"/>
            </a:endParaRPr>
          </a:p>
        </p:txBody>
      </p:sp>
      <p:grpSp>
        <p:nvGrpSpPr>
          <p:cNvPr id="3" name="object 3"/>
          <p:cNvGrpSpPr/>
          <p:nvPr/>
        </p:nvGrpSpPr>
        <p:grpSpPr>
          <a:xfrm>
            <a:off x="0" y="2404872"/>
            <a:ext cx="8688705" cy="2792095"/>
            <a:chOff x="0" y="2404872"/>
            <a:chExt cx="8688705" cy="2792095"/>
          </a:xfrm>
        </p:grpSpPr>
        <p:pic>
          <p:nvPicPr>
            <p:cNvPr id="4" name="object 4"/>
            <p:cNvPicPr/>
            <p:nvPr/>
          </p:nvPicPr>
          <p:blipFill>
            <a:blip r:embed="rId2" cstate="print"/>
            <a:stretch>
              <a:fillRect/>
            </a:stretch>
          </p:blipFill>
          <p:spPr>
            <a:xfrm>
              <a:off x="0" y="2446020"/>
              <a:ext cx="4299203" cy="2423160"/>
            </a:xfrm>
            <a:prstGeom prst="rect">
              <a:avLst/>
            </a:prstGeom>
          </p:spPr>
        </p:pic>
        <p:pic>
          <p:nvPicPr>
            <p:cNvPr id="5" name="object 5"/>
            <p:cNvPicPr/>
            <p:nvPr/>
          </p:nvPicPr>
          <p:blipFill>
            <a:blip r:embed="rId3" cstate="print"/>
            <a:stretch>
              <a:fillRect/>
            </a:stretch>
          </p:blipFill>
          <p:spPr>
            <a:xfrm>
              <a:off x="4314444" y="2404872"/>
              <a:ext cx="4373880" cy="2792001"/>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4</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3018790" cy="323850"/>
          </a:xfrm>
          <a:prstGeom prst="rect">
            <a:avLst/>
          </a:prstGeom>
        </p:spPr>
        <p:txBody>
          <a:bodyPr vert="horz" wrap="square" lIns="0" tIns="13335" rIns="0" bIns="0" rtlCol="0">
            <a:spAutoFit/>
          </a:bodyPr>
          <a:lstStyle/>
          <a:p>
            <a:pPr marL="12700">
              <a:lnSpc>
                <a:spcPct val="100000"/>
              </a:lnSpc>
              <a:spcBef>
                <a:spcPts val="105"/>
              </a:spcBef>
            </a:pPr>
            <a:r>
              <a:rPr sz="1950" dirty="0"/>
              <a:t>1.</a:t>
            </a:r>
            <a:r>
              <a:rPr sz="1950" spc="-25" dirty="0"/>
              <a:t> </a:t>
            </a:r>
            <a:r>
              <a:rPr sz="1950" dirty="0"/>
              <a:t>Representació</a:t>
            </a:r>
            <a:r>
              <a:rPr sz="1950" spc="-50" dirty="0"/>
              <a:t> </a:t>
            </a:r>
            <a:r>
              <a:rPr sz="1950" dirty="0"/>
              <a:t>d’estats</a:t>
            </a:r>
            <a:endParaRPr sz="1950"/>
          </a:p>
        </p:txBody>
      </p:sp>
      <p:pic>
        <p:nvPicPr>
          <p:cNvPr id="3" name="object 3"/>
          <p:cNvPicPr/>
          <p:nvPr/>
        </p:nvPicPr>
        <p:blipFill>
          <a:blip r:embed="rId2" cstate="print"/>
          <a:stretch>
            <a:fillRect/>
          </a:stretch>
        </p:blipFill>
        <p:spPr>
          <a:xfrm>
            <a:off x="883736" y="1016196"/>
            <a:ext cx="6871899" cy="444368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338" y="206121"/>
            <a:ext cx="8112862" cy="1129155"/>
          </a:xfrm>
          <a:prstGeom prst="rect">
            <a:avLst/>
          </a:prstGeom>
        </p:spPr>
        <p:txBody>
          <a:bodyPr vert="horz" wrap="square" lIns="0" tIns="13335" rIns="0" bIns="0" rtlCol="0">
            <a:spAutoFit/>
          </a:bodyPr>
          <a:lstStyle/>
          <a:p>
            <a:pPr marL="276860">
              <a:lnSpc>
                <a:spcPct val="100000"/>
              </a:lnSpc>
              <a:spcBef>
                <a:spcPts val="105"/>
              </a:spcBef>
            </a:pPr>
            <a:r>
              <a:rPr sz="1950" b="1" dirty="0">
                <a:latin typeface="Arial"/>
                <a:cs typeface="Arial"/>
              </a:rPr>
              <a:t>1.</a:t>
            </a:r>
            <a:r>
              <a:rPr sz="1950" b="1" spc="-20" dirty="0">
                <a:latin typeface="Arial"/>
                <a:cs typeface="Arial"/>
              </a:rPr>
              <a:t> </a:t>
            </a:r>
            <a:r>
              <a:rPr sz="1950" b="1" dirty="0">
                <a:latin typeface="Arial"/>
                <a:cs typeface="Arial"/>
              </a:rPr>
              <a:t>Representació</a:t>
            </a:r>
            <a:r>
              <a:rPr sz="1950" b="1" spc="-50" dirty="0">
                <a:latin typeface="Arial"/>
                <a:cs typeface="Arial"/>
              </a:rPr>
              <a:t> </a:t>
            </a:r>
            <a:r>
              <a:rPr sz="1950" b="1" dirty="0">
                <a:latin typeface="Arial"/>
                <a:cs typeface="Arial"/>
              </a:rPr>
              <a:t>d’estats</a:t>
            </a:r>
            <a:endParaRPr sz="1950" dirty="0">
              <a:latin typeface="Arial"/>
              <a:cs typeface="Arial"/>
            </a:endParaRPr>
          </a:p>
          <a:p>
            <a:pPr>
              <a:lnSpc>
                <a:spcPct val="100000"/>
              </a:lnSpc>
              <a:spcBef>
                <a:spcPts val="20"/>
              </a:spcBef>
            </a:pPr>
            <a:r>
              <a:rPr lang="ca-ES" sz="2650" dirty="0" smtClean="0">
                <a:latin typeface="Arial"/>
                <a:cs typeface="Arial"/>
              </a:rPr>
              <a:t>Un model de la variable objectiu "color FU" en el futur</a:t>
            </a:r>
          </a:p>
          <a:p>
            <a:pPr>
              <a:lnSpc>
                <a:spcPct val="100000"/>
              </a:lnSpc>
              <a:spcBef>
                <a:spcPts val="20"/>
              </a:spcBef>
            </a:pPr>
            <a:r>
              <a:rPr lang="ca-ES" sz="2650" dirty="0" smtClean="0">
                <a:latin typeface="Arial"/>
                <a:cs typeface="Arial"/>
              </a:rPr>
              <a:t>s'han après punts (2 dies, 4 dies, 7 dies).</a:t>
            </a:r>
            <a:endParaRPr sz="2650" dirty="0">
              <a:latin typeface="Arial"/>
              <a:cs typeface="Arial"/>
            </a:endParaRPr>
          </a:p>
        </p:txBody>
      </p:sp>
      <p:pic>
        <p:nvPicPr>
          <p:cNvPr id="3" name="object 3"/>
          <p:cNvPicPr/>
          <p:nvPr/>
        </p:nvPicPr>
        <p:blipFill>
          <a:blip r:embed="rId2" cstate="print"/>
          <a:stretch>
            <a:fillRect/>
          </a:stretch>
        </p:blipFill>
        <p:spPr>
          <a:xfrm>
            <a:off x="1516380" y="2106168"/>
            <a:ext cx="5554980" cy="366826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3018790" cy="323850"/>
          </a:xfrm>
          <a:prstGeom prst="rect">
            <a:avLst/>
          </a:prstGeom>
        </p:spPr>
        <p:txBody>
          <a:bodyPr vert="horz" wrap="square" lIns="0" tIns="13335" rIns="0" bIns="0" rtlCol="0">
            <a:spAutoFit/>
          </a:bodyPr>
          <a:lstStyle/>
          <a:p>
            <a:pPr marL="12700">
              <a:lnSpc>
                <a:spcPct val="100000"/>
              </a:lnSpc>
              <a:spcBef>
                <a:spcPts val="105"/>
              </a:spcBef>
            </a:pPr>
            <a:r>
              <a:rPr sz="1950" dirty="0"/>
              <a:t>1.</a:t>
            </a:r>
            <a:r>
              <a:rPr sz="1950" spc="-25" dirty="0"/>
              <a:t> </a:t>
            </a:r>
            <a:r>
              <a:rPr sz="1950" dirty="0"/>
              <a:t>Representació</a:t>
            </a:r>
            <a:r>
              <a:rPr sz="1950" spc="-50" dirty="0"/>
              <a:t> </a:t>
            </a:r>
            <a:r>
              <a:rPr sz="1950" dirty="0"/>
              <a:t>d’estats</a:t>
            </a:r>
            <a:endParaRPr sz="1950"/>
          </a:p>
        </p:txBody>
      </p:sp>
      <p:sp>
        <p:nvSpPr>
          <p:cNvPr id="3" name="object 3"/>
          <p:cNvSpPr txBox="1"/>
          <p:nvPr/>
        </p:nvSpPr>
        <p:spPr>
          <a:xfrm>
            <a:off x="538378" y="654558"/>
            <a:ext cx="7343140" cy="1944443"/>
          </a:xfrm>
          <a:prstGeom prst="rect">
            <a:avLst/>
          </a:prstGeom>
        </p:spPr>
        <p:txBody>
          <a:bodyPr vert="horz" wrap="square" lIns="0" tIns="53340" rIns="0" bIns="0" rtlCol="0">
            <a:spAutoFit/>
          </a:bodyPr>
          <a:lstStyle/>
          <a:p>
            <a:pPr marL="234950" marR="5080" indent="-222885">
              <a:lnSpc>
                <a:spcPct val="90800"/>
              </a:lnSpc>
              <a:spcBef>
                <a:spcPts val="420"/>
              </a:spcBef>
              <a:buFont typeface="Arial"/>
              <a:buChar char="•"/>
              <a:tabLst>
                <a:tab pos="235585" algn="l"/>
              </a:tabLst>
            </a:pPr>
            <a:r>
              <a:rPr lang="ca-ES" sz="2700" dirty="0">
                <a:cs typeface="Calibri"/>
              </a:rPr>
              <a:t>L'atribut del valor objectiu és FU a 2 dies en el futur i el vector d'entrada inclou els atributs següents: alçada de l'ona, TSM, </a:t>
            </a:r>
            <a:r>
              <a:rPr lang="ca-ES" sz="2700" dirty="0" err="1">
                <a:cs typeface="Calibri"/>
              </a:rPr>
              <a:t>Chl</a:t>
            </a:r>
            <a:r>
              <a:rPr lang="ca-ES" sz="2700" dirty="0">
                <a:cs typeface="Calibri"/>
              </a:rPr>
              <a:t>-a, FU en el moment actual i alçada de l'ona en 1 dia en el passat.</a:t>
            </a:r>
            <a:endParaRPr sz="2700" dirty="0">
              <a:latin typeface="Calibri"/>
              <a:cs typeface="Calibri"/>
            </a:endParaRPr>
          </a:p>
        </p:txBody>
      </p:sp>
      <p:pic>
        <p:nvPicPr>
          <p:cNvPr id="4" name="object 4"/>
          <p:cNvPicPr/>
          <p:nvPr/>
        </p:nvPicPr>
        <p:blipFill>
          <a:blip r:embed="rId2" cstate="print"/>
          <a:stretch>
            <a:fillRect/>
          </a:stretch>
        </p:blipFill>
        <p:spPr>
          <a:xfrm>
            <a:off x="2616200" y="2686175"/>
            <a:ext cx="5853480" cy="379946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0" y="206121"/>
            <a:ext cx="3018790" cy="323850"/>
          </a:xfrm>
          <a:prstGeom prst="rect">
            <a:avLst/>
          </a:prstGeom>
        </p:spPr>
        <p:txBody>
          <a:bodyPr vert="horz" wrap="square" lIns="0" tIns="13335" rIns="0" bIns="0" rtlCol="0">
            <a:spAutoFit/>
          </a:bodyPr>
          <a:lstStyle/>
          <a:p>
            <a:pPr marL="12700">
              <a:lnSpc>
                <a:spcPct val="100000"/>
              </a:lnSpc>
              <a:spcBef>
                <a:spcPts val="105"/>
              </a:spcBef>
            </a:pPr>
            <a:r>
              <a:rPr sz="1950" dirty="0"/>
              <a:t>1.</a:t>
            </a:r>
            <a:r>
              <a:rPr sz="1950" spc="-25" dirty="0"/>
              <a:t> </a:t>
            </a:r>
            <a:r>
              <a:rPr sz="1950" dirty="0"/>
              <a:t>Representació</a:t>
            </a:r>
            <a:r>
              <a:rPr sz="1950" spc="-50" dirty="0"/>
              <a:t> </a:t>
            </a:r>
            <a:r>
              <a:rPr sz="1950" dirty="0"/>
              <a:t>d’estats</a:t>
            </a:r>
            <a:endParaRPr sz="1950"/>
          </a:p>
        </p:txBody>
      </p:sp>
      <p:sp>
        <p:nvSpPr>
          <p:cNvPr id="3" name="object 3"/>
          <p:cNvSpPr txBox="1"/>
          <p:nvPr/>
        </p:nvSpPr>
        <p:spPr>
          <a:xfrm>
            <a:off x="623112" y="773786"/>
            <a:ext cx="7347584" cy="1028700"/>
          </a:xfrm>
          <a:prstGeom prst="rect">
            <a:avLst/>
          </a:prstGeom>
        </p:spPr>
        <p:txBody>
          <a:bodyPr vert="horz" wrap="square" lIns="0" tIns="102235" rIns="0" bIns="0" rtlCol="0">
            <a:spAutoFit/>
          </a:bodyPr>
          <a:lstStyle/>
          <a:p>
            <a:pPr marL="234950" indent="-222885">
              <a:lnSpc>
                <a:spcPct val="100000"/>
              </a:lnSpc>
              <a:spcBef>
                <a:spcPts val="805"/>
              </a:spcBef>
              <a:buFont typeface="Arial"/>
              <a:buChar char="•"/>
              <a:tabLst>
                <a:tab pos="235585" algn="l"/>
              </a:tabLst>
            </a:pPr>
            <a:r>
              <a:rPr sz="2700" spc="-5" dirty="0">
                <a:latin typeface="Calibri"/>
                <a:cs typeface="Calibri"/>
              </a:rPr>
              <a:t>Incrementa</a:t>
            </a:r>
            <a:r>
              <a:rPr sz="2700" dirty="0">
                <a:latin typeface="Calibri"/>
                <a:cs typeface="Calibri"/>
              </a:rPr>
              <a:t> suaument,</a:t>
            </a:r>
            <a:r>
              <a:rPr sz="2700" spc="-20" dirty="0">
                <a:latin typeface="Calibri"/>
                <a:cs typeface="Calibri"/>
              </a:rPr>
              <a:t> </a:t>
            </a:r>
            <a:r>
              <a:rPr sz="2700" spc="-5" dirty="0">
                <a:latin typeface="Calibri"/>
                <a:cs typeface="Calibri"/>
              </a:rPr>
              <a:t>decrementa</a:t>
            </a:r>
            <a:r>
              <a:rPr sz="2700" spc="-15" dirty="0">
                <a:latin typeface="Calibri"/>
                <a:cs typeface="Calibri"/>
              </a:rPr>
              <a:t> </a:t>
            </a:r>
            <a:r>
              <a:rPr sz="2700" dirty="0">
                <a:latin typeface="Calibri"/>
                <a:cs typeface="Calibri"/>
              </a:rPr>
              <a:t>suaument,</a:t>
            </a:r>
            <a:r>
              <a:rPr sz="2700" spc="-10" dirty="0">
                <a:latin typeface="Calibri"/>
                <a:cs typeface="Calibri"/>
              </a:rPr>
              <a:t> </a:t>
            </a:r>
            <a:r>
              <a:rPr sz="2700" spc="-5" dirty="0">
                <a:latin typeface="Calibri"/>
                <a:cs typeface="Calibri"/>
              </a:rPr>
              <a:t>etc.</a:t>
            </a:r>
            <a:endParaRPr sz="2700">
              <a:latin typeface="Calibri"/>
              <a:cs typeface="Calibri"/>
            </a:endParaRPr>
          </a:p>
          <a:p>
            <a:pPr marL="234950" indent="-222885">
              <a:lnSpc>
                <a:spcPct val="100000"/>
              </a:lnSpc>
              <a:spcBef>
                <a:spcPts val="710"/>
              </a:spcBef>
              <a:buFont typeface="Arial"/>
              <a:buChar char="•"/>
              <a:tabLst>
                <a:tab pos="235585" algn="l"/>
              </a:tabLst>
            </a:pPr>
            <a:r>
              <a:rPr sz="2700" dirty="0">
                <a:latin typeface="Calibri"/>
                <a:cs typeface="Calibri"/>
              </a:rPr>
              <a:t>Intervals</a:t>
            </a:r>
            <a:r>
              <a:rPr sz="2700" spc="-35" dirty="0">
                <a:latin typeface="Calibri"/>
                <a:cs typeface="Calibri"/>
              </a:rPr>
              <a:t> </a:t>
            </a:r>
            <a:r>
              <a:rPr sz="2700" spc="-40" dirty="0">
                <a:latin typeface="Calibri"/>
                <a:cs typeface="Calibri"/>
              </a:rPr>
              <a:t>d’Allen:</a:t>
            </a:r>
            <a:r>
              <a:rPr sz="2700" spc="-25" dirty="0">
                <a:latin typeface="Calibri"/>
                <a:cs typeface="Calibri"/>
              </a:rPr>
              <a:t> </a:t>
            </a:r>
            <a:r>
              <a:rPr sz="2700" spc="10" dirty="0">
                <a:latin typeface="Calibri"/>
                <a:cs typeface="Calibri"/>
              </a:rPr>
              <a:t>13</a:t>
            </a:r>
            <a:r>
              <a:rPr sz="2700" spc="-20" dirty="0">
                <a:latin typeface="Calibri"/>
                <a:cs typeface="Calibri"/>
              </a:rPr>
              <a:t> </a:t>
            </a:r>
            <a:r>
              <a:rPr sz="2700" spc="5" dirty="0">
                <a:latin typeface="Calibri"/>
                <a:cs typeface="Calibri"/>
              </a:rPr>
              <a:t>possibles</a:t>
            </a:r>
            <a:r>
              <a:rPr sz="2700" spc="-25" dirty="0">
                <a:latin typeface="Calibri"/>
                <a:cs typeface="Calibri"/>
              </a:rPr>
              <a:t> </a:t>
            </a:r>
            <a:r>
              <a:rPr sz="2700" spc="5" dirty="0">
                <a:latin typeface="Calibri"/>
                <a:cs typeface="Calibri"/>
              </a:rPr>
              <a:t>relacions</a:t>
            </a:r>
            <a:endParaRPr sz="2700">
              <a:latin typeface="Calibri"/>
              <a:cs typeface="Calibri"/>
            </a:endParaRPr>
          </a:p>
        </p:txBody>
      </p:sp>
      <p:pic>
        <p:nvPicPr>
          <p:cNvPr id="4" name="object 4"/>
          <p:cNvPicPr/>
          <p:nvPr/>
        </p:nvPicPr>
        <p:blipFill>
          <a:blip r:embed="rId2" cstate="print"/>
          <a:stretch>
            <a:fillRect/>
          </a:stretch>
        </p:blipFill>
        <p:spPr>
          <a:xfrm>
            <a:off x="2805363" y="2342936"/>
            <a:ext cx="3715752" cy="343276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05"/>
              </a:lnSpc>
            </a:pPr>
            <a:fld id="{81D60167-4931-47E6-BA6A-407CBD079E47}" type="slidenum">
              <a:rPr spc="5" dirty="0"/>
              <a:t>9</a:t>
            </a:fld>
            <a:endParaRPr spc="5" dirty="0"/>
          </a:p>
        </p:txBody>
      </p:sp>
      <p:sp>
        <p:nvSpPr>
          <p:cNvPr id="2" name="object 2"/>
          <p:cNvSpPr txBox="1"/>
          <p:nvPr/>
        </p:nvSpPr>
        <p:spPr>
          <a:xfrm>
            <a:off x="623112" y="206121"/>
            <a:ext cx="5222875" cy="3247390"/>
          </a:xfrm>
          <a:prstGeom prst="rect">
            <a:avLst/>
          </a:prstGeom>
        </p:spPr>
        <p:txBody>
          <a:bodyPr vert="horz" wrap="square" lIns="0" tIns="13335" rIns="0" bIns="0" rtlCol="0">
            <a:spAutoFit/>
          </a:bodyPr>
          <a:lstStyle/>
          <a:p>
            <a:pPr marL="252729">
              <a:lnSpc>
                <a:spcPct val="100000"/>
              </a:lnSpc>
              <a:spcBef>
                <a:spcPts val="105"/>
              </a:spcBef>
            </a:pPr>
            <a:r>
              <a:rPr sz="1950" b="1" dirty="0">
                <a:latin typeface="Arial"/>
                <a:cs typeface="Arial"/>
              </a:rPr>
              <a:t>1.</a:t>
            </a:r>
            <a:r>
              <a:rPr sz="1950" b="1" spc="-20" dirty="0">
                <a:latin typeface="Arial"/>
                <a:cs typeface="Arial"/>
              </a:rPr>
              <a:t> </a:t>
            </a:r>
            <a:r>
              <a:rPr sz="1950" b="1" dirty="0">
                <a:latin typeface="Arial"/>
                <a:cs typeface="Arial"/>
              </a:rPr>
              <a:t>Representació</a:t>
            </a:r>
            <a:r>
              <a:rPr sz="1950" b="1" spc="-50" dirty="0">
                <a:latin typeface="Arial"/>
                <a:cs typeface="Arial"/>
              </a:rPr>
              <a:t> </a:t>
            </a:r>
            <a:r>
              <a:rPr sz="1950" b="1" dirty="0">
                <a:latin typeface="Arial"/>
                <a:cs typeface="Arial"/>
              </a:rPr>
              <a:t>d’estats</a:t>
            </a:r>
            <a:endParaRPr sz="1950">
              <a:latin typeface="Arial"/>
              <a:cs typeface="Arial"/>
            </a:endParaRPr>
          </a:p>
          <a:p>
            <a:pPr>
              <a:lnSpc>
                <a:spcPct val="100000"/>
              </a:lnSpc>
              <a:spcBef>
                <a:spcPts val="10"/>
              </a:spcBef>
            </a:pPr>
            <a:endParaRPr sz="2450">
              <a:latin typeface="Arial"/>
              <a:cs typeface="Arial"/>
            </a:endParaRPr>
          </a:p>
          <a:p>
            <a:pPr marL="234950" indent="-222885">
              <a:lnSpc>
                <a:spcPct val="100000"/>
              </a:lnSpc>
              <a:buFont typeface="Arial"/>
              <a:buChar char="•"/>
              <a:tabLst>
                <a:tab pos="235585" algn="l"/>
              </a:tabLst>
            </a:pPr>
            <a:r>
              <a:rPr sz="2700" dirty="0">
                <a:latin typeface="Calibri"/>
                <a:cs typeface="Calibri"/>
              </a:rPr>
              <a:t>Estandarització</a:t>
            </a:r>
            <a:endParaRPr sz="2700">
              <a:latin typeface="Calibri"/>
              <a:cs typeface="Calibri"/>
            </a:endParaRPr>
          </a:p>
          <a:p>
            <a:pPr marL="234950" indent="-222885">
              <a:lnSpc>
                <a:spcPct val="100000"/>
              </a:lnSpc>
              <a:spcBef>
                <a:spcPts val="710"/>
              </a:spcBef>
              <a:buFont typeface="Arial"/>
              <a:buChar char="•"/>
              <a:tabLst>
                <a:tab pos="235585" algn="l"/>
              </a:tabLst>
            </a:pPr>
            <a:r>
              <a:rPr sz="2700" spc="-10" dirty="0">
                <a:latin typeface="Calibri"/>
                <a:cs typeface="Calibri"/>
              </a:rPr>
              <a:t>Diferents</a:t>
            </a:r>
            <a:r>
              <a:rPr sz="2700" spc="-40" dirty="0">
                <a:latin typeface="Calibri"/>
                <a:cs typeface="Calibri"/>
              </a:rPr>
              <a:t> </a:t>
            </a:r>
            <a:r>
              <a:rPr sz="2700" dirty="0">
                <a:latin typeface="Calibri"/>
                <a:cs typeface="Calibri"/>
              </a:rPr>
              <a:t>aproximacions</a:t>
            </a:r>
            <a:r>
              <a:rPr sz="2700" spc="-30" dirty="0">
                <a:latin typeface="Calibri"/>
                <a:cs typeface="Calibri"/>
              </a:rPr>
              <a:t> </a:t>
            </a:r>
            <a:r>
              <a:rPr sz="2700" dirty="0">
                <a:latin typeface="Calibri"/>
                <a:cs typeface="Calibri"/>
              </a:rPr>
              <a:t>temporals:</a:t>
            </a:r>
            <a:endParaRPr sz="2700">
              <a:latin typeface="Calibri"/>
              <a:cs typeface="Calibri"/>
            </a:endParaRPr>
          </a:p>
          <a:p>
            <a:pPr marL="680085" lvl="1" indent="-223520">
              <a:lnSpc>
                <a:spcPct val="100000"/>
              </a:lnSpc>
              <a:spcBef>
                <a:spcPts val="229"/>
              </a:spcBef>
              <a:buFont typeface="Arial"/>
              <a:buChar char="•"/>
              <a:tabLst>
                <a:tab pos="680720" algn="l"/>
              </a:tabLst>
            </a:pPr>
            <a:r>
              <a:rPr sz="2350" spc="-25" dirty="0">
                <a:latin typeface="Calibri"/>
                <a:cs typeface="Calibri"/>
              </a:rPr>
              <a:t>Estat</a:t>
            </a:r>
            <a:r>
              <a:rPr sz="2350" spc="-40" dirty="0">
                <a:latin typeface="Calibri"/>
                <a:cs typeface="Calibri"/>
              </a:rPr>
              <a:t> </a:t>
            </a:r>
            <a:r>
              <a:rPr sz="2350" spc="-15" dirty="0">
                <a:latin typeface="Calibri"/>
                <a:cs typeface="Calibri"/>
              </a:rPr>
              <a:t>anterior</a:t>
            </a:r>
            <a:endParaRPr sz="2350">
              <a:latin typeface="Calibri"/>
              <a:cs typeface="Calibri"/>
            </a:endParaRPr>
          </a:p>
          <a:p>
            <a:pPr marL="680085" lvl="1" indent="-223520">
              <a:lnSpc>
                <a:spcPct val="100000"/>
              </a:lnSpc>
              <a:spcBef>
                <a:spcPts val="204"/>
              </a:spcBef>
              <a:buFont typeface="Arial"/>
              <a:buChar char="•"/>
              <a:tabLst>
                <a:tab pos="680720" algn="l"/>
              </a:tabLst>
            </a:pPr>
            <a:r>
              <a:rPr sz="2350" spc="-15" dirty="0">
                <a:latin typeface="Calibri"/>
                <a:cs typeface="Calibri"/>
              </a:rPr>
              <a:t>Llarg</a:t>
            </a:r>
            <a:r>
              <a:rPr sz="2350" spc="-60" dirty="0">
                <a:latin typeface="Calibri"/>
                <a:cs typeface="Calibri"/>
              </a:rPr>
              <a:t> </a:t>
            </a:r>
            <a:r>
              <a:rPr sz="2350" spc="-10" dirty="0">
                <a:latin typeface="Calibri"/>
                <a:cs typeface="Calibri"/>
              </a:rPr>
              <a:t>termini</a:t>
            </a:r>
            <a:endParaRPr sz="2350">
              <a:latin typeface="Calibri"/>
              <a:cs typeface="Calibri"/>
            </a:endParaRPr>
          </a:p>
          <a:p>
            <a:pPr marL="680085" lvl="1" indent="-223520">
              <a:lnSpc>
                <a:spcPct val="100000"/>
              </a:lnSpc>
              <a:spcBef>
                <a:spcPts val="190"/>
              </a:spcBef>
              <a:buFont typeface="Arial"/>
              <a:buChar char="•"/>
              <a:tabLst>
                <a:tab pos="680720" algn="l"/>
              </a:tabLst>
            </a:pPr>
            <a:r>
              <a:rPr sz="2350" spc="-20" dirty="0">
                <a:latin typeface="Calibri"/>
                <a:cs typeface="Calibri"/>
              </a:rPr>
              <a:t>Canvi</a:t>
            </a:r>
            <a:r>
              <a:rPr sz="2350" spc="-40" dirty="0">
                <a:latin typeface="Calibri"/>
                <a:cs typeface="Calibri"/>
              </a:rPr>
              <a:t> d’estats</a:t>
            </a:r>
            <a:endParaRPr sz="2350">
              <a:latin typeface="Calibri"/>
              <a:cs typeface="Calibri"/>
            </a:endParaRPr>
          </a:p>
          <a:p>
            <a:pPr marL="234950" indent="-222885">
              <a:lnSpc>
                <a:spcPct val="100000"/>
              </a:lnSpc>
              <a:spcBef>
                <a:spcPts val="675"/>
              </a:spcBef>
              <a:buFont typeface="Arial"/>
              <a:buChar char="•"/>
              <a:tabLst>
                <a:tab pos="235585" algn="l"/>
              </a:tabLst>
            </a:pPr>
            <a:r>
              <a:rPr sz="2700" spc="10" dirty="0">
                <a:latin typeface="Calibri"/>
                <a:cs typeface="Calibri"/>
              </a:rPr>
              <a:t>Es</a:t>
            </a:r>
            <a:r>
              <a:rPr sz="2700" spc="-20" dirty="0">
                <a:latin typeface="Calibri"/>
                <a:cs typeface="Calibri"/>
              </a:rPr>
              <a:t> </a:t>
            </a:r>
            <a:r>
              <a:rPr sz="2700" spc="5" dirty="0">
                <a:latin typeface="Calibri"/>
                <a:cs typeface="Calibri"/>
              </a:rPr>
              <a:t>pot</a:t>
            </a:r>
            <a:r>
              <a:rPr sz="2700" dirty="0">
                <a:latin typeface="Calibri"/>
                <a:cs typeface="Calibri"/>
              </a:rPr>
              <a:t> indicar</a:t>
            </a:r>
            <a:r>
              <a:rPr sz="2700" spc="-20" dirty="0">
                <a:latin typeface="Calibri"/>
                <a:cs typeface="Calibri"/>
              </a:rPr>
              <a:t> </a:t>
            </a:r>
            <a:r>
              <a:rPr sz="2700" spc="-35" dirty="0">
                <a:latin typeface="Calibri"/>
                <a:cs typeface="Calibri"/>
              </a:rPr>
              <a:t>l’estat</a:t>
            </a:r>
            <a:r>
              <a:rPr sz="2700" spc="-30" dirty="0">
                <a:latin typeface="Calibri"/>
                <a:cs typeface="Calibri"/>
              </a:rPr>
              <a:t> </a:t>
            </a:r>
            <a:r>
              <a:rPr sz="2700" spc="5" dirty="0">
                <a:latin typeface="Calibri"/>
                <a:cs typeface="Calibri"/>
              </a:rPr>
              <a:t>inicial</a:t>
            </a:r>
            <a:endParaRPr sz="27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547</Words>
  <Application>Microsoft Office PowerPoint</Application>
  <PresentationFormat>Personalitzat</PresentationFormat>
  <Paragraphs>98</Paragraphs>
  <Slides>27</Slides>
  <Notes>0</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27</vt:i4>
      </vt:variant>
    </vt:vector>
  </HeadingPairs>
  <TitlesOfParts>
    <vt:vector size="32" baseType="lpstr">
      <vt:lpstr>Arial</vt:lpstr>
      <vt:lpstr>Calibri</vt:lpstr>
      <vt:lpstr>Mazzard</vt:lpstr>
      <vt:lpstr>Times New Roman</vt:lpstr>
      <vt:lpstr>Office Theme</vt:lpstr>
      <vt:lpstr>Anàlisi temporal amb Machine  learning</vt:lpstr>
      <vt:lpstr>Índex</vt:lpstr>
      <vt:lpstr>1. Representació d’estats</vt:lpstr>
      <vt:lpstr>Presentació del PowerPoint</vt:lpstr>
      <vt:lpstr>1. Representació d’estats</vt:lpstr>
      <vt:lpstr>Presentació del PowerPoint</vt:lpstr>
      <vt:lpstr>1. Representació d’estats</vt:lpstr>
      <vt:lpstr>1. Representació d’estats</vt:lpstr>
      <vt:lpstr>Presentació del PowerPoint</vt:lpstr>
      <vt:lpstr>2. Comparació de sèries temporals mateixa mida</vt:lpstr>
      <vt:lpstr>3. Comparació de sèries temporals amb diferent mida</vt:lpstr>
      <vt:lpstr>4. Complete guide</vt:lpstr>
      <vt:lpstr>Presentació del PowerPoint</vt:lpstr>
      <vt:lpstr>4. Complete guide</vt:lpstr>
      <vt:lpstr>4. Complete guide</vt:lpstr>
      <vt:lpstr>Presentació del PowerPoint</vt:lpstr>
      <vt:lpstr>Presentació del PowerPoint</vt:lpstr>
      <vt:lpstr>4. Complete guide</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5. Gràfiques time series</vt:lpstr>
      <vt:lpstr>Presentació del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Títol principal d’estiu 2017</dc:title>
  <dc:creator>Laia Subirats Mate</dc:creator>
  <cp:lastModifiedBy>Alumne_mati1</cp:lastModifiedBy>
  <cp:revision>4</cp:revision>
  <dcterms:created xsi:type="dcterms:W3CDTF">2022-05-31T08:15:36Z</dcterms:created>
  <dcterms:modified xsi:type="dcterms:W3CDTF">2022-05-31T08:36:59Z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2022-05-30T00:00:00Z</vt:filetime>
  </property>
  <property fmtid="{D5CDD505-2E9C-101B-9397-08002B2CF9AE}" pid="3" name="Creator">
    <vt:lpwstr>Microsoft® PowerPoint® para Microsoft 365</vt:lpwstr>
  </property>
  <property fmtid="{D5CDD505-2E9C-101B-9397-08002B2CF9AE}" pid="4" name="LastSaved">
    <vt:filetime>2022-05-31T00:00:00Z</vt:filetime>
  </property>
</Properties>
</file>