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312" r:id="rId15"/>
    <p:sldId id="308" r:id="rId16"/>
    <p:sldId id="295" r:id="rId17"/>
    <p:sldId id="296" r:id="rId18"/>
    <p:sldId id="302" r:id="rId19"/>
    <p:sldId id="297" r:id="rId20"/>
    <p:sldId id="309" r:id="rId21"/>
    <p:sldId id="310" r:id="rId22"/>
    <p:sldId id="311" r:id="rId23"/>
    <p:sldId id="298" r:id="rId24"/>
    <p:sldId id="313" r:id="rId25"/>
    <p:sldId id="314" r:id="rId26"/>
    <p:sldId id="315" r:id="rId27"/>
    <p:sldId id="300" r:id="rId28"/>
    <p:sldId id="301" r:id="rId29"/>
    <p:sldId id="303" r:id="rId30"/>
    <p:sldId id="304" r:id="rId31"/>
    <p:sldId id="305" r:id="rId32"/>
    <p:sldId id="306" r:id="rId33"/>
    <p:sldId id="307" r:id="rId34"/>
    <p:sldId id="321" r:id="rId35"/>
    <p:sldId id="323" r:id="rId36"/>
    <p:sldId id="324" r:id="rId37"/>
    <p:sldId id="322" r:id="rId38"/>
    <p:sldId id="316" r:id="rId39"/>
    <p:sldId id="317" r:id="rId40"/>
    <p:sldId id="318" r:id="rId41"/>
    <p:sldId id="319" r:id="rId42"/>
    <p:sldId id="320" r:id="rId43"/>
    <p:sldId id="325" r:id="rId44"/>
    <p:sldId id="328" r:id="rId45"/>
    <p:sldId id="326" r:id="rId46"/>
  </p:sldIdLst>
  <p:sldSz cx="8890000" cy="6699250"/>
  <p:notesSz cx="8890000" cy="669925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47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84045" y="1893570"/>
            <a:ext cx="5128259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34452" y="3751580"/>
            <a:ext cx="6227445" cy="16748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05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05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44817" y="1540827"/>
            <a:ext cx="3869912" cy="4421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581620" y="1540827"/>
            <a:ext cx="3869912" cy="4421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05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05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05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272" y="2214499"/>
            <a:ext cx="7483805" cy="1183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8913" y="1046186"/>
            <a:ext cx="7674609" cy="2956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24759" y="6230302"/>
            <a:ext cx="2846832" cy="334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44817" y="6230302"/>
            <a:ext cx="2046160" cy="334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03413" y="6312281"/>
            <a:ext cx="238759" cy="173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05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r/default.asp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272" y="2214499"/>
            <a:ext cx="7483805" cy="633507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58115" marR="5080">
              <a:lnSpc>
                <a:spcPts val="4320"/>
              </a:lnSpc>
              <a:spcBef>
                <a:spcPts val="640"/>
              </a:spcBef>
            </a:pPr>
            <a:r>
              <a:rPr lang="ca-ES" spc="-5" dirty="0" err="1" smtClean="0"/>
              <a:t>Tutorial</a:t>
            </a:r>
            <a:r>
              <a:rPr lang="ca-ES" spc="-5" dirty="0" smtClean="0"/>
              <a:t> de R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868680" y="6126480"/>
            <a:ext cx="7526020" cy="0"/>
          </a:xfrm>
          <a:custGeom>
            <a:avLst/>
            <a:gdLst/>
            <a:ahLst/>
            <a:cxnLst/>
            <a:rect l="l" t="t" r="r" b="b"/>
            <a:pathLst>
              <a:path w="7526020">
                <a:moveTo>
                  <a:pt x="0" y="0"/>
                </a:moveTo>
                <a:lnTo>
                  <a:pt x="7525512" y="0"/>
                </a:lnTo>
              </a:path>
            </a:pathLst>
          </a:custGeom>
          <a:ln w="12700">
            <a:solidFill>
              <a:srgbClr val="E72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7140" y="5766613"/>
            <a:ext cx="14370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juny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2022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5"/>
              </a:lnSpc>
            </a:pPr>
            <a:fld id="{81D60167-4931-47E6-BA6A-407CBD079E47}" type="slidenum">
              <a:rPr spc="5" dirty="0"/>
              <a:t>1</a:t>
            </a:fld>
            <a:endParaRPr spc="5" dirty="0"/>
          </a:p>
        </p:txBody>
      </p:sp>
      <p:sp>
        <p:nvSpPr>
          <p:cNvPr id="7" name="Rectangle 6"/>
          <p:cNvSpPr/>
          <p:nvPr/>
        </p:nvSpPr>
        <p:spPr>
          <a:xfrm>
            <a:off x="868680" y="3349625"/>
            <a:ext cx="41805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>
                <a:hlinkClick r:id="rId2"/>
              </a:rPr>
              <a:t>https://</a:t>
            </a:r>
            <a:r>
              <a:rPr lang="ca-ES" dirty="0" smtClean="0">
                <a:hlinkClick r:id="rId2"/>
              </a:rPr>
              <a:t>www.w3schools.com/r/default.asp</a:t>
            </a:r>
            <a:endParaRPr lang="ca-ES" dirty="0" smtClean="0"/>
          </a:p>
          <a:p>
            <a:endParaRPr lang="ca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t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96850"/>
            <a:ext cx="806767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7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8837" y="1597025"/>
            <a:ext cx="4445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&lt;-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33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&lt;-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200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(b &gt; a)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 is greater than 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a-ES" dirty="0"/>
          </a:p>
        </p:txBody>
      </p:sp>
      <p:sp>
        <p:nvSpPr>
          <p:cNvPr id="3" name="Rectangle 2"/>
          <p:cNvSpPr/>
          <p:nvPr/>
        </p:nvSpPr>
        <p:spPr>
          <a:xfrm>
            <a:off x="450737" y="606425"/>
            <a:ext cx="182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3200" dirty="0">
                <a:solidFill>
                  <a:srgbClr val="000000"/>
                </a:solidFill>
                <a:latin typeface="Segoe UI" panose="020B0502040204020203" pitchFamily="34" charset="0"/>
              </a:rPr>
              <a:t>R </a:t>
            </a:r>
            <a:r>
              <a:rPr lang="ca-ES" sz="320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if</a:t>
            </a:r>
            <a:r>
              <a:rPr lang="ca-ES" sz="32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... </a:t>
            </a:r>
            <a:r>
              <a:rPr lang="ca-ES" sz="320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else</a:t>
            </a:r>
            <a:endParaRPr lang="ca-ES" sz="3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02000" y="3779401"/>
            <a:ext cx="4445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&lt;-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33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&lt;-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33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(b &gt; a)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 is greater than 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(a == b)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 and b are equal"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577540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377825"/>
            <a:ext cx="4445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&lt;-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200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&lt;-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33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(b &gt; a)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 is greater than 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(a == b)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 and b are equal"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 is greater than 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a-ES" dirty="0"/>
          </a:p>
        </p:txBody>
      </p:sp>
      <p:sp>
        <p:nvSpPr>
          <p:cNvPr id="3" name="Rectangle 2"/>
          <p:cNvSpPr/>
          <p:nvPr/>
        </p:nvSpPr>
        <p:spPr>
          <a:xfrm>
            <a:off x="4292600" y="3121025"/>
            <a:ext cx="4445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&lt;-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41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(x &gt;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"Above ten"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(x &gt;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"and also above 20!"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}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"but not above 20."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"below 10."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569246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00" y="606425"/>
            <a:ext cx="4445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&lt;-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200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&lt;-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33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 &lt;-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500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(a &gt; b &amp; c &gt; a){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"Both conditions are true"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a-ES" dirty="0"/>
          </a:p>
        </p:txBody>
      </p:sp>
      <p:sp>
        <p:nvSpPr>
          <p:cNvPr id="3" name="Rectangle 2"/>
          <p:cNvSpPr/>
          <p:nvPr/>
        </p:nvSpPr>
        <p:spPr>
          <a:xfrm>
            <a:off x="3683000" y="3425825"/>
            <a:ext cx="4445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&lt;-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200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&lt;-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33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 &lt;-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500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(a &gt; b | a &gt; c){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"At least one of the conditions is true"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615481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t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0" y="2035633"/>
            <a:ext cx="4848225" cy="45524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35000" y="377825"/>
            <a:ext cx="723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b="1" dirty="0" err="1" smtClean="0">
                <a:solidFill>
                  <a:srgbClr val="2D3846"/>
                </a:solidFill>
                <a:latin typeface="Fira Sans"/>
              </a:rPr>
              <a:t>Exercici</a:t>
            </a:r>
            <a:r>
              <a:rPr lang="es-ES" dirty="0" smtClean="0">
                <a:solidFill>
                  <a:srgbClr val="2D3846"/>
                </a:solidFill>
                <a:latin typeface="Fira Sans"/>
              </a:rPr>
              <a:t>: </a:t>
            </a:r>
            <a:r>
              <a:rPr lang="es-ES" dirty="0" err="1" smtClean="0">
                <a:solidFill>
                  <a:srgbClr val="2D3846"/>
                </a:solidFill>
                <a:latin typeface="Fira Sans"/>
              </a:rPr>
              <a:t>Empleneu</a:t>
            </a:r>
            <a:r>
              <a:rPr lang="es-ES" dirty="0" smtClean="0">
                <a:solidFill>
                  <a:srgbClr val="2D3846"/>
                </a:solidFill>
                <a:latin typeface="Fira Sans"/>
              </a:rPr>
              <a:t>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els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espais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en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blanc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a la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sortida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</a:t>
            </a:r>
            <a:endParaRPr lang="es-ES" dirty="0" smtClean="0">
              <a:solidFill>
                <a:srgbClr val="2D3846"/>
              </a:solidFill>
              <a:latin typeface="Fira Sans"/>
            </a:endParaRPr>
          </a:p>
          <a:p>
            <a:pPr fontAlgn="base"/>
            <a:r>
              <a:rPr lang="es-ES" dirty="0" smtClean="0">
                <a:solidFill>
                  <a:srgbClr val="2D3846"/>
                </a:solidFill>
                <a:latin typeface="Fira Sans"/>
              </a:rPr>
              <a:t>“Yes" 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si el valor "preu"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està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entre 0 i 100, </a:t>
            </a:r>
            <a:endParaRPr lang="es-ES" dirty="0" smtClean="0">
              <a:solidFill>
                <a:srgbClr val="2D3846"/>
              </a:solidFill>
              <a:latin typeface="Fira Sans"/>
            </a:endParaRPr>
          </a:p>
          <a:p>
            <a:pPr fontAlgn="base"/>
            <a:r>
              <a:rPr lang="es-ES" dirty="0" smtClean="0">
                <a:solidFill>
                  <a:srgbClr val="2D3846"/>
                </a:solidFill>
                <a:latin typeface="Fira Sans"/>
              </a:rPr>
              <a:t>"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No" si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és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superior a 100 </a:t>
            </a:r>
            <a:endParaRPr lang="es-ES" dirty="0" smtClean="0">
              <a:solidFill>
                <a:srgbClr val="2D3846"/>
              </a:solidFill>
              <a:latin typeface="Fira Sans"/>
            </a:endParaRPr>
          </a:p>
          <a:p>
            <a:pPr fontAlgn="base"/>
            <a:r>
              <a:rPr lang="es-ES" dirty="0" smtClean="0">
                <a:solidFill>
                  <a:srgbClr val="2D3846"/>
                </a:solidFill>
                <a:latin typeface="Fira Sans"/>
              </a:rPr>
              <a:t>i “</a:t>
            </a:r>
            <a:r>
              <a:rPr lang="es-ES" dirty="0" err="1" smtClean="0">
                <a:solidFill>
                  <a:srgbClr val="2D3846"/>
                </a:solidFill>
                <a:latin typeface="Fira Sans"/>
              </a:rPr>
              <a:t>Invalid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" en cas que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sigui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inferior a 0. </a:t>
            </a:r>
            <a:endParaRPr lang="es-ES" i="0" u="none" strike="noStrike" dirty="0">
              <a:solidFill>
                <a:srgbClr val="2D3846"/>
              </a:solidFill>
              <a:effectLst/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2660467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t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36" y="1314737"/>
            <a:ext cx="3460863" cy="30478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0737" y="606425"/>
            <a:ext cx="16684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3200" dirty="0">
                <a:solidFill>
                  <a:srgbClr val="000000"/>
                </a:solidFill>
                <a:latin typeface="Segoe UI" panose="020B0502040204020203" pitchFamily="34" charset="0"/>
              </a:rPr>
              <a:t>R </a:t>
            </a:r>
            <a:r>
              <a:rPr lang="ca-ES" sz="320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switch</a:t>
            </a:r>
            <a:endParaRPr lang="ca-ES" sz="3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16200" y="428962"/>
            <a:ext cx="5943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/>
              <a:t>La sentència </a:t>
            </a:r>
            <a:r>
              <a:rPr lang="ca-ES" dirty="0" err="1" smtClean="0"/>
              <a:t>switch</a:t>
            </a:r>
            <a:r>
              <a:rPr lang="ca-ES" dirty="0" smtClean="0"/>
              <a:t> </a:t>
            </a:r>
            <a:r>
              <a:rPr lang="ca-ES" dirty="0"/>
              <a:t>pren el seu primer paràmetre i retorna el valor l'índex del qual correspon a aquest número.</a:t>
            </a:r>
          </a:p>
          <a:p>
            <a:endParaRPr lang="ca-ES" dirty="0"/>
          </a:p>
        </p:txBody>
      </p:sp>
      <p:pic>
        <p:nvPicPr>
          <p:cNvPr id="5" name="Imat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400" y="2915079"/>
            <a:ext cx="3057525" cy="34872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6036" y="4721225"/>
            <a:ext cx="4445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/>
              <a:t>En lloc de l'índex, també podeu proporcionar els valors a comparar i els valors a retornar en cas que coincideixin</a:t>
            </a:r>
          </a:p>
        </p:txBody>
      </p:sp>
    </p:spTree>
    <p:extLst>
      <p:ext uri="{BB962C8B-B14F-4D97-AF65-F5344CB8AC3E}">
        <p14:creationId xmlns:p14="http://schemas.microsoft.com/office/powerpoint/2010/main" val="1078927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00" y="606425"/>
            <a:ext cx="26003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3200" dirty="0">
                <a:solidFill>
                  <a:srgbClr val="000000"/>
                </a:solidFill>
                <a:latin typeface="Segoe UI" panose="020B0502040204020203" pitchFamily="34" charset="0"/>
              </a:rPr>
              <a:t>R </a:t>
            </a:r>
            <a:r>
              <a:rPr lang="ca-ES" sz="3200" dirty="0" err="1">
                <a:solidFill>
                  <a:srgbClr val="000000"/>
                </a:solidFill>
                <a:latin typeface="Segoe UI" panose="020B0502040204020203" pitchFamily="34" charset="0"/>
              </a:rPr>
              <a:t>While</a:t>
            </a:r>
            <a:r>
              <a:rPr lang="ca-ES" sz="32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ca-ES" sz="3200" dirty="0" err="1">
                <a:solidFill>
                  <a:srgbClr val="000000"/>
                </a:solidFill>
                <a:latin typeface="Segoe UI" panose="020B0502040204020203" pitchFamily="34" charset="0"/>
              </a:rPr>
              <a:t>Loop</a:t>
            </a:r>
            <a:endParaRPr lang="ca-ES" sz="3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5000" y="1673225"/>
            <a:ext cx="4445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 &lt;- </a:t>
            </a:r>
            <a:r>
              <a:rPr lang="nn-NO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nn-NO" dirty="0"/>
              <a:t/>
            </a:r>
            <a:br>
              <a:rPr lang="nn-NO" dirty="0"/>
            </a:br>
            <a:r>
              <a:rPr lang="nn-NO" dirty="0">
                <a:solidFill>
                  <a:srgbClr val="0000CD"/>
                </a:solidFill>
                <a:latin typeface="Consolas" panose="020B0609020204030204" pitchFamily="49" charset="0"/>
              </a:rPr>
              <a:t>while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(i &lt; </a:t>
            </a:r>
            <a:r>
              <a:rPr lang="nn-NO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nn-NO" dirty="0"/>
              <a:t/>
            </a:r>
            <a:br>
              <a:rPr lang="nn-NO" dirty="0"/>
            </a:b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nn-NO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(i)</a:t>
            </a:r>
            <a:r>
              <a:rPr lang="nn-NO" dirty="0"/>
              <a:t/>
            </a:r>
            <a:br>
              <a:rPr lang="nn-NO" dirty="0"/>
            </a:b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 i &lt;- i + </a:t>
            </a:r>
            <a:r>
              <a:rPr lang="nn-NO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nn-NO" dirty="0"/>
              <a:t/>
            </a:r>
            <a:br>
              <a:rPr lang="nn-NO" dirty="0"/>
            </a:b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a-ES" dirty="0"/>
          </a:p>
        </p:txBody>
      </p:sp>
      <p:sp>
        <p:nvSpPr>
          <p:cNvPr id="4" name="Rectangle 3"/>
          <p:cNvSpPr/>
          <p:nvPr/>
        </p:nvSpPr>
        <p:spPr>
          <a:xfrm>
            <a:off x="5305492" y="2434114"/>
            <a:ext cx="4445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i &lt;- </a:t>
            </a:r>
            <a:r>
              <a:rPr lang="ca-E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ca-ES" dirty="0"/>
              <a:t/>
            </a:r>
            <a:br>
              <a:rPr lang="ca-ES" dirty="0"/>
            </a:br>
            <a:r>
              <a:rPr lang="ca-ES" dirty="0" err="1">
                <a:solidFill>
                  <a:srgbClr val="0000CD"/>
                </a:solidFill>
                <a:latin typeface="Consolas" panose="020B0609020204030204" pitchFamily="49" charset="0"/>
              </a:rPr>
              <a:t>while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 (i &lt; </a:t>
            </a:r>
            <a:r>
              <a:rPr lang="ca-ES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ca-ES" dirty="0" err="1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(i)</a:t>
            </a: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  i &lt;- i + </a:t>
            </a:r>
            <a:r>
              <a:rPr lang="ca-E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ca-ES" dirty="0" err="1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 (i == </a:t>
            </a:r>
            <a:r>
              <a:rPr lang="ca-ES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a-ES" dirty="0">
                <a:solidFill>
                  <a:srgbClr val="0000CD"/>
                </a:solidFill>
                <a:latin typeface="Consolas" panose="020B0609020204030204" pitchFamily="49" charset="0"/>
              </a:rPr>
              <a:t>break</a:t>
            </a: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a-ES" dirty="0"/>
          </a:p>
        </p:txBody>
      </p:sp>
      <p:sp>
        <p:nvSpPr>
          <p:cNvPr id="5" name="Rectangle 4"/>
          <p:cNvSpPr/>
          <p:nvPr/>
        </p:nvSpPr>
        <p:spPr>
          <a:xfrm>
            <a:off x="635000" y="4111625"/>
            <a:ext cx="4445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i &lt;- </a:t>
            </a:r>
            <a:r>
              <a:rPr lang="ca-ES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ca-ES" dirty="0"/>
              <a:t/>
            </a:r>
            <a:br>
              <a:rPr lang="ca-ES" dirty="0"/>
            </a:br>
            <a:r>
              <a:rPr lang="ca-ES" dirty="0" err="1">
                <a:solidFill>
                  <a:srgbClr val="0000CD"/>
                </a:solidFill>
                <a:latin typeface="Consolas" panose="020B0609020204030204" pitchFamily="49" charset="0"/>
              </a:rPr>
              <a:t>while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 (i &lt; </a:t>
            </a:r>
            <a:r>
              <a:rPr lang="ca-ES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  i &lt;- i + </a:t>
            </a:r>
            <a:r>
              <a:rPr lang="ca-E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ca-ES" dirty="0" err="1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 (i == </a:t>
            </a:r>
            <a:r>
              <a:rPr lang="ca-E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a-ES" dirty="0" err="1">
                <a:solidFill>
                  <a:srgbClr val="0000CD"/>
                </a:solidFill>
                <a:latin typeface="Consolas" panose="020B0609020204030204" pitchFamily="49" charset="0"/>
              </a:rPr>
              <a:t>next</a:t>
            </a: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ca-ES" dirty="0" err="1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(i)</a:t>
            </a: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724393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682625"/>
            <a:ext cx="21547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3200" dirty="0">
                <a:solidFill>
                  <a:srgbClr val="000000"/>
                </a:solidFill>
                <a:latin typeface="Segoe UI" panose="020B0502040204020203" pitchFamily="34" charset="0"/>
              </a:rPr>
              <a:t>R For </a:t>
            </a:r>
            <a:r>
              <a:rPr lang="ca-ES" sz="3200" dirty="0" err="1">
                <a:solidFill>
                  <a:srgbClr val="000000"/>
                </a:solidFill>
                <a:latin typeface="Segoe UI" panose="020B0502040204020203" pitchFamily="34" charset="0"/>
              </a:rPr>
              <a:t>Loop</a:t>
            </a:r>
            <a:endParaRPr lang="ca-ES" sz="3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8800" y="1749425"/>
            <a:ext cx="4445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 (x </a:t>
            </a:r>
            <a:r>
              <a:rPr lang="ca-E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a-E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ca-ES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ca-ES" dirty="0" err="1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a-ES" dirty="0"/>
          </a:p>
        </p:txBody>
      </p:sp>
      <p:sp>
        <p:nvSpPr>
          <p:cNvPr id="4" name="Rectangle 3"/>
          <p:cNvSpPr/>
          <p:nvPr/>
        </p:nvSpPr>
        <p:spPr>
          <a:xfrm>
            <a:off x="491056" y="3154780"/>
            <a:ext cx="5782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fruits &lt;-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(x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fruits)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a-ES" dirty="0"/>
          </a:p>
        </p:txBody>
      </p:sp>
      <p:sp>
        <p:nvSpPr>
          <p:cNvPr id="5" name="Rectangle 4"/>
          <p:cNvSpPr/>
          <p:nvPr/>
        </p:nvSpPr>
        <p:spPr>
          <a:xfrm>
            <a:off x="491056" y="5013585"/>
            <a:ext cx="4445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dice &lt;- c(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/>
            </a:r>
            <a:br>
              <a:rPr lang="it-IT" dirty="0"/>
            </a:b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(x 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dice) {</a:t>
            </a:r>
            <a:r>
              <a:rPr lang="it-IT" dirty="0"/>
              <a:t/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r>
              <a:rPr lang="it-IT" dirty="0"/>
              <a:t/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a-ES" dirty="0"/>
          </a:p>
        </p:txBody>
      </p:sp>
      <p:sp>
        <p:nvSpPr>
          <p:cNvPr id="6" name="QuadreDeText 5"/>
          <p:cNvSpPr txBox="1"/>
          <p:nvPr/>
        </p:nvSpPr>
        <p:spPr>
          <a:xfrm>
            <a:off x="4936056" y="4873625"/>
            <a:ext cx="316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Vector </a:t>
            </a:r>
            <a:r>
              <a:rPr lang="ca-ES" dirty="0" err="1" smtClean="0"/>
              <a:t>numérico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376348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530225"/>
            <a:ext cx="6019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 err="1">
                <a:solidFill>
                  <a:srgbClr val="000000"/>
                </a:solidFill>
                <a:latin typeface="Consolas" panose="020B0609020204030204" pitchFamily="49" charset="0"/>
              </a:rPr>
              <a:t>adj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 &lt;- </a:t>
            </a:r>
            <a:r>
              <a:rPr lang="ca-ES" dirty="0" err="1">
                <a:solidFill>
                  <a:srgbClr val="0000CD"/>
                </a:solidFill>
                <a:latin typeface="Consolas" panose="020B0609020204030204" pitchFamily="49" charset="0"/>
              </a:rPr>
              <a:t>list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a-E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ca-ES" dirty="0" err="1">
                <a:solidFill>
                  <a:srgbClr val="A52A2A"/>
                </a:solidFill>
                <a:latin typeface="Consolas" panose="020B0609020204030204" pitchFamily="49" charset="0"/>
              </a:rPr>
              <a:t>red</a:t>
            </a:r>
            <a:r>
              <a:rPr lang="ca-E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a-E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ca-ES" dirty="0" err="1">
                <a:solidFill>
                  <a:srgbClr val="A52A2A"/>
                </a:solidFill>
                <a:latin typeface="Consolas" panose="020B0609020204030204" pitchFamily="49" charset="0"/>
              </a:rPr>
              <a:t>big</a:t>
            </a:r>
            <a:r>
              <a:rPr lang="ca-E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a-E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ca-ES" dirty="0" err="1">
                <a:solidFill>
                  <a:srgbClr val="A52A2A"/>
                </a:solidFill>
                <a:latin typeface="Consolas" panose="020B0609020204030204" pitchFamily="49" charset="0"/>
              </a:rPr>
              <a:t>tasty</a:t>
            </a:r>
            <a:r>
              <a:rPr lang="ca-E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a-ES" dirty="0"/>
              <a:t/>
            </a:r>
            <a:br>
              <a:rPr lang="ca-ES" dirty="0"/>
            </a:b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fruits &lt;- </a:t>
            </a:r>
            <a:r>
              <a:rPr lang="ca-ES" dirty="0" err="1">
                <a:solidFill>
                  <a:srgbClr val="0000CD"/>
                </a:solidFill>
                <a:latin typeface="Consolas" panose="020B0609020204030204" pitchFamily="49" charset="0"/>
              </a:rPr>
              <a:t>list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a-E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ca-ES" dirty="0" err="1">
                <a:solidFill>
                  <a:srgbClr val="A52A2A"/>
                </a:solidFill>
                <a:latin typeface="Consolas" panose="020B0609020204030204" pitchFamily="49" charset="0"/>
              </a:rPr>
              <a:t>apple</a:t>
            </a:r>
            <a:r>
              <a:rPr lang="ca-E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a-E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a-E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ca-ES" dirty="0" err="1">
                <a:solidFill>
                  <a:srgbClr val="A52A2A"/>
                </a:solidFill>
                <a:latin typeface="Consolas" panose="020B0609020204030204" pitchFamily="49" charset="0"/>
              </a:rPr>
              <a:t>cherry</a:t>
            </a:r>
            <a:r>
              <a:rPr lang="ca-E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ca-ES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 (x </a:t>
            </a:r>
            <a:r>
              <a:rPr lang="ca-E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a-ES" dirty="0" err="1">
                <a:solidFill>
                  <a:srgbClr val="000000"/>
                </a:solidFill>
                <a:latin typeface="Consolas" panose="020B0609020204030204" pitchFamily="49" charset="0"/>
              </a:rPr>
              <a:t>adj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a-ES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 (y </a:t>
            </a:r>
            <a:r>
              <a:rPr lang="ca-E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 fruits) {</a:t>
            </a: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ca-ES" dirty="0" err="1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a-ES" dirty="0" err="1">
                <a:solidFill>
                  <a:srgbClr val="000000"/>
                </a:solidFill>
                <a:latin typeface="Consolas" panose="020B0609020204030204" pitchFamily="49" charset="0"/>
              </a:rPr>
              <a:t>paste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(x, y))</a:t>
            </a: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a-ES" dirty="0"/>
          </a:p>
        </p:txBody>
      </p:sp>
      <p:pic>
        <p:nvPicPr>
          <p:cNvPr id="4" name="Imat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399" y="2860774"/>
            <a:ext cx="4622665" cy="338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74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000" y="530225"/>
            <a:ext cx="18966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2800" dirty="0">
                <a:solidFill>
                  <a:srgbClr val="000000"/>
                </a:solidFill>
                <a:latin typeface="Segoe UI" panose="020B0502040204020203" pitchFamily="34" charset="0"/>
              </a:rPr>
              <a:t>Funcions R</a:t>
            </a:r>
            <a:endParaRPr lang="ca-ES" sz="2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8800" y="1978025"/>
            <a:ext cx="4445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&lt;- function(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paste(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"Griffin"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"Peter"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"Lois"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Stewie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ca-ES" sz="1600" dirty="0"/>
          </a:p>
        </p:txBody>
      </p:sp>
      <p:sp>
        <p:nvSpPr>
          <p:cNvPr id="5" name="Rectangle 4"/>
          <p:cNvSpPr/>
          <p:nvPr/>
        </p:nvSpPr>
        <p:spPr>
          <a:xfrm>
            <a:off x="4749800" y="1978025"/>
            <a:ext cx="38100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a-ES" sz="1600" dirty="0"/>
          </a:p>
          <a:p>
            <a:r>
              <a:rPr lang="ca-ES" sz="1600" dirty="0">
                <a:solidFill>
                  <a:srgbClr val="000000"/>
                </a:solidFill>
                <a:latin typeface="Consolas" panose="020B0609020204030204" pitchFamily="49" charset="0"/>
              </a:rPr>
              <a:t>funcio1 &lt;- </a:t>
            </a:r>
            <a:r>
              <a:rPr lang="ca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</a:t>
            </a:r>
            <a:r>
              <a:rPr lang="ca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a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ca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ca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ca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paste</a:t>
            </a:r>
            <a:r>
              <a:rPr lang="ca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a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ca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"</a:t>
            </a:r>
            <a:r>
              <a:rPr lang="ca-ES" sz="1600" dirty="0">
                <a:solidFill>
                  <a:srgbClr val="FF0000"/>
                </a:solidFill>
                <a:latin typeface="Consolas" panose="020B0609020204030204" pitchFamily="49" charset="0"/>
              </a:rPr>
              <a:t>Griffin</a:t>
            </a:r>
            <a:r>
              <a:rPr lang="ca-ES" sz="1600" dirty="0">
                <a:solidFill>
                  <a:srgbClr val="000000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ca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a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a-ES" sz="1600" dirty="0">
                <a:solidFill>
                  <a:srgbClr val="000000"/>
                </a:solidFill>
                <a:latin typeface="Consolas" panose="020B0609020204030204" pitchFamily="49" charset="0"/>
              </a:rPr>
              <a:t>funcio1("</a:t>
            </a:r>
            <a:r>
              <a:rPr lang="ca-ES" sz="1600" dirty="0">
                <a:solidFill>
                  <a:srgbClr val="FF0000"/>
                </a:solidFill>
                <a:latin typeface="Consolas" panose="020B0609020204030204" pitchFamily="49" charset="0"/>
              </a:rPr>
              <a:t>Peter</a:t>
            </a:r>
            <a:r>
              <a:rPr lang="ca-ES" sz="1600" dirty="0">
                <a:solidFill>
                  <a:srgbClr val="000000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ca-ES" sz="1600" dirty="0">
                <a:solidFill>
                  <a:srgbClr val="000000"/>
                </a:solidFill>
                <a:latin typeface="Consolas" panose="020B0609020204030204" pitchFamily="49" charset="0"/>
              </a:rPr>
              <a:t>funcio1("</a:t>
            </a:r>
            <a:r>
              <a:rPr lang="ca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Lois</a:t>
            </a:r>
            <a:r>
              <a:rPr lang="ca-ES" sz="1600" dirty="0">
                <a:solidFill>
                  <a:srgbClr val="000000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ca-ES" sz="1600" dirty="0">
                <a:solidFill>
                  <a:srgbClr val="000000"/>
                </a:solidFill>
                <a:latin typeface="Consolas" panose="020B0609020204030204" pitchFamily="49" charset="0"/>
              </a:rPr>
              <a:t>funcio1("</a:t>
            </a:r>
            <a:r>
              <a:rPr lang="ca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Stewie</a:t>
            </a:r>
            <a:r>
              <a:rPr lang="ca-ES" sz="1600" dirty="0">
                <a:solidFill>
                  <a:srgbClr val="000000"/>
                </a:solidFill>
                <a:latin typeface="Consolas" panose="020B0609020204030204" pitchFamily="49" charset="0"/>
              </a:rPr>
              <a:t>")</a:t>
            </a:r>
          </a:p>
          <a:p>
            <a:endParaRPr lang="ca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a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txt</a:t>
            </a:r>
            <a:r>
              <a:rPr lang="ca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&lt;- "</a:t>
            </a:r>
            <a:r>
              <a:rPr lang="ca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awesome</a:t>
            </a:r>
            <a:r>
              <a:rPr lang="ca-E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ca-ES" sz="1600" dirty="0">
                <a:solidFill>
                  <a:srgbClr val="000000"/>
                </a:solidFill>
                <a:latin typeface="Consolas" panose="020B0609020204030204" pitchFamily="49" charset="0"/>
              </a:rPr>
              <a:t>funcio2 &lt;- </a:t>
            </a:r>
            <a:r>
              <a:rPr lang="ca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</a:t>
            </a:r>
            <a:r>
              <a:rPr lang="ca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ca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ca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paste</a:t>
            </a:r>
            <a:r>
              <a:rPr lang="ca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ca-ES" sz="1600" dirty="0">
                <a:solidFill>
                  <a:srgbClr val="FF0000"/>
                </a:solidFill>
                <a:latin typeface="Consolas" panose="020B0609020204030204" pitchFamily="49" charset="0"/>
              </a:rPr>
              <a:t>R is</a:t>
            </a:r>
            <a:r>
              <a:rPr lang="ca-ES" sz="1600" dirty="0">
                <a:solidFill>
                  <a:srgbClr val="000000"/>
                </a:solidFill>
                <a:latin typeface="Consolas" panose="020B0609020204030204" pitchFamily="49" charset="0"/>
              </a:rPr>
              <a:t>", </a:t>
            </a:r>
            <a:r>
              <a:rPr lang="ca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txt</a:t>
            </a:r>
            <a:r>
              <a:rPr lang="ca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a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a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a-ES" sz="1600" dirty="0">
                <a:solidFill>
                  <a:srgbClr val="000000"/>
                </a:solidFill>
                <a:latin typeface="Consolas" panose="020B0609020204030204" pitchFamily="49" charset="0"/>
              </a:rPr>
              <a:t>funcio2()</a:t>
            </a:r>
          </a:p>
        </p:txBody>
      </p:sp>
      <p:sp>
        <p:nvSpPr>
          <p:cNvPr id="6" name="QuadreDeText 5"/>
          <p:cNvSpPr txBox="1"/>
          <p:nvPr/>
        </p:nvSpPr>
        <p:spPr>
          <a:xfrm>
            <a:off x="3454400" y="606425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000" dirty="0" err="1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ca-ES" sz="2000" dirty="0" err="1" smtClean="0">
                <a:solidFill>
                  <a:schemeClr val="accent1">
                    <a:lumMod val="75000"/>
                  </a:schemeClr>
                </a:solidFill>
              </a:rPr>
              <a:t>om_funció</a:t>
            </a:r>
            <a:r>
              <a:rPr lang="ca-ES" sz="2000" dirty="0" smtClean="0">
                <a:solidFill>
                  <a:schemeClr val="accent1">
                    <a:lumMod val="75000"/>
                  </a:schemeClr>
                </a:solidFill>
              </a:rPr>
              <a:t> &lt;- </a:t>
            </a:r>
            <a:r>
              <a:rPr lang="ca-ES" sz="2000" dirty="0" err="1" smtClean="0"/>
              <a:t>function</a:t>
            </a:r>
            <a:r>
              <a:rPr lang="ca-ES" sz="2000" dirty="0" smtClean="0">
                <a:solidFill>
                  <a:schemeClr val="accent1">
                    <a:lumMod val="75000"/>
                  </a:schemeClr>
                </a:solidFill>
              </a:rPr>
              <a:t> (param1, ...)</a:t>
            </a:r>
            <a:endParaRPr lang="ca-E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QuadreDeText 7"/>
          <p:cNvSpPr txBox="1"/>
          <p:nvPr/>
        </p:nvSpPr>
        <p:spPr>
          <a:xfrm>
            <a:off x="4762500" y="1683405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000" dirty="0" smtClean="0">
                <a:solidFill>
                  <a:schemeClr val="accent1">
                    <a:lumMod val="75000"/>
                  </a:schemeClr>
                </a:solidFill>
              </a:rPr>
              <a:t>Exemple 2</a:t>
            </a:r>
            <a:endParaRPr lang="ca-E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QuadreDeText 8"/>
          <p:cNvSpPr txBox="1"/>
          <p:nvPr/>
        </p:nvSpPr>
        <p:spPr>
          <a:xfrm>
            <a:off x="558800" y="1577915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000" dirty="0" smtClean="0">
                <a:solidFill>
                  <a:schemeClr val="accent1">
                    <a:lumMod val="75000"/>
                  </a:schemeClr>
                </a:solidFill>
              </a:rPr>
              <a:t>Exemple 1</a:t>
            </a:r>
            <a:endParaRPr lang="ca-E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27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t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301625"/>
            <a:ext cx="2590800" cy="61396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78200" y="682625"/>
            <a:ext cx="2344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>
                <a:solidFill>
                  <a:srgbClr val="000000"/>
                </a:solidFill>
                <a:latin typeface="Segoe UI" panose="020B0502040204020203" pitchFamily="34" charset="0"/>
              </a:rPr>
              <a:t>R Sortida d'impressió</a:t>
            </a:r>
            <a:endParaRPr lang="ca-E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78200" y="1216025"/>
            <a:ext cx="533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Verdana" panose="020B0604030504040204" pitchFamily="34" charset="0"/>
              </a:rPr>
              <a:t>A </a:t>
            </a:r>
            <a:r>
              <a:rPr lang="es-ES" dirty="0" err="1">
                <a:solidFill>
                  <a:srgbClr val="000000"/>
                </a:solidFill>
                <a:latin typeface="Verdana" panose="020B0604030504040204" pitchFamily="34" charset="0"/>
              </a:rPr>
              <a:t>diferència</a:t>
            </a:r>
            <a:r>
              <a:rPr lang="es-ES" dirty="0">
                <a:solidFill>
                  <a:srgbClr val="000000"/>
                </a:solidFill>
                <a:latin typeface="Verdana" panose="020B0604030504040204" pitchFamily="34" charset="0"/>
              </a:rPr>
              <a:t> de </a:t>
            </a:r>
            <a:r>
              <a:rPr lang="es-ES" dirty="0" err="1">
                <a:solidFill>
                  <a:srgbClr val="000000"/>
                </a:solidFill>
                <a:latin typeface="Verdana" panose="020B0604030504040204" pitchFamily="34" charset="0"/>
              </a:rPr>
              <a:t>molts</a:t>
            </a:r>
            <a:r>
              <a:rPr lang="es-E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Verdana" panose="020B0604030504040204" pitchFamily="34" charset="0"/>
              </a:rPr>
              <a:t>altres</a:t>
            </a:r>
            <a:r>
              <a:rPr lang="es-E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Verdana" panose="020B0604030504040204" pitchFamily="34" charset="0"/>
              </a:rPr>
              <a:t>llenguatges</a:t>
            </a:r>
            <a:r>
              <a:rPr lang="es-ES" dirty="0">
                <a:solidFill>
                  <a:srgbClr val="000000"/>
                </a:solidFill>
                <a:latin typeface="Verdana" panose="020B0604030504040204" pitchFamily="34" charset="0"/>
              </a:rPr>
              <a:t> de </a:t>
            </a:r>
            <a:r>
              <a:rPr lang="es-ES" dirty="0" err="1">
                <a:solidFill>
                  <a:srgbClr val="000000"/>
                </a:solidFill>
                <a:latin typeface="Verdana" panose="020B0604030504040204" pitchFamily="34" charset="0"/>
              </a:rPr>
              <a:t>programació</a:t>
            </a:r>
            <a:r>
              <a:rPr lang="es-ES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s-ES" dirty="0" err="1">
                <a:solidFill>
                  <a:srgbClr val="000000"/>
                </a:solidFill>
                <a:latin typeface="Verdana" panose="020B0604030504040204" pitchFamily="34" charset="0"/>
              </a:rPr>
              <a:t>podeu</a:t>
            </a:r>
            <a:r>
              <a:rPr lang="es-E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Verdana" panose="020B0604030504040204" pitchFamily="34" charset="0"/>
              </a:rPr>
              <a:t>produir</a:t>
            </a:r>
            <a:r>
              <a:rPr lang="es-E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Verdana" panose="020B0604030504040204" pitchFamily="34" charset="0"/>
              </a:rPr>
              <a:t>codi</a:t>
            </a:r>
            <a:r>
              <a:rPr lang="es-ES" dirty="0">
                <a:solidFill>
                  <a:srgbClr val="000000"/>
                </a:solidFill>
                <a:latin typeface="Verdana" panose="020B0604030504040204" pitchFamily="34" charset="0"/>
              </a:rPr>
              <a:t> en R </a:t>
            </a:r>
            <a:r>
              <a:rPr lang="es-ES" dirty="0" err="1">
                <a:solidFill>
                  <a:srgbClr val="000000"/>
                </a:solidFill>
                <a:latin typeface="Verdana" panose="020B0604030504040204" pitchFamily="34" charset="0"/>
              </a:rPr>
              <a:t>sense</a:t>
            </a:r>
            <a:r>
              <a:rPr lang="es-E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Verdana" panose="020B0604030504040204" pitchFamily="34" charset="0"/>
              </a:rPr>
              <a:t>utilitzar</a:t>
            </a:r>
            <a:r>
              <a:rPr lang="es-ES" dirty="0">
                <a:solidFill>
                  <a:srgbClr val="000000"/>
                </a:solidFill>
                <a:latin typeface="Verdana" panose="020B0604030504040204" pitchFamily="34" charset="0"/>
              </a:rPr>
              <a:t> una </a:t>
            </a:r>
            <a:r>
              <a:rPr lang="es-ES" dirty="0" err="1">
                <a:solidFill>
                  <a:srgbClr val="000000"/>
                </a:solidFill>
                <a:latin typeface="Verdana" panose="020B0604030504040204" pitchFamily="34" charset="0"/>
              </a:rPr>
              <a:t>funció</a:t>
            </a:r>
            <a:r>
              <a:rPr lang="es-E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Verdana" panose="020B0604030504040204" pitchFamily="34" charset="0"/>
              </a:rPr>
              <a:t>d'impressió</a:t>
            </a:r>
            <a:r>
              <a:rPr lang="es-ES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  <a:endParaRPr lang="ca-ES" dirty="0"/>
          </a:p>
        </p:txBody>
      </p:sp>
      <p:sp>
        <p:nvSpPr>
          <p:cNvPr id="8" name="Rectangle 7"/>
          <p:cNvSpPr/>
          <p:nvPr/>
        </p:nvSpPr>
        <p:spPr>
          <a:xfrm>
            <a:off x="3390900" y="2303423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ca-ES" dirty="0" err="1">
                <a:solidFill>
                  <a:srgbClr val="A52A2A"/>
                </a:solidFill>
                <a:latin typeface="Consolas" panose="020B0609020204030204" pitchFamily="49" charset="0"/>
              </a:rPr>
              <a:t>Hello</a:t>
            </a:r>
            <a:r>
              <a:rPr lang="ca-ES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ca-ES" dirty="0" err="1">
                <a:solidFill>
                  <a:srgbClr val="A52A2A"/>
                </a:solidFill>
                <a:latin typeface="Consolas" panose="020B0609020204030204" pitchFamily="49" charset="0"/>
              </a:rPr>
              <a:t>World</a:t>
            </a:r>
            <a:r>
              <a:rPr lang="ca-ES" dirty="0">
                <a:solidFill>
                  <a:srgbClr val="A52A2A"/>
                </a:solidFill>
                <a:latin typeface="Consolas" panose="020B0609020204030204" pitchFamily="49" charset="0"/>
              </a:rPr>
              <a:t>!"</a:t>
            </a:r>
            <a:endParaRPr lang="ca-ES" dirty="0"/>
          </a:p>
        </p:txBody>
      </p:sp>
      <p:sp>
        <p:nvSpPr>
          <p:cNvPr id="9" name="Rectangle 8"/>
          <p:cNvSpPr/>
          <p:nvPr/>
        </p:nvSpPr>
        <p:spPr>
          <a:xfrm>
            <a:off x="3429000" y="2773035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err="1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a-E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ca-ES" dirty="0" err="1">
                <a:solidFill>
                  <a:srgbClr val="A52A2A"/>
                </a:solidFill>
                <a:latin typeface="Consolas" panose="020B0609020204030204" pitchFamily="49" charset="0"/>
              </a:rPr>
              <a:t>Hello</a:t>
            </a:r>
            <a:r>
              <a:rPr lang="ca-ES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ca-ES" dirty="0" err="1">
                <a:solidFill>
                  <a:srgbClr val="A52A2A"/>
                </a:solidFill>
                <a:latin typeface="Consolas" panose="020B0609020204030204" pitchFamily="49" charset="0"/>
              </a:rPr>
              <a:t>World</a:t>
            </a:r>
            <a:r>
              <a:rPr lang="ca-ES" dirty="0">
                <a:solidFill>
                  <a:srgbClr val="A52A2A"/>
                </a:solidFill>
                <a:latin typeface="Consolas" panose="020B0609020204030204" pitchFamily="49" charset="0"/>
              </a:rPr>
              <a:t>!"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ca-ES" dirty="0"/>
          </a:p>
        </p:txBody>
      </p:sp>
      <p:sp>
        <p:nvSpPr>
          <p:cNvPr id="10" name="Rectangle 9"/>
          <p:cNvSpPr/>
          <p:nvPr/>
        </p:nvSpPr>
        <p:spPr>
          <a:xfrm>
            <a:off x="3390900" y="3425825"/>
            <a:ext cx="4445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 (x </a:t>
            </a:r>
            <a:r>
              <a:rPr lang="ca-E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a-E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ca-ES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ca-ES" dirty="0" err="1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a-ES" dirty="0"/>
          </a:p>
        </p:txBody>
      </p:sp>
      <p:sp>
        <p:nvSpPr>
          <p:cNvPr id="11" name="Rectangle 10"/>
          <p:cNvSpPr/>
          <p:nvPr/>
        </p:nvSpPr>
        <p:spPr>
          <a:xfrm>
            <a:off x="3429000" y="4428837"/>
            <a:ext cx="4445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This is a comment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"Hello World!"</a:t>
            </a:r>
            <a:endParaRPr lang="ca-ES" dirty="0"/>
          </a:p>
        </p:txBody>
      </p:sp>
      <p:sp>
        <p:nvSpPr>
          <p:cNvPr id="12" name="Rectangle 11"/>
          <p:cNvSpPr/>
          <p:nvPr/>
        </p:nvSpPr>
        <p:spPr>
          <a:xfrm>
            <a:off x="3378200" y="5312459"/>
            <a:ext cx="487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"Hello World!"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This is a comment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441145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t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82625"/>
            <a:ext cx="727830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99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t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25425"/>
            <a:ext cx="723678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58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t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454025"/>
            <a:ext cx="7333307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03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606425"/>
            <a:ext cx="31437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2800" dirty="0">
                <a:solidFill>
                  <a:srgbClr val="000000"/>
                </a:solidFill>
                <a:latin typeface="Segoe UI" panose="020B0502040204020203" pitchFamily="34" charset="0"/>
              </a:rPr>
              <a:t>R Variables globals</a:t>
            </a:r>
            <a:endParaRPr lang="ca-ES" sz="2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8800" y="1444625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>
                <a:solidFill>
                  <a:srgbClr val="000000"/>
                </a:solidFill>
                <a:latin typeface="Verdana" panose="020B0604030504040204" pitchFamily="34" charset="0"/>
              </a:rPr>
              <a:t>Les variables que es creen fora d'una funció es coneixen com a variables </a:t>
            </a:r>
            <a:r>
              <a:rPr lang="ca-ES" b="1" dirty="0">
                <a:solidFill>
                  <a:srgbClr val="000000"/>
                </a:solidFill>
                <a:latin typeface="Verdana" panose="020B0604030504040204" pitchFamily="34" charset="0"/>
              </a:rPr>
              <a:t>globals .</a:t>
            </a:r>
            <a:endParaRPr lang="ca-E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ca-ES" dirty="0">
                <a:solidFill>
                  <a:srgbClr val="000000"/>
                </a:solidFill>
                <a:latin typeface="Verdana" panose="020B0604030504040204" pitchFamily="34" charset="0"/>
              </a:rPr>
              <a:t>Les variables globals poden ser utilitzades per tothom, tant dins de les funcions com fora.</a:t>
            </a:r>
            <a:endParaRPr lang="ca-E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8800" y="2982159"/>
            <a:ext cx="4445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txt &lt;-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"awesome"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&lt;- function()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paste(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"R is"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txt)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742991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t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475" y="1506537"/>
            <a:ext cx="61150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83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t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758825"/>
            <a:ext cx="4010025" cy="478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15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t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49225"/>
            <a:ext cx="4267200" cy="628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39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t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662833"/>
            <a:ext cx="6781800" cy="589671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4000" y="161838"/>
            <a:ext cx="29338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28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Entrada de dades</a:t>
            </a:r>
            <a:endParaRPr lang="ca-ES" sz="2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057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911225"/>
            <a:ext cx="4445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>
                <a:latin typeface="Consolas" panose="020B0609020204030204" pitchFamily="49" charset="0"/>
              </a:rPr>
              <a:t>input &lt;- </a:t>
            </a:r>
            <a:r>
              <a:rPr lang="ca-ES" dirty="0" err="1">
                <a:latin typeface="Consolas" panose="020B0609020204030204" pitchFamily="49" charset="0"/>
              </a:rPr>
              <a:t>readLines</a:t>
            </a:r>
            <a:r>
              <a:rPr lang="ca-ES" dirty="0">
                <a:latin typeface="Consolas" panose="020B0609020204030204" pitchFamily="49" charset="0"/>
              </a:rPr>
              <a:t>(</a:t>
            </a:r>
            <a:r>
              <a:rPr lang="ca-E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ca-ES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stdin</a:t>
            </a:r>
            <a:r>
              <a:rPr lang="ca-ES" dirty="0" smtClean="0">
                <a:latin typeface="Consolas" panose="020B0609020204030204" pitchFamily="49" charset="0"/>
              </a:rPr>
              <a:t>‘, n=3)</a:t>
            </a:r>
            <a:endParaRPr lang="ca-ES" dirty="0">
              <a:latin typeface="Consolas" panose="020B0609020204030204" pitchFamily="49" charset="0"/>
            </a:endParaRPr>
          </a:p>
          <a:p>
            <a:r>
              <a:rPr lang="ca-ES" dirty="0">
                <a:latin typeface="Consolas" panose="020B0609020204030204" pitchFamily="49" charset="0"/>
              </a:rPr>
              <a:t>x &lt;- </a:t>
            </a:r>
            <a:r>
              <a:rPr lang="ca-ES" dirty="0" err="1">
                <a:latin typeface="Consolas" panose="020B0609020204030204" pitchFamily="49" charset="0"/>
              </a:rPr>
              <a:t>as.integer</a:t>
            </a:r>
            <a:r>
              <a:rPr lang="ca-ES" dirty="0">
                <a:latin typeface="Consolas" panose="020B0609020204030204" pitchFamily="49" charset="0"/>
              </a:rPr>
              <a:t>(input[1])</a:t>
            </a:r>
          </a:p>
          <a:p>
            <a:r>
              <a:rPr lang="ca-ES" dirty="0">
                <a:latin typeface="Consolas" panose="020B0609020204030204" pitchFamily="49" charset="0"/>
              </a:rPr>
              <a:t>y &lt;- </a:t>
            </a:r>
            <a:r>
              <a:rPr lang="ca-ES" dirty="0" err="1">
                <a:latin typeface="Consolas" panose="020B0609020204030204" pitchFamily="49" charset="0"/>
              </a:rPr>
              <a:t>as.integer</a:t>
            </a:r>
            <a:r>
              <a:rPr lang="ca-ES" dirty="0">
                <a:latin typeface="Consolas" panose="020B0609020204030204" pitchFamily="49" charset="0"/>
              </a:rPr>
              <a:t>(input[2])</a:t>
            </a:r>
          </a:p>
          <a:p>
            <a:r>
              <a:rPr lang="ca-ES" dirty="0">
                <a:latin typeface="Consolas" panose="020B0609020204030204" pitchFamily="49" charset="0"/>
              </a:rPr>
              <a:t>z &lt;- </a:t>
            </a:r>
            <a:r>
              <a:rPr lang="ca-ES" dirty="0" err="1">
                <a:latin typeface="Consolas" panose="020B0609020204030204" pitchFamily="49" charset="0"/>
              </a:rPr>
              <a:t>as.integer</a:t>
            </a:r>
            <a:r>
              <a:rPr lang="ca-ES" dirty="0">
                <a:latin typeface="Consolas" panose="020B0609020204030204" pitchFamily="49" charset="0"/>
              </a:rPr>
              <a:t>(input[3])</a:t>
            </a:r>
          </a:p>
          <a:p>
            <a:r>
              <a:rPr lang="ca-ES" dirty="0" err="1">
                <a:latin typeface="Consolas" panose="020B0609020204030204" pitchFamily="49" charset="0"/>
              </a:rPr>
              <a:t>print</a:t>
            </a:r>
            <a:r>
              <a:rPr lang="ca-ES" dirty="0">
                <a:latin typeface="Consolas" panose="020B0609020204030204" pitchFamily="49" charset="0"/>
              </a:rPr>
              <a:t>(</a:t>
            </a:r>
            <a:r>
              <a:rPr lang="ca-ES" dirty="0" err="1">
                <a:latin typeface="Consolas" panose="020B0609020204030204" pitchFamily="49" charset="0"/>
              </a:rPr>
              <a:t>max</a:t>
            </a:r>
            <a:r>
              <a:rPr lang="ca-ES" dirty="0">
                <a:latin typeface="Consolas" panose="020B0609020204030204" pitchFamily="49" charset="0"/>
              </a:rPr>
              <a:t>(</a:t>
            </a:r>
            <a:r>
              <a:rPr lang="ca-ES" dirty="0" err="1">
                <a:latin typeface="Consolas" panose="020B0609020204030204" pitchFamily="49" charset="0"/>
              </a:rPr>
              <a:t>x,y,z</a:t>
            </a:r>
            <a:r>
              <a:rPr lang="ca-ES" dirty="0">
                <a:latin typeface="Consolas" panose="020B0609020204030204" pitchFamily="49" charset="0"/>
              </a:rPr>
              <a:t>))</a:t>
            </a:r>
            <a:endParaRPr lang="ca-E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566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7400" y="835025"/>
            <a:ext cx="739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>
                <a:solidFill>
                  <a:schemeClr val="accent3">
                    <a:lumMod val="50000"/>
                  </a:schemeClr>
                </a:solidFill>
              </a:rPr>
              <a:t># R </a:t>
            </a:r>
            <a:r>
              <a:rPr lang="ca-ES" dirty="0" err="1">
                <a:solidFill>
                  <a:schemeClr val="accent3">
                    <a:lumMod val="50000"/>
                  </a:schemeClr>
                </a:solidFill>
              </a:rPr>
              <a:t>program</a:t>
            </a:r>
            <a:r>
              <a:rPr lang="ca-ES" dirty="0">
                <a:solidFill>
                  <a:schemeClr val="accent3">
                    <a:lumMod val="50000"/>
                  </a:schemeClr>
                </a:solidFill>
              </a:rPr>
              <a:t> to </a:t>
            </a:r>
            <a:r>
              <a:rPr lang="ca-ES" dirty="0" err="1" smtClean="0">
                <a:solidFill>
                  <a:schemeClr val="accent3">
                    <a:lumMod val="50000"/>
                  </a:schemeClr>
                </a:solidFill>
              </a:rPr>
              <a:t>illustrate</a:t>
            </a:r>
            <a:r>
              <a:rPr lang="ca-ES" dirty="0" smtClean="0">
                <a:solidFill>
                  <a:schemeClr val="accent3">
                    <a:lumMod val="50000"/>
                  </a:schemeClr>
                </a:solidFill>
              </a:rPr>
              <a:t>  </a:t>
            </a:r>
            <a:r>
              <a:rPr lang="ca-ES" dirty="0" err="1">
                <a:solidFill>
                  <a:schemeClr val="accent3">
                    <a:lumMod val="50000"/>
                  </a:schemeClr>
                </a:solidFill>
              </a:rPr>
              <a:t>taking</a:t>
            </a:r>
            <a:r>
              <a:rPr lang="ca-ES" dirty="0">
                <a:solidFill>
                  <a:schemeClr val="accent3">
                    <a:lumMod val="50000"/>
                  </a:schemeClr>
                </a:solidFill>
              </a:rPr>
              <a:t> input </a:t>
            </a:r>
            <a:r>
              <a:rPr lang="ca-ES" dirty="0" err="1">
                <a:solidFill>
                  <a:schemeClr val="accent3">
                    <a:lumMod val="50000"/>
                  </a:schemeClr>
                </a:solidFill>
              </a:rPr>
              <a:t>from</a:t>
            </a:r>
            <a:r>
              <a:rPr lang="ca-E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ca-ES" dirty="0" err="1">
                <a:solidFill>
                  <a:schemeClr val="accent3">
                    <a:lumMod val="50000"/>
                  </a:schemeClr>
                </a:solidFill>
              </a:rPr>
              <a:t>the</a:t>
            </a:r>
            <a:r>
              <a:rPr lang="ca-E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ca-ES" dirty="0" err="1">
                <a:solidFill>
                  <a:schemeClr val="accent3">
                    <a:lumMod val="50000"/>
                  </a:schemeClr>
                </a:solidFill>
              </a:rPr>
              <a:t>user</a:t>
            </a:r>
            <a:endParaRPr lang="ca-E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ca-ES" dirty="0" smtClean="0">
                <a:solidFill>
                  <a:schemeClr val="accent3">
                    <a:lumMod val="50000"/>
                  </a:schemeClr>
                </a:solidFill>
              </a:rPr>
              <a:t># </a:t>
            </a:r>
            <a:r>
              <a:rPr lang="ca-ES" dirty="0" err="1">
                <a:solidFill>
                  <a:schemeClr val="accent3">
                    <a:lumMod val="50000"/>
                  </a:schemeClr>
                </a:solidFill>
              </a:rPr>
              <a:t>taking</a:t>
            </a:r>
            <a:r>
              <a:rPr lang="ca-ES" dirty="0">
                <a:solidFill>
                  <a:schemeClr val="accent3">
                    <a:lumMod val="50000"/>
                  </a:schemeClr>
                </a:solidFill>
              </a:rPr>
              <a:t> input </a:t>
            </a:r>
            <a:r>
              <a:rPr lang="ca-ES" dirty="0" err="1">
                <a:solidFill>
                  <a:schemeClr val="accent3">
                    <a:lumMod val="50000"/>
                  </a:schemeClr>
                </a:solidFill>
              </a:rPr>
              <a:t>using</a:t>
            </a:r>
            <a:r>
              <a:rPr lang="ca-E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ca-ES" dirty="0" err="1">
                <a:solidFill>
                  <a:schemeClr val="accent3">
                    <a:lumMod val="50000"/>
                  </a:schemeClr>
                </a:solidFill>
              </a:rPr>
              <a:t>readline</a:t>
            </a:r>
            <a:r>
              <a:rPr lang="ca-ES" dirty="0">
                <a:solidFill>
                  <a:schemeClr val="accent3">
                    <a:lumMod val="50000"/>
                  </a:schemeClr>
                </a:solidFill>
              </a:rPr>
              <a:t>()</a:t>
            </a:r>
          </a:p>
          <a:p>
            <a:r>
              <a:rPr lang="ca-ES" dirty="0">
                <a:solidFill>
                  <a:schemeClr val="accent3">
                    <a:lumMod val="50000"/>
                  </a:schemeClr>
                </a:solidFill>
              </a:rPr>
              <a:t># </a:t>
            </a:r>
            <a:r>
              <a:rPr lang="ca-ES" dirty="0" err="1">
                <a:solidFill>
                  <a:schemeClr val="accent3">
                    <a:lumMod val="50000"/>
                  </a:schemeClr>
                </a:solidFill>
              </a:rPr>
              <a:t>this</a:t>
            </a:r>
            <a:r>
              <a:rPr lang="ca-E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ca-ES" dirty="0" err="1">
                <a:solidFill>
                  <a:schemeClr val="accent3">
                    <a:lumMod val="50000"/>
                  </a:schemeClr>
                </a:solidFill>
              </a:rPr>
              <a:t>command</a:t>
            </a:r>
            <a:r>
              <a:rPr lang="ca-E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ca-ES" dirty="0" err="1">
                <a:solidFill>
                  <a:schemeClr val="accent3">
                    <a:lumMod val="50000"/>
                  </a:schemeClr>
                </a:solidFill>
              </a:rPr>
              <a:t>will</a:t>
            </a:r>
            <a:r>
              <a:rPr lang="ca-E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ca-ES" dirty="0" err="1">
                <a:solidFill>
                  <a:schemeClr val="accent3">
                    <a:lumMod val="50000"/>
                  </a:schemeClr>
                </a:solidFill>
              </a:rPr>
              <a:t>prompt</a:t>
            </a:r>
            <a:r>
              <a:rPr lang="ca-E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ca-ES" dirty="0" err="1" smtClean="0">
                <a:solidFill>
                  <a:schemeClr val="accent3">
                    <a:lumMod val="50000"/>
                  </a:schemeClr>
                </a:solidFill>
              </a:rPr>
              <a:t>you</a:t>
            </a:r>
            <a:r>
              <a:rPr lang="ca-ES" dirty="0" smtClean="0">
                <a:solidFill>
                  <a:schemeClr val="accent3">
                    <a:lumMod val="50000"/>
                  </a:schemeClr>
                </a:solidFill>
              </a:rPr>
              <a:t>  </a:t>
            </a:r>
            <a:r>
              <a:rPr lang="ca-ES" dirty="0">
                <a:solidFill>
                  <a:schemeClr val="accent3">
                    <a:lumMod val="50000"/>
                  </a:schemeClr>
                </a:solidFill>
              </a:rPr>
              <a:t>to input a </a:t>
            </a:r>
            <a:r>
              <a:rPr lang="ca-ES" dirty="0" err="1">
                <a:solidFill>
                  <a:schemeClr val="accent3">
                    <a:lumMod val="50000"/>
                  </a:schemeClr>
                </a:solidFill>
              </a:rPr>
              <a:t>desired</a:t>
            </a:r>
            <a:r>
              <a:rPr lang="ca-E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ca-ES" dirty="0" err="1" smtClean="0">
                <a:solidFill>
                  <a:schemeClr val="accent3">
                    <a:lumMod val="50000"/>
                  </a:schemeClr>
                </a:solidFill>
              </a:rPr>
              <a:t>value</a:t>
            </a:r>
            <a:endParaRPr lang="ca-ES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ca-E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ca-ES" dirty="0"/>
              <a:t>var = </a:t>
            </a:r>
            <a:r>
              <a:rPr lang="ca-ES" dirty="0" err="1"/>
              <a:t>readline</a:t>
            </a:r>
            <a:r>
              <a:rPr lang="ca-ES" dirty="0"/>
              <a:t>(</a:t>
            </a:r>
            <a:r>
              <a:rPr lang="ca-ES" dirty="0" err="1"/>
              <a:t>prompt</a:t>
            </a:r>
            <a:r>
              <a:rPr lang="ca-ES" dirty="0"/>
              <a:t> = "Enter any </a:t>
            </a:r>
            <a:r>
              <a:rPr lang="ca-ES" dirty="0" err="1"/>
              <a:t>number</a:t>
            </a:r>
            <a:r>
              <a:rPr lang="ca-ES" dirty="0"/>
              <a:t> : "); </a:t>
            </a:r>
          </a:p>
          <a:p>
            <a:r>
              <a:rPr lang="ca-ES" dirty="0" smtClean="0">
                <a:solidFill>
                  <a:schemeClr val="accent3">
                    <a:lumMod val="50000"/>
                  </a:schemeClr>
                </a:solidFill>
              </a:rPr>
              <a:t># </a:t>
            </a:r>
            <a:r>
              <a:rPr lang="ca-ES" dirty="0" err="1">
                <a:solidFill>
                  <a:schemeClr val="accent3">
                    <a:lumMod val="50000"/>
                  </a:schemeClr>
                </a:solidFill>
              </a:rPr>
              <a:t>convert</a:t>
            </a:r>
            <a:r>
              <a:rPr lang="ca-E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ca-ES" dirty="0" err="1">
                <a:solidFill>
                  <a:schemeClr val="accent3">
                    <a:lumMod val="50000"/>
                  </a:schemeClr>
                </a:solidFill>
              </a:rPr>
              <a:t>the</a:t>
            </a:r>
            <a:r>
              <a:rPr lang="ca-E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ca-ES" dirty="0" err="1">
                <a:solidFill>
                  <a:schemeClr val="accent3">
                    <a:lumMod val="50000"/>
                  </a:schemeClr>
                </a:solidFill>
              </a:rPr>
              <a:t>inputted</a:t>
            </a:r>
            <a:r>
              <a:rPr lang="ca-E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ca-ES" dirty="0" err="1">
                <a:solidFill>
                  <a:schemeClr val="accent3">
                    <a:lumMod val="50000"/>
                  </a:schemeClr>
                </a:solidFill>
              </a:rPr>
              <a:t>value</a:t>
            </a:r>
            <a:r>
              <a:rPr lang="ca-ES" dirty="0">
                <a:solidFill>
                  <a:schemeClr val="accent3">
                    <a:lumMod val="50000"/>
                  </a:schemeClr>
                </a:solidFill>
              </a:rPr>
              <a:t> to </a:t>
            </a:r>
            <a:r>
              <a:rPr lang="ca-ES" dirty="0" err="1">
                <a:solidFill>
                  <a:schemeClr val="accent3">
                    <a:lumMod val="50000"/>
                  </a:schemeClr>
                </a:solidFill>
              </a:rPr>
              <a:t>integer</a:t>
            </a:r>
            <a:endParaRPr lang="ca-E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ca-ES" dirty="0"/>
              <a:t>var = </a:t>
            </a:r>
            <a:r>
              <a:rPr lang="ca-ES" dirty="0" err="1"/>
              <a:t>as.integer</a:t>
            </a:r>
            <a:r>
              <a:rPr lang="ca-ES" dirty="0"/>
              <a:t>(var);</a:t>
            </a:r>
          </a:p>
          <a:p>
            <a:r>
              <a:rPr lang="ca-ES" dirty="0" err="1" smtClean="0"/>
              <a:t>print</a:t>
            </a:r>
            <a:r>
              <a:rPr lang="ca-ES" dirty="0" smtClean="0"/>
              <a:t>(var </a:t>
            </a:r>
            <a:r>
              <a:rPr lang="ca-ES" dirty="0"/>
              <a:t>* 2)</a:t>
            </a:r>
          </a:p>
        </p:txBody>
      </p:sp>
    </p:spTree>
    <p:extLst>
      <p:ext uri="{BB962C8B-B14F-4D97-AF65-F5344CB8AC3E}">
        <p14:creationId xmlns:p14="http://schemas.microsoft.com/office/powerpoint/2010/main" val="33542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06400" y="163126"/>
            <a:ext cx="8077200" cy="28642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1893" rIns="0" bIns="6189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altLang="ca-ES" sz="28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Creació de variables en 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altLang="ca-E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ca-ES" altLang="ca-E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Les variables són contenidors per emmagatzemar valors de dades.</a:t>
            </a:r>
            <a:endParaRPr kumimoji="0" lang="ca-ES" altLang="ca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ca-ES" altLang="ca-E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 no té una ordre per declarar una variable. 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ca-ES" altLang="ca-E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Una variable es crea en el moment que li assigneu un valor per primera vegada. 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ca-ES" altLang="ca-E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Per assignar un valor a una variable, utilitzeu el </a:t>
            </a:r>
            <a:r>
              <a:rPr kumimoji="0" lang="ca-ES" altLang="ca-E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kumimoji="0" lang="ca-ES" altLang="ca-E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signe. 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ca-ES" altLang="ca-E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Per imprimir (o imprimir) el valor de la variable, només cal que escriviu el nom de la variable:</a:t>
            </a:r>
            <a:endParaRPr kumimoji="0" lang="ca-ES" altLang="ca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1200" y="3121025"/>
            <a:ext cx="4445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 &lt;-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"John"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&lt;-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40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output "John"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output 40</a:t>
            </a:r>
            <a:endParaRPr lang="ca-ES" dirty="0"/>
          </a:p>
        </p:txBody>
      </p:sp>
      <p:sp>
        <p:nvSpPr>
          <p:cNvPr id="4" name="Rectangle 3"/>
          <p:cNvSpPr/>
          <p:nvPr/>
        </p:nvSpPr>
        <p:spPr>
          <a:xfrm>
            <a:off x="4292600" y="5170469"/>
            <a:ext cx="4445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 (x </a:t>
            </a:r>
            <a:r>
              <a:rPr lang="ca-E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a-E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ca-ES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ca-ES" dirty="0" err="1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a-ES" dirty="0"/>
          </a:p>
        </p:txBody>
      </p:sp>
      <p:sp>
        <p:nvSpPr>
          <p:cNvPr id="5" name="Rectangle 4"/>
          <p:cNvSpPr/>
          <p:nvPr/>
        </p:nvSpPr>
        <p:spPr>
          <a:xfrm>
            <a:off x="4140200" y="4598353"/>
            <a:ext cx="4445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ca-ES" altLang="ca-ES" sz="1600" dirty="0">
                <a:solidFill>
                  <a:srgbClr val="000000"/>
                </a:solidFill>
                <a:latin typeface="Verdana" panose="020B0604030504040204" pitchFamily="34" charset="0"/>
              </a:rPr>
              <a:t>Creació de variable temporal</a:t>
            </a:r>
          </a:p>
        </p:txBody>
      </p:sp>
    </p:spTree>
    <p:extLst>
      <p:ext uri="{BB962C8B-B14F-4D97-AF65-F5344CB8AC3E}">
        <p14:creationId xmlns:p14="http://schemas.microsoft.com/office/powerpoint/2010/main" val="2076412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40" y="3517146"/>
            <a:ext cx="4445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>
                <a:solidFill>
                  <a:srgbClr val="2D3846"/>
                </a:solidFill>
                <a:latin typeface="inherit"/>
              </a:rPr>
              <a:t>Vegem com podem manipular les cordes. La funció d'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enganxar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 us permet combinar diverses cadenes en una sola. 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Per exemple:</a:t>
            </a:r>
            <a:endParaRPr lang="ca-ES" dirty="0"/>
          </a:p>
          <a:p>
            <a:endParaRPr lang="ca-ES" dirty="0" smtClean="0">
              <a:solidFill>
                <a:srgbClr val="2D3846"/>
              </a:solidFill>
              <a:latin typeface="Fira Sans"/>
            </a:endParaRPr>
          </a:p>
          <a:p>
            <a:r>
              <a:rPr lang="ca-ES" dirty="0" smtClean="0">
                <a:solidFill>
                  <a:srgbClr val="2D3846"/>
                </a:solidFill>
                <a:latin typeface="Fira Sans"/>
              </a:rPr>
              <a:t>La 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funció d'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enganxar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 utilitza un espai com a separador i pot prendre qualsevol nombre de paràmetres. 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Podeu definir el vostre propi separador mitjançant el paràmetre </a:t>
            </a:r>
            <a:r>
              <a:rPr lang="ca-ES" b="1" dirty="0" err="1">
                <a:solidFill>
                  <a:srgbClr val="2D3846"/>
                </a:solidFill>
                <a:latin typeface="inherit"/>
              </a:rPr>
              <a:t>sep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= </a:t>
            </a:r>
            <a:r>
              <a:rPr lang="ca-ES" b="1" dirty="0" smtClean="0">
                <a:solidFill>
                  <a:srgbClr val="2D3846"/>
                </a:solidFill>
                <a:latin typeface="inherit"/>
              </a:rPr>
              <a:t>: </a:t>
            </a:r>
            <a:endParaRPr lang="ca-ES" dirty="0"/>
          </a:p>
        </p:txBody>
      </p:sp>
      <p:sp>
        <p:nvSpPr>
          <p:cNvPr id="3" name="Rectangle 2"/>
          <p:cNvSpPr/>
          <p:nvPr/>
        </p:nvSpPr>
        <p:spPr>
          <a:xfrm>
            <a:off x="177800" y="377825"/>
            <a:ext cx="8077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ca-ES" b="1" dirty="0">
                <a:solidFill>
                  <a:srgbClr val="2D3846"/>
                </a:solidFill>
                <a:latin typeface="inherit"/>
              </a:rPr>
              <a:t>Estructures de dades</a:t>
            </a:r>
            <a:endParaRPr lang="ca-ES" b="1" dirty="0">
              <a:solidFill>
                <a:srgbClr val="2D3846"/>
              </a:solidFill>
              <a:latin typeface="Fira Sans"/>
            </a:endParaRPr>
          </a:p>
          <a:p>
            <a:r>
              <a:rPr lang="ca-ES" dirty="0"/>
              <a:t/>
            </a:r>
            <a:br>
              <a:rPr lang="ca-ES" dirty="0"/>
            </a:b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2D3846"/>
                </a:solidFill>
                <a:latin typeface="Fira Sans"/>
              </a:rPr>
              <a:t>Quan treballem amb conjunts de dades, hem d'utilitzar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estructures de </a:t>
            </a:r>
            <a:r>
              <a:rPr lang="ca-ES" b="1" dirty="0" smtClean="0">
                <a:solidFill>
                  <a:srgbClr val="2D3846"/>
                </a:solidFill>
                <a:latin typeface="inherit"/>
              </a:rPr>
              <a:t>dades </a:t>
            </a:r>
            <a:r>
              <a:rPr lang="ca-ES" dirty="0" smtClean="0">
                <a:solidFill>
                  <a:srgbClr val="2D3846"/>
                </a:solidFill>
                <a:latin typeface="Fira Sans"/>
              </a:rPr>
              <a:t>per 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emmagatzemar i manipular dades. </a:t>
            </a:r>
            <a:endParaRPr lang="ca-ES" dirty="0" smtClean="0">
              <a:solidFill>
                <a:srgbClr val="2D3846"/>
              </a:solidFill>
              <a:latin typeface="Fira Sans"/>
            </a:endParaRPr>
          </a:p>
          <a:p>
            <a:r>
              <a:rPr lang="ca-ES" dirty="0" smtClean="0">
                <a:solidFill>
                  <a:srgbClr val="2D3846"/>
                </a:solidFill>
                <a:latin typeface="inherit"/>
              </a:rPr>
              <a:t>R 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proporciona una sèrie d'estructures de dades que proporcionen funcions per manipular i gestionar les dades que emmagatzemen. </a:t>
            </a:r>
            <a:endParaRPr lang="ca-ES" dirty="0" smtClean="0">
              <a:solidFill>
                <a:srgbClr val="2D3846"/>
              </a:solidFill>
              <a:latin typeface="inherit"/>
            </a:endParaRPr>
          </a:p>
          <a:p>
            <a:endParaRPr lang="ca-ES" dirty="0">
              <a:solidFill>
                <a:srgbClr val="2D3846"/>
              </a:solidFill>
              <a:latin typeface="inherit"/>
            </a:endParaRPr>
          </a:p>
          <a:p>
            <a:r>
              <a:rPr lang="ca-ES" dirty="0" smtClean="0">
                <a:solidFill>
                  <a:srgbClr val="2D3846"/>
                </a:solidFill>
                <a:latin typeface="inherit"/>
              </a:rPr>
              <a:t>Comencem 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amb una de les estructures de dades més senzilles que hem utilitzat abans: </a:t>
            </a:r>
            <a:r>
              <a:rPr lang="ca-ES" b="1" dirty="0" err="1">
                <a:solidFill>
                  <a:srgbClr val="2D3846"/>
                </a:solidFill>
                <a:latin typeface="inherit"/>
              </a:rPr>
              <a:t>Strings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 . </a:t>
            </a:r>
            <a:endParaRPr lang="ca-ES" dirty="0" smtClean="0">
              <a:solidFill>
                <a:srgbClr val="2D3846"/>
              </a:solidFill>
              <a:latin typeface="inherit"/>
            </a:endParaRPr>
          </a:p>
          <a:p>
            <a:endParaRPr lang="ca-ES" dirty="0">
              <a:solidFill>
                <a:srgbClr val="2D3846"/>
              </a:solidFill>
              <a:latin typeface="inherit"/>
            </a:endParaRPr>
          </a:p>
        </p:txBody>
      </p:sp>
      <p:pic>
        <p:nvPicPr>
          <p:cNvPr id="4" name="Imat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0" y="2587625"/>
            <a:ext cx="3486150" cy="1924050"/>
          </a:xfrm>
          <a:prstGeom prst="rect">
            <a:avLst/>
          </a:prstGeom>
        </p:spPr>
      </p:pic>
      <p:pic>
        <p:nvPicPr>
          <p:cNvPr id="5" name="Imat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44" y="5864224"/>
            <a:ext cx="4292555" cy="66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00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454025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ca-ES" b="1" dirty="0" err="1">
                <a:solidFill>
                  <a:srgbClr val="2D3846"/>
                </a:solidFill>
                <a:latin typeface="inherit"/>
              </a:rPr>
              <a:t>Strings</a:t>
            </a:r>
            <a:endParaRPr lang="ca-ES" b="1" i="0" u="none" strike="noStrike" dirty="0">
              <a:solidFill>
                <a:srgbClr val="2D3846"/>
              </a:solidFill>
              <a:effectLst/>
              <a:latin typeface="Fira Sans"/>
            </a:endParaRPr>
          </a:p>
        </p:txBody>
      </p:sp>
      <p:pic>
        <p:nvPicPr>
          <p:cNvPr id="3" name="Imat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420658"/>
            <a:ext cx="2667000" cy="1981200"/>
          </a:xfrm>
          <a:prstGeom prst="rect">
            <a:avLst/>
          </a:prstGeom>
        </p:spPr>
      </p:pic>
      <p:pic>
        <p:nvPicPr>
          <p:cNvPr id="4" name="Imat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91" y="2424562"/>
            <a:ext cx="82772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142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682625"/>
            <a:ext cx="4445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 err="1"/>
              <a:t>txt</a:t>
            </a:r>
            <a:r>
              <a:rPr lang="ca-ES" dirty="0"/>
              <a:t> = "</a:t>
            </a:r>
            <a:r>
              <a:rPr lang="ca-ES" dirty="0" err="1"/>
              <a:t>hello</a:t>
            </a:r>
            <a:r>
              <a:rPr lang="ca-ES" dirty="0"/>
              <a:t>"</a:t>
            </a:r>
          </a:p>
          <a:p>
            <a:endParaRPr lang="ca-ES" dirty="0"/>
          </a:p>
          <a:p>
            <a:r>
              <a:rPr lang="ca-ES" dirty="0" err="1"/>
              <a:t>paste</a:t>
            </a:r>
            <a:r>
              <a:rPr lang="ca-ES" dirty="0"/>
              <a:t> ("numero </a:t>
            </a:r>
            <a:r>
              <a:rPr lang="ca-ES" dirty="0" err="1"/>
              <a:t>caracteres</a:t>
            </a:r>
            <a:r>
              <a:rPr lang="ca-ES" dirty="0"/>
              <a:t>: ", </a:t>
            </a:r>
            <a:r>
              <a:rPr lang="ca-ES" dirty="0" err="1"/>
              <a:t>nchar</a:t>
            </a:r>
            <a:r>
              <a:rPr lang="ca-ES" dirty="0"/>
              <a:t>(</a:t>
            </a:r>
            <a:r>
              <a:rPr lang="ca-ES" dirty="0" err="1"/>
              <a:t>txt</a:t>
            </a:r>
            <a:r>
              <a:rPr lang="ca-ES" dirty="0"/>
              <a:t>))</a:t>
            </a:r>
          </a:p>
        </p:txBody>
      </p:sp>
      <p:sp>
        <p:nvSpPr>
          <p:cNvPr id="3" name="Rectangle 2"/>
          <p:cNvSpPr/>
          <p:nvPr/>
        </p:nvSpPr>
        <p:spPr>
          <a:xfrm>
            <a:off x="406400" y="2054225"/>
            <a:ext cx="4445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/>
              <a:t> </a:t>
            </a:r>
            <a:r>
              <a:rPr lang="ca-ES" dirty="0" err="1"/>
              <a:t>txt</a:t>
            </a:r>
            <a:r>
              <a:rPr lang="ca-ES" dirty="0"/>
              <a:t> = "</a:t>
            </a:r>
            <a:r>
              <a:rPr lang="ca-ES" dirty="0" err="1">
                <a:solidFill>
                  <a:srgbClr val="FF0000"/>
                </a:solidFill>
              </a:rPr>
              <a:t>sololearn</a:t>
            </a:r>
            <a:r>
              <a:rPr lang="ca-ES" dirty="0"/>
              <a:t>"</a:t>
            </a:r>
          </a:p>
          <a:p>
            <a:endParaRPr lang="ca-ES" dirty="0"/>
          </a:p>
          <a:p>
            <a:r>
              <a:rPr lang="ca-ES" dirty="0"/>
              <a:t>&gt; </a:t>
            </a:r>
            <a:r>
              <a:rPr lang="ca-ES" dirty="0" err="1"/>
              <a:t>paste</a:t>
            </a:r>
            <a:r>
              <a:rPr lang="ca-ES" dirty="0"/>
              <a:t> ("</a:t>
            </a:r>
            <a:r>
              <a:rPr lang="ca-ES" dirty="0">
                <a:solidFill>
                  <a:srgbClr val="FF0000"/>
                </a:solidFill>
              </a:rPr>
              <a:t>extreu 1 a 3: </a:t>
            </a:r>
            <a:r>
              <a:rPr lang="ca-ES" dirty="0"/>
              <a:t>", </a:t>
            </a:r>
            <a:r>
              <a:rPr lang="ca-ES" dirty="0" err="1"/>
              <a:t>substr</a:t>
            </a:r>
            <a:r>
              <a:rPr lang="ca-ES" dirty="0"/>
              <a:t>(txt,1,3))</a:t>
            </a:r>
          </a:p>
          <a:p>
            <a:r>
              <a:rPr lang="ca-ES" dirty="0" smtClean="0"/>
              <a:t> </a:t>
            </a:r>
            <a:r>
              <a:rPr lang="ca-ES" dirty="0"/>
              <a:t>"</a:t>
            </a:r>
            <a:r>
              <a:rPr lang="ca-ES" dirty="0">
                <a:solidFill>
                  <a:srgbClr val="FF0000"/>
                </a:solidFill>
              </a:rPr>
              <a:t>extreu 1 a 3:  sol"</a:t>
            </a:r>
          </a:p>
          <a:p>
            <a:endParaRPr lang="ca-ES" dirty="0"/>
          </a:p>
          <a:p>
            <a:r>
              <a:rPr lang="ca-ES" dirty="0"/>
              <a:t>&gt; </a:t>
            </a:r>
            <a:r>
              <a:rPr lang="ca-ES" dirty="0" err="1"/>
              <a:t>paste</a:t>
            </a:r>
            <a:r>
              <a:rPr lang="ca-ES" dirty="0"/>
              <a:t> ("</a:t>
            </a:r>
            <a:r>
              <a:rPr lang="ca-ES" dirty="0">
                <a:solidFill>
                  <a:srgbClr val="FF0000"/>
                </a:solidFill>
              </a:rPr>
              <a:t>extreu 5 a 9</a:t>
            </a:r>
            <a:r>
              <a:rPr lang="ca-ES" dirty="0"/>
              <a:t>: ", </a:t>
            </a:r>
            <a:r>
              <a:rPr lang="ca-ES" dirty="0" err="1"/>
              <a:t>substr</a:t>
            </a:r>
            <a:r>
              <a:rPr lang="ca-ES" dirty="0"/>
              <a:t>(txt,5,9))</a:t>
            </a:r>
          </a:p>
          <a:p>
            <a:r>
              <a:rPr lang="ca-ES" dirty="0" smtClean="0"/>
              <a:t> </a:t>
            </a:r>
            <a:r>
              <a:rPr lang="ca-ES" dirty="0"/>
              <a:t>"</a:t>
            </a:r>
            <a:r>
              <a:rPr lang="ca-ES" dirty="0">
                <a:solidFill>
                  <a:srgbClr val="FF0000"/>
                </a:solidFill>
              </a:rPr>
              <a:t>extreu 5 a 9:  </a:t>
            </a:r>
            <a:r>
              <a:rPr lang="ca-ES" dirty="0" err="1">
                <a:solidFill>
                  <a:srgbClr val="FF0000"/>
                </a:solidFill>
              </a:rPr>
              <a:t>learn</a:t>
            </a:r>
            <a:r>
              <a:rPr lang="ca-ES" dirty="0"/>
              <a:t>"</a:t>
            </a:r>
          </a:p>
        </p:txBody>
      </p:sp>
      <p:pic>
        <p:nvPicPr>
          <p:cNvPr id="4" name="Imat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0" y="4533820"/>
            <a:ext cx="6069157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000" y="530225"/>
            <a:ext cx="6934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ca-ES" b="1" dirty="0">
                <a:solidFill>
                  <a:srgbClr val="2D3846"/>
                </a:solidFill>
                <a:latin typeface="inherit"/>
              </a:rPr>
              <a:t>Vectors</a:t>
            </a:r>
            <a:endParaRPr lang="ca-ES" b="1" dirty="0">
              <a:solidFill>
                <a:srgbClr val="2D3846"/>
              </a:solidFill>
              <a:latin typeface="Fira Sans"/>
            </a:endParaRPr>
          </a:p>
          <a:p>
            <a:r>
              <a:rPr lang="ca-ES" dirty="0"/>
              <a:t/>
            </a:r>
            <a:br>
              <a:rPr lang="ca-ES" dirty="0"/>
            </a:b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2D3846"/>
                </a:solidFill>
                <a:latin typeface="Fira Sans"/>
              </a:rPr>
              <a:t>Un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vector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 és una estructura de dades bàsica en R. És una seqüència d'elements del mateix tipus. 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Per crear un vector, hem d'utilitzar la funció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c()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 i separar els elements per comes. 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Per exemple:</a:t>
            </a:r>
            <a:endParaRPr lang="ca-ES" dirty="0"/>
          </a:p>
        </p:txBody>
      </p:sp>
      <p:sp>
        <p:nvSpPr>
          <p:cNvPr id="3" name="Rectangle 2"/>
          <p:cNvSpPr/>
          <p:nvPr/>
        </p:nvSpPr>
        <p:spPr>
          <a:xfrm>
            <a:off x="635000" y="3372798"/>
            <a:ext cx="70036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>
                <a:solidFill>
                  <a:srgbClr val="2D3846"/>
                </a:solidFill>
                <a:latin typeface="Fira Sans"/>
              </a:rPr>
              <a:t>Per accedir a un element del vector, ens hem de referir a ell utilitzant el seu índex entre claudàtors. </a:t>
            </a: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2D3846"/>
                </a:solidFill>
                <a:latin typeface="Fira Sans"/>
              </a:rPr>
              <a:t>Per exemple, anem a sortir el segon element: </a:t>
            </a:r>
            <a:endParaRPr lang="ca-ES" dirty="0"/>
          </a:p>
        </p:txBody>
      </p:sp>
      <p:sp>
        <p:nvSpPr>
          <p:cNvPr id="4" name="Rectangle 3"/>
          <p:cNvSpPr/>
          <p:nvPr/>
        </p:nvSpPr>
        <p:spPr>
          <a:xfrm>
            <a:off x="1168400" y="2814855"/>
            <a:ext cx="3874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Fira Mono"/>
              </a:rPr>
              <a:t>names &lt;- c("James", "Amy", "John")</a:t>
            </a:r>
            <a:endParaRPr lang="ca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Imat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9" y="4484739"/>
            <a:ext cx="43053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44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t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86" y="3959225"/>
            <a:ext cx="4188938" cy="252788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4000" y="454025"/>
            <a:ext cx="754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2D3846"/>
                </a:solidFill>
                <a:latin typeface="Fira Sans"/>
              </a:rPr>
              <a:t>Quan es crea un vector, també podem definir índexs de caràcters per als elements, a més dels índexs numèrics. 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Per exemple:</a:t>
            </a:r>
            <a:endParaRPr lang="ca-ES" dirty="0"/>
          </a:p>
        </p:txBody>
      </p:sp>
      <p:sp>
        <p:nvSpPr>
          <p:cNvPr id="5" name="Rectangle 4"/>
          <p:cNvSpPr/>
          <p:nvPr/>
        </p:nvSpPr>
        <p:spPr>
          <a:xfrm>
            <a:off x="711200" y="1679058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Fira Mono"/>
              </a:rPr>
              <a:t>edats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Fira Mono"/>
              </a:rPr>
              <a:t> &lt;- c("James"=18, "Amy"=14, "John"=64)</a:t>
            </a:r>
            <a:endParaRPr lang="ca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Imat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47" y="2134592"/>
            <a:ext cx="6353175" cy="15335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792" y="5102225"/>
            <a:ext cx="43210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2D3846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What is the output of this code? </a:t>
            </a:r>
            <a:endParaRPr lang="en-US" dirty="0" smtClean="0">
              <a:solidFill>
                <a:srgbClr val="2D3846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fontAlgn="base"/>
            <a:r>
              <a:rPr lang="en-US" dirty="0" smtClean="0">
                <a:solidFill>
                  <a:srgbClr val="2D3846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 </a:t>
            </a:r>
            <a:r>
              <a:rPr lang="en-US" dirty="0">
                <a:solidFill>
                  <a:srgbClr val="2D3846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&lt;- c("a"=1, "b"=2, "c"=3) </a:t>
            </a:r>
            <a:endParaRPr lang="en-US" dirty="0" smtClean="0">
              <a:solidFill>
                <a:srgbClr val="2D3846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fontAlgn="base"/>
            <a:r>
              <a:rPr lang="en-US" dirty="0" smtClean="0">
                <a:solidFill>
                  <a:srgbClr val="2D3846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x </a:t>
            </a:r>
            <a:r>
              <a:rPr lang="en-US" dirty="0">
                <a:solidFill>
                  <a:srgbClr val="2D3846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&lt;- n[["a"]] + n[["c"]] </a:t>
            </a:r>
            <a:endParaRPr lang="en-US" dirty="0" smtClean="0">
              <a:solidFill>
                <a:srgbClr val="2D3846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fontAlgn="base"/>
            <a:r>
              <a:rPr lang="en-US" dirty="0" smtClean="0">
                <a:solidFill>
                  <a:srgbClr val="2D3846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print(x</a:t>
            </a:r>
            <a:r>
              <a:rPr lang="en-US" dirty="0">
                <a:solidFill>
                  <a:srgbClr val="2D3846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i="0" u="none" strike="noStrike" dirty="0">
              <a:solidFill>
                <a:srgbClr val="2D3846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0260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000" y="1292225"/>
            <a:ext cx="4445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/>
              <a:t/>
            </a:r>
            <a:br>
              <a:rPr lang="ca-ES" dirty="0"/>
            </a:br>
            <a:r>
              <a:rPr lang="ca-ES" dirty="0"/>
              <a:t/>
            </a:r>
            <a:br>
              <a:rPr lang="ca-ES" dirty="0"/>
            </a:br>
            <a:endParaRPr lang="ca-ES" dirty="0"/>
          </a:p>
        </p:txBody>
      </p:sp>
      <p:sp>
        <p:nvSpPr>
          <p:cNvPr id="3" name="Rectangle 2"/>
          <p:cNvSpPr/>
          <p:nvPr/>
        </p:nvSpPr>
        <p:spPr>
          <a:xfrm>
            <a:off x="787400" y="1292225"/>
            <a:ext cx="5867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 smtClean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ca-ES" dirty="0">
                <a:solidFill>
                  <a:schemeClr val="accent3">
                    <a:lumMod val="75000"/>
                  </a:schemeClr>
                </a:solidFill>
              </a:rPr>
              <a:t>VECTORS</a:t>
            </a:r>
          </a:p>
          <a:p>
            <a:r>
              <a:rPr lang="ca-ES" dirty="0" err="1" smtClean="0">
                <a:solidFill>
                  <a:schemeClr val="tx2">
                    <a:lumMod val="75000"/>
                  </a:schemeClr>
                </a:solidFill>
              </a:rPr>
              <a:t>names</a:t>
            </a:r>
            <a:r>
              <a:rPr lang="ca-E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a-ES" dirty="0">
                <a:solidFill>
                  <a:schemeClr val="tx2">
                    <a:lumMod val="75000"/>
                  </a:schemeClr>
                </a:solidFill>
              </a:rPr>
              <a:t>= c("James", "</a:t>
            </a:r>
            <a:r>
              <a:rPr lang="ca-ES" dirty="0" err="1">
                <a:solidFill>
                  <a:schemeClr val="tx2">
                    <a:lumMod val="75000"/>
                  </a:schemeClr>
                </a:solidFill>
              </a:rPr>
              <a:t>Amy</a:t>
            </a:r>
            <a:r>
              <a:rPr lang="ca-ES" dirty="0">
                <a:solidFill>
                  <a:schemeClr val="tx2">
                    <a:lumMod val="75000"/>
                  </a:schemeClr>
                </a:solidFill>
              </a:rPr>
              <a:t>", "John", "</a:t>
            </a:r>
            <a:r>
              <a:rPr lang="ca-ES" dirty="0" err="1">
                <a:solidFill>
                  <a:schemeClr val="tx2">
                    <a:lumMod val="75000"/>
                  </a:schemeClr>
                </a:solidFill>
              </a:rPr>
              <a:t>Dave</a:t>
            </a:r>
            <a:r>
              <a:rPr lang="ca-ES" dirty="0">
                <a:solidFill>
                  <a:schemeClr val="tx2">
                    <a:lumMod val="75000"/>
                  </a:schemeClr>
                </a:solidFill>
              </a:rPr>
              <a:t>", "Bob")</a:t>
            </a:r>
          </a:p>
          <a:p>
            <a:endParaRPr lang="ca-E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ca-ES" dirty="0" err="1" smtClean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ca-E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a-ES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ca-ES" dirty="0" err="1">
                <a:solidFill>
                  <a:schemeClr val="tx2">
                    <a:lumMod val="75000"/>
                  </a:schemeClr>
                </a:solidFill>
              </a:rPr>
              <a:t>names</a:t>
            </a:r>
            <a:r>
              <a:rPr lang="ca-ES" dirty="0">
                <a:solidFill>
                  <a:schemeClr val="tx2">
                    <a:lumMod val="75000"/>
                  </a:schemeClr>
                </a:solidFill>
              </a:rPr>
              <a:t>[-2])</a:t>
            </a:r>
          </a:p>
          <a:p>
            <a:r>
              <a:rPr lang="ca-ES" dirty="0">
                <a:solidFill>
                  <a:schemeClr val="accent6">
                    <a:lumMod val="75000"/>
                  </a:schemeClr>
                </a:solidFill>
              </a:rPr>
              <a:t>[1] "James" "John"  "</a:t>
            </a:r>
            <a:r>
              <a:rPr lang="ca-ES" dirty="0" err="1">
                <a:solidFill>
                  <a:schemeClr val="accent6">
                    <a:lumMod val="75000"/>
                  </a:schemeClr>
                </a:solidFill>
              </a:rPr>
              <a:t>Dave</a:t>
            </a:r>
            <a:r>
              <a:rPr lang="ca-ES" dirty="0">
                <a:solidFill>
                  <a:schemeClr val="accent6">
                    <a:lumMod val="75000"/>
                  </a:schemeClr>
                </a:solidFill>
              </a:rPr>
              <a:t>"  "Bob"  </a:t>
            </a:r>
          </a:p>
          <a:p>
            <a:endParaRPr lang="ca-E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ca-ES" dirty="0" err="1" smtClean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ca-E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a-ES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ca-ES" dirty="0" err="1">
                <a:solidFill>
                  <a:schemeClr val="tx2">
                    <a:lumMod val="75000"/>
                  </a:schemeClr>
                </a:solidFill>
              </a:rPr>
              <a:t>names</a:t>
            </a:r>
            <a:r>
              <a:rPr lang="ca-ES" dirty="0">
                <a:solidFill>
                  <a:schemeClr val="tx2">
                    <a:lumMod val="75000"/>
                  </a:schemeClr>
                </a:solidFill>
              </a:rPr>
              <a:t>[2:4])</a:t>
            </a:r>
          </a:p>
          <a:p>
            <a:r>
              <a:rPr lang="ca-ES" dirty="0">
                <a:solidFill>
                  <a:schemeClr val="accent6">
                    <a:lumMod val="75000"/>
                  </a:schemeClr>
                </a:solidFill>
              </a:rPr>
              <a:t>[1] "</a:t>
            </a:r>
            <a:r>
              <a:rPr lang="ca-ES" dirty="0" err="1">
                <a:solidFill>
                  <a:schemeClr val="accent6">
                    <a:lumMod val="75000"/>
                  </a:schemeClr>
                </a:solidFill>
              </a:rPr>
              <a:t>Amy</a:t>
            </a:r>
            <a:r>
              <a:rPr lang="ca-ES" dirty="0">
                <a:solidFill>
                  <a:schemeClr val="accent6">
                    <a:lumMod val="75000"/>
                  </a:schemeClr>
                </a:solidFill>
              </a:rPr>
              <a:t>"  "John" "</a:t>
            </a:r>
            <a:r>
              <a:rPr lang="ca-ES" dirty="0" err="1">
                <a:solidFill>
                  <a:schemeClr val="accent6">
                    <a:lumMod val="75000"/>
                  </a:schemeClr>
                </a:solidFill>
              </a:rPr>
              <a:t>Dave</a:t>
            </a:r>
            <a:r>
              <a:rPr lang="ca-ES" dirty="0">
                <a:solidFill>
                  <a:schemeClr val="accent6">
                    <a:lumMod val="75000"/>
                  </a:schemeClr>
                </a:solidFill>
              </a:rPr>
              <a:t>"</a:t>
            </a:r>
          </a:p>
        </p:txBody>
      </p:sp>
      <p:sp>
        <p:nvSpPr>
          <p:cNvPr id="4" name="Rectangle 3"/>
          <p:cNvSpPr/>
          <p:nvPr/>
        </p:nvSpPr>
        <p:spPr>
          <a:xfrm>
            <a:off x="787400" y="301625"/>
            <a:ext cx="723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b="1" dirty="0" smtClean="0">
                <a:solidFill>
                  <a:schemeClr val="accent6">
                    <a:lumMod val="75000"/>
                  </a:schemeClr>
                </a:solidFill>
                <a:latin typeface="Fira Sans"/>
              </a:rPr>
              <a:t>Exemples</a:t>
            </a:r>
            <a:r>
              <a:rPr lang="ca-ES" dirty="0" smtClean="0">
                <a:solidFill>
                  <a:srgbClr val="2D3846"/>
                </a:solidFill>
                <a:latin typeface="Fira Sans"/>
              </a:rPr>
              <a:t> de </a:t>
            </a:r>
            <a:r>
              <a:rPr lang="ca-ES" dirty="0" err="1" smtClean="0">
                <a:solidFill>
                  <a:srgbClr val="2D3846"/>
                </a:solidFill>
                <a:latin typeface="Fira Sans"/>
              </a:rPr>
              <a:t>indexs</a:t>
            </a:r>
            <a:r>
              <a:rPr lang="ca-ES" dirty="0" smtClean="0">
                <a:solidFill>
                  <a:srgbClr val="2D3846"/>
                </a:solidFill>
                <a:latin typeface="Fira Sans"/>
              </a:rPr>
              <a:t> negatiu (excloure un element) i rang de índexs o </a:t>
            </a:r>
            <a:r>
              <a:rPr lang="ca-ES" dirty="0" err="1" smtClean="0">
                <a:solidFill>
                  <a:srgbClr val="2D3846"/>
                </a:solidFill>
                <a:latin typeface="Fira Sans"/>
              </a:rPr>
              <a:t>subscripting</a:t>
            </a:r>
            <a:r>
              <a:rPr lang="ca-ES" dirty="0" smtClean="0">
                <a:solidFill>
                  <a:srgbClr val="2D3846"/>
                </a:solidFill>
                <a:latin typeface="Fira Sans"/>
              </a:rPr>
              <a:t> : </a:t>
            </a:r>
            <a:endParaRPr lang="ca-ES" dirty="0"/>
          </a:p>
        </p:txBody>
      </p:sp>
      <p:sp>
        <p:nvSpPr>
          <p:cNvPr id="5" name="QuadreDeText 4"/>
          <p:cNvSpPr txBox="1"/>
          <p:nvPr/>
        </p:nvSpPr>
        <p:spPr>
          <a:xfrm>
            <a:off x="2616200" y="4111625"/>
            <a:ext cx="502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>
                <a:solidFill>
                  <a:schemeClr val="accent1">
                    <a:lumMod val="75000"/>
                  </a:schemeClr>
                </a:solidFill>
              </a:rPr>
              <a:t>Exercici</a:t>
            </a: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pt-BR" sz="2000" dirty="0" err="1" smtClean="0">
                <a:solidFill>
                  <a:schemeClr val="accent1">
                    <a:lumMod val="75000"/>
                  </a:schemeClr>
                </a:solidFill>
              </a:rPr>
              <a:t>Quin</a:t>
            </a: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 és </a:t>
            </a:r>
            <a:r>
              <a:rPr lang="pt-BR" sz="2000" dirty="0" err="1" smtClean="0">
                <a:solidFill>
                  <a:schemeClr val="accent1">
                    <a:lumMod val="75000"/>
                  </a:schemeClr>
                </a:solidFill>
              </a:rPr>
              <a:t>el</a:t>
            </a: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accent1">
                    <a:lumMod val="75000"/>
                  </a:schemeClr>
                </a:solidFill>
              </a:rPr>
              <a:t>resultat</a:t>
            </a: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 de  : </a:t>
            </a:r>
          </a:p>
          <a:p>
            <a:endParaRPr lang="pt-BR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n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&lt;- c(8, 4, 2, 3, 5)</a:t>
            </a:r>
          </a:p>
          <a:p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x &lt;- n[2:4]</a:t>
            </a:r>
          </a:p>
          <a:p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x &lt;- x[-1]</a:t>
            </a:r>
          </a:p>
          <a:p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(x[1])</a:t>
            </a:r>
            <a:endParaRPr lang="ca-ES" sz="2000" dirty="0" err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787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377825"/>
            <a:ext cx="4445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>
                <a:solidFill>
                  <a:schemeClr val="accent3">
                    <a:lumMod val="75000"/>
                  </a:schemeClr>
                </a:solidFill>
              </a:rPr>
              <a:t># FUNCIONS DELS VECTORS</a:t>
            </a:r>
          </a:p>
          <a:p>
            <a:r>
              <a:rPr lang="ca-ES" dirty="0" err="1"/>
              <a:t>paste</a:t>
            </a:r>
            <a:r>
              <a:rPr lang="ca-ES" dirty="0"/>
              <a:t> ("sort </a:t>
            </a:r>
            <a:r>
              <a:rPr lang="ca-ES" dirty="0" err="1"/>
              <a:t>names</a:t>
            </a:r>
            <a:r>
              <a:rPr lang="ca-ES" dirty="0"/>
              <a:t>:", sort(</a:t>
            </a:r>
            <a:r>
              <a:rPr lang="ca-ES" dirty="0" err="1"/>
              <a:t>names</a:t>
            </a:r>
            <a:r>
              <a:rPr lang="ca-ES" dirty="0"/>
              <a:t>))</a:t>
            </a:r>
          </a:p>
          <a:p>
            <a:r>
              <a:rPr lang="ca-ES" dirty="0" err="1"/>
              <a:t>paste</a:t>
            </a:r>
            <a:r>
              <a:rPr lang="ca-ES" dirty="0"/>
              <a:t> ("longitud </a:t>
            </a:r>
            <a:r>
              <a:rPr lang="ca-ES" dirty="0" err="1"/>
              <a:t>names</a:t>
            </a:r>
            <a:r>
              <a:rPr lang="ca-ES" dirty="0"/>
              <a:t>:", </a:t>
            </a:r>
            <a:r>
              <a:rPr lang="ca-ES" dirty="0" err="1"/>
              <a:t>length</a:t>
            </a:r>
            <a:r>
              <a:rPr lang="ca-ES" dirty="0"/>
              <a:t>(</a:t>
            </a:r>
            <a:r>
              <a:rPr lang="ca-ES" dirty="0" err="1"/>
              <a:t>names</a:t>
            </a:r>
            <a:r>
              <a:rPr lang="ca-ES" dirty="0"/>
              <a:t>))</a:t>
            </a:r>
          </a:p>
          <a:p>
            <a:endParaRPr lang="ca-ES" dirty="0"/>
          </a:p>
          <a:p>
            <a:r>
              <a:rPr lang="ca-ES" dirty="0" err="1"/>
              <a:t>paste</a:t>
            </a:r>
            <a:r>
              <a:rPr lang="ca-ES" dirty="0"/>
              <a:t> ("sort n:", sort(n))</a:t>
            </a:r>
          </a:p>
          <a:p>
            <a:r>
              <a:rPr lang="ca-ES" dirty="0" err="1"/>
              <a:t>paste</a:t>
            </a:r>
            <a:r>
              <a:rPr lang="ca-ES" dirty="0"/>
              <a:t> ("suma n:", </a:t>
            </a:r>
            <a:r>
              <a:rPr lang="ca-ES" dirty="0" err="1"/>
              <a:t>sum</a:t>
            </a:r>
            <a:r>
              <a:rPr lang="ca-ES" dirty="0"/>
              <a:t>(n))</a:t>
            </a:r>
          </a:p>
        </p:txBody>
      </p:sp>
      <p:sp>
        <p:nvSpPr>
          <p:cNvPr id="3" name="Rectangle 2"/>
          <p:cNvSpPr/>
          <p:nvPr/>
        </p:nvSpPr>
        <p:spPr>
          <a:xfrm>
            <a:off x="4410015" y="1520825"/>
            <a:ext cx="4445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>
                <a:solidFill>
                  <a:schemeClr val="bg2">
                    <a:lumMod val="50000"/>
                  </a:schemeClr>
                </a:solidFill>
              </a:rPr>
              <a:t>&gt; # FUNCIONS DELS VECTORS</a:t>
            </a:r>
          </a:p>
          <a:p>
            <a:r>
              <a:rPr lang="ca-ES" dirty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ca-ES" dirty="0" err="1">
                <a:solidFill>
                  <a:schemeClr val="bg2">
                    <a:lumMod val="50000"/>
                  </a:schemeClr>
                </a:solidFill>
              </a:rPr>
              <a:t>paste</a:t>
            </a:r>
            <a:r>
              <a:rPr lang="ca-ES" dirty="0">
                <a:solidFill>
                  <a:schemeClr val="bg2">
                    <a:lumMod val="50000"/>
                  </a:schemeClr>
                </a:solidFill>
              </a:rPr>
              <a:t> ("sort </a:t>
            </a:r>
            <a:r>
              <a:rPr lang="ca-ES" dirty="0" err="1">
                <a:solidFill>
                  <a:schemeClr val="bg2">
                    <a:lumMod val="50000"/>
                  </a:schemeClr>
                </a:solidFill>
              </a:rPr>
              <a:t>names</a:t>
            </a:r>
            <a:r>
              <a:rPr lang="ca-ES" dirty="0">
                <a:solidFill>
                  <a:schemeClr val="bg2">
                    <a:lumMod val="50000"/>
                  </a:schemeClr>
                </a:solidFill>
              </a:rPr>
              <a:t>:", sort(</a:t>
            </a:r>
            <a:r>
              <a:rPr lang="ca-ES" dirty="0" err="1">
                <a:solidFill>
                  <a:schemeClr val="bg2">
                    <a:lumMod val="50000"/>
                  </a:schemeClr>
                </a:solidFill>
              </a:rPr>
              <a:t>names</a:t>
            </a:r>
            <a:r>
              <a:rPr lang="ca-ES" dirty="0">
                <a:solidFill>
                  <a:schemeClr val="bg2">
                    <a:lumMod val="50000"/>
                  </a:schemeClr>
                </a:solidFill>
              </a:rPr>
              <a:t>))</a:t>
            </a:r>
          </a:p>
          <a:p>
            <a:r>
              <a:rPr lang="ca-ES" dirty="0">
                <a:solidFill>
                  <a:schemeClr val="bg2">
                    <a:lumMod val="50000"/>
                  </a:schemeClr>
                </a:solidFill>
              </a:rPr>
              <a:t>[1] "sort </a:t>
            </a:r>
            <a:r>
              <a:rPr lang="ca-ES" dirty="0" err="1">
                <a:solidFill>
                  <a:schemeClr val="bg2">
                    <a:lumMod val="50000"/>
                  </a:schemeClr>
                </a:solidFill>
              </a:rPr>
              <a:t>names</a:t>
            </a:r>
            <a:r>
              <a:rPr lang="ca-ES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ca-ES" dirty="0" err="1">
                <a:solidFill>
                  <a:schemeClr val="bg2">
                    <a:lumMod val="50000"/>
                  </a:schemeClr>
                </a:solidFill>
              </a:rPr>
              <a:t>Amy</a:t>
            </a:r>
            <a:r>
              <a:rPr lang="ca-ES" dirty="0">
                <a:solidFill>
                  <a:schemeClr val="bg2">
                    <a:lumMod val="50000"/>
                  </a:schemeClr>
                </a:solidFill>
              </a:rPr>
              <a:t>"   "sort </a:t>
            </a:r>
            <a:r>
              <a:rPr lang="ca-ES" dirty="0" err="1">
                <a:solidFill>
                  <a:schemeClr val="bg2">
                    <a:lumMod val="50000"/>
                  </a:schemeClr>
                </a:solidFill>
              </a:rPr>
              <a:t>names</a:t>
            </a:r>
            <a:r>
              <a:rPr lang="ca-ES" dirty="0">
                <a:solidFill>
                  <a:schemeClr val="bg2">
                    <a:lumMod val="50000"/>
                  </a:schemeClr>
                </a:solidFill>
              </a:rPr>
              <a:t>: Bob"  </a:t>
            </a:r>
          </a:p>
          <a:p>
            <a:r>
              <a:rPr lang="ca-ES" dirty="0">
                <a:solidFill>
                  <a:schemeClr val="bg2">
                    <a:lumMod val="50000"/>
                  </a:schemeClr>
                </a:solidFill>
              </a:rPr>
              <a:t>[3] "sort </a:t>
            </a:r>
            <a:r>
              <a:rPr lang="ca-ES" dirty="0" err="1">
                <a:solidFill>
                  <a:schemeClr val="bg2">
                    <a:lumMod val="50000"/>
                  </a:schemeClr>
                </a:solidFill>
              </a:rPr>
              <a:t>names</a:t>
            </a:r>
            <a:r>
              <a:rPr lang="ca-ES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ca-ES" dirty="0" err="1">
                <a:solidFill>
                  <a:schemeClr val="bg2">
                    <a:lumMod val="50000"/>
                  </a:schemeClr>
                </a:solidFill>
              </a:rPr>
              <a:t>Dave</a:t>
            </a:r>
            <a:r>
              <a:rPr lang="ca-ES" dirty="0">
                <a:solidFill>
                  <a:schemeClr val="bg2">
                    <a:lumMod val="50000"/>
                  </a:schemeClr>
                </a:solidFill>
              </a:rPr>
              <a:t>"  "sort </a:t>
            </a:r>
            <a:r>
              <a:rPr lang="ca-ES" dirty="0" err="1">
                <a:solidFill>
                  <a:schemeClr val="bg2">
                    <a:lumMod val="50000"/>
                  </a:schemeClr>
                </a:solidFill>
              </a:rPr>
              <a:t>names</a:t>
            </a:r>
            <a:r>
              <a:rPr lang="ca-ES" dirty="0">
                <a:solidFill>
                  <a:schemeClr val="bg2">
                    <a:lumMod val="50000"/>
                  </a:schemeClr>
                </a:solidFill>
              </a:rPr>
              <a:t>: James"</a:t>
            </a:r>
          </a:p>
          <a:p>
            <a:r>
              <a:rPr lang="ca-ES" dirty="0">
                <a:solidFill>
                  <a:schemeClr val="bg2">
                    <a:lumMod val="50000"/>
                  </a:schemeClr>
                </a:solidFill>
              </a:rPr>
              <a:t>[5] "sort </a:t>
            </a:r>
            <a:r>
              <a:rPr lang="ca-ES" dirty="0" err="1">
                <a:solidFill>
                  <a:schemeClr val="bg2">
                    <a:lumMod val="50000"/>
                  </a:schemeClr>
                </a:solidFill>
              </a:rPr>
              <a:t>names</a:t>
            </a:r>
            <a:r>
              <a:rPr lang="ca-ES" dirty="0">
                <a:solidFill>
                  <a:schemeClr val="bg2">
                    <a:lumMod val="50000"/>
                  </a:schemeClr>
                </a:solidFill>
              </a:rPr>
              <a:t>: John" </a:t>
            </a:r>
          </a:p>
          <a:p>
            <a:endParaRPr lang="ca-E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ca-ES" dirty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ca-ES" dirty="0" err="1">
                <a:solidFill>
                  <a:schemeClr val="bg2">
                    <a:lumMod val="50000"/>
                  </a:schemeClr>
                </a:solidFill>
              </a:rPr>
              <a:t>paste</a:t>
            </a:r>
            <a:r>
              <a:rPr lang="ca-ES" dirty="0">
                <a:solidFill>
                  <a:schemeClr val="bg2">
                    <a:lumMod val="50000"/>
                  </a:schemeClr>
                </a:solidFill>
              </a:rPr>
              <a:t> ("longitud </a:t>
            </a:r>
            <a:r>
              <a:rPr lang="ca-ES" dirty="0" err="1">
                <a:solidFill>
                  <a:schemeClr val="bg2">
                    <a:lumMod val="50000"/>
                  </a:schemeClr>
                </a:solidFill>
              </a:rPr>
              <a:t>names</a:t>
            </a:r>
            <a:r>
              <a:rPr lang="ca-ES" dirty="0">
                <a:solidFill>
                  <a:schemeClr val="bg2">
                    <a:lumMod val="50000"/>
                  </a:schemeClr>
                </a:solidFill>
              </a:rPr>
              <a:t>:", </a:t>
            </a:r>
            <a:r>
              <a:rPr lang="ca-ES" dirty="0" err="1">
                <a:solidFill>
                  <a:schemeClr val="bg2">
                    <a:lumMod val="50000"/>
                  </a:schemeClr>
                </a:solidFill>
              </a:rPr>
              <a:t>length</a:t>
            </a:r>
            <a:r>
              <a:rPr lang="ca-ES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ca-ES" dirty="0" err="1">
                <a:solidFill>
                  <a:schemeClr val="bg2">
                    <a:lumMod val="50000"/>
                  </a:schemeClr>
                </a:solidFill>
              </a:rPr>
              <a:t>names</a:t>
            </a:r>
            <a:r>
              <a:rPr lang="ca-ES" dirty="0">
                <a:solidFill>
                  <a:schemeClr val="bg2">
                    <a:lumMod val="50000"/>
                  </a:schemeClr>
                </a:solidFill>
              </a:rPr>
              <a:t>))</a:t>
            </a:r>
          </a:p>
          <a:p>
            <a:r>
              <a:rPr lang="ca-ES" dirty="0">
                <a:solidFill>
                  <a:schemeClr val="bg2">
                    <a:lumMod val="50000"/>
                  </a:schemeClr>
                </a:solidFill>
              </a:rPr>
              <a:t>[1] "longitud </a:t>
            </a:r>
            <a:r>
              <a:rPr lang="ca-ES" dirty="0" err="1">
                <a:solidFill>
                  <a:schemeClr val="bg2">
                    <a:lumMod val="50000"/>
                  </a:schemeClr>
                </a:solidFill>
              </a:rPr>
              <a:t>names</a:t>
            </a:r>
            <a:r>
              <a:rPr lang="ca-ES" dirty="0">
                <a:solidFill>
                  <a:schemeClr val="bg2">
                    <a:lumMod val="50000"/>
                  </a:schemeClr>
                </a:solidFill>
              </a:rPr>
              <a:t>: 5"</a:t>
            </a:r>
          </a:p>
          <a:p>
            <a:endParaRPr lang="ca-E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ca-ES" dirty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ca-ES" dirty="0" err="1">
                <a:solidFill>
                  <a:schemeClr val="bg2">
                    <a:lumMod val="50000"/>
                  </a:schemeClr>
                </a:solidFill>
              </a:rPr>
              <a:t>paste</a:t>
            </a:r>
            <a:r>
              <a:rPr lang="ca-ES" dirty="0">
                <a:solidFill>
                  <a:schemeClr val="bg2">
                    <a:lumMod val="50000"/>
                  </a:schemeClr>
                </a:solidFill>
              </a:rPr>
              <a:t> ("sort n:", sort(n))</a:t>
            </a:r>
          </a:p>
          <a:p>
            <a:r>
              <a:rPr lang="ca-ES" dirty="0">
                <a:solidFill>
                  <a:schemeClr val="bg2">
                    <a:lumMod val="50000"/>
                  </a:schemeClr>
                </a:solidFill>
              </a:rPr>
              <a:t>[1] "sort n: 2" "sort n: 3" "sort n: 4"</a:t>
            </a:r>
          </a:p>
          <a:p>
            <a:r>
              <a:rPr lang="ca-ES" dirty="0">
                <a:solidFill>
                  <a:schemeClr val="bg2">
                    <a:lumMod val="50000"/>
                  </a:schemeClr>
                </a:solidFill>
              </a:rPr>
              <a:t>[4] "sort n: 5" "sort n: 8"</a:t>
            </a:r>
          </a:p>
          <a:p>
            <a:endParaRPr lang="ca-E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ca-ES" dirty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ca-ES" dirty="0" err="1">
                <a:solidFill>
                  <a:schemeClr val="bg2">
                    <a:lumMod val="50000"/>
                  </a:schemeClr>
                </a:solidFill>
              </a:rPr>
              <a:t>paste</a:t>
            </a:r>
            <a:r>
              <a:rPr lang="ca-ES" dirty="0">
                <a:solidFill>
                  <a:schemeClr val="bg2">
                    <a:lumMod val="50000"/>
                  </a:schemeClr>
                </a:solidFill>
              </a:rPr>
              <a:t> ("suma n:", </a:t>
            </a:r>
            <a:r>
              <a:rPr lang="ca-ES" dirty="0" err="1">
                <a:solidFill>
                  <a:schemeClr val="bg2">
                    <a:lumMod val="50000"/>
                  </a:schemeClr>
                </a:solidFill>
              </a:rPr>
              <a:t>sum</a:t>
            </a:r>
            <a:r>
              <a:rPr lang="ca-ES" dirty="0">
                <a:solidFill>
                  <a:schemeClr val="bg2">
                    <a:lumMod val="50000"/>
                  </a:schemeClr>
                </a:solidFill>
              </a:rPr>
              <a:t>(n))</a:t>
            </a:r>
          </a:p>
          <a:p>
            <a:r>
              <a:rPr lang="ca-ES" dirty="0">
                <a:solidFill>
                  <a:schemeClr val="bg2">
                    <a:lumMod val="50000"/>
                  </a:schemeClr>
                </a:solidFill>
              </a:rPr>
              <a:t>[1] "suma n: 22"</a:t>
            </a:r>
          </a:p>
          <a:p>
            <a:endParaRPr lang="ca-E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ca-ES" dirty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ca-ES" dirty="0" err="1">
                <a:solidFill>
                  <a:schemeClr val="bg2">
                    <a:lumMod val="50000"/>
                  </a:schemeClr>
                </a:solidFill>
              </a:rPr>
              <a:t>print</a:t>
            </a:r>
            <a:r>
              <a:rPr lang="ca-ES" dirty="0">
                <a:solidFill>
                  <a:schemeClr val="bg2">
                    <a:lumMod val="50000"/>
                  </a:schemeClr>
                </a:solidFill>
              </a:rPr>
              <a:t>(sort(n))</a:t>
            </a:r>
          </a:p>
          <a:p>
            <a:r>
              <a:rPr lang="ca-ES" dirty="0">
                <a:solidFill>
                  <a:schemeClr val="bg2">
                    <a:lumMod val="50000"/>
                  </a:schemeClr>
                </a:solidFill>
              </a:rPr>
              <a:t>[1] 2 3 4 5 8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400" y="2587625"/>
            <a:ext cx="3743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b="1" dirty="0">
                <a:solidFill>
                  <a:srgbClr val="2D3846"/>
                </a:solidFill>
                <a:latin typeface="inherit"/>
              </a:rPr>
              <a:t>sort(</a:t>
            </a:r>
            <a:r>
              <a:rPr lang="ca-ES" b="1" dirty="0" err="1">
                <a:solidFill>
                  <a:srgbClr val="2D3846"/>
                </a:solidFill>
                <a:latin typeface="inherit"/>
              </a:rPr>
              <a:t>names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, </a:t>
            </a:r>
            <a:r>
              <a:rPr lang="ca-ES" b="1" dirty="0" err="1">
                <a:solidFill>
                  <a:srgbClr val="2D3846"/>
                </a:solidFill>
                <a:latin typeface="inherit"/>
              </a:rPr>
              <a:t>decreasing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 = TRUE)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640053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t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150" y="73025"/>
            <a:ext cx="4319642" cy="2590800"/>
          </a:xfrm>
          <a:prstGeom prst="rect">
            <a:avLst/>
          </a:prstGeom>
        </p:spPr>
      </p:pic>
      <p:pic>
        <p:nvPicPr>
          <p:cNvPr id="3" name="Imat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663825"/>
            <a:ext cx="7086600" cy="376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697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377825"/>
            <a:ext cx="7772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1600" b="1" dirty="0" err="1" smtClean="0">
                <a:solidFill>
                  <a:srgbClr val="2D3846"/>
                </a:solidFill>
                <a:latin typeface="Fira Sans"/>
              </a:rPr>
              <a:t>Exercici</a:t>
            </a:r>
            <a:r>
              <a:rPr lang="es-ES" sz="1600" b="1" dirty="0" smtClean="0">
                <a:solidFill>
                  <a:srgbClr val="2D3846"/>
                </a:solidFill>
                <a:latin typeface="Fira Sans"/>
              </a:rPr>
              <a:t>: </a:t>
            </a:r>
            <a:r>
              <a:rPr lang="es-ES" sz="1600" dirty="0" err="1" smtClean="0">
                <a:solidFill>
                  <a:srgbClr val="2D3846"/>
                </a:solidFill>
                <a:latin typeface="Fira Sans"/>
              </a:rPr>
              <a:t>Omple</a:t>
            </a:r>
            <a:r>
              <a:rPr lang="es-ES" sz="1600" dirty="0" smtClean="0">
                <a:solidFill>
                  <a:srgbClr val="2D3846"/>
                </a:solidFill>
                <a:latin typeface="Fira Sans"/>
              </a:rPr>
              <a:t> </a:t>
            </a:r>
            <a:r>
              <a:rPr lang="es-ES" sz="1600" dirty="0" err="1">
                <a:solidFill>
                  <a:srgbClr val="2D3846"/>
                </a:solidFill>
                <a:latin typeface="Fira Sans"/>
              </a:rPr>
              <a:t>els</a:t>
            </a:r>
            <a:r>
              <a:rPr lang="es-ES" sz="1600" dirty="0">
                <a:solidFill>
                  <a:srgbClr val="2D3846"/>
                </a:solidFill>
                <a:latin typeface="Fira Sans"/>
              </a:rPr>
              <a:t> </a:t>
            </a:r>
            <a:r>
              <a:rPr lang="es-ES" sz="1600" dirty="0" err="1">
                <a:solidFill>
                  <a:srgbClr val="2D3846"/>
                </a:solidFill>
                <a:latin typeface="Fira Sans"/>
              </a:rPr>
              <a:t>espais</a:t>
            </a:r>
            <a:r>
              <a:rPr lang="es-ES" sz="1600" dirty="0">
                <a:solidFill>
                  <a:srgbClr val="2D3846"/>
                </a:solidFill>
                <a:latin typeface="Fira Sans"/>
              </a:rPr>
              <a:t> en </a:t>
            </a:r>
            <a:r>
              <a:rPr lang="es-ES" sz="1600" dirty="0" err="1">
                <a:solidFill>
                  <a:srgbClr val="2D3846"/>
                </a:solidFill>
                <a:latin typeface="Fira Sans"/>
              </a:rPr>
              <a:t>blanc</a:t>
            </a:r>
            <a:r>
              <a:rPr lang="es-ES" sz="1600" dirty="0">
                <a:solidFill>
                  <a:srgbClr val="2D3846"/>
                </a:solidFill>
                <a:latin typeface="Fira Sans"/>
              </a:rPr>
              <a:t> per crear una </a:t>
            </a:r>
            <a:r>
              <a:rPr lang="es-ES" sz="1600" dirty="0" err="1">
                <a:solidFill>
                  <a:srgbClr val="2D3846"/>
                </a:solidFill>
                <a:latin typeface="Fira Sans"/>
              </a:rPr>
              <a:t>seqüència</a:t>
            </a:r>
            <a:r>
              <a:rPr lang="es-ES" sz="1600" dirty="0">
                <a:solidFill>
                  <a:srgbClr val="2D3846"/>
                </a:solidFill>
                <a:latin typeface="Fira Sans"/>
              </a:rPr>
              <a:t> de nombres </a:t>
            </a:r>
            <a:r>
              <a:rPr lang="es-ES" sz="1600" dirty="0" err="1">
                <a:solidFill>
                  <a:srgbClr val="2D3846"/>
                </a:solidFill>
                <a:latin typeface="Fira Sans"/>
              </a:rPr>
              <a:t>PARELLs</a:t>
            </a:r>
            <a:r>
              <a:rPr lang="es-ES" sz="1600" dirty="0">
                <a:solidFill>
                  <a:srgbClr val="2D3846"/>
                </a:solidFill>
                <a:latin typeface="Fira Sans"/>
              </a:rPr>
              <a:t> del 0 al 100 i, a </a:t>
            </a:r>
            <a:r>
              <a:rPr lang="es-ES" sz="1600" dirty="0" err="1">
                <a:solidFill>
                  <a:srgbClr val="2D3846"/>
                </a:solidFill>
                <a:latin typeface="Fira Sans"/>
              </a:rPr>
              <a:t>continuació</a:t>
            </a:r>
            <a:r>
              <a:rPr lang="es-ES" sz="1600" dirty="0">
                <a:solidFill>
                  <a:srgbClr val="2D3846"/>
                </a:solidFill>
                <a:latin typeface="Fira Sans"/>
              </a:rPr>
              <a:t>, </a:t>
            </a:r>
            <a:r>
              <a:rPr lang="es-ES" sz="1600" dirty="0" err="1">
                <a:solidFill>
                  <a:srgbClr val="2D3846"/>
                </a:solidFill>
                <a:latin typeface="Fira Sans"/>
              </a:rPr>
              <a:t>emet</a:t>
            </a:r>
            <a:r>
              <a:rPr lang="es-ES" sz="1600" dirty="0">
                <a:solidFill>
                  <a:srgbClr val="2D3846"/>
                </a:solidFill>
                <a:latin typeface="Fira Sans"/>
              </a:rPr>
              <a:t> el nombre </a:t>
            </a:r>
            <a:r>
              <a:rPr lang="es-ES" sz="1600" dirty="0" err="1">
                <a:solidFill>
                  <a:srgbClr val="2D3846"/>
                </a:solidFill>
                <a:latin typeface="Fira Sans"/>
              </a:rPr>
              <a:t>d'elements</a:t>
            </a:r>
            <a:r>
              <a:rPr lang="es-ES" sz="1600" dirty="0">
                <a:solidFill>
                  <a:srgbClr val="2D3846"/>
                </a:solidFill>
                <a:latin typeface="Fira Sans"/>
              </a:rPr>
              <a:t> del vector </a:t>
            </a:r>
            <a:r>
              <a:rPr lang="es-ES" sz="1600" dirty="0" err="1">
                <a:solidFill>
                  <a:srgbClr val="2D3846"/>
                </a:solidFill>
                <a:latin typeface="Fira Sans"/>
              </a:rPr>
              <a:t>resultant</a:t>
            </a:r>
            <a:endParaRPr lang="es-ES" sz="1600" i="0" u="none" strike="noStrike" dirty="0">
              <a:solidFill>
                <a:srgbClr val="2D3846"/>
              </a:solidFill>
              <a:effectLst/>
              <a:latin typeface="Fira Sans"/>
            </a:endParaRPr>
          </a:p>
        </p:txBody>
      </p:sp>
      <p:pic>
        <p:nvPicPr>
          <p:cNvPr id="3" name="Imat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801" y="1057030"/>
            <a:ext cx="4267200" cy="1267030"/>
          </a:xfrm>
          <a:prstGeom prst="rect">
            <a:avLst/>
          </a:prstGeom>
        </p:spPr>
      </p:pic>
      <p:pic>
        <p:nvPicPr>
          <p:cNvPr id="4" name="Imat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05" y="2418491"/>
            <a:ext cx="5590396" cy="41112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02400" y="4187825"/>
            <a:ext cx="4445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/>
              <a:t> </a:t>
            </a:r>
            <a:r>
              <a:rPr lang="ca-ES" dirty="0" err="1"/>
              <a:t>print</a:t>
            </a:r>
            <a:r>
              <a:rPr lang="ca-ES" dirty="0"/>
              <a:t>(sort(n))</a:t>
            </a:r>
          </a:p>
          <a:p>
            <a:r>
              <a:rPr lang="ca-ES" dirty="0"/>
              <a:t>[1] 2 3 4 5 8</a:t>
            </a:r>
          </a:p>
          <a:p>
            <a:endParaRPr lang="ca-ES" dirty="0"/>
          </a:p>
          <a:p>
            <a:r>
              <a:rPr lang="ca-ES" dirty="0"/>
              <a:t>&gt; </a:t>
            </a:r>
            <a:r>
              <a:rPr lang="ca-ES" dirty="0" err="1"/>
              <a:t>print</a:t>
            </a:r>
            <a:r>
              <a:rPr lang="ca-ES" dirty="0"/>
              <a:t> (n[n &gt; 4])</a:t>
            </a:r>
          </a:p>
          <a:p>
            <a:r>
              <a:rPr lang="ca-ES" dirty="0"/>
              <a:t>[1] 8 5</a:t>
            </a:r>
          </a:p>
        </p:txBody>
      </p:sp>
    </p:spTree>
    <p:extLst>
      <p:ext uri="{BB962C8B-B14F-4D97-AF65-F5344CB8AC3E}">
        <p14:creationId xmlns:p14="http://schemas.microsoft.com/office/powerpoint/2010/main" val="9323710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682625"/>
            <a:ext cx="5880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ca-ES" dirty="0" smtClean="0">
                <a:solidFill>
                  <a:srgbClr val="C00000"/>
                </a:solidFill>
                <a:latin typeface="Fira Sans"/>
              </a:rPr>
              <a:t>Exercici</a:t>
            </a:r>
            <a:r>
              <a:rPr lang="ca-ES" dirty="0" smtClean="0">
                <a:solidFill>
                  <a:srgbClr val="2D3846"/>
                </a:solidFill>
                <a:latin typeface="Fira Sans"/>
              </a:rPr>
              <a:t>: Quina 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és la sortida d'aquest codi? </a:t>
            </a:r>
            <a:endParaRPr lang="ca-ES" dirty="0" smtClean="0">
              <a:solidFill>
                <a:srgbClr val="2D3846"/>
              </a:solidFill>
              <a:latin typeface="Fira Sans"/>
            </a:endParaRPr>
          </a:p>
          <a:p>
            <a:pPr fontAlgn="base"/>
            <a:r>
              <a:rPr lang="ca-ES" dirty="0" smtClean="0">
                <a:solidFill>
                  <a:srgbClr val="2D3846"/>
                </a:solidFill>
                <a:latin typeface="Fira Sans"/>
              </a:rPr>
              <a:t>x 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&lt;- 5:9 </a:t>
            </a:r>
            <a:endParaRPr lang="ca-ES" dirty="0" smtClean="0">
              <a:solidFill>
                <a:srgbClr val="2D3846"/>
              </a:solidFill>
              <a:latin typeface="Fira Sans"/>
            </a:endParaRPr>
          </a:p>
          <a:p>
            <a:pPr fontAlgn="base"/>
            <a:r>
              <a:rPr lang="ca-ES" dirty="0" smtClean="0">
                <a:solidFill>
                  <a:srgbClr val="2D3846"/>
                </a:solidFill>
                <a:latin typeface="Fira Sans"/>
              </a:rPr>
              <a:t>x[3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] &lt;- 2 </a:t>
            </a:r>
            <a:endParaRPr lang="ca-ES" dirty="0" smtClean="0">
              <a:solidFill>
                <a:srgbClr val="2D3846"/>
              </a:solidFill>
              <a:latin typeface="Fira Sans"/>
            </a:endParaRPr>
          </a:p>
          <a:p>
            <a:pPr fontAlgn="base"/>
            <a:r>
              <a:rPr lang="ca-ES" dirty="0" smtClean="0">
                <a:solidFill>
                  <a:srgbClr val="2D3846"/>
                </a:solidFill>
                <a:latin typeface="Fira Sans"/>
              </a:rPr>
              <a:t>x 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&lt;- x[x&gt;=7] </a:t>
            </a:r>
            <a:endParaRPr lang="ca-ES" dirty="0" smtClean="0">
              <a:solidFill>
                <a:srgbClr val="2D3846"/>
              </a:solidFill>
              <a:latin typeface="Fira Sans"/>
            </a:endParaRPr>
          </a:p>
          <a:p>
            <a:pPr fontAlgn="base"/>
            <a:r>
              <a:rPr lang="ca-ES" dirty="0" err="1" smtClean="0">
                <a:solidFill>
                  <a:srgbClr val="2D3846"/>
                </a:solidFill>
                <a:latin typeface="Fira Sans"/>
              </a:rPr>
              <a:t>print</a:t>
            </a:r>
            <a:r>
              <a:rPr lang="ca-ES" dirty="0" smtClean="0">
                <a:solidFill>
                  <a:srgbClr val="2D3846"/>
                </a:solidFill>
                <a:latin typeface="Fira Sans"/>
              </a:rPr>
              <a:t>(</a:t>
            </a:r>
            <a:r>
              <a:rPr lang="ca-ES" dirty="0" err="1"/>
              <a:t>length</a:t>
            </a:r>
            <a:r>
              <a:rPr lang="ca-ES" dirty="0" smtClean="0">
                <a:solidFill>
                  <a:srgbClr val="2D3846"/>
                </a:solidFill>
                <a:latin typeface="Fira Sans"/>
              </a:rPr>
              <a:t>(x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))</a:t>
            </a:r>
            <a:endParaRPr lang="ca-ES" i="0" u="none" strike="noStrike" dirty="0">
              <a:solidFill>
                <a:srgbClr val="2D3846"/>
              </a:solidFill>
              <a:effectLst/>
              <a:latin typeface="Fira Sans"/>
            </a:endParaRPr>
          </a:p>
        </p:txBody>
      </p:sp>
      <p:pic>
        <p:nvPicPr>
          <p:cNvPr id="3" name="Imat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0" y="1901825"/>
            <a:ext cx="3042249" cy="43755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2600" y="2587625"/>
            <a:ext cx="4445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ca-ES" b="1" dirty="0">
                <a:solidFill>
                  <a:srgbClr val="2D3846"/>
                </a:solidFill>
                <a:latin typeface="inherit"/>
              </a:rPr>
              <a:t>Aritmètica vectorial</a:t>
            </a:r>
            <a:endParaRPr lang="ca-ES" b="1" dirty="0">
              <a:solidFill>
                <a:srgbClr val="2D3846"/>
              </a:solidFill>
              <a:latin typeface="Fira Sans"/>
            </a:endParaRPr>
          </a:p>
          <a:p>
            <a:r>
              <a:rPr lang="ca-ES" dirty="0"/>
              <a:t/>
            </a:r>
            <a:br>
              <a:rPr lang="ca-ES" dirty="0"/>
            </a:br>
            <a:r>
              <a:rPr lang="ca-ES" dirty="0" smtClean="0">
                <a:solidFill>
                  <a:srgbClr val="2D3846"/>
                </a:solidFill>
                <a:latin typeface="Fira Sans"/>
              </a:rPr>
              <a:t>Es 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poden sumar, restar, multiplicar o dividir dos vectors de la mateixa longitud donant com a resultat un nou vector. 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Vegem alguns exemples: </a:t>
            </a:r>
            <a:endParaRPr lang="ca-ES" dirty="0"/>
          </a:p>
        </p:txBody>
      </p:sp>
      <p:sp>
        <p:nvSpPr>
          <p:cNvPr id="5" name="Rectangle 4"/>
          <p:cNvSpPr/>
          <p:nvPr/>
        </p:nvSpPr>
        <p:spPr>
          <a:xfrm>
            <a:off x="722462" y="4645025"/>
            <a:ext cx="4445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>
                <a:solidFill>
                  <a:srgbClr val="C00000"/>
                </a:solidFill>
                <a:latin typeface="Fira Sans"/>
              </a:rPr>
              <a:t>Exercici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:</a:t>
            </a:r>
            <a:r>
              <a:rPr lang="ca-ES" dirty="0" smtClean="0"/>
              <a:t> </a:t>
            </a:r>
            <a:r>
              <a:rPr lang="ca-ES" dirty="0"/>
              <a:t>Aritmètica vectorial : Quina és la sortida d'aquest codi? </a:t>
            </a:r>
          </a:p>
          <a:p>
            <a:r>
              <a:rPr lang="ca-ES" dirty="0"/>
              <a:t>a &lt;- c(1, 2) </a:t>
            </a:r>
          </a:p>
          <a:p>
            <a:r>
              <a:rPr lang="ca-ES" dirty="0"/>
              <a:t>b &lt;- c(3, 4) </a:t>
            </a:r>
          </a:p>
          <a:p>
            <a:r>
              <a:rPr lang="ca-ES" dirty="0"/>
              <a:t>x &lt;- b/a </a:t>
            </a:r>
          </a:p>
          <a:p>
            <a:r>
              <a:rPr lang="ca-ES" dirty="0" err="1"/>
              <a:t>print</a:t>
            </a:r>
            <a:r>
              <a:rPr lang="ca-ES" dirty="0"/>
              <a:t>(</a:t>
            </a:r>
            <a:r>
              <a:rPr lang="ca-ES" dirty="0" err="1"/>
              <a:t>sum</a:t>
            </a:r>
            <a:r>
              <a:rPr lang="ca-ES" dirty="0"/>
              <a:t>(x))</a:t>
            </a:r>
          </a:p>
        </p:txBody>
      </p:sp>
    </p:spTree>
    <p:extLst>
      <p:ext uri="{BB962C8B-B14F-4D97-AF65-F5344CB8AC3E}">
        <p14:creationId xmlns:p14="http://schemas.microsoft.com/office/powerpoint/2010/main" val="24418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82600" y="656620"/>
            <a:ext cx="8153400" cy="2033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1893" rIns="0" bIns="6189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a-ES" altLang="ca-ES" sz="28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Concatenar elements </a:t>
            </a:r>
          </a:p>
          <a:p>
            <a:endParaRPr lang="ca-ES" altLang="ca-ES" sz="2400" dirty="0"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ca-ES" altLang="ca-ES" dirty="0">
                <a:solidFill>
                  <a:srgbClr val="000000"/>
                </a:solidFill>
                <a:latin typeface="Verdana" panose="020B0604030504040204" pitchFamily="34" charset="0"/>
              </a:rPr>
              <a:t>També podeu concatenar o unir dos o més elements mitjançant la </a:t>
            </a:r>
            <a:r>
              <a:rPr lang="ca-ES" altLang="ca-ES" dirty="0" smtClean="0">
                <a:solidFill>
                  <a:srgbClr val="000000"/>
                </a:solidFill>
                <a:latin typeface="Verdana" panose="020B0604030504040204" pitchFamily="34" charset="0"/>
              </a:rPr>
              <a:t>funció </a:t>
            </a:r>
            <a:r>
              <a:rPr lang="ca-ES" altLang="ca-ES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</a:rPr>
              <a:t>paste</a:t>
            </a:r>
            <a:r>
              <a:rPr lang="ca-ES" altLang="ca-ES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</a:rPr>
              <a:t>().</a:t>
            </a:r>
          </a:p>
          <a:p>
            <a:endParaRPr lang="ca-ES" altLang="ca-ES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</a:endParaRPr>
          </a:p>
          <a:p>
            <a:pPr marL="0" indent="0">
              <a:buFontTx/>
              <a:buNone/>
            </a:pPr>
            <a:r>
              <a:rPr lang="ca-ES" altLang="ca-ES" dirty="0">
                <a:solidFill>
                  <a:srgbClr val="000000"/>
                </a:solidFill>
                <a:latin typeface="Verdana" panose="020B0604030504040204" pitchFamily="34" charset="0"/>
              </a:rPr>
              <a:t>Per combinar text i una variable, R utilitza coma ( ,):</a:t>
            </a:r>
          </a:p>
        </p:txBody>
      </p:sp>
      <p:sp>
        <p:nvSpPr>
          <p:cNvPr id="3" name="Rectangle 2"/>
          <p:cNvSpPr/>
          <p:nvPr/>
        </p:nvSpPr>
        <p:spPr>
          <a:xfrm>
            <a:off x="482600" y="3121025"/>
            <a:ext cx="4445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text1 &lt;-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"R is"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text2 &lt;-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"awesome"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paste(text1, text2)</a:t>
            </a:r>
            <a:endParaRPr lang="ca-ES" dirty="0"/>
          </a:p>
        </p:txBody>
      </p:sp>
      <p:sp>
        <p:nvSpPr>
          <p:cNvPr id="5" name="Rectangle 4"/>
          <p:cNvSpPr/>
          <p:nvPr/>
        </p:nvSpPr>
        <p:spPr>
          <a:xfrm>
            <a:off x="4521200" y="2938496"/>
            <a:ext cx="4445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num1 &lt;- 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num2 &lt;- 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num1 + num2</a:t>
            </a:r>
            <a:endParaRPr lang="ca-ES" dirty="0"/>
          </a:p>
        </p:txBody>
      </p:sp>
      <p:pic>
        <p:nvPicPr>
          <p:cNvPr id="7" name="Imat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00" y="4321354"/>
            <a:ext cx="4038600" cy="229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148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454025"/>
            <a:ext cx="8001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b="1" dirty="0">
                <a:solidFill>
                  <a:srgbClr val="2D3846"/>
                </a:solidFill>
                <a:latin typeface="inherit"/>
              </a:rPr>
              <a:t>La mitjana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 i la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mediana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 són mesures de tendència central en estadística. </a:t>
            </a:r>
            <a:endParaRPr lang="ca-ES" dirty="0" smtClean="0">
              <a:solidFill>
                <a:srgbClr val="2D3846"/>
              </a:solidFill>
              <a:latin typeface="Fira Sans"/>
            </a:endParaRPr>
          </a:p>
          <a:p>
            <a:r>
              <a:rPr lang="ca-ES" dirty="0" smtClean="0">
                <a:solidFill>
                  <a:srgbClr val="2D3846"/>
                </a:solidFill>
                <a:latin typeface="inherit"/>
              </a:rPr>
              <a:t>R 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admet les funcions corresponents per als vectors per trobar aquests valors. </a:t>
            </a:r>
            <a:endParaRPr lang="ca-ES" dirty="0" smtClean="0">
              <a:solidFill>
                <a:srgbClr val="2D3846"/>
              </a:solidFill>
              <a:latin typeface="inherit"/>
            </a:endParaRPr>
          </a:p>
          <a:p>
            <a:r>
              <a:rPr lang="ca-ES" dirty="0" smtClean="0">
                <a:solidFill>
                  <a:srgbClr val="2D3846"/>
                </a:solidFill>
                <a:latin typeface="inherit"/>
              </a:rPr>
              <a:t>La </a:t>
            </a:r>
            <a:r>
              <a:rPr lang="ca-ES" b="1" dirty="0" smtClean="0">
                <a:solidFill>
                  <a:srgbClr val="2D3846"/>
                </a:solidFill>
                <a:latin typeface="inherit"/>
              </a:rPr>
              <a:t>mitjana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 és la mitjana del conjunt de dades i es pot trobar mitjançant la funció </a:t>
            </a:r>
            <a:r>
              <a:rPr lang="ca-ES" b="1" dirty="0" err="1" smtClean="0">
                <a:solidFill>
                  <a:srgbClr val="2D3846"/>
                </a:solidFill>
                <a:latin typeface="inherit"/>
              </a:rPr>
              <a:t>mean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 ():</a:t>
            </a:r>
            <a:endParaRPr lang="ca-ES" dirty="0"/>
          </a:p>
        </p:txBody>
      </p:sp>
      <p:sp>
        <p:nvSpPr>
          <p:cNvPr id="3" name="Rectangle 2"/>
          <p:cNvSpPr/>
          <p:nvPr/>
        </p:nvSpPr>
        <p:spPr>
          <a:xfrm>
            <a:off x="482600" y="2465829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2D3846"/>
                </a:solidFill>
                <a:latin typeface="Fira Sans"/>
              </a:rPr>
              <a:t>La mediana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és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el nombre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mitjà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del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conjunt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de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dades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 </a:t>
            </a:r>
            <a:r>
              <a:rPr lang="es-ES" b="1" dirty="0" err="1">
                <a:solidFill>
                  <a:srgbClr val="2D3846"/>
                </a:solidFill>
                <a:latin typeface="inherit"/>
              </a:rPr>
              <a:t>ordenat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 . </a:t>
            </a:r>
            <a:r>
              <a:rPr lang="es-ES" dirty="0"/>
              <a:t/>
            </a:r>
            <a:br>
              <a:rPr lang="es-ES" dirty="0"/>
            </a:br>
            <a:r>
              <a:rPr lang="es-ES" dirty="0">
                <a:solidFill>
                  <a:srgbClr val="2D3846"/>
                </a:solidFill>
                <a:latin typeface="Fira Sans"/>
              </a:rPr>
              <a:t>A R,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podeu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utilitzar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la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funció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 </a:t>
            </a:r>
            <a:r>
              <a:rPr lang="es-ES" b="1" dirty="0" smtClean="0">
                <a:solidFill>
                  <a:srgbClr val="2D3846"/>
                </a:solidFill>
                <a:latin typeface="inherit"/>
              </a:rPr>
              <a:t>median ()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 en un vector:</a:t>
            </a:r>
            <a:endParaRPr lang="ca-ES" dirty="0"/>
          </a:p>
        </p:txBody>
      </p:sp>
      <p:sp>
        <p:nvSpPr>
          <p:cNvPr id="4" name="Rectangle 3"/>
          <p:cNvSpPr/>
          <p:nvPr/>
        </p:nvSpPr>
        <p:spPr>
          <a:xfrm>
            <a:off x="787400" y="3502025"/>
            <a:ext cx="4445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/>
              <a:t>v = c(1,2,6,5,42</a:t>
            </a:r>
            <a:r>
              <a:rPr lang="ca-ES" dirty="0" smtClean="0"/>
              <a:t>)</a:t>
            </a:r>
          </a:p>
          <a:p>
            <a:endParaRPr lang="ca-ES" dirty="0"/>
          </a:p>
          <a:p>
            <a:r>
              <a:rPr lang="ca-ES" dirty="0"/>
              <a:t>&gt; </a:t>
            </a:r>
            <a:r>
              <a:rPr lang="ca-ES" dirty="0" err="1"/>
              <a:t>paste</a:t>
            </a:r>
            <a:r>
              <a:rPr lang="ca-ES" dirty="0"/>
              <a:t> ("</a:t>
            </a:r>
            <a:r>
              <a:rPr lang="ca-ES" dirty="0" err="1"/>
              <a:t>mean</a:t>
            </a:r>
            <a:r>
              <a:rPr lang="ca-ES" dirty="0"/>
              <a:t>:", </a:t>
            </a:r>
            <a:r>
              <a:rPr lang="ca-ES" dirty="0" err="1"/>
              <a:t>mean</a:t>
            </a:r>
            <a:r>
              <a:rPr lang="ca-ES" dirty="0"/>
              <a:t>(v))</a:t>
            </a:r>
          </a:p>
          <a:p>
            <a:r>
              <a:rPr lang="ca-ES" dirty="0"/>
              <a:t>[1] "</a:t>
            </a:r>
            <a:r>
              <a:rPr lang="ca-ES" dirty="0" err="1"/>
              <a:t>mean</a:t>
            </a:r>
            <a:r>
              <a:rPr lang="ca-ES" dirty="0"/>
              <a:t>: 11.2"</a:t>
            </a:r>
          </a:p>
          <a:p>
            <a:endParaRPr lang="ca-ES" dirty="0"/>
          </a:p>
          <a:p>
            <a:r>
              <a:rPr lang="ca-ES" dirty="0"/>
              <a:t>&gt; </a:t>
            </a:r>
            <a:r>
              <a:rPr lang="ca-ES" dirty="0" err="1"/>
              <a:t>paste</a:t>
            </a:r>
            <a:r>
              <a:rPr lang="ca-ES" dirty="0"/>
              <a:t> ("</a:t>
            </a:r>
            <a:r>
              <a:rPr lang="ca-ES" dirty="0" err="1"/>
              <a:t>median</a:t>
            </a:r>
            <a:r>
              <a:rPr lang="ca-ES" dirty="0"/>
              <a:t>:", </a:t>
            </a:r>
            <a:r>
              <a:rPr lang="ca-ES" dirty="0" err="1"/>
              <a:t>median</a:t>
            </a:r>
            <a:r>
              <a:rPr lang="ca-ES" dirty="0"/>
              <a:t>(v))</a:t>
            </a:r>
          </a:p>
          <a:p>
            <a:r>
              <a:rPr lang="ca-ES" dirty="0"/>
              <a:t>[1] "</a:t>
            </a:r>
            <a:r>
              <a:rPr lang="ca-ES" dirty="0" err="1"/>
              <a:t>median</a:t>
            </a:r>
            <a:r>
              <a:rPr lang="ca-ES" dirty="0"/>
              <a:t>: 5"</a:t>
            </a:r>
          </a:p>
        </p:txBody>
      </p:sp>
      <p:sp>
        <p:nvSpPr>
          <p:cNvPr id="5" name="Rectangle 4"/>
          <p:cNvSpPr/>
          <p:nvPr/>
        </p:nvSpPr>
        <p:spPr>
          <a:xfrm>
            <a:off x="5054600" y="4187825"/>
            <a:ext cx="3581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>
                <a:solidFill>
                  <a:srgbClr val="C00000"/>
                </a:solidFill>
                <a:latin typeface="Fira Sans"/>
              </a:rPr>
              <a:t>Exercici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: Quina és la </a:t>
            </a:r>
            <a:r>
              <a:rPr lang="ca-ES" dirty="0" smtClean="0">
                <a:solidFill>
                  <a:srgbClr val="2D3846"/>
                </a:solidFill>
                <a:latin typeface="Fira Sans"/>
              </a:rPr>
              <a:t>mediana de </a:t>
            </a:r>
            <a:r>
              <a:rPr lang="ca-ES" dirty="0" smtClean="0"/>
              <a:t>v </a:t>
            </a:r>
            <a:r>
              <a:rPr lang="ca-ES" dirty="0"/>
              <a:t>= c(7, 5, 4, 3</a:t>
            </a:r>
            <a:r>
              <a:rPr lang="ca-ES" dirty="0" smtClean="0"/>
              <a:t>) ?</a:t>
            </a:r>
            <a:endParaRPr lang="ca-ES" dirty="0"/>
          </a:p>
          <a:p>
            <a:endParaRPr lang="ca-ES" dirty="0"/>
          </a:p>
          <a:p>
            <a:r>
              <a:rPr lang="ca-ES" dirty="0"/>
              <a:t>&gt; </a:t>
            </a:r>
            <a:r>
              <a:rPr lang="ca-ES" dirty="0" err="1"/>
              <a:t>paste</a:t>
            </a:r>
            <a:r>
              <a:rPr lang="ca-ES" dirty="0"/>
              <a:t>("</a:t>
            </a:r>
            <a:r>
              <a:rPr lang="ca-ES" dirty="0" err="1"/>
              <a:t>median</a:t>
            </a:r>
            <a:r>
              <a:rPr lang="ca-ES" dirty="0"/>
              <a:t>", </a:t>
            </a:r>
            <a:r>
              <a:rPr lang="ca-ES" dirty="0" err="1"/>
              <a:t>median</a:t>
            </a:r>
            <a:r>
              <a:rPr lang="ca-ES" dirty="0"/>
              <a:t>(v))</a:t>
            </a:r>
          </a:p>
          <a:p>
            <a:r>
              <a:rPr lang="ca-ES" dirty="0"/>
              <a:t>[1] "</a:t>
            </a:r>
            <a:r>
              <a:rPr lang="ca-ES" dirty="0" err="1"/>
              <a:t>median</a:t>
            </a:r>
            <a:r>
              <a:rPr lang="ca-ES" dirty="0"/>
              <a:t> 4.5"</a:t>
            </a:r>
          </a:p>
        </p:txBody>
      </p:sp>
    </p:spTree>
    <p:extLst>
      <p:ext uri="{BB962C8B-B14F-4D97-AF65-F5344CB8AC3E}">
        <p14:creationId xmlns:p14="http://schemas.microsoft.com/office/powerpoint/2010/main" val="29180219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6400" y="454025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ca-ES" b="1" dirty="0">
                <a:solidFill>
                  <a:srgbClr val="2D3846"/>
                </a:solidFill>
                <a:latin typeface="inherit"/>
              </a:rPr>
              <a:t>Llistes</a:t>
            </a:r>
            <a:endParaRPr lang="ca-ES" b="1" dirty="0">
              <a:solidFill>
                <a:srgbClr val="2D3846"/>
              </a:solidFill>
              <a:latin typeface="Fira Sans"/>
            </a:endParaRPr>
          </a:p>
          <a:p>
            <a:r>
              <a:rPr lang="ca-ES" dirty="0"/>
              <a:t/>
            </a:r>
            <a:br>
              <a:rPr lang="ca-ES" dirty="0"/>
            </a:b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2D3846"/>
                </a:solidFill>
                <a:latin typeface="Fira Sans"/>
              </a:rPr>
              <a:t>Els vectors només poden contenir elements del mateix tipus. </a:t>
            </a:r>
            <a:r>
              <a:rPr lang="ca-ES" dirty="0"/>
              <a:t/>
            </a:r>
            <a:br>
              <a:rPr lang="ca-ES" dirty="0"/>
            </a:br>
            <a:r>
              <a:rPr lang="ca-ES" b="1" dirty="0">
                <a:solidFill>
                  <a:srgbClr val="2D3846"/>
                </a:solidFill>
                <a:latin typeface="inherit"/>
              </a:rPr>
              <a:t>Les llistes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 són una altra estructura de dades en R, que són similars als vectors, però poden contenir diferents tipus de dades. </a:t>
            </a:r>
            <a:endParaRPr lang="ca-ES" dirty="0" smtClean="0">
              <a:solidFill>
                <a:srgbClr val="2D3846"/>
              </a:solidFill>
              <a:latin typeface="Fira Sans"/>
            </a:endParaRPr>
          </a:p>
          <a:p>
            <a:r>
              <a:rPr lang="ca-ES" dirty="0" smtClean="0">
                <a:solidFill>
                  <a:srgbClr val="2D3846"/>
                </a:solidFill>
                <a:latin typeface="inherit"/>
              </a:rPr>
              <a:t>Es 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pot crear una llista mitjançant la funció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llista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 ():</a:t>
            </a:r>
            <a:r>
              <a:rPr lang="ca-ES" dirty="0"/>
              <a:t/>
            </a:r>
            <a:br>
              <a:rPr lang="ca-ES" dirty="0"/>
            </a:br>
            <a:endParaRPr lang="ca-ES" dirty="0"/>
          </a:p>
        </p:txBody>
      </p:sp>
      <p:sp>
        <p:nvSpPr>
          <p:cNvPr id="6" name="Rectangle 5"/>
          <p:cNvSpPr/>
          <p:nvPr/>
        </p:nvSpPr>
        <p:spPr>
          <a:xfrm>
            <a:off x="558800" y="3608083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>
                <a:solidFill>
                  <a:srgbClr val="2D3846"/>
                </a:solidFill>
                <a:latin typeface="Fira Sans"/>
              </a:rPr>
              <a:t>Com podeu veure, la nostra llista conté cadenes, números i un vector. 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Podeu accedir a elements de la llista similars als vectors:</a:t>
            </a:r>
            <a:endParaRPr lang="ca-ES" dirty="0"/>
          </a:p>
        </p:txBody>
      </p:sp>
      <p:sp>
        <p:nvSpPr>
          <p:cNvPr id="7" name="Rectangle 6"/>
          <p:cNvSpPr/>
          <p:nvPr/>
        </p:nvSpPr>
        <p:spPr>
          <a:xfrm>
            <a:off x="406400" y="5564090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2D3846"/>
                </a:solidFill>
                <a:latin typeface="Fira Sans"/>
              </a:rPr>
              <a:t>Utilitzem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claudàtors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dobles per mostrar el valor de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l'element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,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sense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el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seu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índex. </a:t>
            </a:r>
            <a:endParaRPr lang="ca-ES" dirty="0"/>
          </a:p>
        </p:txBody>
      </p:sp>
      <p:sp>
        <p:nvSpPr>
          <p:cNvPr id="8" name="Rectangle 7"/>
          <p:cNvSpPr/>
          <p:nvPr/>
        </p:nvSpPr>
        <p:spPr>
          <a:xfrm>
            <a:off x="911922" y="2762349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  <a:latin typeface="Fira Mono"/>
              </a:rPr>
              <a:t>x &lt;-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Fira Mono"/>
              </a:rPr>
              <a:t>list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  <a:latin typeface="Fira Mono"/>
              </a:rPr>
              <a:t>("James", "Bob", c(2, 4, 8), </a:t>
            </a:r>
            <a:r>
              <a:rPr lang="ca-E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ira Mono"/>
              </a:rPr>
              <a:t>42)</a:t>
            </a:r>
            <a:endParaRPr lang="ca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3600" y="4340225"/>
            <a:ext cx="4445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  <a:latin typeface="Fira Mono"/>
              </a:rPr>
              <a:t>x &lt;-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Fira Mono"/>
              </a:rPr>
              <a:t>list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  <a:latin typeface="Fira Mono"/>
              </a:rPr>
              <a:t>("James", "Bob", c(2, 4, 8), 42)</a:t>
            </a:r>
          </a:p>
          <a:p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Fira Mono"/>
              </a:rPr>
              <a:t>print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  <a:latin typeface="Fira Mono"/>
              </a:rPr>
              <a:t>(x[[3]])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3600" y="5083187"/>
            <a:ext cx="952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/>
              <a:t>[1] 2 4 8</a:t>
            </a:r>
          </a:p>
        </p:txBody>
      </p:sp>
    </p:spTree>
    <p:extLst>
      <p:ext uri="{BB962C8B-B14F-4D97-AF65-F5344CB8AC3E}">
        <p14:creationId xmlns:p14="http://schemas.microsoft.com/office/powerpoint/2010/main" val="4460405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00" y="530225"/>
            <a:ext cx="7543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ca-ES" b="1" dirty="0">
                <a:solidFill>
                  <a:srgbClr val="2D3846"/>
                </a:solidFill>
                <a:latin typeface="inherit"/>
              </a:rPr>
              <a:t>Llistes</a:t>
            </a:r>
            <a:endParaRPr lang="ca-ES" b="1" dirty="0">
              <a:solidFill>
                <a:srgbClr val="2D3846"/>
              </a:solidFill>
              <a:latin typeface="Fira Sans"/>
            </a:endParaRPr>
          </a:p>
          <a:p>
            <a:r>
              <a:rPr lang="ca-ES" dirty="0"/>
              <a:t/>
            </a:r>
            <a:br>
              <a:rPr lang="ca-ES" dirty="0"/>
            </a:b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2D3846"/>
                </a:solidFill>
                <a:latin typeface="Fira Sans"/>
              </a:rPr>
              <a:t>Quan s'utilitzen elements amb nom, una alternativa a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[[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 , que s'utilitza sovint quan s'accedeix al contingut d'una llista, és l'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operador $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 . 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Per exemple:</a:t>
            </a:r>
            <a:endParaRPr lang="ca-ES" dirty="0"/>
          </a:p>
        </p:txBody>
      </p:sp>
      <p:sp>
        <p:nvSpPr>
          <p:cNvPr id="3" name="Rectangle 2"/>
          <p:cNvSpPr/>
          <p:nvPr/>
        </p:nvSpPr>
        <p:spPr>
          <a:xfrm>
            <a:off x="482600" y="3578225"/>
            <a:ext cx="784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>
                <a:solidFill>
                  <a:srgbClr val="2D3846"/>
                </a:solidFill>
                <a:latin typeface="Fira Sans"/>
              </a:rPr>
              <a:t>A l'exemple anterior, la llista x conté dades sobre una persona. Accedim al valor del nom mitjançant </a:t>
            </a:r>
            <a:r>
              <a:rPr lang="ca-ES" b="1" dirty="0" err="1">
                <a:solidFill>
                  <a:srgbClr val="2D3846"/>
                </a:solidFill>
                <a:latin typeface="inherit"/>
              </a:rPr>
              <a:t>x$name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 . </a:t>
            </a: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2D3846"/>
                </a:solidFill>
                <a:latin typeface="Fira Sans"/>
              </a:rPr>
              <a:t>És el mateix que accedir al valor mitjançant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x[["</a:t>
            </a:r>
            <a:r>
              <a:rPr lang="ca-ES" b="1" dirty="0" err="1">
                <a:solidFill>
                  <a:srgbClr val="2D3846"/>
                </a:solidFill>
                <a:latin typeface="inherit"/>
              </a:rPr>
              <a:t>name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"]]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 . 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Afegir un element a una llista és fàcil. Es fa utilitzant l'índex anomenat:</a:t>
            </a:r>
            <a:endParaRPr lang="ca-ES" dirty="0"/>
          </a:p>
        </p:txBody>
      </p:sp>
      <p:sp>
        <p:nvSpPr>
          <p:cNvPr id="4" name="Rectangle 3"/>
          <p:cNvSpPr/>
          <p:nvPr/>
        </p:nvSpPr>
        <p:spPr>
          <a:xfrm>
            <a:off x="528128" y="5102225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2D3846"/>
                </a:solidFill>
                <a:latin typeface="Fira Sans"/>
              </a:rPr>
              <a:t>Hem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afegit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un </a:t>
            </a:r>
            <a:r>
              <a:rPr lang="es-ES" dirty="0" err="1">
                <a:solidFill>
                  <a:srgbClr val="2D3846"/>
                </a:solidFill>
                <a:latin typeface="inherit"/>
              </a:rPr>
              <a:t>element</a:t>
            </a:r>
            <a:r>
              <a:rPr lang="es-ES" dirty="0">
                <a:solidFill>
                  <a:srgbClr val="2D3846"/>
                </a:solidFill>
                <a:latin typeface="inherit"/>
              </a:rPr>
              <a:t> " </a:t>
            </a:r>
            <a:r>
              <a:rPr lang="es-ES" b="1" dirty="0">
                <a:solidFill>
                  <a:srgbClr val="2D3846"/>
                </a:solidFill>
                <a:latin typeface="inherit"/>
              </a:rPr>
              <a:t>país " a la </a:t>
            </a:r>
            <a:r>
              <a:rPr lang="es-ES" b="1" dirty="0" err="1">
                <a:solidFill>
                  <a:srgbClr val="2D3846"/>
                </a:solidFill>
                <a:latin typeface="inherit"/>
              </a:rPr>
              <a:t>llista</a:t>
            </a:r>
            <a:r>
              <a:rPr lang="es-ES" b="1" dirty="0">
                <a:solidFill>
                  <a:srgbClr val="2D3846"/>
                </a:solidFill>
                <a:latin typeface="inherit"/>
              </a:rPr>
              <a:t>, </a:t>
            </a:r>
            <a:r>
              <a:rPr lang="es-ES" b="1" dirty="0" err="1">
                <a:solidFill>
                  <a:srgbClr val="2D3846"/>
                </a:solidFill>
                <a:latin typeface="inherit"/>
              </a:rPr>
              <a:t>amb</a:t>
            </a:r>
            <a:r>
              <a:rPr lang="es-ES" b="1" dirty="0">
                <a:solidFill>
                  <a:srgbClr val="2D3846"/>
                </a:solidFill>
                <a:latin typeface="inherit"/>
              </a:rPr>
              <a:t> el valor " </a:t>
            </a:r>
            <a:r>
              <a:rPr lang="es-ES" b="1" dirty="0" err="1">
                <a:solidFill>
                  <a:srgbClr val="2D3846"/>
                </a:solidFill>
                <a:latin typeface="inherit"/>
              </a:rPr>
              <a:t>Austràlia</a:t>
            </a:r>
            <a:r>
              <a:rPr lang="es-ES" dirty="0">
                <a:solidFill>
                  <a:srgbClr val="2D3846"/>
                </a:solidFill>
                <a:latin typeface="inherit"/>
              </a:rPr>
              <a:t> ". </a:t>
            </a:r>
            <a:endParaRPr lang="ca-ES" dirty="0"/>
          </a:p>
        </p:txBody>
      </p:sp>
      <p:sp>
        <p:nvSpPr>
          <p:cNvPr id="7" name="Rectangle 6"/>
          <p:cNvSpPr/>
          <p:nvPr/>
        </p:nvSpPr>
        <p:spPr>
          <a:xfrm>
            <a:off x="873125" y="2284551"/>
            <a:ext cx="8077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 &lt;- </a:t>
            </a:r>
            <a:r>
              <a:rPr lang="ca-E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list</a:t>
            </a:r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("</a:t>
            </a:r>
            <a:r>
              <a:rPr lang="ca-E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name</a:t>
            </a:r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"="James", "</a:t>
            </a:r>
            <a:r>
              <a:rPr lang="ca-E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age</a:t>
            </a:r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"="42", "</a:t>
            </a:r>
            <a:r>
              <a:rPr lang="ca-E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gender</a:t>
            </a:r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"=1, "</a:t>
            </a:r>
            <a:r>
              <a:rPr lang="ca-E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married</a:t>
            </a:r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"=FALSE)</a:t>
            </a:r>
          </a:p>
          <a:p>
            <a:endParaRPr lang="ca-E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 </a:t>
            </a:r>
            <a:r>
              <a:rPr lang="ca-E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</a:t>
            </a:r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ca-E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p$name</a:t>
            </a:r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[1] "James</a:t>
            </a:r>
            <a:r>
              <a:rPr lang="ca-ES" sz="2000" dirty="0"/>
              <a:t>"</a:t>
            </a:r>
          </a:p>
        </p:txBody>
      </p:sp>
      <p:sp>
        <p:nvSpPr>
          <p:cNvPr id="8" name="Rectangle 7"/>
          <p:cNvSpPr/>
          <p:nvPr/>
        </p:nvSpPr>
        <p:spPr>
          <a:xfrm>
            <a:off x="1689479" y="5795228"/>
            <a:ext cx="29978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p[["country"]] = "</a:t>
            </a:r>
            <a:r>
              <a:rPr lang="ca-E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Australia</a:t>
            </a:r>
            <a:r>
              <a:rPr lang="ca-E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1736360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4000" y="301625"/>
            <a:ext cx="152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print(p)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$name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[1] "James"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$age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[1] "42"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$gender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[1] 1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$married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[1] FALSE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$country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[1] "Australia"</a:t>
            </a:r>
            <a:endParaRPr lang="ca-E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01800" y="301625"/>
            <a:ext cx="6172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ca-ES" b="1" dirty="0">
                <a:solidFill>
                  <a:srgbClr val="2D3846"/>
                </a:solidFill>
                <a:latin typeface="inherit"/>
              </a:rPr>
              <a:t>Operacions de llista</a:t>
            </a:r>
          </a:p>
          <a:p>
            <a:endParaRPr lang="ca-ES" dirty="0"/>
          </a:p>
          <a:p>
            <a:endParaRPr lang="ca-ES" dirty="0"/>
          </a:p>
          <a:p>
            <a:r>
              <a:rPr lang="ca-ES" dirty="0"/>
              <a:t>Podem combinar dues llistes utilitzant la funció c().</a:t>
            </a:r>
          </a:p>
          <a:p>
            <a:endParaRPr lang="ca-ES" dirty="0"/>
          </a:p>
          <a:p>
            <a:r>
              <a:rPr lang="ca-ES" dirty="0"/>
              <a:t>Per exemple</a:t>
            </a:r>
            <a:r>
              <a:rPr lang="ca-ES" dirty="0" smtClean="0"/>
              <a:t>:</a:t>
            </a:r>
          </a:p>
          <a:p>
            <a:endParaRPr lang="ca-ES" dirty="0" smtClean="0"/>
          </a:p>
          <a:p>
            <a:r>
              <a:rPr lang="ca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list1 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list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("A", "B", "C</a:t>
            </a:r>
            <a:r>
              <a:rPr lang="ca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")</a:t>
            </a:r>
            <a:endParaRPr lang="ca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list2 =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list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("D", "E")</a:t>
            </a:r>
          </a:p>
          <a:p>
            <a:endParaRPr lang="ca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lula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c(list1, list2)</a:t>
            </a:r>
          </a:p>
          <a:p>
            <a:r>
              <a:rPr lang="ca-E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print</a:t>
            </a:r>
            <a:r>
              <a:rPr lang="ca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ca-E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lula</a:t>
            </a:r>
            <a:r>
              <a:rPr lang="ca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ca-ES" dirty="0"/>
          </a:p>
          <a:p>
            <a:endParaRPr lang="ca-ES" dirty="0"/>
          </a:p>
          <a:p>
            <a:r>
              <a:rPr lang="ca-ES" dirty="0"/>
              <a:t>Si volem aplicar operacions vectorials o aritmètica als nostres elements, podem convertir la llista en un vector mitjançant la funció </a:t>
            </a:r>
            <a:r>
              <a:rPr lang="ca-ES" dirty="0" err="1"/>
              <a:t>unlist</a:t>
            </a:r>
            <a:r>
              <a:rPr lang="ca-ES" dirty="0"/>
              <a:t>() :</a:t>
            </a:r>
          </a:p>
          <a:p>
            <a:endParaRPr lang="ca-ES" dirty="0"/>
          </a:p>
          <a:p>
            <a:r>
              <a:rPr lang="ca-ES" dirty="0"/>
              <a:t>Si suprimiu una llista amb diferents tipus de dades, les convertirà en el mateix tipus, ja que un vector només pot contenir un únic tipus d'elements.</a:t>
            </a:r>
          </a:p>
        </p:txBody>
      </p:sp>
      <p:sp>
        <p:nvSpPr>
          <p:cNvPr id="5" name="Rectangle 4"/>
          <p:cNvSpPr/>
          <p:nvPr/>
        </p:nvSpPr>
        <p:spPr>
          <a:xfrm>
            <a:off x="7581900" y="336550"/>
            <a:ext cx="13081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a-ES" dirty="0" err="1">
                <a:solidFill>
                  <a:schemeClr val="bg1">
                    <a:lumMod val="50000"/>
                  </a:schemeClr>
                </a:solidFill>
              </a:rPr>
              <a:t>print</a:t>
            </a:r>
            <a:r>
              <a:rPr lang="ca-E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ca-ES" dirty="0" err="1">
                <a:solidFill>
                  <a:schemeClr val="bg1">
                    <a:lumMod val="50000"/>
                  </a:schemeClr>
                </a:solidFill>
              </a:rPr>
              <a:t>lula</a:t>
            </a:r>
            <a:r>
              <a:rPr lang="ca-ES" dirty="0">
                <a:solidFill>
                  <a:schemeClr val="bg1">
                    <a:lumMod val="50000"/>
                  </a:schemeClr>
                </a:solidFill>
              </a:rPr>
              <a:t> )</a:t>
            </a:r>
          </a:p>
          <a:p>
            <a:r>
              <a:rPr lang="ca-ES" dirty="0">
                <a:solidFill>
                  <a:schemeClr val="bg1">
                    <a:lumMod val="50000"/>
                  </a:schemeClr>
                </a:solidFill>
              </a:rPr>
              <a:t>[[1]]</a:t>
            </a:r>
          </a:p>
          <a:p>
            <a:r>
              <a:rPr lang="ca-ES" dirty="0">
                <a:solidFill>
                  <a:schemeClr val="bg1">
                    <a:lumMod val="50000"/>
                  </a:schemeClr>
                </a:solidFill>
              </a:rPr>
              <a:t>[1] "A"</a:t>
            </a:r>
          </a:p>
          <a:p>
            <a:endParaRPr lang="ca-E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ca-ES" dirty="0">
                <a:solidFill>
                  <a:schemeClr val="bg1">
                    <a:lumMod val="50000"/>
                  </a:schemeClr>
                </a:solidFill>
              </a:rPr>
              <a:t>[[2]]</a:t>
            </a:r>
          </a:p>
          <a:p>
            <a:r>
              <a:rPr lang="ca-ES" dirty="0">
                <a:solidFill>
                  <a:schemeClr val="bg1">
                    <a:lumMod val="50000"/>
                  </a:schemeClr>
                </a:solidFill>
              </a:rPr>
              <a:t>[1] "B"</a:t>
            </a:r>
          </a:p>
          <a:p>
            <a:endParaRPr lang="ca-E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ca-ES" dirty="0">
                <a:solidFill>
                  <a:schemeClr val="bg1">
                    <a:lumMod val="50000"/>
                  </a:schemeClr>
                </a:solidFill>
              </a:rPr>
              <a:t>[[3]]</a:t>
            </a:r>
          </a:p>
          <a:p>
            <a:r>
              <a:rPr lang="ca-ES" dirty="0">
                <a:solidFill>
                  <a:schemeClr val="bg1">
                    <a:lumMod val="50000"/>
                  </a:schemeClr>
                </a:solidFill>
              </a:rPr>
              <a:t>[1] "C"</a:t>
            </a:r>
          </a:p>
          <a:p>
            <a:endParaRPr lang="ca-E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ca-ES" dirty="0">
                <a:solidFill>
                  <a:schemeClr val="bg1">
                    <a:lumMod val="50000"/>
                  </a:schemeClr>
                </a:solidFill>
              </a:rPr>
              <a:t>[[4]]</a:t>
            </a:r>
          </a:p>
          <a:p>
            <a:r>
              <a:rPr lang="ca-ES" dirty="0">
                <a:solidFill>
                  <a:schemeClr val="bg1">
                    <a:lumMod val="50000"/>
                  </a:schemeClr>
                </a:solidFill>
              </a:rPr>
              <a:t>[1] "D"</a:t>
            </a:r>
          </a:p>
          <a:p>
            <a:endParaRPr lang="ca-E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ca-ES" dirty="0">
                <a:solidFill>
                  <a:schemeClr val="bg1">
                    <a:lumMod val="50000"/>
                  </a:schemeClr>
                </a:solidFill>
              </a:rPr>
              <a:t>[[5]]</a:t>
            </a:r>
          </a:p>
          <a:p>
            <a:r>
              <a:rPr lang="ca-ES" dirty="0">
                <a:solidFill>
                  <a:schemeClr val="bg1">
                    <a:lumMod val="50000"/>
                  </a:schemeClr>
                </a:solidFill>
              </a:rPr>
              <a:t>[1] "E"</a:t>
            </a:r>
          </a:p>
        </p:txBody>
      </p:sp>
    </p:spTree>
    <p:extLst>
      <p:ext uri="{BB962C8B-B14F-4D97-AF65-F5344CB8AC3E}">
        <p14:creationId xmlns:p14="http://schemas.microsoft.com/office/powerpoint/2010/main" val="17698147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4000" y="92321"/>
            <a:ext cx="8229600" cy="22640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1893" rIns="0" bIns="6189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a-ES" altLang="ca-ES" sz="3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Comprovar si l'element existeix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altLang="ca-E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Per saber si un element especificat està present en una llista, utilitzeu l' 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%in% 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operador: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ca-ES" altLang="ca-ES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/>
            <a:r>
              <a:rPr lang="en-US" dirty="0" err="1"/>
              <a:t>thislist</a:t>
            </a:r>
            <a:r>
              <a:rPr lang="en-US" dirty="0"/>
              <a:t> &lt;- list("apple", "banana", "cherry")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"apple" %in% </a:t>
            </a:r>
            <a:r>
              <a:rPr lang="en-US" dirty="0" err="1"/>
              <a:t>thislist</a:t>
            </a:r>
            <a:endParaRPr kumimoji="0" lang="ca-ES" altLang="ca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7800" y="2591067"/>
            <a:ext cx="8382000" cy="1971654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1893" rIns="0" bIns="6189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altLang="ca-E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Afegeix elements de la llista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altLang="ca-E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altLang="ca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Per afegir un element al final de la llista, utilitzeu la </a:t>
            </a:r>
            <a:r>
              <a:rPr kumimoji="0" lang="ca-ES" altLang="ca-ES" sz="14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ca-ES" altLang="ca-ES" sz="1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ca-ES" altLang="ca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funció:</a:t>
            </a:r>
            <a:endParaRPr kumimoji="0" lang="ca-ES" altLang="ca-E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Afegiu "taronja" a la llista: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cherry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ca-ES" altLang="ca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007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000" y="377825"/>
            <a:ext cx="83820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3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Elimina els elements de la llista</a:t>
            </a:r>
          </a:p>
          <a:p>
            <a:r>
              <a:rPr lang="ca-ES" sz="1600" dirty="0">
                <a:solidFill>
                  <a:srgbClr val="000000"/>
                </a:solidFill>
                <a:latin typeface="Verdana" panose="020B0604030504040204" pitchFamily="34" charset="0"/>
              </a:rPr>
              <a:t>També podeu eliminar elements de la llista. L'exemple següent crea una llista nova i actualitzada sense un element "poma":</a:t>
            </a:r>
          </a:p>
          <a:p>
            <a:endParaRPr lang="ca-ES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ca-ES" sz="1600" dirty="0">
                <a:solidFill>
                  <a:srgbClr val="000000"/>
                </a:solidFill>
                <a:latin typeface="Verdana" panose="020B0604030504040204" pitchFamily="34" charset="0"/>
              </a:rPr>
              <a:t>Elimina </a:t>
            </a:r>
            <a:r>
              <a:rPr lang="ca-ES" sz="1600" dirty="0">
                <a:solidFill>
                  <a:srgbClr val="000000"/>
                </a:solidFill>
                <a:latin typeface="Verdana" panose="020B0604030504040204" pitchFamily="34" charset="0"/>
              </a:rPr>
              <a:t>"poma" de la llista:</a:t>
            </a:r>
          </a:p>
          <a:p>
            <a:r>
              <a:rPr lang="ca-E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thislist</a:t>
            </a:r>
            <a:r>
              <a:rPr lang="ca-ES" sz="1600" dirty="0">
                <a:solidFill>
                  <a:srgbClr val="000000"/>
                </a:solidFill>
                <a:latin typeface="Verdana" panose="020B0604030504040204" pitchFamily="34" charset="0"/>
              </a:rPr>
              <a:t> &lt;- </a:t>
            </a:r>
            <a:r>
              <a:rPr lang="ca-E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list</a:t>
            </a:r>
            <a:r>
              <a:rPr lang="ca-ES" sz="1600" dirty="0">
                <a:solidFill>
                  <a:srgbClr val="000000"/>
                </a:solidFill>
                <a:latin typeface="Verdana" panose="020B0604030504040204" pitchFamily="34" charset="0"/>
              </a:rPr>
              <a:t>("</a:t>
            </a:r>
            <a:r>
              <a:rPr lang="ca-E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apple</a:t>
            </a:r>
            <a:r>
              <a:rPr lang="ca-ES" sz="1600" dirty="0">
                <a:solidFill>
                  <a:srgbClr val="000000"/>
                </a:solidFill>
                <a:latin typeface="Verdana" panose="020B0604030504040204" pitchFamily="34" charset="0"/>
              </a:rPr>
              <a:t>", "banana", "</a:t>
            </a:r>
            <a:r>
              <a:rPr lang="ca-E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cherry</a:t>
            </a:r>
            <a:r>
              <a:rPr lang="ca-ES" sz="1600" dirty="0">
                <a:solidFill>
                  <a:srgbClr val="000000"/>
                </a:solidFill>
                <a:latin typeface="Verdana" panose="020B0604030504040204" pitchFamily="34" charset="0"/>
              </a:rPr>
              <a:t>")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a-ES" dirty="0" err="1">
                <a:solidFill>
                  <a:srgbClr val="000000"/>
                </a:solidFill>
                <a:latin typeface="Consolas" panose="020B0609020204030204" pitchFamily="49" charset="0"/>
              </a:rPr>
              <a:t>newlist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 &lt;- </a:t>
            </a:r>
            <a:r>
              <a:rPr lang="ca-ES" dirty="0" err="1">
                <a:solidFill>
                  <a:srgbClr val="000000"/>
                </a:solidFill>
                <a:latin typeface="Consolas" panose="020B0609020204030204" pitchFamily="49" charset="0"/>
              </a:rPr>
              <a:t>thislist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[-</a:t>
            </a:r>
            <a:r>
              <a:rPr lang="ca-E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a-ES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ca-ES" dirty="0" err="1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ca-E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ca-ES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ca-E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ca-ES" dirty="0" err="1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ca-E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ca-ES" dirty="0" err="1">
                <a:solidFill>
                  <a:srgbClr val="008000"/>
                </a:solidFill>
                <a:latin typeface="Consolas" panose="020B0609020204030204" pitchFamily="49" charset="0"/>
              </a:rPr>
              <a:t>list</a:t>
            </a:r>
            <a:r>
              <a:rPr lang="ca-ES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ca-E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ca-ES" dirty="0" err="1">
                <a:solidFill>
                  <a:srgbClr val="000000"/>
                </a:solidFill>
                <a:latin typeface="Consolas" panose="020B0609020204030204" pitchFamily="49" charset="0"/>
              </a:rPr>
              <a:t>newlist</a:t>
            </a:r>
            <a:endParaRPr lang="ca-E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06400" y="3900958"/>
            <a:ext cx="8077200" cy="2402541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1893" rIns="0" bIns="6189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altLang="ca-E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Recorre una llista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Podeu recórrer els elements de la llista utilitzant un </a:t>
            </a: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bucle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ca-ES" altLang="ca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Imprimeix tots els elements de la llista, un per un: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cherry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(x 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ca-ES" altLang="ca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356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800" y="530225"/>
            <a:ext cx="8610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28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Noms de variables</a:t>
            </a:r>
          </a:p>
          <a:p>
            <a:endParaRPr lang="ca-E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ca-ES" dirty="0" smtClean="0">
                <a:solidFill>
                  <a:srgbClr val="000000"/>
                </a:solidFill>
                <a:latin typeface="Verdana" panose="020B0604030504040204" pitchFamily="34" charset="0"/>
              </a:rPr>
              <a:t> Una </a:t>
            </a:r>
            <a:r>
              <a:rPr lang="ca-ES" dirty="0">
                <a:solidFill>
                  <a:srgbClr val="000000"/>
                </a:solidFill>
                <a:latin typeface="Verdana" panose="020B0604030504040204" pitchFamily="34" charset="0"/>
              </a:rPr>
              <a:t>variable pot tenir un nom curt (com ara x i y) o un nom més descriptiu (edat, nom de cotxe, </a:t>
            </a:r>
            <a:r>
              <a:rPr lang="ca-ES" dirty="0" err="1">
                <a:solidFill>
                  <a:srgbClr val="000000"/>
                </a:solidFill>
                <a:latin typeface="Verdana" panose="020B0604030504040204" pitchFamily="34" charset="0"/>
              </a:rPr>
              <a:t>volum_total</a:t>
            </a:r>
            <a:r>
              <a:rPr lang="ca-ES" dirty="0">
                <a:solidFill>
                  <a:srgbClr val="000000"/>
                </a:solidFill>
                <a:latin typeface="Verdana" panose="020B0604030504040204" pitchFamily="34" charset="0"/>
              </a:rPr>
              <a:t>). </a:t>
            </a:r>
            <a:endParaRPr lang="ca-E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ca-E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ca-E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 Les </a:t>
            </a:r>
            <a:r>
              <a:rPr lang="ca-ES" dirty="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regles per a les variables R són</a:t>
            </a:r>
            <a:r>
              <a:rPr lang="ca-ES" dirty="0" smtClean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a-ES" sz="1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Un </a:t>
            </a:r>
            <a:r>
              <a:rPr lang="ca-ES" sz="1600" dirty="0">
                <a:solidFill>
                  <a:srgbClr val="000000"/>
                </a:solidFill>
                <a:latin typeface="Verdana" panose="020B0604030504040204" pitchFamily="34" charset="0"/>
              </a:rPr>
              <a:t>nom de variable ha de començar per una lletra </a:t>
            </a:r>
            <a:endParaRPr lang="ca-ES" sz="16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ca-ES" sz="1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i </a:t>
            </a:r>
            <a:r>
              <a:rPr lang="ca-ES" sz="1600" dirty="0">
                <a:solidFill>
                  <a:srgbClr val="000000"/>
                </a:solidFill>
                <a:latin typeface="Verdana" panose="020B0604030504040204" pitchFamily="34" charset="0"/>
              </a:rPr>
              <a:t>pot ser una combinació de lletres, dígits, punt (.) </a:t>
            </a:r>
            <a:r>
              <a:rPr lang="ca-ES" sz="1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i </a:t>
            </a:r>
            <a:r>
              <a:rPr lang="ca-ES" sz="1600" dirty="0">
                <a:solidFill>
                  <a:srgbClr val="000000"/>
                </a:solidFill>
                <a:latin typeface="Verdana" panose="020B0604030504040204" pitchFamily="34" charset="0"/>
              </a:rPr>
              <a:t>guió baix (_). </a:t>
            </a:r>
            <a:endParaRPr lang="ca-ES" sz="16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ca-ES" sz="1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Si </a:t>
            </a:r>
            <a:r>
              <a:rPr lang="ca-ES" sz="1600" dirty="0">
                <a:solidFill>
                  <a:srgbClr val="000000"/>
                </a:solidFill>
                <a:latin typeface="Verdana" panose="020B0604030504040204" pitchFamily="34" charset="0"/>
              </a:rPr>
              <a:t>comença amb punt(.), no pot ser seguit per un </a:t>
            </a:r>
            <a:r>
              <a:rPr lang="ca-ES" sz="1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dígit.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a-ES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ca-ES" sz="1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El </a:t>
            </a:r>
            <a:r>
              <a:rPr lang="ca-ES" sz="1600" dirty="0">
                <a:solidFill>
                  <a:srgbClr val="000000"/>
                </a:solidFill>
                <a:latin typeface="Verdana" panose="020B0604030504040204" pitchFamily="34" charset="0"/>
              </a:rPr>
              <a:t>nom d'una variable no pot començar amb un número o un guió baix </a:t>
            </a:r>
            <a:r>
              <a:rPr lang="ca-ES" sz="1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(_)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ca-E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ca-ES" dirty="0" smtClean="0">
                <a:solidFill>
                  <a:srgbClr val="000000"/>
                </a:solidFill>
                <a:latin typeface="Verdana" panose="020B0604030504040204" pitchFamily="34" charset="0"/>
              </a:rPr>
              <a:t> Els </a:t>
            </a:r>
            <a:r>
              <a:rPr lang="ca-ES" dirty="0">
                <a:solidFill>
                  <a:srgbClr val="000000"/>
                </a:solidFill>
                <a:latin typeface="Verdana" panose="020B0604030504040204" pitchFamily="34" charset="0"/>
              </a:rPr>
              <a:t>noms de les variables distingeixen entre majúscules i minúscules (edat, edat i edat són tres variables diferents</a:t>
            </a:r>
            <a:r>
              <a:rPr lang="ca-ES" dirty="0" smtClean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</a:p>
          <a:p>
            <a:endParaRPr lang="ca-E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ca-ES" dirty="0" smtClean="0">
                <a:solidFill>
                  <a:srgbClr val="000000"/>
                </a:solidFill>
                <a:latin typeface="Verdana" panose="020B0604030504040204" pitchFamily="34" charset="0"/>
              </a:rPr>
              <a:t> Les </a:t>
            </a:r>
            <a:r>
              <a:rPr lang="ca-ES" dirty="0">
                <a:solidFill>
                  <a:srgbClr val="000000"/>
                </a:solidFill>
                <a:latin typeface="Verdana" panose="020B0604030504040204" pitchFamily="34" charset="0"/>
              </a:rPr>
              <a:t>paraules reservades no es poden utilitzar com a variables (TRUE, FALSE, NULL, si...)</a:t>
            </a:r>
          </a:p>
        </p:txBody>
      </p:sp>
    </p:spTree>
    <p:extLst>
      <p:ext uri="{BB962C8B-B14F-4D97-AF65-F5344CB8AC3E}">
        <p14:creationId xmlns:p14="http://schemas.microsoft.com/office/powerpoint/2010/main" val="181313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t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46" y="1063625"/>
            <a:ext cx="8510954" cy="2590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6346" y="377825"/>
            <a:ext cx="25667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28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Tipus de dades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11200" y="3663950"/>
            <a:ext cx="21336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 numeric</a:t>
            </a:r>
            <a:b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 &lt;-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10.5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 integer</a:t>
            </a:r>
            <a:b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 &lt;- 1000L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 complex</a:t>
            </a:r>
            <a:b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 &lt;- 9i +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r>
              <a:rPr lang="en-US" sz="1400" dirty="0"/>
              <a:t/>
            </a:r>
            <a:br>
              <a:rPr lang="en-US" sz="1400" dirty="0"/>
            </a:br>
            <a:endParaRPr lang="ca-ES" sz="1400" dirty="0"/>
          </a:p>
        </p:txBody>
      </p:sp>
      <p:sp>
        <p:nvSpPr>
          <p:cNvPr id="5" name="Rectangle 4"/>
          <p:cNvSpPr/>
          <p:nvPr/>
        </p:nvSpPr>
        <p:spPr>
          <a:xfrm>
            <a:off x="3606800" y="3502025"/>
            <a:ext cx="4445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 character/string</a:t>
            </a:r>
            <a:b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 &lt;- 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"R is exciting"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 logical/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boolean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 &lt;- TRUE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03715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7400" y="758825"/>
            <a:ext cx="4445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x &lt;- </a:t>
            </a:r>
            <a:r>
              <a:rPr lang="ca-ES" dirty="0">
                <a:solidFill>
                  <a:srgbClr val="FF0000"/>
                </a:solidFill>
                <a:latin typeface="Consolas" panose="020B0609020204030204" pitchFamily="49" charset="0"/>
              </a:rPr>
              <a:t>10.5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ca-ES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ca-ES" dirty="0" err="1">
                <a:solidFill>
                  <a:srgbClr val="008000"/>
                </a:solidFill>
                <a:latin typeface="Consolas" panose="020B0609020204030204" pitchFamily="49" charset="0"/>
              </a:rPr>
              <a:t>numeric</a:t>
            </a:r>
            <a:r>
              <a:rPr lang="ca-ES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ca-E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y &lt;- 10L    </a:t>
            </a:r>
            <a:r>
              <a:rPr lang="ca-ES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ca-ES" dirty="0" err="1">
                <a:solidFill>
                  <a:srgbClr val="008000"/>
                </a:solidFill>
                <a:latin typeface="Consolas" panose="020B0609020204030204" pitchFamily="49" charset="0"/>
              </a:rPr>
              <a:t>integer</a:t>
            </a:r>
            <a:r>
              <a:rPr lang="ca-ES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ca-E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z &lt;- 1i     </a:t>
            </a:r>
            <a:r>
              <a:rPr lang="ca-ES" dirty="0">
                <a:solidFill>
                  <a:srgbClr val="008000"/>
                </a:solidFill>
                <a:latin typeface="Consolas" panose="020B0609020204030204" pitchFamily="49" charset="0"/>
              </a:rPr>
              <a:t># complex</a:t>
            </a:r>
            <a:endParaRPr lang="ca-E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87400" y="1875078"/>
            <a:ext cx="7391400" cy="218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1893" rIns="0" bIns="6189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a-ES" altLang="ca-ES" sz="28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Conversió de tipus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altLang="ca-E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Podeu convertir d'un tipus a un altre amb les funcions següents:</a:t>
            </a:r>
            <a:endParaRPr kumimoji="0" lang="ca-ES" altLang="ca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as.numeric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ca-ES" altLang="ca-E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as.integer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ca-ES" altLang="ca-E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as.complex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ca-ES" altLang="ca-E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altLang="ca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25800" y="3502025"/>
            <a:ext cx="4445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&lt;- 1L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integer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&lt;-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numeric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convert from integer to numeric: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&lt;- 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.numeric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convert from numeric to integer: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 &lt;- 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.integer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(y)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281377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t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77825"/>
            <a:ext cx="7473978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3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000" y="1520825"/>
            <a:ext cx="4445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 err="1">
                <a:solidFill>
                  <a:srgbClr val="000000"/>
                </a:solidFill>
                <a:latin typeface="Consolas" panose="020B0609020204030204" pitchFamily="49" charset="0"/>
              </a:rPr>
              <a:t>my_var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 &lt;- </a:t>
            </a:r>
            <a:r>
              <a:rPr lang="ca-E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ca-ES" dirty="0"/>
              <a:t/>
            </a:r>
            <a:br>
              <a:rPr lang="ca-ES" dirty="0"/>
            </a:br>
            <a:r>
              <a:rPr lang="ca-ES" dirty="0"/>
              <a:t/>
            </a:r>
            <a:br>
              <a:rPr lang="ca-ES" dirty="0"/>
            </a:br>
            <a:r>
              <a:rPr lang="ca-ES" dirty="0" err="1">
                <a:solidFill>
                  <a:srgbClr val="000000"/>
                </a:solidFill>
                <a:latin typeface="Consolas" panose="020B0609020204030204" pitchFamily="49" charset="0"/>
              </a:rPr>
              <a:t>my_var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 &lt;&lt;- </a:t>
            </a:r>
            <a:r>
              <a:rPr lang="ca-E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ca-ES" dirty="0"/>
              <a:t/>
            </a:r>
            <a:br>
              <a:rPr lang="ca-ES" dirty="0"/>
            </a:b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 -&gt; </a:t>
            </a:r>
            <a:r>
              <a:rPr lang="ca-ES" dirty="0" err="1">
                <a:solidFill>
                  <a:srgbClr val="000000"/>
                </a:solidFill>
                <a:latin typeface="Consolas" panose="020B0609020204030204" pitchFamily="49" charset="0"/>
              </a:rPr>
              <a:t>my_var</a:t>
            </a:r>
            <a:r>
              <a:rPr lang="ca-ES" dirty="0"/>
              <a:t/>
            </a:r>
            <a:br>
              <a:rPr lang="ca-ES" dirty="0"/>
            </a:b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 -&gt;&gt; </a:t>
            </a:r>
            <a:r>
              <a:rPr lang="ca-ES" dirty="0" err="1">
                <a:solidFill>
                  <a:srgbClr val="000000"/>
                </a:solidFill>
                <a:latin typeface="Consolas" panose="020B0609020204030204" pitchFamily="49" charset="0"/>
              </a:rPr>
              <a:t>my_var</a:t>
            </a:r>
            <a:r>
              <a:rPr lang="ca-ES" dirty="0"/>
              <a:t/>
            </a:r>
            <a:br>
              <a:rPr lang="ca-ES" dirty="0"/>
            </a:br>
            <a:r>
              <a:rPr lang="ca-ES" dirty="0"/>
              <a:t/>
            </a:r>
            <a:br>
              <a:rPr lang="ca-ES" dirty="0"/>
            </a:br>
            <a:r>
              <a:rPr lang="ca-ES" dirty="0" err="1">
                <a:solidFill>
                  <a:srgbClr val="000000"/>
                </a:solidFill>
                <a:latin typeface="Consolas" panose="020B0609020204030204" pitchFamily="49" charset="0"/>
              </a:rPr>
              <a:t>my_var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a-ES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ca-ES" dirty="0" err="1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ca-E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ca-ES" dirty="0" err="1">
                <a:solidFill>
                  <a:srgbClr val="008000"/>
                </a:solidFill>
                <a:latin typeface="Consolas" panose="020B0609020204030204" pitchFamily="49" charset="0"/>
              </a:rPr>
              <a:t>my_var</a:t>
            </a:r>
            <a:endParaRPr lang="ca-ES" dirty="0"/>
          </a:p>
        </p:txBody>
      </p:sp>
      <p:pic>
        <p:nvPicPr>
          <p:cNvPr id="3" name="Imat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800" y="2359025"/>
            <a:ext cx="4791075" cy="39719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35000" y="867718"/>
            <a:ext cx="388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2400" dirty="0">
                <a:solidFill>
                  <a:srgbClr val="000000"/>
                </a:solidFill>
                <a:latin typeface="Segoe UI" panose="020B0502040204020203" pitchFamily="34" charset="0"/>
              </a:rPr>
              <a:t>R Operadors d'assignació</a:t>
            </a:r>
            <a:endParaRPr lang="ca-E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564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err="1">
            <a:solidFill>
              <a:schemeClr val="accent1">
                <a:lumMod val="75000"/>
              </a:schemeClr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3219</Words>
  <Application>Microsoft Office PowerPoint</Application>
  <PresentationFormat>Personalitzat</PresentationFormat>
  <Paragraphs>303</Paragraphs>
  <Slides>45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8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Consolas</vt:lpstr>
      <vt:lpstr>Fira Mono</vt:lpstr>
      <vt:lpstr>Fira Sans</vt:lpstr>
      <vt:lpstr>inherit</vt:lpstr>
      <vt:lpstr>Segoe UI</vt:lpstr>
      <vt:lpstr>Verdana</vt:lpstr>
      <vt:lpstr>Office Theme</vt:lpstr>
      <vt:lpstr>Tutorial de R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Títol principal d’estiu 2017</dc:title>
  <dc:creator>Laia Subirats Mate</dc:creator>
  <cp:lastModifiedBy>Alumne_mati1</cp:lastModifiedBy>
  <cp:revision>33</cp:revision>
  <dcterms:created xsi:type="dcterms:W3CDTF">2022-05-31T08:15:36Z</dcterms:created>
  <dcterms:modified xsi:type="dcterms:W3CDTF">2022-06-01T11:13:48Z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2022-05-30T00:00:00Z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2022-05-31T00:00:00Z</vt:filetime>
  </property>
</Properties>
</file>