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</p:sldIdLst>
  <p:sldSz cx="8890000" cy="6699250"/>
  <p:notesSz cx="8890000" cy="669925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4045" y="1893570"/>
            <a:ext cx="51282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34452" y="3751580"/>
            <a:ext cx="6227445" cy="167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817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81620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272" y="2214499"/>
            <a:ext cx="748380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913" y="1046186"/>
            <a:ext cx="7674609" cy="295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4759" y="6230302"/>
            <a:ext cx="2846832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4817" y="6230302"/>
            <a:ext cx="2046160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03413" y="6312281"/>
            <a:ext cx="238759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/r_matrices.as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272" y="2214499"/>
            <a:ext cx="7483805" cy="63350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58115" marR="5080">
              <a:lnSpc>
                <a:spcPts val="4320"/>
              </a:lnSpc>
              <a:spcBef>
                <a:spcPts val="640"/>
              </a:spcBef>
            </a:pPr>
            <a:r>
              <a:rPr lang="ca-ES" spc="-5" dirty="0" err="1" smtClean="0"/>
              <a:t>Tutorial</a:t>
            </a:r>
            <a:r>
              <a:rPr lang="ca-ES" spc="-5" dirty="0" smtClean="0"/>
              <a:t> de R (Estructures)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868680" y="6126480"/>
            <a:ext cx="7526020" cy="0"/>
          </a:xfrm>
          <a:custGeom>
            <a:avLst/>
            <a:gdLst/>
            <a:ahLst/>
            <a:cxnLst/>
            <a:rect l="l" t="t" r="r" b="b"/>
            <a:pathLst>
              <a:path w="7526020">
                <a:moveTo>
                  <a:pt x="0" y="0"/>
                </a:moveTo>
                <a:lnTo>
                  <a:pt x="7525512" y="0"/>
                </a:lnTo>
              </a:path>
            </a:pathLst>
          </a:custGeom>
          <a:ln w="12700">
            <a:solidFill>
              <a:srgbClr val="E72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0" y="5766613"/>
            <a:ext cx="1437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juny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  <p:sp>
        <p:nvSpPr>
          <p:cNvPr id="7" name="Rectangle 6"/>
          <p:cNvSpPr/>
          <p:nvPr/>
        </p:nvSpPr>
        <p:spPr>
          <a:xfrm>
            <a:off x="868680" y="3349625"/>
            <a:ext cx="4518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hlinkClick r:id="rId2"/>
              </a:rPr>
              <a:t>https://</a:t>
            </a:r>
            <a:r>
              <a:rPr lang="ca-ES" dirty="0" smtClean="0">
                <a:hlinkClick r:id="rId2"/>
              </a:rPr>
              <a:t>www.w3schools.com/r/r_matrices.asp</a:t>
            </a:r>
            <a:endParaRPr lang="ca-ES" dirty="0" smtClean="0"/>
          </a:p>
          <a:p>
            <a:endParaRPr lang="ca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654425"/>
            <a:ext cx="7988200" cy="8983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8800" y="1216025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Un 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ca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DataFrame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és una taula, on cada columna té un nom i pot contenir qualsevol tipus de dades.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Cada columna ha de contenir el mateix nombre d'elements de dades.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Podem crear un marc de dades utilitzant la funció 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data.frame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().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Per exemple: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546100" y="5026025"/>
            <a:ext cx="7861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En el codi anterior, hem creat un </a:t>
            </a:r>
            <a:r>
              <a:rPr lang="ca-ES" dirty="0" err="1" smtClean="0">
                <a:solidFill>
                  <a:srgbClr val="2D3846"/>
                </a:solidFill>
                <a:latin typeface="inherit"/>
              </a:rPr>
              <a:t>DataFrame</a:t>
            </a:r>
            <a:r>
              <a:rPr lang="ca-ES" dirty="0" smtClean="0">
                <a:solidFill>
                  <a:srgbClr val="2D3846"/>
                </a:solidFill>
                <a:latin typeface="inherit"/>
              </a:rPr>
              <a:t> amb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3 columnes: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identificador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,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nom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i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edat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. Cadascuna d'elles conté un vector de valors.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Per tant, el marc de dades resultant tindrà 3 columnes i 2 files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100" y="425391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DataFrame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2886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800" y="606425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mtClean="0">
                <a:solidFill>
                  <a:srgbClr val="2D3846"/>
                </a:solidFill>
                <a:latin typeface="Fira Sans"/>
              </a:rPr>
              <a:t>Podeu accedir als elements d'un marc de dades mitjançant claudàtors dobles o l'operador $ , utilitzant el nom de la columna.</a:t>
            </a:r>
            <a:r>
              <a:rPr lang="ca-ES" smtClean="0"/>
              <a:t/>
            </a:r>
            <a:br>
              <a:rPr lang="ca-ES" smtClean="0"/>
            </a:br>
            <a:r>
              <a:rPr lang="ca-ES" smtClean="0"/>
              <a:t/>
            </a:r>
            <a:br>
              <a:rPr lang="ca-ES" smtClean="0"/>
            </a:br>
            <a:r>
              <a:rPr lang="ca-ES" b="1" smtClean="0">
                <a:solidFill>
                  <a:srgbClr val="2D3846"/>
                </a:solidFill>
                <a:latin typeface="inherit"/>
              </a:rPr>
              <a:t>Alguns exemples: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406400" y="3402489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>
                <a:solidFill>
                  <a:srgbClr val="2D3846"/>
                </a:solidFill>
                <a:latin typeface="Fira Sans"/>
              </a:rPr>
              <a:t>Els resultats de la indexació anterior són vectors.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>
                <a:solidFill>
                  <a:srgbClr val="2D3846"/>
                </a:solidFill>
                <a:latin typeface="Fira Sans"/>
              </a:rPr>
              <a:t>L'ús de claudàtors simples retornarà un marc de dades, que consisteix en la columna especificada:</a:t>
            </a:r>
            <a:endParaRPr lang="ca-ES" dirty="0"/>
          </a:p>
        </p:txBody>
      </p:sp>
      <p:sp>
        <p:nvSpPr>
          <p:cNvPr id="6" name="Rectangle 5"/>
          <p:cNvSpPr/>
          <p:nvPr/>
        </p:nvSpPr>
        <p:spPr>
          <a:xfrm>
            <a:off x="330200" y="4744493"/>
            <a:ext cx="699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També podem accedir als elements d'un marc de dades similar a una matriu, especificant la fila i la columna:</a:t>
            </a:r>
            <a:endParaRPr lang="ca-ES" dirty="0"/>
          </a:p>
        </p:txBody>
      </p:sp>
      <p:sp>
        <p:nvSpPr>
          <p:cNvPr id="7" name="Rectangle 6"/>
          <p:cNvSpPr/>
          <p:nvPr/>
        </p:nvSpPr>
        <p:spPr>
          <a:xfrm>
            <a:off x="558800" y="5618112"/>
            <a:ext cx="444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També podem utilitzar noms de les columnes quan s'indexa, per exemple: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 x[[2, "nom"]]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seleccionarà la columna de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nom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de la segona fila.</a:t>
            </a:r>
            <a:endParaRPr lang="ca-ES" dirty="0"/>
          </a:p>
        </p:txBody>
      </p:sp>
      <p:sp>
        <p:nvSpPr>
          <p:cNvPr id="8" name="Rectangle 7"/>
          <p:cNvSpPr/>
          <p:nvPr/>
        </p:nvSpPr>
        <p:spPr>
          <a:xfrm>
            <a:off x="4229100" y="1394432"/>
            <a:ext cx="4445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Dataframes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data.frame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"=1:2, 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 = c("James", 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Amy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"), 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"edat"=c(42, 18))</a:t>
            </a:r>
          </a:p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92800" y="5364381"/>
            <a:ext cx="245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a-ES" dirty="0"/>
          </a:p>
          <a:p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(x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[["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"]])</a:t>
            </a:r>
          </a:p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x$name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2637" y="3274037"/>
            <a:ext cx="145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(x[[2,3]])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6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" y="925512"/>
            <a:ext cx="75914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3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2585322"/>
            <a:ext cx="4445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x$country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c("USA", 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Italy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")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377825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>
                <a:solidFill>
                  <a:srgbClr val="2D3846"/>
                </a:solidFill>
                <a:latin typeface="inherit"/>
              </a:rPr>
              <a:t>Operacions del 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DataFrame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Podeu afegir una columna nova a un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dataframe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simplement assignant-li un vector de valors.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Per exemple, afegim una columna de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país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al nostre marc de dades: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673100" y="3188047"/>
            <a:ext cx="4445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2D3846"/>
                </a:solidFill>
                <a:latin typeface="Fira Sans"/>
              </a:rPr>
              <a:t>Podem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filtrar les files en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funció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d'una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condició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, similar a una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matriu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:</a:t>
            </a:r>
            <a:endParaRPr lang="ca-ES" dirty="0"/>
          </a:p>
        </p:txBody>
      </p:sp>
      <p:sp>
        <p:nvSpPr>
          <p:cNvPr id="6" name="Rectangle 5"/>
          <p:cNvSpPr/>
          <p:nvPr/>
        </p:nvSpPr>
        <p:spPr>
          <a:xfrm>
            <a:off x="698500" y="4219939"/>
            <a:ext cx="7785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2D3846"/>
                </a:solidFill>
                <a:latin typeface="Fira Sans"/>
              </a:rPr>
              <a:t>Això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selecciona totes les files que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tenen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la columna 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d'edat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superior a 21.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>
                <a:solidFill>
                  <a:srgbClr val="2D3846"/>
                </a:solidFill>
                <a:latin typeface="Fira Sans"/>
              </a:rPr>
              <a:t>Tingueu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en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compte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la coma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després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de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condició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: cal seleccionar totes les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columnes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de les files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resultants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.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2D3846"/>
                </a:solidFill>
                <a:latin typeface="Fira Sans"/>
              </a:rPr>
              <a:t>El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filtratge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també es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pot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fer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utilitzant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funció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de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subconjunt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, que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pren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el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dataframe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i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condició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com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els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seus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paràmetres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:</a:t>
            </a:r>
            <a:endParaRPr lang="ca-ES" dirty="0"/>
          </a:p>
        </p:txBody>
      </p:sp>
      <p:sp>
        <p:nvSpPr>
          <p:cNvPr id="7" name="Rectangle 6"/>
          <p:cNvSpPr/>
          <p:nvPr/>
        </p:nvSpPr>
        <p:spPr>
          <a:xfrm>
            <a:off x="5092700" y="3264131"/>
            <a:ext cx="4445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(x[</a:t>
            </a:r>
            <a:r>
              <a:rPr lang="ca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x$edat</a:t>
            </a:r>
            <a:r>
              <a:rPr lang="ca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&gt;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21,1])</a:t>
            </a: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subset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(x, </a:t>
            </a:r>
            <a:r>
              <a:rPr lang="ca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edat &gt;21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ca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2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758825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dirty="0">
                <a:solidFill>
                  <a:srgbClr val="2D3846"/>
                </a:solidFill>
                <a:latin typeface="Fira Sans"/>
              </a:rPr>
              <a:t>Podeu tenir diverses condicions, combinades mitjançant el lògic i | Operadors.</a:t>
            </a:r>
            <a:endParaRPr lang="ca-ES" dirty="0">
              <a:solidFill>
                <a:srgbClr val="ECAA00"/>
              </a:solidFill>
              <a:latin typeface="inherit"/>
            </a:endParaRPr>
          </a:p>
          <a:p>
            <a:pPr fontAlgn="base"/>
            <a:r>
              <a:rPr lang="ca-ES" dirty="0">
                <a:solidFill>
                  <a:srgbClr val="2D3846"/>
                </a:solidFill>
                <a:latin typeface="inherit"/>
              </a:rPr>
              <a:t>Tingueu en compte que heu d'especificar el nom de la columna a la condició, sense l'operador $</a:t>
            </a:r>
            <a:endParaRPr lang="ca-ES" b="0" i="0" u="none" strike="noStrike" dirty="0">
              <a:solidFill>
                <a:srgbClr val="2D3846"/>
              </a:solidFill>
              <a:effectLst/>
              <a:latin typeface="inheri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0800" y="2511425"/>
            <a:ext cx="3502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(x[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x$edat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&gt;21,1 &amp;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x$id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 2])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7000" y="3279140"/>
            <a:ext cx="350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err="1"/>
              <a:t>print</a:t>
            </a:r>
            <a:r>
              <a:rPr lang="ca-ES" dirty="0"/>
              <a:t>(</a:t>
            </a:r>
            <a:r>
              <a:rPr lang="ca-ES" dirty="0" err="1"/>
              <a:t>subset</a:t>
            </a:r>
            <a:r>
              <a:rPr lang="ca-ES" dirty="0"/>
              <a:t> (x, edat &lt;50  &amp; </a:t>
            </a:r>
            <a:r>
              <a:rPr lang="ca-ES" dirty="0" err="1"/>
              <a:t>id</a:t>
            </a:r>
            <a:r>
              <a:rPr lang="ca-ES" dirty="0"/>
              <a:t> &gt;  0))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247" y="4340225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d  </a:t>
            </a:r>
            <a:r>
              <a:rPr lang="ca-ES" dirty="0" err="1"/>
              <a:t>name</a:t>
            </a:r>
            <a:r>
              <a:rPr lang="ca-ES" dirty="0"/>
              <a:t> edat country</a:t>
            </a:r>
          </a:p>
          <a:p>
            <a:r>
              <a:rPr lang="ca-ES" dirty="0"/>
              <a:t>1  1 James   42     USA</a:t>
            </a:r>
          </a:p>
          <a:p>
            <a:r>
              <a:rPr lang="ca-ES" dirty="0"/>
              <a:t>2  2   </a:t>
            </a:r>
            <a:r>
              <a:rPr lang="ca-ES" dirty="0" err="1"/>
              <a:t>Amy</a:t>
            </a:r>
            <a:r>
              <a:rPr lang="ca-ES" dirty="0"/>
              <a:t>   18   </a:t>
            </a:r>
            <a:r>
              <a:rPr lang="ca-ES" dirty="0" err="1"/>
              <a:t>Italy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4726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454025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Operacions del </a:t>
            </a:r>
            <a:r>
              <a:rPr lang="ca-ES" b="1" dirty="0" err="1">
                <a:solidFill>
                  <a:srgbClr val="2D3846"/>
                </a:solidFill>
                <a:latin typeface="inherit"/>
              </a:rPr>
              <a:t>DataFrame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Com que les columnes d'un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dataframe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són vectors, també podeu utilitzar la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suma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,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la mitjana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,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la mediana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i altres funcions vectorials a les columnes de l'estructura de dades.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Per exemple, calculem l'edat mitjana de les nostres dades: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635000" y="3337122"/>
            <a:ext cx="749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Seleccionem la columna utilitzant l'operador $ i la passem a la funció corresponent.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Els </a:t>
            </a:r>
            <a:r>
              <a:rPr lang="ca-ES" dirty="0" err="1">
                <a:solidFill>
                  <a:srgbClr val="2D3846"/>
                </a:solidFill>
                <a:latin typeface="Fira Sans"/>
              </a:rPr>
              <a:t>dataframes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 R es poden examinar mitjançant la 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de resum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.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Mostra les estadístiques de resum per a cadascuna de les columnes: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5317222" y="2818903"/>
            <a:ext cx="2785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mean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x$edat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</a:t>
            </a:r>
          </a:p>
        </p:txBody>
      </p:sp>
      <p:sp>
        <p:nvSpPr>
          <p:cNvPr id="5" name="Rectangle 4"/>
          <p:cNvSpPr/>
          <p:nvPr/>
        </p:nvSpPr>
        <p:spPr>
          <a:xfrm>
            <a:off x="863600" y="4927558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  <a:r>
              <a:rPr lang="ca-E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</a:t>
            </a:r>
            <a:r>
              <a:rPr lang="ca-E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ca-E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t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08" y="5102225"/>
            <a:ext cx="5792114" cy="14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t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" y="1516062"/>
            <a:ext cx="6924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0600" y="5102225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Factors d'un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endParaRPr lang="ca-E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gender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&lt;- factor(c("Male", "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Female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"Male")) </a:t>
            </a: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levels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gender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</a:t>
            </a: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table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gender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351711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Factors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Quan un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dataframe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té una columna de text, R tracta aquesta columna com a dades categòriques i hi crea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factors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Els factors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són variables en R que prenen un nombre limitat de valors diferents, com ara noms de mesos o dies laborables. Això és útil en l'anàlisi estadística, ja que permet emmagatzemar i tractar aquestes dades correctament i utilitzar-les en diferents models.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Per exemple, suposem que el nostre </a:t>
            </a:r>
            <a:r>
              <a:rPr lang="ca-ES" dirty="0" err="1">
                <a:solidFill>
                  <a:srgbClr val="2D3846"/>
                </a:solidFill>
                <a:latin typeface="inherit"/>
              </a:rPr>
              <a:t>dataframe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 necessita una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columna de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gènere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, que pot prendre un dels dos valors següents: "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Masculí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" o "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Femení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".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Creem un factor utilitzant la 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funció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factor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, passant-li un vector de valors que necessitem a la nostra columna: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7461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53022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2D3846"/>
                </a:solidFill>
                <a:latin typeface="Fira Sans"/>
              </a:rPr>
              <a:t>Els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valors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s'anomenen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nivells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.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Podem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accedir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-hi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utilitzant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funció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de </a:t>
            </a:r>
            <a:r>
              <a:rPr lang="es-ES" b="1" dirty="0" err="1" smtClean="0">
                <a:solidFill>
                  <a:srgbClr val="2D3846"/>
                </a:solidFill>
                <a:latin typeface="inherit"/>
              </a:rPr>
              <a:t>levels</a:t>
            </a:r>
            <a:r>
              <a:rPr lang="es-ES" dirty="0" smtClean="0">
                <a:solidFill>
                  <a:srgbClr val="2D3846"/>
                </a:solidFill>
                <a:latin typeface="Fira Sans"/>
              </a:rPr>
              <a:t>: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508000" y="1597025"/>
            <a:ext cx="744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Cada valor d'un factor té el seu número corresponent. Podem consultar-los utilitzant la funció de </a:t>
            </a:r>
            <a:r>
              <a:rPr lang="ca-ES" b="1" dirty="0" err="1" smtClean="0">
                <a:solidFill>
                  <a:srgbClr val="2D3846"/>
                </a:solidFill>
                <a:latin typeface="inherit"/>
              </a:rPr>
              <a:t>table</a:t>
            </a:r>
            <a:r>
              <a:rPr lang="ca-ES" dirty="0" smtClean="0">
                <a:solidFill>
                  <a:srgbClr val="2D3846"/>
                </a:solidFill>
                <a:latin typeface="Fira Sans"/>
              </a:rPr>
              <a:t>: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571500" y="2673350"/>
            <a:ext cx="834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Com podeu veure,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la femella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és 1,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el mascle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és 2, perquè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F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 ve abans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de M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.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Fira Sans"/>
              </a:rPr>
              <a:t>Ara podem assignar el nostre factor a una nova columna en el nostre </a:t>
            </a:r>
            <a:r>
              <a:rPr lang="ca-ES" dirty="0" err="1">
                <a:solidFill>
                  <a:srgbClr val="2D3846"/>
                </a:solidFill>
                <a:latin typeface="Fira Sans"/>
              </a:rPr>
              <a:t>dataframe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>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596900" y="3883025"/>
            <a:ext cx="3187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Els factors representen una manera molt eficient d'emmagatzemar els valors de text, ja que cada valor de text únic s'emmagatzema només una vegada, i les dades en si s'emmagatzemen com un vector d'enters.</a:t>
            </a:r>
            <a:endParaRPr lang="ca-ES" dirty="0"/>
          </a:p>
        </p:txBody>
      </p:sp>
      <p:pic>
        <p:nvPicPr>
          <p:cNvPr id="6" name="Imat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4026674"/>
            <a:ext cx="447303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06425"/>
            <a:ext cx="4445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 err="1" smtClean="0">
                <a:solidFill>
                  <a:srgbClr val="2D3846"/>
                </a:solidFill>
                <a:latin typeface="Fira Sans"/>
              </a:rPr>
              <a:t>Questionari</a:t>
            </a:r>
            <a:endParaRPr lang="en-US" b="1" i="0" u="none" strike="noStrike" dirty="0">
              <a:solidFill>
                <a:srgbClr val="2D3846"/>
              </a:solidFill>
              <a:effectLst/>
              <a:latin typeface="Fira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400" y="1444625"/>
            <a:ext cx="4445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# </a:t>
            </a:r>
            <a:r>
              <a:rPr lang="ca-ES" dirty="0" smtClean="0"/>
              <a:t>Quin resultat dona aquest programa ?</a:t>
            </a:r>
            <a:endParaRPr lang="ca-ES" dirty="0"/>
          </a:p>
          <a:p>
            <a:r>
              <a:rPr lang="ca-ES" dirty="0"/>
              <a:t>x &lt;- c(6, 1, 8, 3)</a:t>
            </a:r>
          </a:p>
          <a:p>
            <a:r>
              <a:rPr lang="ca-ES" dirty="0"/>
              <a:t>y &lt;- min(x)</a:t>
            </a:r>
          </a:p>
          <a:p>
            <a:r>
              <a:rPr lang="ca-ES" dirty="0"/>
              <a:t>z &lt;- </a:t>
            </a:r>
            <a:r>
              <a:rPr lang="ca-ES" dirty="0" err="1"/>
              <a:t>max</a:t>
            </a:r>
            <a:r>
              <a:rPr lang="ca-ES" dirty="0"/>
              <a:t>(x)</a:t>
            </a:r>
          </a:p>
          <a:p>
            <a:r>
              <a:rPr lang="ca-ES" dirty="0"/>
              <a:t>res &lt;- </a:t>
            </a:r>
            <a:r>
              <a:rPr lang="ca-ES" dirty="0" err="1"/>
              <a:t>sum</a:t>
            </a:r>
            <a:r>
              <a:rPr lang="ca-ES" dirty="0"/>
              <a:t>(x)-z-y</a:t>
            </a:r>
          </a:p>
          <a:p>
            <a:r>
              <a:rPr lang="ca-ES" dirty="0" err="1"/>
              <a:t>print</a:t>
            </a:r>
            <a:r>
              <a:rPr lang="ca-ES" dirty="0"/>
              <a:t>(res)</a:t>
            </a: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667819"/>
            <a:ext cx="69246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584657"/>
            <a:ext cx="2209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dirty="0" smtClean="0"/>
              <a:t># </a:t>
            </a:r>
            <a:r>
              <a:rPr lang="ca-ES" sz="1600" dirty="0" err="1" smtClean="0"/>
              <a:t>unlist</a:t>
            </a:r>
            <a:r>
              <a:rPr lang="ca-ES" sz="1600" dirty="0" smtClean="0"/>
              <a:t> </a:t>
            </a:r>
          </a:p>
          <a:p>
            <a:r>
              <a:rPr lang="ca-ES" sz="1600" dirty="0" smtClean="0"/>
              <a:t>&gt; list4 = </a:t>
            </a:r>
            <a:r>
              <a:rPr lang="ca-ES" sz="1600" dirty="0" err="1" smtClean="0"/>
              <a:t>list</a:t>
            </a:r>
            <a:r>
              <a:rPr lang="ca-ES" sz="1600" dirty="0" smtClean="0"/>
              <a:t> (4,2,11)</a:t>
            </a:r>
          </a:p>
          <a:p>
            <a:endParaRPr lang="ca-ES" sz="1600" dirty="0" smtClean="0"/>
          </a:p>
          <a:p>
            <a:r>
              <a:rPr lang="ca-ES" sz="1600" dirty="0" smtClean="0"/>
              <a:t>&gt; </a:t>
            </a:r>
            <a:r>
              <a:rPr lang="ca-ES" sz="1600" dirty="0" err="1" smtClean="0"/>
              <a:t>listy</a:t>
            </a:r>
            <a:r>
              <a:rPr lang="ca-ES" sz="1600" dirty="0" smtClean="0"/>
              <a:t> = </a:t>
            </a:r>
            <a:r>
              <a:rPr lang="ca-ES" sz="1600" dirty="0" err="1" smtClean="0"/>
              <a:t>unlist</a:t>
            </a:r>
            <a:r>
              <a:rPr lang="ca-ES" sz="1600" dirty="0" smtClean="0"/>
              <a:t>(list4)</a:t>
            </a:r>
          </a:p>
          <a:p>
            <a:endParaRPr lang="ca-ES" sz="1600" dirty="0" smtClean="0"/>
          </a:p>
          <a:p>
            <a:r>
              <a:rPr lang="ca-ES" sz="1600" dirty="0" smtClean="0"/>
              <a:t>&gt; </a:t>
            </a:r>
            <a:r>
              <a:rPr lang="ca-ES" sz="1600" dirty="0" err="1" smtClean="0"/>
              <a:t>print</a:t>
            </a:r>
            <a:r>
              <a:rPr lang="ca-ES" sz="1600" dirty="0" smtClean="0"/>
              <a:t>(</a:t>
            </a:r>
            <a:r>
              <a:rPr lang="ca-ES" sz="1600" dirty="0" err="1" smtClean="0"/>
              <a:t>listy</a:t>
            </a:r>
            <a:r>
              <a:rPr lang="ca-ES" sz="1600" dirty="0" smtClean="0"/>
              <a:t>)</a:t>
            </a:r>
          </a:p>
          <a:p>
            <a:r>
              <a:rPr lang="ca-ES" sz="1600" dirty="0" smtClean="0"/>
              <a:t>[1]  4  2 11</a:t>
            </a:r>
          </a:p>
          <a:p>
            <a:endParaRPr lang="ca-ES" sz="1600" dirty="0" smtClean="0"/>
          </a:p>
          <a:p>
            <a:r>
              <a:rPr lang="ca-ES" sz="1600" dirty="0" smtClean="0"/>
              <a:t>&gt; </a:t>
            </a:r>
            <a:r>
              <a:rPr lang="ca-ES" sz="1600" dirty="0" err="1" smtClean="0"/>
              <a:t>print</a:t>
            </a:r>
            <a:r>
              <a:rPr lang="ca-ES" sz="1600" dirty="0" smtClean="0"/>
              <a:t>(sort(</a:t>
            </a:r>
            <a:r>
              <a:rPr lang="ca-ES" sz="1600" dirty="0" err="1" smtClean="0"/>
              <a:t>listy</a:t>
            </a:r>
            <a:r>
              <a:rPr lang="ca-ES" sz="1600" dirty="0" smtClean="0"/>
              <a:t>))</a:t>
            </a:r>
          </a:p>
          <a:p>
            <a:r>
              <a:rPr lang="ca-ES" sz="1600" dirty="0" smtClean="0"/>
              <a:t>[1]  2  4 11</a:t>
            </a:r>
          </a:p>
          <a:p>
            <a:endParaRPr lang="ca-ES" sz="1600" dirty="0" smtClean="0"/>
          </a:p>
          <a:p>
            <a:r>
              <a:rPr lang="ca-ES" sz="1600" dirty="0" smtClean="0"/>
              <a:t>&gt; </a:t>
            </a:r>
            <a:r>
              <a:rPr lang="ca-ES" sz="1600" dirty="0" err="1" smtClean="0"/>
              <a:t>print</a:t>
            </a:r>
            <a:r>
              <a:rPr lang="ca-ES" sz="1600" dirty="0" smtClean="0"/>
              <a:t>(</a:t>
            </a:r>
            <a:r>
              <a:rPr lang="ca-ES" sz="1600" dirty="0" err="1" smtClean="0"/>
              <a:t>mean</a:t>
            </a:r>
            <a:r>
              <a:rPr lang="ca-ES" sz="1600" dirty="0" smtClean="0"/>
              <a:t>(</a:t>
            </a:r>
            <a:r>
              <a:rPr lang="ca-ES" sz="1600" dirty="0" err="1" smtClean="0"/>
              <a:t>listy</a:t>
            </a:r>
            <a:r>
              <a:rPr lang="ca-ES" sz="1600" dirty="0" smtClean="0"/>
              <a:t>))</a:t>
            </a:r>
          </a:p>
          <a:p>
            <a:r>
              <a:rPr lang="ca-ES" sz="1600" dirty="0" smtClean="0"/>
              <a:t>[1] 5.666667</a:t>
            </a:r>
            <a:endParaRPr lang="ca-ES" sz="1600" dirty="0"/>
          </a:p>
        </p:txBody>
      </p:sp>
      <p:sp>
        <p:nvSpPr>
          <p:cNvPr id="3" name="Rectangle 2"/>
          <p:cNvSpPr/>
          <p:nvPr/>
        </p:nvSpPr>
        <p:spPr>
          <a:xfrm>
            <a:off x="2921000" y="349478"/>
            <a:ext cx="54864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800" dirty="0"/>
              <a:t>Matriu</a:t>
            </a:r>
          </a:p>
          <a:p>
            <a:endParaRPr lang="ca-ES" sz="2000" dirty="0"/>
          </a:p>
          <a:p>
            <a:r>
              <a:rPr lang="ca-ES" sz="2000" dirty="0"/>
              <a:t>Una matriu és un conjunt de dades bidimensionals amb files i columnes. És semblant a un vector, però té una dimensió addicional.</a:t>
            </a:r>
          </a:p>
          <a:p>
            <a:endParaRPr lang="ca-ES" sz="2000" dirty="0"/>
          </a:p>
          <a:p>
            <a:r>
              <a:rPr lang="ca-ES" sz="2000" dirty="0"/>
              <a:t>Es pot crear una matriu amb la funció </a:t>
            </a:r>
            <a:r>
              <a:rPr lang="ca-ES" sz="2000" dirty="0" err="1"/>
              <a:t>matrix</a:t>
            </a:r>
            <a:r>
              <a:rPr lang="ca-ES" sz="2000" dirty="0"/>
              <a:t>(), especificant les files i columnes mitjançant els paràmetres </a:t>
            </a:r>
            <a:r>
              <a:rPr lang="ca-ES" sz="2000" dirty="0" err="1"/>
              <a:t>nrow</a:t>
            </a:r>
            <a:r>
              <a:rPr lang="ca-ES" sz="2000" dirty="0"/>
              <a:t> i </a:t>
            </a:r>
            <a:r>
              <a:rPr lang="ca-ES" sz="2000" dirty="0" err="1"/>
              <a:t>ncol</a:t>
            </a:r>
            <a:r>
              <a:rPr lang="ca-E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4192449"/>
            <a:ext cx="4445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2000" dirty="0"/>
              <a:t>Com podeu veure, donem un vector com a dades i creem una matriu amb 2 files i 3 columnes.</a:t>
            </a:r>
          </a:p>
          <a:p>
            <a:r>
              <a:rPr lang="ca-ES" sz="2000" dirty="0"/>
              <a:t>Les dades s'omplen per columnes per defecte</a:t>
            </a:r>
            <a:r>
              <a:rPr lang="ca-ES" sz="2000" dirty="0" smtClean="0"/>
              <a:t>.</a:t>
            </a:r>
            <a:endParaRPr lang="ca-ES" sz="2000" dirty="0"/>
          </a:p>
        </p:txBody>
      </p:sp>
      <p:sp>
        <p:nvSpPr>
          <p:cNvPr id="5" name="Fletxa dreta 4"/>
          <p:cNvSpPr/>
          <p:nvPr/>
        </p:nvSpPr>
        <p:spPr>
          <a:xfrm rot="10800000">
            <a:off x="266700" y="143332"/>
            <a:ext cx="914400" cy="40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/>
          <p:cNvSpPr/>
          <p:nvPr/>
        </p:nvSpPr>
        <p:spPr>
          <a:xfrm>
            <a:off x="4826000" y="3806825"/>
            <a:ext cx="365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 m = </a:t>
            </a:r>
            <a:r>
              <a:rPr lang="ca-ES" dirty="0" err="1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( c(1:6), </a:t>
            </a:r>
            <a:r>
              <a:rPr lang="ca-ES" dirty="0" err="1">
                <a:solidFill>
                  <a:schemeClr val="tx2">
                    <a:lumMod val="75000"/>
                  </a:schemeClr>
                </a:solidFill>
              </a:rPr>
              <a:t>nrow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=2, </a:t>
            </a:r>
            <a:r>
              <a:rPr lang="ca-ES" dirty="0" err="1">
                <a:solidFill>
                  <a:schemeClr val="tx2">
                    <a:lumMod val="75000"/>
                  </a:schemeClr>
                </a:solidFill>
              </a:rPr>
              <a:t>ncol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=3)</a:t>
            </a:r>
          </a:p>
          <a:p>
            <a:endParaRPr lang="ca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(m)</a:t>
            </a:r>
          </a:p>
          <a:p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     [,1] [,2] [,3]</a:t>
            </a:r>
          </a:p>
          <a:p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[1,]    1    3    5</a:t>
            </a:r>
          </a:p>
          <a:p>
            <a:r>
              <a:rPr lang="ca-ES" dirty="0">
                <a:solidFill>
                  <a:schemeClr val="tx2">
                    <a:lumMod val="75000"/>
                  </a:schemeClr>
                </a:solidFill>
              </a:rPr>
              <a:t>[2,]    2    4    6</a:t>
            </a:r>
          </a:p>
        </p:txBody>
      </p:sp>
      <p:sp>
        <p:nvSpPr>
          <p:cNvPr id="7" name="QuadreDeText 6"/>
          <p:cNvSpPr txBox="1"/>
          <p:nvPr/>
        </p:nvSpPr>
        <p:spPr>
          <a:xfrm>
            <a:off x="266700" y="5940425"/>
            <a:ext cx="775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/>
              <a:t>Igual que un vector, tots els elements han de ser del mateix tipus.</a:t>
            </a:r>
          </a:p>
          <a:p>
            <a:endParaRPr lang="ca-ES" sz="2000" dirty="0" err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2200" y="2054225"/>
            <a:ext cx="4445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print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(y)</a:t>
            </a: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  a b</a:t>
            </a: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1 7 a</a:t>
            </a: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3 3 c</a:t>
            </a: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4 5 d</a:t>
            </a:r>
          </a:p>
          <a:p>
            <a:endParaRPr lang="ca-E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print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(z)</a:t>
            </a: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endParaRPr lang="ca-E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print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mean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y$a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[1] 5</a:t>
            </a:r>
          </a:p>
          <a:p>
            <a:endParaRPr lang="ca-E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print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(min(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mean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y$a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), z))</a:t>
            </a:r>
          </a:p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[1] 5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200" y="623064"/>
            <a:ext cx="4445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20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ca-ES" sz="2000" dirty="0" err="1">
                <a:solidFill>
                  <a:schemeClr val="accent3">
                    <a:lumMod val="75000"/>
                  </a:schemeClr>
                </a:solidFill>
              </a:rPr>
              <a:t>What</a:t>
            </a:r>
            <a:r>
              <a:rPr lang="ca-ES" sz="2000" dirty="0">
                <a:solidFill>
                  <a:schemeClr val="accent3">
                    <a:lumMod val="75000"/>
                  </a:schemeClr>
                </a:solidFill>
              </a:rPr>
              <a:t> is </a:t>
            </a:r>
            <a:r>
              <a:rPr lang="ca-ES" sz="2000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ca-ES" sz="2000" dirty="0">
                <a:solidFill>
                  <a:schemeClr val="accent3">
                    <a:lumMod val="75000"/>
                  </a:schemeClr>
                </a:solidFill>
              </a:rPr>
              <a:t> output of </a:t>
            </a:r>
            <a:r>
              <a:rPr lang="ca-ES" sz="2000" dirty="0" err="1">
                <a:solidFill>
                  <a:schemeClr val="accent3">
                    <a:lumMod val="75000"/>
                  </a:schemeClr>
                </a:solidFill>
              </a:rPr>
              <a:t>this</a:t>
            </a:r>
            <a:r>
              <a:rPr lang="ca-E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ca-ES" sz="2000" dirty="0" err="1">
                <a:solidFill>
                  <a:schemeClr val="accent3">
                    <a:lumMod val="75000"/>
                  </a:schemeClr>
                </a:solidFill>
              </a:rPr>
              <a:t>code</a:t>
            </a:r>
            <a:r>
              <a:rPr lang="ca-ES" sz="2000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&lt;-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data.frame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"a" = c(7, 42, 3, 5), </a:t>
            </a: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"b" = c("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a","b","c","d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")</a:t>
            </a: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)</a:t>
            </a: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&lt;-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subset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(x, a &lt; 10)</a:t>
            </a:r>
          </a:p>
          <a:p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 &lt;-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max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y$a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(y)</a:t>
            </a: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(z)</a:t>
            </a: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mean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y$a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</a:t>
            </a: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(min(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mean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y$a</a:t>
            </a: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 z))</a:t>
            </a:r>
          </a:p>
        </p:txBody>
      </p:sp>
    </p:spTree>
    <p:extLst>
      <p:ext uri="{BB962C8B-B14F-4D97-AF65-F5344CB8AC3E}">
        <p14:creationId xmlns:p14="http://schemas.microsoft.com/office/powerpoint/2010/main" val="218714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768350"/>
            <a:ext cx="6877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2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8800" y="682625"/>
            <a:ext cx="81534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/>
              <a:t>Problema</a:t>
            </a:r>
          </a:p>
          <a:p>
            <a:r>
              <a:rPr lang="ca-ES" sz="2000" dirty="0"/>
              <a:t>Anàlisi de qualificacions</a:t>
            </a:r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Teniu un </a:t>
            </a:r>
            <a:r>
              <a:rPr lang="ca-ES" dirty="0" err="1"/>
              <a:t>dataframe</a:t>
            </a:r>
            <a:r>
              <a:rPr lang="ca-ES" dirty="0"/>
              <a:t> que inclou les qualificacions dels estudiants.</a:t>
            </a:r>
          </a:p>
          <a:p>
            <a:r>
              <a:rPr lang="ca-ES" dirty="0"/>
              <a:t>El vostre programa ha de prendre un número com a entrada i emetre el nombre d'estudiants que tenen una nota superior a l'entrada donada.</a:t>
            </a:r>
          </a:p>
          <a:p>
            <a:r>
              <a:rPr lang="ca-ES" dirty="0"/>
              <a:t>Per exemple, per a l'entrada 89, la sortida hauria de ser:</a:t>
            </a:r>
          </a:p>
          <a:p>
            <a:r>
              <a:rPr lang="ca-ES" dirty="0"/>
              <a:t>[1] 3</a:t>
            </a:r>
          </a:p>
          <a:p>
            <a:r>
              <a:rPr lang="ca-ES" dirty="0"/>
              <a:t>com 3 estudiants tenen qualificacions superiors a 89.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7400" y="3883025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input &lt;- </a:t>
            </a:r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readline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prompt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="Nota: ")</a:t>
            </a:r>
          </a:p>
          <a:p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 &lt;- </a:t>
            </a:r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as.integer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(input[1])</a:t>
            </a:r>
          </a:p>
          <a:p>
            <a:endParaRPr lang="ca-E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datos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&lt;- </a:t>
            </a:r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data.frame</a:t>
            </a:r>
            <a:r>
              <a:rPr lang="ca-E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   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id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 = c(1:10),</a:t>
            </a:r>
          </a:p>
          <a:p>
            <a:r>
              <a:rPr lang="ca-E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grade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 = c(75, 26, 54, 90, 86, 93, 48, 71, 66, 99</a:t>
            </a:r>
            <a:r>
              <a:rPr lang="ca-E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))</a:t>
            </a:r>
            <a:endParaRPr lang="ca-E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ca-E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res = </a:t>
            </a:r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datos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</a:t>
            </a:r>
            <a:r>
              <a:rPr lang="ca-E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datos$grade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&gt; </a:t>
            </a:r>
            <a:r>
              <a:rPr lang="ca-E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x,]</a:t>
            </a:r>
            <a:endParaRPr lang="ca-E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ca-E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print</a:t>
            </a:r>
            <a:r>
              <a:rPr lang="ca-E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ca-ES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nrow</a:t>
            </a:r>
            <a:r>
              <a:rPr lang="ca-E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(res</a:t>
            </a:r>
            <a:r>
              <a:rPr lang="ca-E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8667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600" y="911225"/>
            <a:ext cx="8001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 err="1"/>
              <a:t>Use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>
                <a:solidFill>
                  <a:schemeClr val="accent6">
                    <a:lumMod val="50000"/>
                  </a:schemeClr>
                </a:solidFill>
              </a:rPr>
              <a:t>data.frame</a:t>
            </a:r>
            <a:r>
              <a:rPr lang="ca-ES" dirty="0"/>
              <a:t>() </a:t>
            </a:r>
            <a:r>
              <a:rPr lang="ca-ES" dirty="0" err="1"/>
              <a:t>function</a:t>
            </a:r>
            <a:r>
              <a:rPr lang="ca-ES" dirty="0"/>
              <a:t> to </a:t>
            </a:r>
            <a:r>
              <a:rPr lang="ca-ES" dirty="0" err="1"/>
              <a:t>create</a:t>
            </a:r>
            <a:r>
              <a:rPr lang="ca-ES" dirty="0"/>
              <a:t> a data </a:t>
            </a:r>
            <a:r>
              <a:rPr lang="ca-ES" dirty="0" err="1"/>
              <a:t>frame</a:t>
            </a:r>
            <a:r>
              <a:rPr lang="ca-E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 smtClean="0"/>
              <a:t>We</a:t>
            </a:r>
            <a:r>
              <a:rPr lang="ca-ES" sz="2000" dirty="0" smtClean="0"/>
              <a:t> </a:t>
            </a:r>
            <a:r>
              <a:rPr lang="ca-ES" sz="2000" dirty="0"/>
              <a:t>can </a:t>
            </a:r>
            <a:r>
              <a:rPr lang="ca-ES" sz="2000" dirty="0" err="1"/>
              <a:t>use</a:t>
            </a:r>
            <a:r>
              <a:rPr lang="ca-ES" sz="2000" dirty="0"/>
              <a:t> single </a:t>
            </a:r>
            <a:r>
              <a:rPr lang="ca-ES" sz="2000" dirty="0" err="1"/>
              <a:t>brackets</a:t>
            </a:r>
            <a:r>
              <a:rPr lang="ca-ES" sz="2000" dirty="0"/>
              <a:t> [ ], </a:t>
            </a:r>
            <a:r>
              <a:rPr lang="ca-ES" sz="2000" dirty="0" err="1"/>
              <a:t>double</a:t>
            </a:r>
            <a:r>
              <a:rPr lang="ca-ES" sz="2000" dirty="0"/>
              <a:t> </a:t>
            </a:r>
            <a:r>
              <a:rPr lang="ca-ES" sz="2000" dirty="0" err="1"/>
              <a:t>brackets</a:t>
            </a:r>
            <a:r>
              <a:rPr lang="ca-ES" sz="2000" dirty="0"/>
              <a:t> [[ ]] </a:t>
            </a:r>
            <a:endParaRPr lang="ca-E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smtClean="0"/>
              <a:t>or </a:t>
            </a:r>
            <a:r>
              <a:rPr lang="ca-ES" sz="2000" dirty="0"/>
              <a:t>$ to </a:t>
            </a:r>
            <a:r>
              <a:rPr lang="ca-ES" sz="2000" dirty="0" err="1"/>
              <a:t>access</a:t>
            </a:r>
            <a:r>
              <a:rPr lang="ca-ES" sz="2000" dirty="0"/>
              <a:t> </a:t>
            </a:r>
            <a:r>
              <a:rPr lang="ca-ES" sz="2000" dirty="0" err="1"/>
              <a:t>columns</a:t>
            </a:r>
            <a:r>
              <a:rPr lang="ca-ES" sz="2000" dirty="0"/>
              <a:t> </a:t>
            </a:r>
            <a:r>
              <a:rPr lang="ca-ES" sz="2000" dirty="0" err="1"/>
              <a:t>from</a:t>
            </a:r>
            <a:r>
              <a:rPr lang="ca-ES" sz="2000" dirty="0"/>
              <a:t> a data </a:t>
            </a:r>
            <a:r>
              <a:rPr lang="ca-ES" sz="2000" dirty="0" err="1"/>
              <a:t>frame</a:t>
            </a:r>
            <a:r>
              <a:rPr lang="ca-E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Use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>
                <a:solidFill>
                  <a:schemeClr val="accent6">
                    <a:lumMod val="50000"/>
                  </a:schemeClr>
                </a:solidFill>
              </a:rPr>
              <a:t>rbind</a:t>
            </a:r>
            <a:r>
              <a:rPr lang="ca-ES" sz="2000" dirty="0"/>
              <a:t>() </a:t>
            </a:r>
            <a:r>
              <a:rPr lang="ca-ES" sz="2000" dirty="0" err="1"/>
              <a:t>function</a:t>
            </a:r>
            <a:r>
              <a:rPr lang="ca-ES" sz="2000" dirty="0"/>
              <a:t> to </a:t>
            </a:r>
            <a:r>
              <a:rPr lang="ca-ES" sz="2000" dirty="0" err="1"/>
              <a:t>add</a:t>
            </a:r>
            <a:r>
              <a:rPr lang="ca-ES" sz="2000" dirty="0"/>
              <a:t> </a:t>
            </a:r>
            <a:r>
              <a:rPr lang="ca-ES" sz="2000" dirty="0" err="1"/>
              <a:t>new</a:t>
            </a:r>
            <a:r>
              <a:rPr lang="ca-ES" sz="2000" dirty="0"/>
              <a:t> </a:t>
            </a:r>
            <a:r>
              <a:rPr lang="ca-ES" sz="2000" dirty="0" err="1"/>
              <a:t>rows</a:t>
            </a:r>
            <a:r>
              <a:rPr lang="ca-ES" sz="2000" dirty="0"/>
              <a:t> in a Data </a:t>
            </a:r>
            <a:r>
              <a:rPr lang="ca-ES" sz="2000" dirty="0" err="1"/>
              <a:t>Frame</a:t>
            </a:r>
            <a:r>
              <a:rPr lang="ca-E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Use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>
                <a:solidFill>
                  <a:schemeClr val="accent6">
                    <a:lumMod val="50000"/>
                  </a:schemeClr>
                </a:solidFill>
              </a:rPr>
              <a:t>cbind</a:t>
            </a:r>
            <a:r>
              <a:rPr lang="ca-ES" sz="2000" dirty="0"/>
              <a:t>() </a:t>
            </a:r>
            <a:r>
              <a:rPr lang="ca-ES" sz="2000" dirty="0" err="1"/>
              <a:t>function</a:t>
            </a:r>
            <a:r>
              <a:rPr lang="ca-ES" sz="2000" dirty="0"/>
              <a:t> to </a:t>
            </a:r>
            <a:r>
              <a:rPr lang="ca-ES" sz="2000" dirty="0" err="1"/>
              <a:t>add</a:t>
            </a:r>
            <a:r>
              <a:rPr lang="ca-ES" sz="2000" dirty="0"/>
              <a:t> </a:t>
            </a:r>
            <a:r>
              <a:rPr lang="ca-ES" sz="2000" dirty="0" err="1"/>
              <a:t>new</a:t>
            </a:r>
            <a:r>
              <a:rPr lang="ca-ES" sz="2000" dirty="0"/>
              <a:t> </a:t>
            </a:r>
            <a:r>
              <a:rPr lang="ca-ES" sz="2000" dirty="0" err="1"/>
              <a:t>columns</a:t>
            </a:r>
            <a:r>
              <a:rPr lang="ca-ES" sz="2000" dirty="0"/>
              <a:t> in a Data </a:t>
            </a:r>
            <a:r>
              <a:rPr lang="ca-ES" sz="2000" dirty="0" err="1"/>
              <a:t>Frame</a:t>
            </a:r>
            <a:r>
              <a:rPr lang="ca-E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Use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>
                <a:solidFill>
                  <a:schemeClr val="accent6">
                    <a:lumMod val="50000"/>
                  </a:schemeClr>
                </a:solidFill>
              </a:rPr>
              <a:t>c(-</a:t>
            </a:r>
            <a:r>
              <a:rPr lang="ca-ES" sz="2000" dirty="0" err="1">
                <a:solidFill>
                  <a:schemeClr val="accent6">
                    <a:lumMod val="50000"/>
                  </a:schemeClr>
                </a:solidFill>
              </a:rPr>
              <a:t>negative</a:t>
            </a:r>
            <a:r>
              <a:rPr lang="ca-ES" sz="2000" dirty="0"/>
              <a:t>) </a:t>
            </a:r>
            <a:r>
              <a:rPr lang="ca-ES" sz="2000" dirty="0" err="1"/>
              <a:t>function</a:t>
            </a:r>
            <a:r>
              <a:rPr lang="ca-ES" sz="2000" dirty="0"/>
              <a:t> to </a:t>
            </a:r>
            <a:r>
              <a:rPr lang="ca-ES" sz="2000" dirty="0" err="1"/>
              <a:t>remove</a:t>
            </a:r>
            <a:r>
              <a:rPr lang="ca-ES" sz="2000" dirty="0"/>
              <a:t> </a:t>
            </a:r>
            <a:r>
              <a:rPr lang="ca-ES" sz="2000" dirty="0" err="1"/>
              <a:t>rows</a:t>
            </a:r>
            <a:r>
              <a:rPr lang="ca-ES" sz="2000" dirty="0"/>
              <a:t> </a:t>
            </a:r>
            <a:r>
              <a:rPr lang="ca-ES" sz="2000" dirty="0" err="1"/>
              <a:t>and</a:t>
            </a:r>
            <a:r>
              <a:rPr lang="ca-ES" sz="2000" dirty="0"/>
              <a:t> </a:t>
            </a:r>
            <a:r>
              <a:rPr lang="ca-ES" sz="2000" dirty="0" err="1"/>
              <a:t>columns</a:t>
            </a:r>
            <a:r>
              <a:rPr lang="ca-ES" sz="2000" dirty="0"/>
              <a:t> in a Data </a:t>
            </a:r>
            <a:r>
              <a:rPr lang="ca-ES" sz="2000" dirty="0" err="1"/>
              <a:t>Frame</a:t>
            </a:r>
            <a:r>
              <a:rPr lang="ca-E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Use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>
                <a:solidFill>
                  <a:schemeClr val="accent6">
                    <a:lumMod val="50000"/>
                  </a:schemeClr>
                </a:solidFill>
              </a:rPr>
              <a:t>dim</a:t>
            </a:r>
            <a:r>
              <a:rPr lang="ca-ES" sz="2000" dirty="0"/>
              <a:t>() </a:t>
            </a:r>
            <a:r>
              <a:rPr lang="ca-ES" sz="2000" dirty="0" err="1"/>
              <a:t>function</a:t>
            </a:r>
            <a:r>
              <a:rPr lang="ca-ES" sz="2000" dirty="0"/>
              <a:t> to </a:t>
            </a:r>
            <a:r>
              <a:rPr lang="ca-ES" sz="2000" dirty="0" err="1"/>
              <a:t>find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/>
              <a:t>amount</a:t>
            </a:r>
            <a:r>
              <a:rPr lang="ca-ES" sz="2000" dirty="0"/>
              <a:t> of </a:t>
            </a:r>
            <a:r>
              <a:rPr lang="ca-ES" sz="2000" dirty="0" err="1"/>
              <a:t>rows</a:t>
            </a:r>
            <a:r>
              <a:rPr lang="ca-ES" sz="2000" dirty="0"/>
              <a:t> </a:t>
            </a:r>
            <a:r>
              <a:rPr lang="ca-ES" sz="2000" dirty="0" err="1"/>
              <a:t>and</a:t>
            </a:r>
            <a:r>
              <a:rPr lang="ca-ES" sz="2000" dirty="0"/>
              <a:t> </a:t>
            </a:r>
            <a:r>
              <a:rPr lang="ca-ES" sz="2000" dirty="0" err="1"/>
              <a:t>columns</a:t>
            </a:r>
            <a:r>
              <a:rPr lang="ca-ES" sz="2000" dirty="0"/>
              <a:t> in a Data </a:t>
            </a:r>
            <a:r>
              <a:rPr lang="ca-ES" sz="2000" dirty="0" err="1"/>
              <a:t>Frame</a:t>
            </a:r>
            <a:r>
              <a:rPr lang="ca-E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Use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>
                <a:solidFill>
                  <a:schemeClr val="accent6">
                    <a:lumMod val="50000"/>
                  </a:schemeClr>
                </a:solidFill>
              </a:rPr>
              <a:t>length</a:t>
            </a:r>
            <a:r>
              <a:rPr lang="ca-ES" sz="2000" dirty="0"/>
              <a:t>() </a:t>
            </a:r>
            <a:r>
              <a:rPr lang="ca-ES" sz="2000" dirty="0" err="1"/>
              <a:t>function</a:t>
            </a:r>
            <a:r>
              <a:rPr lang="ca-ES" sz="2000" dirty="0"/>
              <a:t> to </a:t>
            </a:r>
            <a:r>
              <a:rPr lang="ca-ES" sz="2000" dirty="0" err="1"/>
              <a:t>find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/>
              <a:t>number</a:t>
            </a:r>
            <a:r>
              <a:rPr lang="ca-ES" sz="2000" dirty="0"/>
              <a:t> of </a:t>
            </a:r>
            <a:r>
              <a:rPr lang="ca-ES" sz="2000" dirty="0" err="1"/>
              <a:t>columns</a:t>
            </a:r>
            <a:r>
              <a:rPr lang="ca-ES" sz="2000" dirty="0"/>
              <a:t> in a Data </a:t>
            </a:r>
            <a:r>
              <a:rPr lang="ca-ES" sz="2000" dirty="0" err="1"/>
              <a:t>Frame</a:t>
            </a:r>
            <a:r>
              <a:rPr lang="ca-ES" sz="2000" dirty="0"/>
              <a:t> (similar to </a:t>
            </a:r>
            <a:r>
              <a:rPr lang="ca-ES" sz="2000" dirty="0" err="1"/>
              <a:t>ncol</a:t>
            </a:r>
            <a:r>
              <a:rPr lang="ca-ES" sz="2000" dirty="0"/>
              <a:t>()):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Use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>
                <a:solidFill>
                  <a:schemeClr val="accent6">
                    <a:lumMod val="50000"/>
                  </a:schemeClr>
                </a:solidFill>
              </a:rPr>
              <a:t>rbind</a:t>
            </a:r>
            <a:r>
              <a:rPr lang="ca-ES" sz="2000" dirty="0"/>
              <a:t>() </a:t>
            </a:r>
            <a:r>
              <a:rPr lang="ca-ES" sz="2000" dirty="0" err="1"/>
              <a:t>function</a:t>
            </a:r>
            <a:r>
              <a:rPr lang="ca-ES" sz="2000" dirty="0"/>
              <a:t> to </a:t>
            </a:r>
            <a:r>
              <a:rPr lang="ca-ES" sz="2000" dirty="0" err="1"/>
              <a:t>combine</a:t>
            </a:r>
            <a:r>
              <a:rPr lang="ca-ES" sz="2000" dirty="0"/>
              <a:t> </a:t>
            </a:r>
            <a:r>
              <a:rPr lang="ca-ES" sz="2000" dirty="0" err="1"/>
              <a:t>two</a:t>
            </a:r>
            <a:r>
              <a:rPr lang="ca-ES" sz="2000" dirty="0"/>
              <a:t> or </a:t>
            </a:r>
            <a:r>
              <a:rPr lang="ca-ES" sz="2000" dirty="0" err="1"/>
              <a:t>more</a:t>
            </a:r>
            <a:r>
              <a:rPr lang="ca-ES" sz="2000" dirty="0"/>
              <a:t> data </a:t>
            </a:r>
            <a:r>
              <a:rPr lang="ca-ES" sz="2000" dirty="0" err="1"/>
              <a:t>frames</a:t>
            </a:r>
            <a:r>
              <a:rPr lang="ca-ES" sz="2000" dirty="0"/>
              <a:t> in R </a:t>
            </a:r>
            <a:r>
              <a:rPr lang="ca-ES" sz="2000" dirty="0" err="1"/>
              <a:t>vertically</a:t>
            </a:r>
            <a:r>
              <a:rPr lang="ca-E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000" dirty="0" err="1"/>
              <a:t>And</a:t>
            </a:r>
            <a:r>
              <a:rPr lang="ca-ES" sz="2000" dirty="0"/>
              <a:t> </a:t>
            </a:r>
            <a:r>
              <a:rPr lang="ca-ES" sz="2000" dirty="0" err="1"/>
              <a:t>use</a:t>
            </a:r>
            <a:r>
              <a:rPr lang="ca-ES" sz="2000" dirty="0"/>
              <a:t>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>
                <a:solidFill>
                  <a:schemeClr val="accent6">
                    <a:lumMod val="50000"/>
                  </a:schemeClr>
                </a:solidFill>
              </a:rPr>
              <a:t>cbind</a:t>
            </a:r>
            <a:r>
              <a:rPr lang="ca-ES" sz="2000" dirty="0"/>
              <a:t>() </a:t>
            </a:r>
            <a:r>
              <a:rPr lang="ca-ES" sz="2000" dirty="0" err="1"/>
              <a:t>function</a:t>
            </a:r>
            <a:r>
              <a:rPr lang="ca-ES" sz="2000" dirty="0"/>
              <a:t> to </a:t>
            </a:r>
            <a:r>
              <a:rPr lang="ca-ES" sz="2000" dirty="0" err="1"/>
              <a:t>combine</a:t>
            </a:r>
            <a:r>
              <a:rPr lang="ca-ES" sz="2000" dirty="0"/>
              <a:t> </a:t>
            </a:r>
            <a:r>
              <a:rPr lang="ca-ES" sz="2000" dirty="0" err="1"/>
              <a:t>two</a:t>
            </a:r>
            <a:r>
              <a:rPr lang="ca-ES" sz="2000" dirty="0"/>
              <a:t> or </a:t>
            </a:r>
            <a:r>
              <a:rPr lang="ca-ES" sz="2000" dirty="0" err="1"/>
              <a:t>more</a:t>
            </a:r>
            <a:r>
              <a:rPr lang="ca-ES" sz="2000" dirty="0"/>
              <a:t> data </a:t>
            </a:r>
            <a:r>
              <a:rPr lang="ca-ES" sz="2000" dirty="0" err="1"/>
              <a:t>frames</a:t>
            </a:r>
            <a:r>
              <a:rPr lang="ca-ES" sz="2000" dirty="0"/>
              <a:t> in R </a:t>
            </a:r>
            <a:r>
              <a:rPr lang="ca-ES" sz="2000" dirty="0" err="1"/>
              <a:t>horizontally</a:t>
            </a:r>
            <a:r>
              <a:rPr lang="ca-ES" sz="2000" dirty="0"/>
              <a:t>: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0759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606425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Podeu accedir als elements de la matriu especificant la fila i la columna entre claudàtors, separades per comes: 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520700" y="216939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Això sortirà el tercer element de la 1a fila. 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Podeu accedir a una fila sencera especificant-ne el número i saltant la columna:</a:t>
            </a:r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482600" y="3588078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D3846"/>
                </a:solidFill>
                <a:latin typeface="Fira Sans"/>
              </a:rPr>
              <a:t>De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mateixa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manera,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podeu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accedir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a una columna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sencera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: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635000" y="4949825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2D3846"/>
                </a:solidFill>
                <a:latin typeface="Fira Sans"/>
              </a:rPr>
              <a:t>Podeu assignar valors als elements de la matriu utilitzant el seu índex, per exemple:  </a:t>
            </a:r>
            <a:r>
              <a:rPr lang="ca-ES" dirty="0"/>
              <a:t/>
            </a:r>
            <a:br>
              <a:rPr lang="ca-ES" dirty="0"/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x[2, 3] &lt;- 8</a:t>
            </a:r>
            <a:endParaRPr lang="ca-ES" dirty="0"/>
          </a:p>
        </p:txBody>
      </p:sp>
      <p:sp>
        <p:nvSpPr>
          <p:cNvPr id="8" name="Rectangle 7"/>
          <p:cNvSpPr/>
          <p:nvPr/>
        </p:nvSpPr>
        <p:spPr>
          <a:xfrm>
            <a:off x="1244600" y="4062522"/>
            <a:ext cx="4445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(m[,1])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[1] 1 2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4600" y="1348949"/>
            <a:ext cx="4445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(m[1,3])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[1]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2700" y="2752012"/>
            <a:ext cx="4445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(m[1,])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[1] 1 3 5</a:t>
            </a:r>
          </a:p>
        </p:txBody>
      </p:sp>
    </p:spTree>
    <p:extLst>
      <p:ext uri="{BB962C8B-B14F-4D97-AF65-F5344CB8AC3E}">
        <p14:creationId xmlns:p14="http://schemas.microsoft.com/office/powerpoint/2010/main" val="354041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530225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D3846"/>
                </a:solidFill>
                <a:latin typeface="Fira Sans"/>
              </a:rPr>
              <a:t>Una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operació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habitual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amb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les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matrius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és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</a:t>
            </a:r>
            <a:r>
              <a:rPr lang="es-ES" b="1" dirty="0">
                <a:solidFill>
                  <a:srgbClr val="2D3846"/>
                </a:solidFill>
                <a:latin typeface="inherit"/>
              </a:rPr>
              <a:t>la </a:t>
            </a:r>
            <a:r>
              <a:rPr lang="es-ES" b="1" dirty="0" err="1">
                <a:solidFill>
                  <a:srgbClr val="2D3846"/>
                </a:solidFill>
                <a:latin typeface="inherit"/>
              </a:rPr>
              <a:t>transposició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 d'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aquestes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. </a:t>
            </a: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2D3846"/>
                </a:solidFill>
                <a:latin typeface="Fira Sans"/>
              </a:rPr>
              <a:t>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transposició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d'una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matriu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és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un operador que gira una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matriu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sobre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seva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diagonal; 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és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dir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,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canvia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els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índexs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 de fila i columna de la </a:t>
            </a:r>
            <a:r>
              <a:rPr lang="es-ES" dirty="0" err="1">
                <a:solidFill>
                  <a:srgbClr val="2D3846"/>
                </a:solidFill>
                <a:latin typeface="Fira Sans"/>
              </a:rPr>
              <a:t>matriu</a:t>
            </a:r>
            <a:r>
              <a:rPr lang="es-ES" dirty="0">
                <a:solidFill>
                  <a:srgbClr val="2D3846"/>
                </a:solidFill>
                <a:latin typeface="Fira Sans"/>
              </a:rPr>
              <a:t>.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Podem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transposar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una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matriu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a R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amb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 la </a:t>
            </a:r>
            <a:r>
              <a:rPr lang="es-ES" dirty="0" err="1">
                <a:solidFill>
                  <a:srgbClr val="2D3846"/>
                </a:solidFill>
                <a:latin typeface="inherit"/>
              </a:rPr>
              <a:t>funció</a:t>
            </a:r>
            <a:r>
              <a:rPr lang="es-ES" dirty="0">
                <a:solidFill>
                  <a:srgbClr val="2D3846"/>
                </a:solidFill>
                <a:latin typeface="inherit"/>
              </a:rPr>
              <a:t> </a:t>
            </a:r>
            <a:r>
              <a:rPr lang="es-ES" b="1" dirty="0">
                <a:solidFill>
                  <a:srgbClr val="2D3846"/>
                </a:solidFill>
                <a:latin typeface="inherit"/>
              </a:rPr>
              <a:t>t()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787400" y="1978025"/>
            <a:ext cx="4445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a &lt;- </a:t>
            </a:r>
            <a:r>
              <a:rPr lang="ca-ES" dirty="0" err="1"/>
              <a:t>matrix</a:t>
            </a:r>
            <a:r>
              <a:rPr lang="ca-ES" dirty="0"/>
              <a:t>(c(8, 0, 2, 5), </a:t>
            </a:r>
            <a:r>
              <a:rPr lang="ca-ES" dirty="0" err="1"/>
              <a:t>ncol</a:t>
            </a:r>
            <a:r>
              <a:rPr lang="ca-ES" dirty="0"/>
              <a:t> = 2)</a:t>
            </a:r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print</a:t>
            </a:r>
            <a:r>
              <a:rPr lang="ca-ES" dirty="0"/>
              <a:t>(a)</a:t>
            </a:r>
          </a:p>
          <a:p>
            <a:r>
              <a:rPr lang="ca-ES" dirty="0"/>
              <a:t>     [,1] [,2]</a:t>
            </a:r>
          </a:p>
          <a:p>
            <a:r>
              <a:rPr lang="ca-ES" dirty="0"/>
              <a:t>[1,]    8    2</a:t>
            </a:r>
          </a:p>
          <a:p>
            <a:r>
              <a:rPr lang="ca-ES" dirty="0"/>
              <a:t>[2,]    0    5</a:t>
            </a:r>
          </a:p>
          <a:p>
            <a:endParaRPr lang="ca-ES" dirty="0"/>
          </a:p>
          <a:p>
            <a:r>
              <a:rPr lang="ca-ES" dirty="0"/>
              <a:t>&gt; a &lt;- t(a)</a:t>
            </a:r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print</a:t>
            </a:r>
            <a:r>
              <a:rPr lang="ca-ES" dirty="0"/>
              <a:t>(a)</a:t>
            </a:r>
          </a:p>
          <a:p>
            <a:r>
              <a:rPr lang="ca-ES" dirty="0"/>
              <a:t>     [,1] [,2]</a:t>
            </a:r>
          </a:p>
          <a:p>
            <a:r>
              <a:rPr lang="ca-ES" dirty="0"/>
              <a:t>[1,]    8    0</a:t>
            </a:r>
          </a:p>
          <a:p>
            <a:r>
              <a:rPr lang="ca-ES" dirty="0"/>
              <a:t>[2,]    2    5</a:t>
            </a:r>
          </a:p>
          <a:p>
            <a:endParaRPr lang="ca-ES" dirty="0"/>
          </a:p>
          <a:p>
            <a:r>
              <a:rPr lang="ca-ES" dirty="0"/>
              <a:t>&gt; </a:t>
            </a:r>
            <a:r>
              <a:rPr lang="ca-ES" dirty="0" err="1"/>
              <a:t>print</a:t>
            </a:r>
            <a:r>
              <a:rPr lang="ca-ES" dirty="0"/>
              <a:t>(a[2, 1])</a:t>
            </a:r>
          </a:p>
          <a:p>
            <a:r>
              <a:rPr lang="ca-ES" dirty="0"/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185200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549096"/>
            <a:ext cx="797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m2 </a:t>
            </a:r>
            <a:r>
              <a:rPr lang="ca-ES" dirty="0"/>
              <a:t>&lt;- </a:t>
            </a:r>
            <a:r>
              <a:rPr lang="ca-ES" dirty="0" err="1"/>
              <a:t>matrix</a:t>
            </a:r>
            <a:r>
              <a:rPr lang="ca-ES" dirty="0"/>
              <a:t>(c("</a:t>
            </a:r>
            <a:r>
              <a:rPr lang="ca-ES" dirty="0" err="1"/>
              <a:t>apple</a:t>
            </a:r>
            <a:r>
              <a:rPr lang="ca-ES" dirty="0"/>
              <a:t>", "banana", "</a:t>
            </a:r>
            <a:r>
              <a:rPr lang="ca-ES" dirty="0" err="1"/>
              <a:t>cherry</a:t>
            </a:r>
            <a:r>
              <a:rPr lang="ca-ES" dirty="0"/>
              <a:t>", "</a:t>
            </a:r>
            <a:r>
              <a:rPr lang="ca-ES" dirty="0" err="1"/>
              <a:t>orange</a:t>
            </a:r>
            <a:r>
              <a:rPr lang="ca-ES" dirty="0"/>
              <a:t>"), </a:t>
            </a:r>
            <a:r>
              <a:rPr lang="ca-ES" dirty="0" err="1"/>
              <a:t>nrow</a:t>
            </a:r>
            <a:r>
              <a:rPr lang="ca-ES" dirty="0"/>
              <a:t> = 2, </a:t>
            </a:r>
            <a:r>
              <a:rPr lang="ca-ES" dirty="0" err="1"/>
              <a:t>ncol</a:t>
            </a:r>
            <a:r>
              <a:rPr lang="ca-ES" dirty="0"/>
              <a:t> = 2)</a:t>
            </a:r>
          </a:p>
          <a:p>
            <a:endParaRPr lang="ca-ES" dirty="0"/>
          </a:p>
          <a:p>
            <a:r>
              <a:rPr lang="ca-ES" dirty="0" smtClean="0"/>
              <a:t>m2</a:t>
            </a:r>
            <a:endParaRPr lang="ca-E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2600" y="1749425"/>
            <a:ext cx="889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[,1] [,2] [1,] "</a:t>
            </a:r>
            <a:r>
              <a:rPr kumimoji="0" lang="ca-ES" altLang="ca-E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ca-ES" altLang="ca-E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ca-ES" altLang="ca-E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ca-ES" altLang="ca-E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" [2,] "banana" "</a:t>
            </a:r>
            <a:r>
              <a:rPr kumimoji="0" lang="ca-ES" altLang="ca-E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kumimoji="0" lang="ca-ES" altLang="ca-E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a-ES" alt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8000" y="1729571"/>
            <a:ext cx="247054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[1,] "</a:t>
            </a:r>
            <a:r>
              <a:rPr kumimoji="0" lang="ca-ES" altLang="ca-ES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ca-ES" altLang="ca-ES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[2,] "banana" "</a:t>
            </a:r>
            <a:r>
              <a:rPr kumimoji="0" lang="ca-ES" altLang="ca-ES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ca-ES" altLang="ca-ES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000" y="2583587"/>
            <a:ext cx="6957033" cy="221787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Accedir a més d'una columna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 pot accedir a més d'una columna si utilitzeu la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c()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funció: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m3 &lt;-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(c(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grape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pineapple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pear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melon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m3[, c(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ca-ES" altLang="ca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000" y="5178425"/>
            <a:ext cx="444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smtClean="0"/>
              <a:t>            </a:t>
            </a:r>
            <a:r>
              <a:rPr lang="ca-ES" dirty="0"/>
              <a:t>[,1]     [,2]       </a:t>
            </a:r>
          </a:p>
          <a:p>
            <a:r>
              <a:rPr lang="ca-ES" dirty="0"/>
              <a:t>[1,] "</a:t>
            </a:r>
            <a:r>
              <a:rPr lang="ca-ES" dirty="0" err="1"/>
              <a:t>apple</a:t>
            </a:r>
            <a:r>
              <a:rPr lang="ca-ES" dirty="0"/>
              <a:t>"  "</a:t>
            </a:r>
            <a:r>
              <a:rPr lang="ca-ES" dirty="0" err="1"/>
              <a:t>orange</a:t>
            </a:r>
            <a:r>
              <a:rPr lang="ca-ES" dirty="0"/>
              <a:t>"   </a:t>
            </a:r>
          </a:p>
          <a:p>
            <a:r>
              <a:rPr lang="ca-ES" dirty="0"/>
              <a:t>[2,] "banana" "</a:t>
            </a:r>
            <a:r>
              <a:rPr lang="ca-ES" dirty="0" err="1"/>
              <a:t>grape</a:t>
            </a:r>
            <a:r>
              <a:rPr lang="ca-ES" dirty="0"/>
              <a:t>"    </a:t>
            </a:r>
          </a:p>
          <a:p>
            <a:r>
              <a:rPr lang="ca-ES" dirty="0"/>
              <a:t>[3,] "</a:t>
            </a:r>
            <a:r>
              <a:rPr lang="ca-ES" dirty="0" err="1"/>
              <a:t>cherry</a:t>
            </a:r>
            <a:r>
              <a:rPr lang="ca-ES" dirty="0"/>
              <a:t>" "</a:t>
            </a:r>
            <a:r>
              <a:rPr lang="ca-ES" dirty="0" err="1"/>
              <a:t>pineapple</a:t>
            </a:r>
            <a:r>
              <a:rPr lang="ca-E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907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7800" y="71847"/>
            <a:ext cx="7396640" cy="320276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Afegeix files i columnes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Utilitzeu la 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cbind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funció per afegir columnes addicionals a una matriu: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a-ES" altLang="ca-E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a-ES" altLang="ca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&lt;-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(c(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grape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pineapple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pear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melon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m6 &lt;- 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cbind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(m5, c(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strawberry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blueberry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raspberry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a-ES" altLang="ca-E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a-ES" altLang="ca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endParaRPr kumimoji="0" lang="ca-ES" altLang="ca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7800" y="3741584"/>
            <a:ext cx="39624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Utilitzeu la </a:t>
            </a:r>
            <a:r>
              <a:rPr kumimoji="0" lang="ca-ES" altLang="ca-E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rbind</a:t>
            </a: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funció per afegir files addicionals a una matriu</a:t>
            </a: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ca-ES" altLang="ca-E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a-ES" altLang="ca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800" y="4750577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m7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&lt;- </a:t>
            </a:r>
            <a:r>
              <a:rPr lang="ca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rbind</a:t>
            </a: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(m5,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c(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strawberry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blueberry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raspberry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ca-ES" dirty="0"/>
              <a:t/>
            </a:r>
            <a:br>
              <a:rPr lang="ca-ES" dirty="0"/>
            </a:b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m7</a:t>
            </a:r>
            <a:endParaRPr lang="ca-ES" dirty="0"/>
          </a:p>
        </p:txBody>
      </p:sp>
      <p:sp>
        <p:nvSpPr>
          <p:cNvPr id="5" name="Rectangle 4"/>
          <p:cNvSpPr/>
          <p:nvPr/>
        </p:nvSpPr>
        <p:spPr>
          <a:xfrm>
            <a:off x="4445000" y="2808010"/>
            <a:ext cx="4445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[,1]     [,2]        [,3]    [,4]        </a:t>
            </a:r>
          </a:p>
          <a:p>
            <a:r>
              <a:rPr lang="ca-ES" dirty="0"/>
              <a:t>[1,] "</a:t>
            </a:r>
            <a:r>
              <a:rPr lang="ca-ES" dirty="0" err="1"/>
              <a:t>apple</a:t>
            </a:r>
            <a:r>
              <a:rPr lang="ca-ES" dirty="0"/>
              <a:t>"  "</a:t>
            </a:r>
            <a:r>
              <a:rPr lang="ca-ES" dirty="0" err="1"/>
              <a:t>orange</a:t>
            </a:r>
            <a:r>
              <a:rPr lang="ca-ES" dirty="0"/>
              <a:t>"    "</a:t>
            </a:r>
            <a:r>
              <a:rPr lang="ca-ES" dirty="0" err="1"/>
              <a:t>pear</a:t>
            </a:r>
            <a:r>
              <a:rPr lang="ca-ES" dirty="0"/>
              <a:t>"  "</a:t>
            </a:r>
            <a:r>
              <a:rPr lang="ca-ES" dirty="0" err="1"/>
              <a:t>strawberry</a:t>
            </a:r>
            <a:r>
              <a:rPr lang="ca-ES" dirty="0"/>
              <a:t>"</a:t>
            </a:r>
          </a:p>
          <a:p>
            <a:r>
              <a:rPr lang="ca-ES" dirty="0"/>
              <a:t>[2,] "banana" "</a:t>
            </a:r>
            <a:r>
              <a:rPr lang="ca-ES" dirty="0" err="1"/>
              <a:t>grape</a:t>
            </a:r>
            <a:r>
              <a:rPr lang="ca-ES" dirty="0"/>
              <a:t>"     "</a:t>
            </a:r>
            <a:r>
              <a:rPr lang="ca-ES" dirty="0" err="1"/>
              <a:t>melon</a:t>
            </a:r>
            <a:r>
              <a:rPr lang="ca-ES" dirty="0"/>
              <a:t>" "</a:t>
            </a:r>
            <a:r>
              <a:rPr lang="ca-ES" dirty="0" err="1"/>
              <a:t>blueberry</a:t>
            </a:r>
            <a:r>
              <a:rPr lang="ca-ES" dirty="0"/>
              <a:t>" </a:t>
            </a:r>
          </a:p>
          <a:p>
            <a:r>
              <a:rPr lang="ca-ES" dirty="0"/>
              <a:t>[3,] "</a:t>
            </a:r>
            <a:r>
              <a:rPr lang="ca-ES" dirty="0" err="1"/>
              <a:t>cherry</a:t>
            </a:r>
            <a:r>
              <a:rPr lang="ca-ES" dirty="0"/>
              <a:t>" "</a:t>
            </a:r>
            <a:r>
              <a:rPr lang="ca-ES" dirty="0" err="1"/>
              <a:t>pineapple</a:t>
            </a:r>
            <a:r>
              <a:rPr lang="ca-ES" dirty="0"/>
              <a:t>" "</a:t>
            </a:r>
            <a:r>
              <a:rPr lang="ca-ES" dirty="0" err="1"/>
              <a:t>fig</a:t>
            </a:r>
            <a:r>
              <a:rPr lang="ca-ES" dirty="0"/>
              <a:t>"   "</a:t>
            </a:r>
            <a:r>
              <a:rPr lang="ca-ES" dirty="0" err="1"/>
              <a:t>raspberry</a:t>
            </a:r>
            <a:r>
              <a:rPr lang="ca-ES" dirty="0"/>
              <a:t>"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6900" y="5095967"/>
            <a:ext cx="4445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/>
              <a:t>[,1]         [,2]        [,3]       </a:t>
            </a:r>
          </a:p>
          <a:p>
            <a:r>
              <a:rPr lang="ca-ES" dirty="0"/>
              <a:t>[1,] "</a:t>
            </a:r>
            <a:r>
              <a:rPr lang="ca-ES" dirty="0" err="1"/>
              <a:t>apple</a:t>
            </a:r>
            <a:r>
              <a:rPr lang="ca-ES" dirty="0"/>
              <a:t>"      "</a:t>
            </a:r>
            <a:r>
              <a:rPr lang="ca-ES" dirty="0" err="1"/>
              <a:t>orange</a:t>
            </a:r>
            <a:r>
              <a:rPr lang="ca-ES" dirty="0"/>
              <a:t>"    "</a:t>
            </a:r>
            <a:r>
              <a:rPr lang="ca-ES" dirty="0" err="1"/>
              <a:t>pear</a:t>
            </a:r>
            <a:r>
              <a:rPr lang="ca-ES" dirty="0"/>
              <a:t>"     </a:t>
            </a:r>
          </a:p>
          <a:p>
            <a:r>
              <a:rPr lang="ca-ES" dirty="0"/>
              <a:t>[2,] "banana"     "</a:t>
            </a:r>
            <a:r>
              <a:rPr lang="ca-ES" dirty="0" err="1"/>
              <a:t>grape</a:t>
            </a:r>
            <a:r>
              <a:rPr lang="ca-ES" dirty="0"/>
              <a:t>"     "</a:t>
            </a:r>
            <a:r>
              <a:rPr lang="ca-ES" dirty="0" err="1"/>
              <a:t>melon</a:t>
            </a:r>
            <a:r>
              <a:rPr lang="ca-ES" dirty="0"/>
              <a:t>"    </a:t>
            </a:r>
          </a:p>
          <a:p>
            <a:r>
              <a:rPr lang="ca-ES" dirty="0"/>
              <a:t>[3,] "</a:t>
            </a:r>
            <a:r>
              <a:rPr lang="ca-ES" dirty="0" err="1"/>
              <a:t>cherry</a:t>
            </a:r>
            <a:r>
              <a:rPr lang="ca-ES" dirty="0"/>
              <a:t>"     "</a:t>
            </a:r>
            <a:r>
              <a:rPr lang="ca-ES" dirty="0" err="1"/>
              <a:t>pineapple</a:t>
            </a:r>
            <a:r>
              <a:rPr lang="ca-ES" dirty="0"/>
              <a:t>" "</a:t>
            </a:r>
            <a:r>
              <a:rPr lang="ca-ES" dirty="0" err="1"/>
              <a:t>fig</a:t>
            </a:r>
            <a:r>
              <a:rPr lang="ca-ES" dirty="0"/>
              <a:t>"      </a:t>
            </a:r>
          </a:p>
          <a:p>
            <a:r>
              <a:rPr lang="ca-ES" dirty="0"/>
              <a:t>[4,] "</a:t>
            </a:r>
            <a:r>
              <a:rPr lang="ca-ES" dirty="0" err="1"/>
              <a:t>strawberry</a:t>
            </a:r>
            <a:r>
              <a:rPr lang="ca-ES" dirty="0"/>
              <a:t>" "</a:t>
            </a:r>
            <a:r>
              <a:rPr lang="ca-ES" dirty="0" err="1"/>
              <a:t>blueberry</a:t>
            </a:r>
            <a:r>
              <a:rPr lang="ca-ES" dirty="0"/>
              <a:t>" "</a:t>
            </a:r>
            <a:r>
              <a:rPr lang="ca-ES" dirty="0" err="1"/>
              <a:t>raspberry</a:t>
            </a:r>
            <a:r>
              <a:rPr lang="ca-E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9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6400" y="454025"/>
            <a:ext cx="7410940" cy="141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Elimina files i columnes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Utilitzeu la </a:t>
            </a: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c()</a:t>
            </a:r>
            <a:r>
              <a:rPr kumimoji="0" lang="ca-ES" altLang="ca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funció per eliminar files i columnes d'una matriu: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600" y="1906606"/>
            <a:ext cx="632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/>
              <a:t>thismatrix</a:t>
            </a:r>
            <a:r>
              <a:rPr lang="ca-ES" dirty="0"/>
              <a:t> &lt;- </a:t>
            </a:r>
            <a:r>
              <a:rPr lang="ca-ES" dirty="0" err="1"/>
              <a:t>matrix</a:t>
            </a:r>
            <a:r>
              <a:rPr lang="ca-ES" dirty="0"/>
              <a:t>(c("</a:t>
            </a:r>
            <a:r>
              <a:rPr lang="ca-ES" dirty="0" err="1"/>
              <a:t>apple</a:t>
            </a:r>
            <a:r>
              <a:rPr lang="ca-ES" dirty="0"/>
              <a:t>", "banana", "</a:t>
            </a:r>
            <a:r>
              <a:rPr lang="ca-ES" dirty="0" err="1"/>
              <a:t>cherry</a:t>
            </a:r>
            <a:r>
              <a:rPr lang="ca-ES" dirty="0"/>
              <a:t>", "</a:t>
            </a:r>
            <a:r>
              <a:rPr lang="ca-ES" dirty="0" err="1"/>
              <a:t>orange</a:t>
            </a:r>
            <a:r>
              <a:rPr lang="ca-ES" dirty="0"/>
              <a:t>", </a:t>
            </a:r>
          </a:p>
          <a:p>
            <a:r>
              <a:rPr lang="ca-ES" dirty="0"/>
              <a:t>"mango", "</a:t>
            </a:r>
            <a:r>
              <a:rPr lang="ca-ES" dirty="0" err="1"/>
              <a:t>pineapple</a:t>
            </a:r>
            <a:r>
              <a:rPr lang="ca-ES" dirty="0"/>
              <a:t>"), </a:t>
            </a:r>
            <a:r>
              <a:rPr lang="ca-ES" dirty="0" err="1"/>
              <a:t>nrow</a:t>
            </a:r>
            <a:r>
              <a:rPr lang="ca-ES" dirty="0"/>
              <a:t> = 3, </a:t>
            </a:r>
            <a:r>
              <a:rPr lang="ca-ES" dirty="0" err="1"/>
              <a:t>ncol</a:t>
            </a:r>
            <a:r>
              <a:rPr lang="ca-ES" dirty="0"/>
              <a:t> = 2)</a:t>
            </a:r>
          </a:p>
          <a:p>
            <a:endParaRPr lang="ca-ES" dirty="0"/>
          </a:p>
          <a:p>
            <a:r>
              <a:rPr lang="ca-ES" dirty="0"/>
              <a:t>#</a:t>
            </a:r>
            <a:r>
              <a:rPr lang="ca-ES" dirty="0" err="1"/>
              <a:t>Remove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first</a:t>
            </a:r>
            <a:r>
              <a:rPr lang="ca-ES" dirty="0"/>
              <a:t> </a:t>
            </a:r>
            <a:r>
              <a:rPr lang="ca-ES" dirty="0" err="1"/>
              <a:t>row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first</a:t>
            </a:r>
            <a:r>
              <a:rPr lang="ca-ES" dirty="0"/>
              <a:t> </a:t>
            </a:r>
            <a:r>
              <a:rPr lang="ca-ES" dirty="0" err="1"/>
              <a:t>column</a:t>
            </a:r>
            <a:endParaRPr lang="ca-ES" dirty="0"/>
          </a:p>
          <a:p>
            <a:r>
              <a:rPr lang="ca-ES" dirty="0" err="1"/>
              <a:t>thismatrix</a:t>
            </a:r>
            <a:r>
              <a:rPr lang="ca-ES" dirty="0"/>
              <a:t> &lt;- </a:t>
            </a:r>
            <a:r>
              <a:rPr lang="ca-ES" dirty="0" err="1"/>
              <a:t>thismatrix</a:t>
            </a:r>
            <a:r>
              <a:rPr lang="ca-ES" dirty="0"/>
              <a:t>[-c(1), -c(1)]</a:t>
            </a:r>
          </a:p>
          <a:p>
            <a:endParaRPr lang="ca-ES" dirty="0"/>
          </a:p>
          <a:p>
            <a:r>
              <a:rPr lang="ca-ES" dirty="0" err="1"/>
              <a:t>print</a:t>
            </a:r>
            <a:r>
              <a:rPr lang="ca-ES" dirty="0"/>
              <a:t>(</a:t>
            </a:r>
            <a:r>
              <a:rPr lang="ca-ES" dirty="0" err="1"/>
              <a:t>thismatrix</a:t>
            </a:r>
            <a:r>
              <a:rPr lang="ca-ES" dirty="0"/>
              <a:t>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6400" y="4111625"/>
            <a:ext cx="24881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[1] "mango" "</a:t>
            </a:r>
            <a:r>
              <a:rPr kumimoji="0" lang="ca-ES" altLang="ca-ES" sz="1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pineapple</a:t>
            </a:r>
            <a:r>
              <a:rPr kumimoji="0" lang="ca-ES" altLang="ca-ES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"</a:t>
            </a:r>
            <a:r>
              <a:rPr kumimoji="0" lang="ca-ES" altLang="ca-ES" sz="7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ca-ES" altLang="ca-E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11600" y="3937931"/>
            <a:ext cx="4628660" cy="197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1893" rIns="0" bIns="618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Comprovarsi</a:t>
            </a:r>
            <a:r>
              <a:rPr kumimoji="0" lang="ca-ES" altLang="ca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existeix un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altLang="ca-E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ca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 saber si un element especificat està present en una matriu, utilitzeu l' operador:</a:t>
            </a:r>
          </a:p>
          <a:p>
            <a:pPr lvl="0"/>
            <a:r>
              <a:rPr lang="ca-ES" altLang="ca-ES" sz="2800" dirty="0">
                <a:solidFill>
                  <a:srgbClr val="DC143C"/>
                </a:solidFill>
                <a:latin typeface="Consolas" panose="020B0609020204030204" pitchFamily="49" charset="0"/>
              </a:rPr>
              <a:t>%in%</a:t>
            </a:r>
            <a:endParaRPr kumimoji="0" lang="ca-ES" altLang="ca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0017" y="600418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apple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%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thismatrix</a:t>
            </a:r>
            <a:endParaRPr lang="ca-ES" dirty="0"/>
          </a:p>
        </p:txBody>
      </p:sp>
      <p:sp>
        <p:nvSpPr>
          <p:cNvPr id="8" name="Rectangle 7"/>
          <p:cNvSpPr/>
          <p:nvPr/>
        </p:nvSpPr>
        <p:spPr>
          <a:xfrm>
            <a:off x="290647" y="5741917"/>
            <a:ext cx="4445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dirty="0" err="1"/>
              <a:t>if</a:t>
            </a:r>
            <a:r>
              <a:rPr lang="ca-ES" dirty="0"/>
              <a:t> ("mango" %in% </a:t>
            </a:r>
            <a:r>
              <a:rPr lang="ca-ES" dirty="0" err="1"/>
              <a:t>thismatrix</a:t>
            </a:r>
            <a:r>
              <a:rPr lang="ca-ES" dirty="0"/>
              <a:t>) {</a:t>
            </a:r>
          </a:p>
          <a:p>
            <a:r>
              <a:rPr lang="ca-ES" dirty="0"/>
              <a:t>  </a:t>
            </a:r>
            <a:r>
              <a:rPr lang="ca-ES" dirty="0" err="1"/>
              <a:t>print</a:t>
            </a:r>
            <a:r>
              <a:rPr lang="ca-ES" dirty="0"/>
              <a:t> ("</a:t>
            </a:r>
            <a:r>
              <a:rPr lang="ca-ES" dirty="0" err="1"/>
              <a:t>Tengo</a:t>
            </a:r>
            <a:r>
              <a:rPr lang="ca-ES" dirty="0"/>
              <a:t> mango")</a:t>
            </a:r>
          </a:p>
          <a:p>
            <a:r>
              <a:rPr lang="ca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33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30225"/>
            <a:ext cx="296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solidFill>
                  <a:srgbClr val="000000"/>
                </a:solidFill>
                <a:latin typeface="Segoe UI" panose="020B0502040204020203" pitchFamily="34" charset="0"/>
              </a:rPr>
              <a:t>Nombre de files i columnes</a:t>
            </a:r>
            <a:endParaRPr lang="ca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800" y="1292225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solidFill>
                  <a:srgbClr val="000000"/>
                </a:solidFill>
                <a:latin typeface="Segoe UI" panose="020B0502040204020203" pitchFamily="34" charset="0"/>
              </a:rPr>
              <a:t>Longitud de la matriu</a:t>
            </a:r>
            <a:endParaRPr lang="ca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45392" y="46402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dim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(m7)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136" y="123769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(m7)</a:t>
            </a:r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605" y="2435225"/>
            <a:ext cx="2927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solidFill>
                  <a:srgbClr val="000000"/>
                </a:solidFill>
                <a:latin typeface="Segoe UI" panose="020B0502040204020203" pitchFamily="34" charset="0"/>
              </a:rPr>
              <a:t>Bucle a través d'una matriu</a:t>
            </a:r>
            <a:endParaRPr lang="ca-E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682" y="3047563"/>
            <a:ext cx="80491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mfrutas</a:t>
            </a: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&lt;-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(c(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apple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cherry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 err="1">
                <a:solidFill>
                  <a:srgbClr val="A52A2A"/>
                </a:solidFill>
                <a:latin typeface="Consolas" panose="020B0609020204030204" pitchFamily="49" charset="0"/>
              </a:rPr>
              <a:t>orange</a:t>
            </a:r>
            <a:r>
              <a:rPr lang="ca-E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endParaRPr lang="ca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a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nrow</a:t>
            </a:r>
            <a:r>
              <a:rPr lang="ca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ncol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a-E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rows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:nrow(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mfrutas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a-E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:ncol(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mfrutas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a-E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mfrutas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rows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a-E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2948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377825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ca-ES" b="1" dirty="0">
                <a:solidFill>
                  <a:srgbClr val="2D3846"/>
                </a:solidFill>
                <a:latin typeface="inherit"/>
              </a:rPr>
              <a:t>Estructures de dades</a:t>
            </a:r>
            <a:endParaRPr lang="ca-ES" b="1" dirty="0">
              <a:solidFill>
                <a:srgbClr val="2D3846"/>
              </a:solidFill>
              <a:latin typeface="Fira Sans"/>
            </a:endParaRPr>
          </a:p>
          <a:p>
            <a:r>
              <a:rPr lang="ca-ES" dirty="0"/>
              <a:t/>
            </a:r>
            <a:br>
              <a:rPr lang="ca-ES" dirty="0"/>
            </a:br>
            <a:r>
              <a:rPr lang="ca-ES" dirty="0"/>
              <a:t/>
            </a:r>
            <a:br>
              <a:rPr lang="ca-ES" dirty="0"/>
            </a:br>
            <a:r>
              <a:rPr lang="ca-ES" dirty="0">
                <a:solidFill>
                  <a:srgbClr val="2D3846"/>
                </a:solidFill>
                <a:latin typeface="inherit"/>
              </a:rPr>
              <a:t>Hem vist com emmagatzemar dades en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vectors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,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llistes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i </a:t>
            </a:r>
            <a:r>
              <a:rPr lang="ca-ES" b="1" dirty="0">
                <a:solidFill>
                  <a:srgbClr val="2D3846"/>
                </a:solidFill>
                <a:latin typeface="inherit"/>
              </a:rPr>
              <a:t>matrius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Tots ells tenen maneres similars d'accedir, modificar i afegir elements.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La principal diferència entre ells és l'estructura i el tipus de dades que poden emmagatzemar</a:t>
            </a:r>
            <a:r>
              <a:rPr lang="ca-ES" dirty="0" smtClean="0">
                <a:solidFill>
                  <a:srgbClr val="2D3846"/>
                </a:solidFill>
                <a:latin typeface="inherit"/>
              </a:rPr>
              <a:t>:</a:t>
            </a:r>
          </a:p>
          <a:p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els vectors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emmagatzemen elements del mateix tipus utilitzant una dimensió.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Les matrius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són com vectors i tenen dues dimensions: files i columnes.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b="1" dirty="0">
                <a:solidFill>
                  <a:srgbClr val="2D3846"/>
                </a:solidFill>
                <a:latin typeface="inherit"/>
              </a:rPr>
              <a:t>Les llistes</a:t>
            </a:r>
            <a:r>
              <a:rPr lang="ca-ES" dirty="0">
                <a:solidFill>
                  <a:srgbClr val="2D3846"/>
                </a:solidFill>
                <a:latin typeface="inherit"/>
              </a:rPr>
              <a:t> són similars als vectors i us permeten emmagatzemar diferents tipus d'elements.</a:t>
            </a: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Fira Sans"/>
              </a:rPr>
              <a:t/>
            </a:r>
            <a:br>
              <a:rPr lang="ca-ES" dirty="0">
                <a:solidFill>
                  <a:srgbClr val="2D3846"/>
                </a:solidFill>
                <a:latin typeface="Fira Sans"/>
              </a:rPr>
            </a:br>
            <a:r>
              <a:rPr lang="ca-ES" dirty="0">
                <a:solidFill>
                  <a:srgbClr val="2D3846"/>
                </a:solidFill>
                <a:latin typeface="inherit"/>
              </a:rPr>
              <a:t>Més comunament les nostres dades vénen en forma de taula i cada columna pot ser de diferents tipus.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4890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err="1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2389</Words>
  <Application>Microsoft Office PowerPoint</Application>
  <PresentationFormat>Personalitzat</PresentationFormat>
  <Paragraphs>227</Paragraphs>
  <Slides>23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7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Fira Sans</vt:lpstr>
      <vt:lpstr>inherit</vt:lpstr>
      <vt:lpstr>Segoe UI</vt:lpstr>
      <vt:lpstr>Verdana</vt:lpstr>
      <vt:lpstr>Office Theme</vt:lpstr>
      <vt:lpstr>Tutorial de R (Estructures)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Títol principal d’estiu 2017</dc:title>
  <dc:creator>Laia Subirats Mate</dc:creator>
  <cp:lastModifiedBy>Alumne_mati1</cp:lastModifiedBy>
  <cp:revision>52</cp:revision>
  <dcterms:created xsi:type="dcterms:W3CDTF">2022-05-31T08:15:36Z</dcterms:created>
  <dcterms:modified xsi:type="dcterms:W3CDTF">2022-06-02T11:37:34Z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2022-05-31T00:00:00Z</vt:filetime>
  </property>
</Properties>
</file>