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49" r:id="rId3"/>
    <p:sldId id="34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</p:sldIdLst>
  <p:sldSz cx="8890000" cy="6699250"/>
  <p:notesSz cx="8890000" cy="669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4045" y="1893570"/>
            <a:ext cx="51282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34452" y="3751580"/>
            <a:ext cx="6227445" cy="167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817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1620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272" y="2214499"/>
            <a:ext cx="748380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13" y="1046186"/>
            <a:ext cx="7674609" cy="295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4759" y="6230302"/>
            <a:ext cx="2846832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817" y="6230302"/>
            <a:ext cx="2046160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03413" y="6312281"/>
            <a:ext cx="238759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272" y="2214499"/>
            <a:ext cx="7483805" cy="11849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58115" marR="5080">
              <a:lnSpc>
                <a:spcPts val="4320"/>
              </a:lnSpc>
              <a:spcBef>
                <a:spcPts val="640"/>
              </a:spcBef>
            </a:pPr>
            <a:r>
              <a:rPr lang="ca-ES" spc="-5" dirty="0" err="1" smtClean="0"/>
              <a:t>Tutorial</a:t>
            </a:r>
            <a:r>
              <a:rPr lang="ca-ES" spc="-5" dirty="0" smtClean="0"/>
              <a:t> de R </a:t>
            </a:r>
            <a:r>
              <a:rPr lang="ca-ES" spc="-5" dirty="0" smtClean="0"/>
              <a:t>(Anàlisi de dades)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68680" y="6126480"/>
            <a:ext cx="7526020" cy="0"/>
          </a:xfrm>
          <a:custGeom>
            <a:avLst/>
            <a:gdLst/>
            <a:ahLst/>
            <a:cxnLst/>
            <a:rect l="l" t="t" r="r" b="b"/>
            <a:pathLst>
              <a:path w="7526020">
                <a:moveTo>
                  <a:pt x="0" y="0"/>
                </a:moveTo>
                <a:lnTo>
                  <a:pt x="7525512" y="0"/>
                </a:lnTo>
              </a:path>
            </a:pathLst>
          </a:custGeom>
          <a:ln w="12700">
            <a:solidFill>
              <a:srgbClr val="E72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0" y="5766613"/>
            <a:ext cx="1437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juny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sp>
        <p:nvSpPr>
          <p:cNvPr id="3" name="Rectangle 2"/>
          <p:cNvSpPr/>
          <p:nvPr/>
        </p:nvSpPr>
        <p:spPr>
          <a:xfrm>
            <a:off x="904772" y="3654425"/>
            <a:ext cx="372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https://www.sololearn.com/learning/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668337"/>
            <a:ext cx="72199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3654425"/>
            <a:ext cx="6337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 &lt;- read.csv('/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usercode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/files/titanic.csv')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r1 = x[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x$Age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&gt;=18,]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r1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tapply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(r1$Pclass, r1$Survived,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(r1)</a:t>
            </a:r>
          </a:p>
          <a:p>
            <a:r>
              <a:rPr lang="ca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ca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200" y="530225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D3846"/>
                </a:solidFill>
                <a:latin typeface="inherit"/>
              </a:rPr>
              <a:t>Titanic Survivors</a:t>
            </a:r>
            <a:endParaRPr lang="en-US" b="1" dirty="0">
              <a:solidFill>
                <a:srgbClr val="2D3846"/>
              </a:solidFill>
              <a:latin typeface="Fira Sans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D3846"/>
                </a:solidFill>
                <a:latin typeface="Fira Sans"/>
              </a:rPr>
              <a:t>You are working on the Titanic Survivors data set, which includes information on the passengers of the ship.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D3846"/>
                </a:solidFill>
                <a:latin typeface="Fira Sans"/>
              </a:rPr>
              <a:t>The data is stored in a </a:t>
            </a:r>
            <a:r>
              <a:rPr lang="en-US" b="1" dirty="0">
                <a:solidFill>
                  <a:srgbClr val="2D3846"/>
                </a:solidFill>
                <a:latin typeface="inherit"/>
              </a:rPr>
              <a:t>CSV</a:t>
            </a:r>
            <a:r>
              <a:rPr lang="en-US" dirty="0">
                <a:solidFill>
                  <a:srgbClr val="2D3846"/>
                </a:solidFill>
                <a:latin typeface="Fira Sans"/>
              </a:rPr>
              <a:t> file, which is already imported in the given code.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D3846"/>
                </a:solidFill>
                <a:latin typeface="Fira Sans"/>
              </a:rPr>
              <a:t>You want to understand how the class of the ticket impacted the survival rate. For that, you need to find and output the </a:t>
            </a:r>
            <a:r>
              <a:rPr lang="en-US" b="1" dirty="0">
                <a:solidFill>
                  <a:srgbClr val="2D3846"/>
                </a:solidFill>
                <a:latin typeface="inherit"/>
              </a:rPr>
              <a:t>mean class</a:t>
            </a:r>
            <a:r>
              <a:rPr lang="en-US" dirty="0">
                <a:solidFill>
                  <a:srgbClr val="2D3846"/>
                </a:solidFill>
                <a:latin typeface="Fira Sans"/>
              </a:rPr>
              <a:t> value for the passengers who are adults (Age &gt;= 18), grouped by the </a:t>
            </a:r>
            <a:r>
              <a:rPr lang="en-US" b="1" dirty="0">
                <a:solidFill>
                  <a:srgbClr val="2D3846"/>
                </a:solidFill>
                <a:latin typeface="inherit"/>
              </a:rPr>
              <a:t>Survived</a:t>
            </a:r>
            <a:r>
              <a:rPr lang="en-US" dirty="0">
                <a:solidFill>
                  <a:srgbClr val="2D3846"/>
                </a:solidFill>
                <a:latin typeface="Fira Sans"/>
              </a:rPr>
              <a:t> column.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912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2130425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/>
              <a:t>data &lt;- read.csv("</a:t>
            </a:r>
            <a:r>
              <a:rPr lang="ca-ES" sz="2000" dirty="0">
                <a:solidFill>
                  <a:srgbClr val="FF0000"/>
                </a:solidFill>
              </a:rPr>
              <a:t>C:/Users/Alumne_mati1/Desktop/BigData/src/mtcars.csv</a:t>
            </a:r>
            <a:r>
              <a:rPr lang="ca-ES" sz="2000" dirty="0"/>
              <a:t>") </a:t>
            </a:r>
          </a:p>
          <a:p>
            <a:r>
              <a:rPr lang="ca-ES" sz="2000" dirty="0" err="1"/>
              <a:t>dim</a:t>
            </a:r>
            <a:r>
              <a:rPr lang="ca-ES" sz="2000" dirty="0"/>
              <a:t>(data)</a:t>
            </a:r>
          </a:p>
          <a:p>
            <a:endParaRPr lang="ca-ES" sz="2000" dirty="0"/>
          </a:p>
          <a:p>
            <a:endParaRPr lang="ca-ES" sz="2000" dirty="0"/>
          </a:p>
          <a:p>
            <a:r>
              <a:rPr lang="ca-ES" sz="2000" dirty="0"/>
              <a:t>x = </a:t>
            </a:r>
            <a:r>
              <a:rPr lang="ca-ES" sz="2000" dirty="0" err="1"/>
              <a:t>mtcars</a:t>
            </a:r>
            <a:r>
              <a:rPr lang="ca-ES" sz="2000" dirty="0"/>
              <a:t>[</a:t>
            </a:r>
            <a:r>
              <a:rPr lang="ca-ES" sz="2000" dirty="0" err="1"/>
              <a:t>mtcars$am</a:t>
            </a:r>
            <a:r>
              <a:rPr lang="ca-ES" sz="2000" dirty="0"/>
              <a:t> == 0,]</a:t>
            </a:r>
          </a:p>
          <a:p>
            <a:r>
              <a:rPr lang="ca-ES" sz="2000" dirty="0"/>
              <a:t>x[</a:t>
            </a:r>
            <a:r>
              <a:rPr lang="ca-ES" sz="2000" dirty="0" err="1"/>
              <a:t>x$qsec</a:t>
            </a:r>
            <a:r>
              <a:rPr lang="ca-ES" sz="2000" dirty="0"/>
              <a:t> == min(</a:t>
            </a:r>
            <a:r>
              <a:rPr lang="ca-ES" sz="2000" dirty="0" err="1"/>
              <a:t>x$qsec</a:t>
            </a:r>
            <a:r>
              <a:rPr lang="ca-ES" sz="2000" dirty="0"/>
              <a:t>),]</a:t>
            </a:r>
          </a:p>
        </p:txBody>
      </p:sp>
      <p:sp>
        <p:nvSpPr>
          <p:cNvPr id="5" name="QuadreDeText 4"/>
          <p:cNvSpPr txBox="1"/>
          <p:nvPr/>
        </p:nvSpPr>
        <p:spPr>
          <a:xfrm>
            <a:off x="558800" y="606425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Descarregar data set de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Kagle</a:t>
            </a:r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9500" y="2816225"/>
            <a:ext cx="168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dim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(data)</a:t>
            </a:r>
          </a:p>
          <a:p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[1] 32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200" y="4492625"/>
            <a:ext cx="80835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x =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mtcars$am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0,]</a:t>
            </a:r>
          </a:p>
          <a:p>
            <a:endParaRPr lang="ca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x[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x$qsec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min(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x$qsec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),]</a:t>
            </a:r>
          </a:p>
          <a:p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mpg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cyl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hp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drat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wt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qsec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gear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carb</a:t>
            </a:r>
            <a:endParaRPr lang="ca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Camaro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Z28 13.3   8  350 245 3.73 3.84 15.41  0  0    3    4</a:t>
            </a:r>
          </a:p>
        </p:txBody>
      </p:sp>
    </p:spTree>
    <p:extLst>
      <p:ext uri="{BB962C8B-B14F-4D97-AF65-F5344CB8AC3E}">
        <p14:creationId xmlns:p14="http://schemas.microsoft.com/office/powerpoint/2010/main" val="95592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682625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S'estan filtrant les dades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Podem utilitzar múltiples condicions per trobar les files que necessitem.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Per exemple, trobem el cotxe més ràpid que té una caixa de canvis automàtica.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qsec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mostra el temps d'1/4 milla, mentre que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am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mostra el tipus de transmissió: 0 = automàtic, 1 = manual.</a:t>
            </a:r>
            <a:endParaRPr lang="ca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290173"/>
            <a:ext cx="5233988" cy="31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06425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1" dirty="0" err="1">
                <a:solidFill>
                  <a:srgbClr val="2D3846"/>
                </a:solidFill>
                <a:latin typeface="inherit"/>
              </a:rPr>
              <a:t>Correlació</a:t>
            </a:r>
            <a:endParaRPr lang="es-ES" b="1" dirty="0">
              <a:solidFill>
                <a:srgbClr val="2D3846"/>
              </a:solidFill>
              <a:latin typeface="Fira Sans"/>
            </a:endParaRP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2D3846"/>
                </a:solidFill>
                <a:latin typeface="inherit"/>
              </a:rPr>
              <a:t>Una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matriu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 de 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correlació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 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s'utilitza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en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l'anàlisi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de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dades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per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trobar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la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dependència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entre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diverses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columnes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.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/>
            </a:r>
            <a:br>
              <a:rPr lang="es-ES" dirty="0">
                <a:solidFill>
                  <a:srgbClr val="2D3846"/>
                </a:solidFill>
                <a:latin typeface="Fira Sans"/>
              </a:rPr>
            </a:br>
            <a:r>
              <a:rPr lang="es-ES" dirty="0">
                <a:solidFill>
                  <a:srgbClr val="2D3846"/>
                </a:solidFill>
                <a:latin typeface="Fira Sans"/>
              </a:rPr>
              <a:t/>
            </a:r>
            <a:br>
              <a:rPr lang="es-ES" dirty="0">
                <a:solidFill>
                  <a:srgbClr val="2D3846"/>
                </a:solidFill>
                <a:latin typeface="Fira Sans"/>
              </a:rPr>
            </a:br>
            <a:r>
              <a:rPr lang="es-ES" dirty="0">
                <a:solidFill>
                  <a:srgbClr val="2D3846"/>
                </a:solidFill>
                <a:latin typeface="inherit"/>
              </a:rPr>
              <a:t>Un valor de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correlació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proper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a 1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mostra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que les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columnes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comparades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estan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altament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correlacionades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,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mentre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que un valor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proper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a 0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mostra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que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estan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menys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correlacionades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.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/>
            </a:r>
            <a:br>
              <a:rPr lang="es-ES" dirty="0">
                <a:solidFill>
                  <a:srgbClr val="2D3846"/>
                </a:solidFill>
                <a:latin typeface="Fira Sans"/>
              </a:rPr>
            </a:br>
            <a:r>
              <a:rPr lang="es-ES" dirty="0">
                <a:solidFill>
                  <a:srgbClr val="2D3846"/>
                </a:solidFill>
                <a:latin typeface="Fira Sans"/>
              </a:rPr>
              <a:t/>
            </a:r>
            <a:br>
              <a:rPr lang="es-ES" dirty="0">
                <a:solidFill>
                  <a:srgbClr val="2D3846"/>
                </a:solidFill>
                <a:latin typeface="Fira Sans"/>
              </a:rPr>
            </a:br>
            <a:r>
              <a:rPr lang="es-ES" dirty="0" err="1">
                <a:solidFill>
                  <a:srgbClr val="2D3846"/>
                </a:solidFill>
                <a:latin typeface="inherit"/>
              </a:rPr>
              <a:t>Podeu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trobar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la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matriu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de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correlació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utilitzant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la 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cor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2387600" y="4416425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 = cor(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 = round(res,2)</a:t>
            </a:r>
          </a:p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(res)</a:t>
            </a:r>
          </a:p>
        </p:txBody>
      </p:sp>
    </p:spTree>
    <p:extLst>
      <p:ext uri="{BB962C8B-B14F-4D97-AF65-F5344CB8AC3E}">
        <p14:creationId xmlns:p14="http://schemas.microsoft.com/office/powerpoint/2010/main" val="706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811337"/>
            <a:ext cx="8096250" cy="3076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600" y="5026025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Podem veure pels resultats, que, per exemple, la columna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HP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està altament correlacionada amb la columna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cyl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.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Això té sentit, ja que la potència depèn del nombre de cilindres.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1300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06425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Agrupament de dades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R ens permet agrupar les dades per una columna i calcular un agregat per als grups.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Per exemple, suposem que volem trobar la potència mitjana dels nostres cotxes, agrupats per tipus de transmissió.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Podem fer-ho amb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by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(). S'aplica una funció a cada grup: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558800" y="4873625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>El primer paràmetre és la columna on s'aplica la funció, el segon paràmetre defineix la columna per agrupar les dades i el tercer paràmetre és la funció que volem aplicar.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El codi anterior calcularà la mitjana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hp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 als cotxes amb transmissions automàtiques i manuals.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3571021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mtcars$hp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mtcars$am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7" name="Imat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45" y="3292265"/>
            <a:ext cx="3438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1701800"/>
            <a:ext cx="7486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682625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D3846"/>
                </a:solidFill>
                <a:latin typeface="Fira Sans"/>
              </a:rPr>
              <a:t>Una manera alternativa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d'agrupar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i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executar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funcions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agregades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la 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d'aplicació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635000" y="2206625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Té els mateixos paràmetres que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by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La principal diferència entre </a:t>
            </a:r>
            <a:r>
              <a:rPr lang="ca-ES" b="1" dirty="0" err="1" smtClean="0">
                <a:solidFill>
                  <a:schemeClr val="accent6">
                    <a:lumMod val="75000"/>
                  </a:schemeClr>
                </a:solidFill>
                <a:latin typeface="inherit"/>
              </a:rPr>
              <a:t>tapply</a:t>
            </a:r>
            <a:r>
              <a:rPr lang="ca-ES" b="1" dirty="0" smtClean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ca-ES" dirty="0" smtClean="0">
                <a:solidFill>
                  <a:schemeClr val="accent6">
                    <a:lumMod val="75000"/>
                  </a:schemeClr>
                </a:solidFill>
                <a:latin typeface="inherit"/>
              </a:rPr>
              <a:t>i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 </a:t>
            </a:r>
            <a:r>
              <a:rPr lang="ca-ES" b="1" dirty="0" err="1" smtClean="0">
                <a:solidFill>
                  <a:schemeClr val="accent6">
                    <a:lumMod val="75000"/>
                  </a:schemeClr>
                </a:solidFill>
                <a:latin typeface="inherit"/>
              </a:rPr>
              <a:t>by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 és que </a:t>
            </a:r>
            <a:r>
              <a:rPr lang="ca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ca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tapply</a:t>
            </a:r>
            <a:r>
              <a:rPr lang="ca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 retorna una matriu, mentre 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Fira Sans"/>
              </a:rPr>
              <a:t>que </a:t>
            </a:r>
            <a:r>
              <a:rPr lang="ca-ES" b="1" dirty="0" err="1" smtClean="0">
                <a:solidFill>
                  <a:schemeClr val="accent6">
                    <a:lumMod val="75000"/>
                  </a:schemeClr>
                </a:solidFill>
                <a:latin typeface="inherit"/>
              </a:rPr>
              <a:t>by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 retorna un objecte, que es pot convertir en una llista</a:t>
            </a:r>
            <a:r>
              <a:rPr lang="ca-ES" dirty="0" smtClean="0">
                <a:solidFill>
                  <a:schemeClr val="accent6">
                    <a:lumMod val="75000"/>
                  </a:schemeClr>
                </a:solidFill>
                <a:latin typeface="inherit"/>
              </a:rPr>
              <a:t>.</a:t>
            </a:r>
          </a:p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 err="1">
                <a:solidFill>
                  <a:srgbClr val="2D3846"/>
                </a:solidFill>
                <a:latin typeface="inherit"/>
              </a:rPr>
              <a:t>by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és en realitat un embolcall en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 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tapply</a:t>
            </a:r>
            <a:r>
              <a:rPr lang="ca-ES" dirty="0" smtClean="0">
                <a:solidFill>
                  <a:srgbClr val="2D3846"/>
                </a:solidFill>
                <a:latin typeface="inherit"/>
              </a:rPr>
              <a:t>().</a:t>
            </a:r>
          </a:p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Trieu la funció d'agrupació amb la qual us sentiu més còmodes treballant.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Com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hem vist en aquest mòdul, R suporta funcions que permeten manipular fàcilment les dades emmagatzemades en un marc de dades. </a:t>
            </a:r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pPr fontAlgn="base"/>
            <a:endParaRPr lang="ca-ES" dirty="0">
              <a:solidFill>
                <a:srgbClr val="2D3846"/>
              </a:solidFill>
              <a:latin typeface="inherit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L'ús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d'aquestes funcions depèn de la tasca d'anàlisi de dades que esteu intentant dur a terme.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0904" y="1673225"/>
            <a:ext cx="4992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tapply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mtcars$hp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mtcars$am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, 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2154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77824"/>
            <a:ext cx="7010400" cy="3982747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4003675"/>
            <a:ext cx="7153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660</Words>
  <Application>Microsoft Office PowerPoint</Application>
  <PresentationFormat>Personalitzat</PresentationFormat>
  <Paragraphs>47</Paragraphs>
  <Slides>11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Fira Sans</vt:lpstr>
      <vt:lpstr>inherit</vt:lpstr>
      <vt:lpstr>Office Theme</vt:lpstr>
      <vt:lpstr>Tutorial de R (Anàlisi de dades)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Títol principal d’estiu 2017</dc:title>
  <dc:creator>Laia Subirats Mate</dc:creator>
  <cp:lastModifiedBy>Alumne_mati1</cp:lastModifiedBy>
  <cp:revision>57</cp:revision>
  <dcterms:created xsi:type="dcterms:W3CDTF">2022-05-31T08:15:36Z</dcterms:created>
  <dcterms:modified xsi:type="dcterms:W3CDTF">2022-06-02T12:28:29Z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2022-05-31T00:00:00Z</vt:filetime>
  </property>
</Properties>
</file>