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8" r:id="rId3"/>
    <p:sldId id="359" r:id="rId4"/>
    <p:sldId id="360" r:id="rId5"/>
    <p:sldId id="361" r:id="rId6"/>
    <p:sldId id="362" r:id="rId7"/>
    <p:sldId id="366" r:id="rId8"/>
    <p:sldId id="363" r:id="rId9"/>
    <p:sldId id="364" r:id="rId10"/>
    <p:sldId id="365" r:id="rId11"/>
    <p:sldId id="367" r:id="rId12"/>
    <p:sldId id="368" r:id="rId13"/>
    <p:sldId id="369" r:id="rId14"/>
    <p:sldId id="370" r:id="rId15"/>
  </p:sldIdLst>
  <p:sldSz cx="8890000" cy="6699250"/>
  <p:notesSz cx="8890000" cy="669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3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045" y="1893570"/>
            <a:ext cx="51282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4452" y="3751580"/>
            <a:ext cx="6227445" cy="167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817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1620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272" y="2214499"/>
            <a:ext cx="748380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13" y="1046186"/>
            <a:ext cx="7674609" cy="295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4759" y="6230302"/>
            <a:ext cx="2846832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817" y="6230302"/>
            <a:ext cx="2046160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03413" y="6312281"/>
            <a:ext cx="23875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72" y="2214499"/>
            <a:ext cx="7483805" cy="1184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8115" marR="5080">
              <a:lnSpc>
                <a:spcPts val="4320"/>
              </a:lnSpc>
              <a:spcBef>
                <a:spcPts val="640"/>
              </a:spcBef>
            </a:pPr>
            <a:r>
              <a:rPr lang="ca-ES" spc="-5" dirty="0" err="1" smtClean="0"/>
              <a:t>Tutorial</a:t>
            </a:r>
            <a:r>
              <a:rPr lang="ca-ES" spc="-5" dirty="0" smtClean="0"/>
              <a:t> de R (Visualització de dades)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68680" y="6126480"/>
            <a:ext cx="7526020" cy="0"/>
          </a:xfrm>
          <a:custGeom>
            <a:avLst/>
            <a:gdLst/>
            <a:ahLst/>
            <a:cxnLst/>
            <a:rect l="l" t="t" r="r" b="b"/>
            <a:pathLst>
              <a:path w="7526020">
                <a:moveTo>
                  <a:pt x="0" y="0"/>
                </a:moveTo>
                <a:lnTo>
                  <a:pt x="7525512" y="0"/>
                </a:lnTo>
              </a:path>
            </a:pathLst>
          </a:custGeom>
          <a:ln w="12700">
            <a:solidFill>
              <a:srgbClr val="E72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0" y="5766613"/>
            <a:ext cx="1437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400" dirty="0">
                <a:latin typeface="Arial"/>
                <a:cs typeface="Arial"/>
              </a:rPr>
              <a:t>3</a:t>
            </a:r>
            <a:r>
              <a:rPr sz="1400" spc="-3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sp>
        <p:nvSpPr>
          <p:cNvPr id="3" name="Rectangle 2"/>
          <p:cNvSpPr/>
          <p:nvPr/>
        </p:nvSpPr>
        <p:spPr>
          <a:xfrm>
            <a:off x="904772" y="3654425"/>
            <a:ext cx="286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https://</a:t>
            </a:r>
            <a:r>
              <a:rPr lang="ca-ES" dirty="0" smtClean="0"/>
              <a:t>www.sololearn.com/</a:t>
            </a:r>
            <a:endParaRPr lang="ca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775" y="289748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c(8, 10, 42, 14)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= c("A", "B", "C", "D")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(x, label=y)</a:t>
            </a: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612890"/>
            <a:ext cx="3009900" cy="285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458728"/>
            <a:ext cx="7918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>
                <a:solidFill>
                  <a:srgbClr val="2D3846"/>
                </a:solidFill>
                <a:latin typeface="inherit"/>
              </a:rPr>
              <a:t>Gràfic circular</a:t>
            </a:r>
            <a:endParaRPr lang="ca-ES" b="1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pie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s'utilitza per crear un gràfic circular.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Pren com a paràmetres un vector de valors per als pastissos i etiquetes per a cadascun dels pastissos.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85775" y="4600823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De manera similar a altres funcions del gràfic, podeu utilitzar el paràmetre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principal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per definir un títol del gràfic.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219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2892425"/>
            <a:ext cx="670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tapply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mtcars$hp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mtcars$gear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labels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(x, label = labels,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main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="Mitjana HP per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Gears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35" y="1552476"/>
            <a:ext cx="2484065" cy="27910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6399" y="377825"/>
            <a:ext cx="80466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sz="2000" b="1" dirty="0">
                <a:solidFill>
                  <a:srgbClr val="2D3846"/>
                </a:solidFill>
                <a:latin typeface="inherit"/>
              </a:rPr>
              <a:t>Gràfic circular</a:t>
            </a:r>
            <a:endParaRPr lang="ca-ES" sz="2000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Utilitzem el conjunt de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dades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mtcars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crear un gràfic circular real, mostrant algunes estadístiques de dades.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Creem un gràfic circular per a la mitjana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d'HP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a cada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grup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d'engranatges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276831" y="4545251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Utilitzem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</a:t>
            </a:r>
            <a:r>
              <a:rPr lang="ca-ES" b="1" dirty="0" err="1" smtClean="0">
                <a:solidFill>
                  <a:srgbClr val="2D3846"/>
                </a:solidFill>
                <a:latin typeface="inherit"/>
              </a:rPr>
              <a:t>tapply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agrupar les dades per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d'engranatges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 aplicar la funció mitjana a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HP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Prenem les etiquetes utilitzant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names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i l'utilitzem per al nostre gràfic circular.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Com a resultat de l'aplicació és una matriu, simplement podem passar-la a la 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pie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com a valors circulars.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30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2574766"/>
            <a:ext cx="3533775" cy="17668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000" y="530225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 err="1">
                <a:solidFill>
                  <a:srgbClr val="2D3846"/>
                </a:solidFill>
                <a:latin typeface="inherit"/>
              </a:rPr>
              <a:t>Boxplots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Un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boxplot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mostra com de distribuïdes estan les dades.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Mostra el mínim, màxim, mitjana, primer quartil i tercer quartil en el conjunt de dades.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A R, podeu crear un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boxplot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utilitzant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boxplot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330200" y="3784997"/>
            <a:ext cx="541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El codi anterior dibuixarà un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boxplot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per a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mpg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Mostrarà la mitjana de les dades, així com els valors mínims / màxims.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Executeu el codi i feu un cop d'ull al gràfic resultant per entendre què representa.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Fes un cop d'ull al nostre curs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Ciència de Dades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obtenir més informació sobre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boxplots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i quartils.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200" y="2969472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boxplot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mtcars$mpg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41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00" y="530225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Histograma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Un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histograma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representa les freqüències dels valors en intervals. És similar a un gràfic de barres, però agrupa els valors en intervals continus.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hist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s'utilitza per crear un histograma.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Fem-ne un per a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HP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de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mtcar</a:t>
            </a: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393700" y="3941286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>Els intervals de cubs s'estableixen automàticament en funció de les dades.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Fes un cop d'ull al nostre curs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Ciència de Dades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 obtenir més informació sobre els histogrames.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3187789"/>
            <a:ext cx="2140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hist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mtcars$hp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8" name="Imat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511425"/>
            <a:ext cx="5243513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835025"/>
            <a:ext cx="626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 smtClean="0">
                <a:solidFill>
                  <a:srgbClr val="2D3846"/>
                </a:solidFill>
                <a:latin typeface="Fira Sans"/>
              </a:rPr>
              <a:t>Exercici</a:t>
            </a:r>
            <a:r>
              <a:rPr lang="en-US" b="1" dirty="0" smtClean="0">
                <a:solidFill>
                  <a:srgbClr val="2D3846"/>
                </a:solidFill>
                <a:latin typeface="Fira Sans"/>
              </a:rPr>
              <a:t>: </a:t>
            </a:r>
          </a:p>
          <a:p>
            <a:pPr fontAlgn="base"/>
            <a:r>
              <a:rPr lang="en-US" b="1" dirty="0" smtClean="0">
                <a:solidFill>
                  <a:srgbClr val="2D3846"/>
                </a:solidFill>
                <a:latin typeface="Fira Sans"/>
              </a:rPr>
              <a:t>How </a:t>
            </a:r>
            <a:r>
              <a:rPr lang="en-US" b="1" dirty="0">
                <a:solidFill>
                  <a:srgbClr val="2D3846"/>
                </a:solidFill>
                <a:latin typeface="Fira Sans"/>
              </a:rPr>
              <a:t>many lines will the following graph have? </a:t>
            </a:r>
            <a:endParaRPr lang="en-U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19018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a &lt;- c(3, 2, 8, 9) </a:t>
            </a:r>
          </a:p>
          <a:p>
            <a:r>
              <a:rPr lang="ca-ES" dirty="0"/>
              <a:t>b &lt;- c(7, 5) </a:t>
            </a:r>
          </a:p>
          <a:p>
            <a:r>
              <a:rPr lang="ca-ES" dirty="0"/>
              <a:t>c &lt;- c(4, 8, 2, 10) </a:t>
            </a:r>
          </a:p>
          <a:p>
            <a:r>
              <a:rPr lang="ca-ES" dirty="0"/>
              <a:t>plot(a, </a:t>
            </a:r>
            <a:r>
              <a:rPr lang="ca-ES" dirty="0" err="1"/>
              <a:t>type</a:t>
            </a:r>
            <a:r>
              <a:rPr lang="ca-ES" dirty="0"/>
              <a:t> = "l") </a:t>
            </a:r>
          </a:p>
          <a:p>
            <a:r>
              <a:rPr lang="ca-ES" dirty="0" err="1"/>
              <a:t>lines</a:t>
            </a:r>
            <a:r>
              <a:rPr lang="ca-ES" dirty="0"/>
              <a:t>(b, </a:t>
            </a:r>
            <a:r>
              <a:rPr lang="ca-ES" dirty="0" err="1"/>
              <a:t>type</a:t>
            </a:r>
            <a:r>
              <a:rPr lang="ca-ES" dirty="0"/>
              <a:t>="l") </a:t>
            </a:r>
          </a:p>
          <a:p>
            <a:r>
              <a:rPr lang="ca-ES" dirty="0" err="1"/>
              <a:t>lines</a:t>
            </a:r>
            <a:r>
              <a:rPr lang="ca-ES" dirty="0"/>
              <a:t>(c, </a:t>
            </a:r>
            <a:r>
              <a:rPr lang="ca-ES" dirty="0" err="1"/>
              <a:t>type</a:t>
            </a:r>
            <a:r>
              <a:rPr lang="ca-ES" dirty="0"/>
              <a:t>="l")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400" y="4060745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D3846"/>
                </a:solidFill>
                <a:latin typeface="Fira Sans"/>
              </a:rPr>
              <a:t>Fill in the blanks to create a pie chart based on the data in the "x" vector, using the "y" vector for the labels.</a:t>
            </a:r>
            <a:endParaRPr lang="en-U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53886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D3846"/>
                </a:solidFill>
                <a:latin typeface="Fira Sans"/>
              </a:rPr>
              <a:t>True or False: A boxplot is visually similar to a bar chart.</a:t>
            </a:r>
            <a:endParaRPr lang="en-U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" y="5912374"/>
            <a:ext cx="783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D3846"/>
                </a:solidFill>
                <a:latin typeface="Fira Sans"/>
              </a:rPr>
              <a:t>Fill in the blanks to draw a green point with the coordinates x=3, y=8.</a:t>
            </a:r>
            <a:endParaRPr lang="en-U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7045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" y="758825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>
                <a:solidFill>
                  <a:srgbClr val="2D3846"/>
                </a:solidFill>
                <a:latin typeface="inherit"/>
              </a:rPr>
              <a:t>La visualització de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les dades us permet trobar estadístiques a les dades, així com crear informes per mostrar les dades i les seves funcions.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R admet funcions per crear gràfics i gràfics.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Comencem fent un gràfic senzill de punts de dades per entendre la sintaxi:</a:t>
            </a:r>
            <a:endParaRPr lang="ca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816225"/>
            <a:ext cx="7744906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400" y="454025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png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s'utilitza per donar un nom al nostre gràfic, de manera que es pugui mostrar al nostre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Code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Playground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.</a:t>
            </a:r>
          </a:p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A continuació,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s'utilitza per crear el gràfic. Pot prendre una seqüència de números com a paràmetre i utilitzar-los com a punts de dades al gràfic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.</a:t>
            </a:r>
          </a:p>
          <a:p>
            <a:pPr fontAlgn="base"/>
            <a:endParaRPr lang="ca-ES" dirty="0">
              <a:solidFill>
                <a:srgbClr val="2D3846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endParaRPr lang="ca-ES" dirty="0">
              <a:solidFill>
                <a:srgbClr val="2D3846"/>
              </a:solidFill>
              <a:latin typeface="Fira Sans"/>
            </a:endParaRPr>
          </a:p>
          <a:p>
            <a:pPr fontAlgn="base"/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El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paràmetre </a:t>
            </a:r>
            <a:r>
              <a:rPr lang="ca-ES" b="1" dirty="0" err="1" smtClean="0">
                <a:solidFill>
                  <a:srgbClr val="2D3846"/>
                </a:solidFill>
                <a:latin typeface="inherit"/>
              </a:rPr>
              <a:t>main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s'utilitza per donar un títol al gràfic.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endParaRPr lang="ca-ES" dirty="0" smtClean="0">
              <a:solidFill>
                <a:srgbClr val="2D3846"/>
              </a:solidFill>
              <a:latin typeface="Fira Sans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Els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paràmetres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xlab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ylab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permeten etiquetar l'eix x i y del gràfic.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Executeu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el codi per veure </a:t>
            </a:r>
            <a:endParaRPr lang="ca-ES" dirty="0" smtClean="0">
              <a:solidFill>
                <a:srgbClr val="2D3846"/>
              </a:solidFill>
              <a:latin typeface="inherit"/>
            </a:endParaRPr>
          </a:p>
          <a:p>
            <a:pPr fontAlgn="base"/>
            <a:r>
              <a:rPr lang="ca-ES" dirty="0" smtClean="0">
                <a:solidFill>
                  <a:srgbClr val="2D3846"/>
                </a:solidFill>
                <a:latin typeface="inherit"/>
              </a:rPr>
              <a:t>el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gràfic resultant.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00" y="2350958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>
                <a:solidFill>
                  <a:schemeClr val="accent3">
                    <a:lumMod val="75000"/>
                  </a:schemeClr>
                </a:solidFill>
              </a:rPr>
              <a:t># Exemple de </a:t>
            </a:r>
            <a:r>
              <a:rPr lang="ca-ES" sz="2400" dirty="0" err="1">
                <a:solidFill>
                  <a:schemeClr val="accent3">
                    <a:lumMod val="75000"/>
                  </a:schemeClr>
                </a:solidFill>
              </a:rPr>
              <a:t>plt</a:t>
            </a:r>
            <a:r>
              <a:rPr lang="ca-ES" sz="2400" dirty="0">
                <a:solidFill>
                  <a:schemeClr val="accent3">
                    <a:lumMod val="75000"/>
                  </a:schemeClr>
                </a:solidFill>
              </a:rPr>
              <a:t> amb dades d'un rang</a:t>
            </a:r>
          </a:p>
          <a:p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plot(1:10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main="Exemples", xlab="son les x", ylab="son les y")</a:t>
            </a:r>
            <a:endParaRPr lang="ca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1" y="4358835"/>
            <a:ext cx="4686300" cy="23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30225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També podem proporcionar la 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argumental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les coordenades x i y per separat, com a vectors.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Per exemple, utilitzem les columnes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wt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i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drat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del conjunt de dades </a:t>
            </a:r>
            <a:r>
              <a:rPr lang="ca-ES" dirty="0" err="1">
                <a:solidFill>
                  <a:srgbClr val="2D3846"/>
                </a:solidFill>
                <a:latin typeface="Fira Sans"/>
              </a:rPr>
              <a:t>mtcars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 com a coordenades x i y: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533400" y="3959225"/>
            <a:ext cx="808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Aquest gràfic representarà com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relació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pes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eix posterior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es correlacionen en el conjunt de dades.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Pots treure tants punts com vulguis.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187215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&lt;- read.csv("</a:t>
            </a:r>
            <a:r>
              <a:rPr lang="ca-ES" dirty="0">
                <a:solidFill>
                  <a:srgbClr val="C00000"/>
                </a:solidFill>
              </a:rPr>
              <a:t>C:/Users/Alumne_mati1/Desktop/BigData/src/mtcars.csv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 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# Dades de cotxes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mtcars$wt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mtcars$drat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plot(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x,y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="pes",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ylab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="tracció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trasera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4624723"/>
            <a:ext cx="4219575" cy="19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06425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Gràfics de línies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traçat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també es pot utilitzar per dibuixar gràfics de línies.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Només heu d'especificar el paràmetre de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tipus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 utilitzar el valor "l".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330200" y="5026025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Això dibuixarà una línia que connectarà tots els punts del gràfic.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787400" y="2892425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plot(1:10, </a:t>
            </a:r>
            <a:r>
              <a:rPr lang="ca-ES" dirty="0" err="1"/>
              <a:t>type</a:t>
            </a:r>
            <a:r>
              <a:rPr lang="ca-ES" dirty="0"/>
              <a:t> ="l")</a:t>
            </a:r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511425"/>
            <a:ext cx="457781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1673225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line1 = c(8, 8, 14, 22)</a:t>
            </a:r>
          </a:p>
          <a:p>
            <a:r>
              <a:rPr lang="en-US" dirty="0"/>
              <a:t>line2 = c(2, 12, 6, 8)</a:t>
            </a:r>
          </a:p>
          <a:p>
            <a:endParaRPr lang="en-US" dirty="0"/>
          </a:p>
          <a:p>
            <a:r>
              <a:rPr lang="en-US" dirty="0"/>
              <a:t>plot(line1, type="l", col="blue")</a:t>
            </a:r>
          </a:p>
          <a:p>
            <a:r>
              <a:rPr lang="en-US" dirty="0"/>
              <a:t>lines(line2, type="l", col="red")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228600" y="301625"/>
            <a:ext cx="802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1" dirty="0" err="1">
                <a:solidFill>
                  <a:srgbClr val="2D3846"/>
                </a:solidFill>
                <a:latin typeface="inherit"/>
              </a:rPr>
              <a:t>Gràfics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 de 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línies</a:t>
            </a:r>
            <a:endParaRPr lang="es-ES" b="1" dirty="0">
              <a:solidFill>
                <a:srgbClr val="2D3846"/>
              </a:solidFill>
              <a:latin typeface="Fira Sans"/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>
                <a:solidFill>
                  <a:srgbClr val="2D3846"/>
                </a:solidFill>
                <a:latin typeface="inherit"/>
              </a:rPr>
              <a:t>Podem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dibuixar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diverses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línies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en un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graf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utilitzant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la 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lines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():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254000" y="4229322"/>
            <a:ext cx="863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Emmagatzemem cadascuna de les coordenades de línia en vectors. A continuació, utilitzem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 per dibuixar la primera línia. Per a les altres línies, hem d'utilitzar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lines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(), que funciona de manera similar a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plot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().</a:t>
            </a:r>
          </a:p>
          <a:p>
            <a:pPr fontAlgn="base"/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El paràmetre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col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s'utilitza per especificar el color dels punts de dades i les línies del gràfic.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533154"/>
            <a:ext cx="4519348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2204615"/>
            <a:ext cx="200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/>
              <a:t>barplot</a:t>
            </a:r>
            <a:r>
              <a:rPr lang="ca-ES" dirty="0"/>
              <a:t>(</a:t>
            </a:r>
            <a:r>
              <a:rPr lang="ca-ES" dirty="0" err="1"/>
              <a:t>mtcars$hp</a:t>
            </a:r>
            <a:r>
              <a:rPr lang="ca-ES" dirty="0"/>
              <a:t>)</a:t>
            </a:r>
          </a:p>
        </p:txBody>
      </p:sp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600055"/>
            <a:ext cx="3787119" cy="175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6399" y="290463"/>
            <a:ext cx="7813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Gràfics de barres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barplot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es pot utilitzar per dibuixar un gràfic de barres.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creem un gràfic de barres per a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HP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del conjunt de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dades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mtcars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312514" y="3512481"/>
            <a:ext cx="849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Per tal de donar a cada barra una etiqueta corresponent als noms de files dels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mtcars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, podem establir el paràmetre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names.arg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274415" y="5728362"/>
            <a:ext cx="424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err="1">
                <a:solidFill>
                  <a:srgbClr val="2D3846"/>
                </a:solidFill>
                <a:latin typeface="inherit"/>
              </a:rPr>
              <a:t>rownames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(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mtcars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)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s'utilitza per seleccionar els noms de files del conjunt de dades.</a:t>
            </a:r>
            <a:endParaRPr lang="ca-ES" dirty="0"/>
          </a:p>
        </p:txBody>
      </p:sp>
      <p:sp>
        <p:nvSpPr>
          <p:cNvPr id="7" name="Rectangle 6"/>
          <p:cNvSpPr/>
          <p:nvPr/>
        </p:nvSpPr>
        <p:spPr>
          <a:xfrm>
            <a:off x="312514" y="4734136"/>
            <a:ext cx="565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mtClean="0"/>
              <a:t>barplot(mtcars$hp</a:t>
            </a:r>
            <a:r>
              <a:rPr lang="ca-ES" dirty="0"/>
              <a:t>, </a:t>
            </a:r>
            <a:r>
              <a:rPr lang="ca-ES" dirty="0" err="1"/>
              <a:t>names.arg</a:t>
            </a:r>
            <a:r>
              <a:rPr lang="ca-ES" dirty="0"/>
              <a:t> = </a:t>
            </a:r>
            <a:r>
              <a:rPr lang="ca-ES" dirty="0" err="1"/>
              <a:t>rownames</a:t>
            </a:r>
            <a:r>
              <a:rPr lang="ca-ES" dirty="0"/>
              <a:t>(</a:t>
            </a:r>
            <a:r>
              <a:rPr lang="ca-ES" dirty="0" err="1"/>
              <a:t>mtcars</a:t>
            </a:r>
            <a:r>
              <a:rPr lang="ca-ES" dirty="0"/>
              <a:t>))</a:t>
            </a:r>
          </a:p>
        </p:txBody>
      </p:sp>
      <p:pic>
        <p:nvPicPr>
          <p:cNvPr id="8" name="Imat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45" y="4489966"/>
            <a:ext cx="3927855" cy="2040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07543" y="41206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$h</a:t>
            </a:r>
          </a:p>
        </p:txBody>
      </p:sp>
    </p:spTree>
    <p:extLst>
      <p:ext uri="{BB962C8B-B14F-4D97-AF65-F5344CB8AC3E}">
        <p14:creationId xmlns:p14="http://schemas.microsoft.com/office/powerpoint/2010/main" val="192457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520825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# Exercici </a:t>
            </a:r>
          </a:p>
          <a:p>
            <a:r>
              <a:rPr lang="ca-ES" dirty="0"/>
              <a:t>data &lt;- c(10, 42, 8, 100)</a:t>
            </a:r>
          </a:p>
          <a:p>
            <a:r>
              <a:rPr lang="ca-ES" dirty="0"/>
              <a:t>x &lt;- c("B", "Z", "Y", "A")</a:t>
            </a:r>
          </a:p>
          <a:p>
            <a:r>
              <a:rPr lang="ca-ES" dirty="0" err="1"/>
              <a:t>barplot</a:t>
            </a:r>
            <a:r>
              <a:rPr lang="ca-ES" dirty="0"/>
              <a:t>(data, </a:t>
            </a:r>
            <a:r>
              <a:rPr lang="ca-ES" dirty="0" err="1"/>
              <a:t>names.arg</a:t>
            </a:r>
            <a:r>
              <a:rPr lang="ca-ES" dirty="0"/>
              <a:t> = x)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7400" y="37782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Exercici</a:t>
            </a:r>
            <a:r>
              <a:rPr lang="es-ES" dirty="0" smtClean="0"/>
              <a:t>: </a:t>
            </a:r>
            <a:r>
              <a:rPr lang="es-ES" dirty="0" err="1" smtClean="0"/>
              <a:t>Gràfics</a:t>
            </a:r>
            <a:r>
              <a:rPr lang="es-ES" dirty="0" smtClean="0"/>
              <a:t> </a:t>
            </a:r>
            <a:r>
              <a:rPr lang="es-ES" dirty="0"/>
              <a:t>de barres</a:t>
            </a:r>
          </a:p>
          <a:p>
            <a:r>
              <a:rPr lang="es-ES" dirty="0"/>
              <a:t>Quina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l'etiqueta</a:t>
            </a:r>
            <a:r>
              <a:rPr lang="es-ES" dirty="0"/>
              <a:t> de la barra </a:t>
            </a:r>
            <a:r>
              <a:rPr lang="es-ES" dirty="0" err="1"/>
              <a:t>amb</a:t>
            </a:r>
            <a:r>
              <a:rPr lang="es-ES" dirty="0"/>
              <a:t> el valor 42 del </a:t>
            </a:r>
            <a:r>
              <a:rPr lang="es-ES" dirty="0" err="1"/>
              <a:t>gràfic</a:t>
            </a:r>
            <a:r>
              <a:rPr lang="es-ES" dirty="0"/>
              <a:t> </a:t>
            </a:r>
            <a:r>
              <a:rPr lang="es-ES" dirty="0" err="1"/>
              <a:t>següent</a:t>
            </a:r>
            <a:r>
              <a:rPr lang="es-ES" dirty="0"/>
              <a:t>?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711200" y="3259277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/>
              <a:t>Els gràfics de barres també poden ser horitzontals.</a:t>
            </a:r>
          </a:p>
          <a:p>
            <a:r>
              <a:rPr lang="ca-ES" dirty="0"/>
              <a:t>Per fer un gràfic de barres horitzontal, només hem d'especificar el paràmetre </a:t>
            </a:r>
            <a:r>
              <a:rPr lang="ca-ES" dirty="0" err="1"/>
              <a:t>horiz</a:t>
            </a:r>
            <a:r>
              <a:rPr lang="ca-E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400" y="4397564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/>
              <a:t>barplot</a:t>
            </a:r>
            <a:r>
              <a:rPr lang="ca-ES" dirty="0"/>
              <a:t>(</a:t>
            </a:r>
            <a:r>
              <a:rPr lang="ca-ES" dirty="0" err="1"/>
              <a:t>mtcars$hp</a:t>
            </a:r>
            <a:r>
              <a:rPr lang="ca-ES" dirty="0"/>
              <a:t>, </a:t>
            </a:r>
            <a:r>
              <a:rPr lang="ca-ES" dirty="0" err="1"/>
              <a:t>names.arg</a:t>
            </a:r>
            <a:r>
              <a:rPr lang="ca-ES" dirty="0"/>
              <a:t> = </a:t>
            </a:r>
            <a:r>
              <a:rPr lang="ca-ES" dirty="0" err="1"/>
              <a:t>rownames</a:t>
            </a:r>
            <a:r>
              <a:rPr lang="ca-ES" dirty="0"/>
              <a:t>(</a:t>
            </a:r>
            <a:r>
              <a:rPr lang="ca-ES" dirty="0" err="1"/>
              <a:t>mtcars</a:t>
            </a:r>
            <a:r>
              <a:rPr lang="ca-ES" dirty="0"/>
              <a:t>), </a:t>
            </a:r>
            <a:r>
              <a:rPr lang="ca-ES" dirty="0" err="1"/>
              <a:t>horiz</a:t>
            </a:r>
            <a:r>
              <a:rPr lang="ca-ES" dirty="0"/>
              <a:t> = TRUE)</a:t>
            </a:r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3928866"/>
            <a:ext cx="4362450" cy="22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987425"/>
            <a:ext cx="71437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1264</Words>
  <Application>Microsoft Office PowerPoint</Application>
  <PresentationFormat>Personalitzat</PresentationFormat>
  <Paragraphs>92</Paragraphs>
  <Slides>14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Fira Sans</vt:lpstr>
      <vt:lpstr>inherit</vt:lpstr>
      <vt:lpstr>Office Theme</vt:lpstr>
      <vt:lpstr>Tutorial de R (Visualització de dades)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 principal d’estiu 2017</dc:title>
  <dc:creator>Laia Subirats Mate</dc:creator>
  <cp:lastModifiedBy>Alumne_mati1</cp:lastModifiedBy>
  <cp:revision>70</cp:revision>
  <dcterms:created xsi:type="dcterms:W3CDTF">2022-05-31T08:15:36Z</dcterms:created>
  <dcterms:modified xsi:type="dcterms:W3CDTF">2022-06-07T11:53:17Z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2022-05-31T00:00:00Z</vt:filetime>
  </property>
</Properties>
</file>