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1" r:id="rId3"/>
    <p:sldId id="373" r:id="rId4"/>
    <p:sldId id="372" r:id="rId5"/>
    <p:sldId id="374" r:id="rId6"/>
    <p:sldId id="375" r:id="rId7"/>
    <p:sldId id="376" r:id="rId8"/>
    <p:sldId id="377" r:id="rId9"/>
    <p:sldId id="378" r:id="rId10"/>
    <p:sldId id="379" r:id="rId11"/>
    <p:sldId id="381" r:id="rId12"/>
    <p:sldId id="382" r:id="rId13"/>
    <p:sldId id="380" r:id="rId14"/>
    <p:sldId id="383" r:id="rId15"/>
    <p:sldId id="384" r:id="rId16"/>
    <p:sldId id="385" r:id="rId17"/>
    <p:sldId id="386" r:id="rId18"/>
    <p:sldId id="387" r:id="rId19"/>
  </p:sldIdLst>
  <p:sldSz cx="8890000" cy="6699250"/>
  <p:notesSz cx="8890000" cy="669925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33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4045" y="1893570"/>
            <a:ext cx="51282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34452" y="3751580"/>
            <a:ext cx="6227445" cy="1674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44817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581620" y="1540827"/>
            <a:ext cx="3869912" cy="442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272" y="2214499"/>
            <a:ext cx="7483805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913" y="1046186"/>
            <a:ext cx="7674609" cy="295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4759" y="6230302"/>
            <a:ext cx="2846832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44817" y="6230302"/>
            <a:ext cx="2046160" cy="334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03413" y="6312281"/>
            <a:ext cx="238759" cy="17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caret/versions/4.47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caret/versions/6.0-92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e1071/versions/1.7-9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caret/versions/6.0-92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835025"/>
            <a:ext cx="7483805" cy="173637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58115" marR="5080">
              <a:lnSpc>
                <a:spcPts val="4320"/>
              </a:lnSpc>
              <a:spcBef>
                <a:spcPts val="640"/>
              </a:spcBef>
            </a:pPr>
            <a:r>
              <a:rPr lang="ca-ES" spc="-5" dirty="0" err="1" smtClean="0"/>
              <a:t>Tutorial</a:t>
            </a:r>
            <a:r>
              <a:rPr lang="ca-ES" spc="-5" dirty="0" smtClean="0"/>
              <a:t> de R</a:t>
            </a:r>
            <a:br>
              <a:rPr lang="ca-ES" spc="-5" dirty="0" smtClean="0"/>
            </a:br>
            <a:r>
              <a:rPr lang="ca-ES" sz="3200" spc="-5" dirty="0" smtClean="0"/>
              <a:t>- </a:t>
            </a:r>
            <a:r>
              <a:rPr lang="ca-ES" sz="3200" spc="-5" dirty="0" err="1" smtClean="0"/>
              <a:t>Métodes</a:t>
            </a:r>
            <a:r>
              <a:rPr lang="ca-ES" sz="3200" spc="-5" dirty="0" smtClean="0"/>
              <a:t> de divisió de mostres </a:t>
            </a:r>
            <a:br>
              <a:rPr lang="ca-ES" sz="3200" spc="-5" dirty="0" smtClean="0"/>
            </a:br>
            <a:r>
              <a:rPr lang="ca-ES" sz="3200" spc="-5" dirty="0" smtClean="0"/>
              <a:t>i entrenament 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868680" y="6126480"/>
            <a:ext cx="7526020" cy="0"/>
          </a:xfrm>
          <a:custGeom>
            <a:avLst/>
            <a:gdLst/>
            <a:ahLst/>
            <a:cxnLst/>
            <a:rect l="l" t="t" r="r" b="b"/>
            <a:pathLst>
              <a:path w="7526020">
                <a:moveTo>
                  <a:pt x="0" y="0"/>
                </a:moveTo>
                <a:lnTo>
                  <a:pt x="7525512" y="0"/>
                </a:lnTo>
              </a:path>
            </a:pathLst>
          </a:custGeom>
          <a:ln w="12700">
            <a:solidFill>
              <a:srgbClr val="E72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140" y="5766613"/>
            <a:ext cx="1437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a-ES" sz="1400" dirty="0">
                <a:latin typeface="Arial"/>
                <a:cs typeface="Arial"/>
              </a:rPr>
              <a:t>7</a:t>
            </a:r>
            <a:r>
              <a:rPr sz="1400" spc="-30" dirty="0" smtClean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juny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5"/>
              </a:lnSpc>
            </a:pPr>
            <a:fld id="{81D60167-4931-47E6-BA6A-407CBD079E47}" type="slidenum">
              <a:rPr spc="5" dirty="0"/>
              <a:t>1</a:t>
            </a:fld>
            <a:endParaRPr spc="5" dirty="0"/>
          </a:p>
        </p:txBody>
      </p:sp>
      <p:sp>
        <p:nvSpPr>
          <p:cNvPr id="3" name="Rectangle 2"/>
          <p:cNvSpPr/>
          <p:nvPr/>
        </p:nvSpPr>
        <p:spPr>
          <a:xfrm>
            <a:off x="904772" y="3654425"/>
            <a:ext cx="789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/>
              <a:t>https://www.rdocumentation.org/packages/rminer/versions/1.4.6/topics/holdout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30225"/>
            <a:ext cx="807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 smtClean="0">
                <a:hlinkClick r:id="rId2"/>
              </a:rPr>
              <a:t>caret</a:t>
            </a:r>
            <a:r>
              <a:rPr lang="ca-ES" dirty="0">
                <a:hlinkClick r:id="rId2"/>
              </a:rPr>
              <a:t> (versió 4.47 </a:t>
            </a:r>
            <a:r>
              <a:rPr lang="ca-ES" dirty="0" smtClean="0">
                <a:hlinkClick r:id="rId2"/>
              </a:rPr>
              <a:t>)</a:t>
            </a:r>
            <a:endParaRPr lang="ca-ES" dirty="0" smtClean="0"/>
          </a:p>
          <a:p>
            <a:endParaRPr lang="ca-ES" dirty="0" smtClean="0"/>
          </a:p>
          <a:p>
            <a:r>
              <a:rPr lang="ca-ES" sz="2000" b="1" dirty="0" err="1" smtClean="0">
                <a:solidFill>
                  <a:srgbClr val="111827"/>
                </a:solidFill>
                <a:latin typeface="Studio-Feixen-Sans"/>
              </a:rPr>
              <a:t>train</a:t>
            </a:r>
            <a:r>
              <a:rPr lang="ca-ES" sz="2000" b="1" dirty="0">
                <a:solidFill>
                  <a:srgbClr val="111827"/>
                </a:solidFill>
                <a:latin typeface="Studio-Feixen-Sans"/>
              </a:rPr>
              <a:t> : ajusta els models predictius sobre diferents </a:t>
            </a:r>
            <a:r>
              <a:rPr lang="ca-ES" sz="2000" b="1" dirty="0" smtClean="0">
                <a:solidFill>
                  <a:srgbClr val="111827"/>
                </a:solidFill>
                <a:latin typeface="Studio-Feixen-Sans"/>
              </a:rPr>
              <a:t>paràmetres</a:t>
            </a:r>
          </a:p>
          <a:p>
            <a:endParaRPr lang="ca-ES" b="1" dirty="0">
              <a:solidFill>
                <a:srgbClr val="111827"/>
              </a:solidFill>
              <a:latin typeface="Studio-Feixen-Sans"/>
            </a:endParaRPr>
          </a:p>
          <a:p>
            <a:r>
              <a:rPr lang="ca-ES" dirty="0">
                <a:solidFill>
                  <a:srgbClr val="374151"/>
                </a:solidFill>
                <a:latin typeface="Studio-Feixen-Sans"/>
              </a:rPr>
              <a:t>Aquesta funció configura una graella de paràmetres d'ajust per a una sèrie de rutines de classificació i regressió, s'adapta a cada model i calcula una mesura de rendiment basada en el </a:t>
            </a:r>
            <a:r>
              <a:rPr lang="ca-ES" dirty="0" smtClean="0">
                <a:solidFill>
                  <a:srgbClr val="374151"/>
                </a:solidFill>
                <a:latin typeface="Studio-Feixen-Sans"/>
              </a:rPr>
              <a:t>re-mostreig</a:t>
            </a:r>
            <a:r>
              <a:rPr lang="ca-ES" dirty="0">
                <a:solidFill>
                  <a:srgbClr val="374151"/>
                </a:solidFill>
                <a:latin typeface="Studio-Feixen-Sans"/>
              </a:rPr>
              <a:t>.</a:t>
            </a:r>
            <a:endParaRPr lang="ca-ES" b="0" i="0" dirty="0">
              <a:solidFill>
                <a:srgbClr val="374151"/>
              </a:solidFill>
              <a:effectLst/>
              <a:latin typeface="Studio-Feixen-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2749461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# Exemple : entrena amb </a:t>
            </a:r>
            <a:r>
              <a:rPr lang="ca-ES" dirty="0" err="1" smtClean="0">
                <a:solidFill>
                  <a:schemeClr val="accent3">
                    <a:lumMod val="50000"/>
                  </a:schemeClr>
                </a:solidFill>
              </a:rPr>
              <a:t>Random</a:t>
            </a:r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Forest</a:t>
            </a: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od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&lt;- 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Survived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~., data=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data_train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method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rf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trControl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train_control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89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400" y="682625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/>
              <a:t>train</a:t>
            </a:r>
            <a:r>
              <a:rPr lang="ca-ES" dirty="0"/>
              <a:t>(x, ...)</a:t>
            </a:r>
          </a:p>
          <a:p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## S3 </a:t>
            </a:r>
            <a:r>
              <a:rPr lang="ca-ES" dirty="0" err="1">
                <a:solidFill>
                  <a:schemeClr val="accent3">
                    <a:lumMod val="75000"/>
                  </a:schemeClr>
                </a:solidFill>
              </a:rPr>
              <a:t>method</a:t>
            </a:r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 for </a:t>
            </a:r>
            <a:r>
              <a:rPr lang="ca-ES" dirty="0" err="1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 '</a:t>
            </a:r>
            <a:r>
              <a:rPr lang="ca-ES" dirty="0" err="1">
                <a:solidFill>
                  <a:schemeClr val="accent3">
                    <a:lumMod val="75000"/>
                  </a:schemeClr>
                </a:solidFill>
              </a:rPr>
              <a:t>default</a:t>
            </a:r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':</a:t>
            </a:r>
          </a:p>
          <a:p>
            <a:r>
              <a:rPr lang="ca-ES" dirty="0" err="1"/>
              <a:t>train</a:t>
            </a:r>
            <a:r>
              <a:rPr lang="ca-ES" dirty="0"/>
              <a:t>(x, y, </a:t>
            </a:r>
          </a:p>
          <a:p>
            <a:r>
              <a:rPr lang="ca-ES" dirty="0"/>
              <a:t>      </a:t>
            </a:r>
            <a:r>
              <a:rPr lang="ca-ES" dirty="0" err="1"/>
              <a:t>method</a:t>
            </a:r>
            <a:r>
              <a:rPr lang="ca-ES" dirty="0"/>
              <a:t> = "</a:t>
            </a:r>
            <a:r>
              <a:rPr lang="ca-ES" dirty="0" err="1"/>
              <a:t>rf</a:t>
            </a:r>
            <a:r>
              <a:rPr lang="ca-ES" dirty="0"/>
              <a:t>",  </a:t>
            </a:r>
          </a:p>
          <a:p>
            <a:r>
              <a:rPr lang="ca-ES" dirty="0"/>
              <a:t>      ..., </a:t>
            </a:r>
          </a:p>
          <a:p>
            <a:r>
              <a:rPr lang="ca-ES" dirty="0"/>
              <a:t>      </a:t>
            </a:r>
            <a:r>
              <a:rPr lang="ca-ES" dirty="0" err="1"/>
              <a:t>weights</a:t>
            </a:r>
            <a:r>
              <a:rPr lang="ca-ES" dirty="0"/>
              <a:t> = NULL,</a:t>
            </a:r>
          </a:p>
          <a:p>
            <a:r>
              <a:rPr lang="ca-ES" dirty="0"/>
              <a:t>      </a:t>
            </a:r>
            <a:r>
              <a:rPr lang="ca-ES" dirty="0" err="1"/>
              <a:t>metric</a:t>
            </a:r>
            <a:r>
              <a:rPr lang="ca-ES" dirty="0"/>
              <a:t> = </a:t>
            </a:r>
            <a:r>
              <a:rPr lang="ca-ES" dirty="0" err="1"/>
              <a:t>ifelse</a:t>
            </a:r>
            <a:r>
              <a:rPr lang="ca-ES" dirty="0"/>
              <a:t>(</a:t>
            </a:r>
            <a:r>
              <a:rPr lang="ca-ES" dirty="0" err="1"/>
              <a:t>is.factor</a:t>
            </a:r>
            <a:r>
              <a:rPr lang="ca-ES" dirty="0"/>
              <a:t>(y), "</a:t>
            </a:r>
            <a:r>
              <a:rPr lang="ca-ES" dirty="0" err="1"/>
              <a:t>Accuracy</a:t>
            </a:r>
            <a:r>
              <a:rPr lang="ca-ES" dirty="0"/>
              <a:t>", "RMSE"),   </a:t>
            </a:r>
          </a:p>
          <a:p>
            <a:r>
              <a:rPr lang="ca-ES" dirty="0"/>
              <a:t>      </a:t>
            </a:r>
            <a:r>
              <a:rPr lang="ca-ES" dirty="0" err="1"/>
              <a:t>maximize</a:t>
            </a:r>
            <a:r>
              <a:rPr lang="ca-ES" dirty="0"/>
              <a:t> = </a:t>
            </a:r>
            <a:r>
              <a:rPr lang="ca-ES" dirty="0" err="1"/>
              <a:t>ifelse</a:t>
            </a:r>
            <a:r>
              <a:rPr lang="ca-ES" dirty="0"/>
              <a:t>(</a:t>
            </a:r>
            <a:r>
              <a:rPr lang="ca-ES" dirty="0" err="1"/>
              <a:t>metric</a:t>
            </a:r>
            <a:r>
              <a:rPr lang="ca-ES" dirty="0"/>
              <a:t> == "RMSE", FALSE, TRUE),</a:t>
            </a:r>
          </a:p>
          <a:p>
            <a:r>
              <a:rPr lang="ca-ES" dirty="0"/>
              <a:t>      </a:t>
            </a:r>
            <a:r>
              <a:rPr lang="ca-ES" dirty="0" err="1"/>
              <a:t>trControl</a:t>
            </a:r>
            <a:r>
              <a:rPr lang="ca-ES" dirty="0"/>
              <a:t> = </a:t>
            </a:r>
            <a:r>
              <a:rPr lang="ca-ES" dirty="0" err="1"/>
              <a:t>trainControl</a:t>
            </a:r>
            <a:r>
              <a:rPr lang="ca-ES" dirty="0"/>
              <a:t>(), </a:t>
            </a:r>
          </a:p>
          <a:p>
            <a:r>
              <a:rPr lang="ca-ES" dirty="0"/>
              <a:t>      </a:t>
            </a:r>
            <a:r>
              <a:rPr lang="ca-ES" dirty="0" err="1"/>
              <a:t>tuneGrid</a:t>
            </a:r>
            <a:r>
              <a:rPr lang="ca-ES" dirty="0"/>
              <a:t> = NULL, </a:t>
            </a:r>
          </a:p>
          <a:p>
            <a:r>
              <a:rPr lang="ca-ES" dirty="0"/>
              <a:t>      </a:t>
            </a:r>
            <a:r>
              <a:rPr lang="ca-ES" dirty="0" err="1"/>
              <a:t>tuneLength</a:t>
            </a:r>
            <a:r>
              <a:rPr lang="ca-ES" dirty="0"/>
              <a:t> = 3)</a:t>
            </a:r>
          </a:p>
          <a:p>
            <a:endParaRPr lang="ca-ES" dirty="0"/>
          </a:p>
          <a:p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## S3 </a:t>
            </a:r>
            <a:r>
              <a:rPr lang="ca-ES" dirty="0" err="1">
                <a:solidFill>
                  <a:schemeClr val="accent3">
                    <a:lumMod val="75000"/>
                  </a:schemeClr>
                </a:solidFill>
              </a:rPr>
              <a:t>method</a:t>
            </a:r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 for </a:t>
            </a:r>
            <a:r>
              <a:rPr lang="ca-ES" dirty="0" err="1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ca-ES" dirty="0">
                <a:solidFill>
                  <a:schemeClr val="accent3">
                    <a:lumMod val="75000"/>
                  </a:schemeClr>
                </a:solidFill>
              </a:rPr>
              <a:t> 'formula':</a:t>
            </a:r>
          </a:p>
          <a:p>
            <a:r>
              <a:rPr lang="ca-ES" dirty="0" err="1"/>
              <a:t>train</a:t>
            </a:r>
            <a:r>
              <a:rPr lang="ca-ES" dirty="0"/>
              <a:t>(</a:t>
            </a:r>
            <a:r>
              <a:rPr lang="ca-ES" dirty="0" err="1"/>
              <a:t>form</a:t>
            </a:r>
            <a:r>
              <a:rPr lang="ca-ES" dirty="0"/>
              <a:t>, data, ..., </a:t>
            </a:r>
            <a:r>
              <a:rPr lang="ca-ES" dirty="0" err="1"/>
              <a:t>weights</a:t>
            </a:r>
            <a:r>
              <a:rPr lang="ca-ES" dirty="0"/>
              <a:t>, </a:t>
            </a:r>
            <a:r>
              <a:rPr lang="ca-ES" dirty="0" err="1"/>
              <a:t>subset</a:t>
            </a:r>
            <a:r>
              <a:rPr lang="ca-ES" dirty="0"/>
              <a:t>, </a:t>
            </a:r>
            <a:r>
              <a:rPr lang="ca-ES" dirty="0" err="1"/>
              <a:t>na.action</a:t>
            </a:r>
            <a:r>
              <a:rPr lang="ca-ES" dirty="0"/>
              <a:t>, contrasts = NULL)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400" y="5559425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# Exemple : entrena amb </a:t>
            </a:r>
            <a:r>
              <a:rPr lang="ca-ES" dirty="0" err="1" smtClean="0">
                <a:solidFill>
                  <a:schemeClr val="accent3">
                    <a:lumMod val="50000"/>
                  </a:schemeClr>
                </a:solidFill>
              </a:rPr>
              <a:t>Random</a:t>
            </a:r>
            <a:r>
              <a:rPr lang="ca-E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ca-ES" dirty="0">
                <a:solidFill>
                  <a:schemeClr val="accent3">
                    <a:lumMod val="50000"/>
                  </a:schemeClr>
                </a:solidFill>
              </a:rPr>
              <a:t>Forest</a:t>
            </a: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od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&lt;- 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Survived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~., data=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data_train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method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rf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trControl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train_control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63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adreDeText 1"/>
          <p:cNvSpPr txBox="1"/>
          <p:nvPr/>
        </p:nvSpPr>
        <p:spPr>
          <a:xfrm>
            <a:off x="177800" y="225425"/>
            <a:ext cx="8382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400" dirty="0" smtClean="0"/>
              <a:t>Arguments</a:t>
            </a:r>
          </a:p>
          <a:p>
            <a:endParaRPr lang="ca-ES" sz="2400" dirty="0"/>
          </a:p>
          <a:p>
            <a:r>
              <a:rPr lang="ca-ES" sz="2000" dirty="0"/>
              <a:t>x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 = un marc de dades que conté dades d'entrenament on les mostres es troben en files i les característiques es troben en columnes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sz="2000" dirty="0"/>
              <a:t>y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 = un vector numèric o factorial que conté el resultat de cada mostra.</a:t>
            </a:r>
          </a:p>
          <a:p>
            <a:endParaRPr lang="ca-ES" sz="2000" dirty="0" smtClean="0"/>
          </a:p>
          <a:p>
            <a:r>
              <a:rPr lang="ca-ES" sz="2000" dirty="0" smtClean="0"/>
              <a:t>forma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= Una fórmula de la 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forma y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~ x1 + x2 + ...</a:t>
            </a:r>
          </a:p>
          <a:p>
            <a:endParaRPr lang="ca-ES" sz="2000" dirty="0" smtClean="0"/>
          </a:p>
          <a:p>
            <a:r>
              <a:rPr lang="ca-ES" sz="2000" dirty="0" smtClean="0"/>
              <a:t>dades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= Marc de dades del qual 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formula s'han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de prendre preferentment les variables especificades.</a:t>
            </a:r>
          </a:p>
          <a:p>
            <a:endParaRPr lang="ca-ES" sz="2000" dirty="0" smtClean="0"/>
          </a:p>
          <a:p>
            <a:r>
              <a:rPr lang="ca-ES" sz="2000" dirty="0" smtClean="0"/>
              <a:t>pesos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= un vector numèric dels pesos dels casos. </a:t>
            </a:r>
            <a:endParaRPr lang="ca-E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Aquest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argument només afectarà els models que permeten pes de majúscules.</a:t>
            </a:r>
          </a:p>
          <a:p>
            <a:endParaRPr lang="ca-ES" sz="2000" dirty="0" smtClean="0"/>
          </a:p>
          <a:p>
            <a:r>
              <a:rPr lang="ca-ES" sz="2000" dirty="0" smtClean="0"/>
              <a:t>subconjunt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= Un vector índex que especifica els casos que s'utilitzaran a la mostra d'entrenament. 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</a:p>
          <a:p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NOTA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: si es dóna, s'ha d'anomenar aquest argument.)</a:t>
            </a:r>
          </a:p>
          <a:p>
            <a:endParaRPr lang="ca-ES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0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400" y="149225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/>
              <a:t>na.acció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 = Una funció per especificar l'acció que cal dur a terme si es troben NA. L'acció predeterminada és que el procediment falli. Una alternativa és </a:t>
            </a:r>
            <a:r>
              <a:rPr lang="ca-ES" dirty="0" err="1"/>
              <a:t>na.omit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, que comporta el rebuig de casos amb valors que falten en qualsevol variable requerida. (NOTA: si es dóna, aquest argument ha de ser una llista de contrastos que s'utilitzaran per a alguns o tots els factors que apareixen com a variables a la fórmula del model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ca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 smtClean="0"/>
              <a:t>contrastos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una llista de contrastos que s'utilitzaran per a alguns o tots els factors que apareixen com a variables a la fórmula del model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ca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 smtClean="0"/>
              <a:t>mètode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una cadena que especifica quina classificació o model de regressió utilitzar. Els valors possibles són: 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ada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bag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bagEarth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bagFDA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blackboost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cforest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, ctree,ctree2</a:t>
            </a:r>
          </a:p>
          <a:p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  <a:p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arguments passats a la rutina de classificació o regressió (com ara 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randomForest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). Es produiran errors si es passen aquí els valors dels paràmetres d'ajust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ca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/>
              <a:t>m</a:t>
            </a:r>
            <a:r>
              <a:rPr lang="ca-ES" dirty="0" smtClean="0"/>
              <a:t>ètrica = </a:t>
            </a:r>
            <a:endParaRPr lang="ca-ES" dirty="0"/>
          </a:p>
          <a:p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una cadena que especifica quina mètrica de resum s'utilitzarà per seleccionar el model òptim. Per defecte, els valors possibles són "RMSE" i "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Rsquared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" per a la regressió i 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Accuracy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" i "Kappa" per a la classificació</a:t>
            </a:r>
          </a:p>
          <a:p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2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911225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a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/>
              <a:t>Maximitzar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 = una lògica: s'ha de maximitzar o minimitzar la mètrica?</a:t>
            </a:r>
          </a:p>
          <a:p>
            <a:endParaRPr lang="ca-ES" dirty="0" smtClean="0"/>
          </a:p>
          <a:p>
            <a:r>
              <a:rPr lang="ca-ES" dirty="0" err="1" smtClean="0"/>
              <a:t>trControl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 = una 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llista de valors que defineixen com actua aquesta funció. Veure 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trainControl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. (NOTA: si es dóna, s'ha d'anomenar aquest argument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.)</a:t>
            </a:r>
          </a:p>
          <a:p>
            <a:endParaRPr lang="ca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 err="1" smtClean="0"/>
              <a:t>tuneGrid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 = un 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marc de dades amb possibles valors d'ajust. Les columnes s'anomenen igual que els paràmetres d'ajust de cada mètode precedits d'un punt (per exemple, .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decay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, .lambda). Vegeu la funció </a:t>
            </a:r>
            <a:r>
              <a:rPr lang="ca-ES" dirty="0" err="1" smtClean="0">
                <a:solidFill>
                  <a:schemeClr val="accent1">
                    <a:lumMod val="75000"/>
                  </a:schemeClr>
                </a:solidFill>
              </a:rPr>
              <a:t>createGrid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ca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ca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 err="1" smtClean="0"/>
              <a:t>tuneLength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un nombre enter que denota el nombre de nivells per a cada paràmetre d'ajust que s'hauria de generar per </a:t>
            </a:r>
            <a:r>
              <a:rPr lang="ca-ES" dirty="0" err="1">
                <a:solidFill>
                  <a:schemeClr val="accent1">
                    <a:lumMod val="75000"/>
                  </a:schemeClr>
                </a:solidFill>
              </a:rPr>
              <a:t>createGrid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ca-E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NOTA: si es dóna, s'ha d'anomenar aquest argument.)</a:t>
            </a:r>
            <a:endParaRPr lang="ca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5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3349625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predict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newdata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x_test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cm =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confusionMatrix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pred,data_test$Survived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000" y="377825"/>
            <a:ext cx="75601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 err="1">
                <a:solidFill>
                  <a:schemeClr val="tx2">
                    <a:lumMod val="75000"/>
                  </a:schemeClr>
                </a:solidFill>
              </a:rPr>
              <a:t>stats</a:t>
            </a:r>
            <a:r>
              <a:rPr lang="ca-ES" sz="24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ca-ES" sz="2400" dirty="0" err="1">
                <a:solidFill>
                  <a:schemeClr val="tx2">
                    <a:lumMod val="75000"/>
                  </a:schemeClr>
                </a:solidFill>
              </a:rPr>
              <a:t>version</a:t>
            </a:r>
            <a:r>
              <a:rPr lang="ca-ES" sz="2400" dirty="0">
                <a:solidFill>
                  <a:schemeClr val="tx2">
                    <a:lumMod val="75000"/>
                  </a:schemeClr>
                </a:solidFill>
              </a:rPr>
              <a:t> 3.6.2</a:t>
            </a:r>
            <a:r>
              <a:rPr lang="ca-E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ca-E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a-ES" sz="2800" b="1" dirty="0" err="1">
                <a:solidFill>
                  <a:srgbClr val="111827"/>
                </a:solidFill>
                <a:latin typeface="Studio-Feixen-Sans"/>
              </a:rPr>
              <a:t>predict</a:t>
            </a:r>
            <a:r>
              <a:rPr lang="ca-ES" sz="3200" dirty="0"/>
              <a:t>: Model </a:t>
            </a:r>
            <a:r>
              <a:rPr lang="ca-ES" sz="3200" dirty="0" err="1" smtClean="0"/>
              <a:t>Predictions</a:t>
            </a:r>
            <a:endParaRPr lang="ca-ES" sz="3200" dirty="0"/>
          </a:p>
        </p:txBody>
      </p:sp>
      <p:sp>
        <p:nvSpPr>
          <p:cNvPr id="6" name="Rectangle 5"/>
          <p:cNvSpPr/>
          <p:nvPr/>
        </p:nvSpPr>
        <p:spPr>
          <a:xfrm>
            <a:off x="330200" y="1978025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 smtClean="0"/>
              <a:t>Predict</a:t>
            </a:r>
            <a:r>
              <a:rPr lang="ca-ES" dirty="0" smtClean="0"/>
              <a:t> és </a:t>
            </a:r>
            <a:r>
              <a:rPr lang="ca-ES" dirty="0"/>
              <a:t>una funció genèrica per a prediccions a partir dels resultats de diverses funcions d'ajust del model. La funció invoca mètodes particulars que depenen de la </a:t>
            </a:r>
            <a:r>
              <a:rPr lang="ca-ES" dirty="0" err="1" smtClean="0"/>
              <a:t>class</a:t>
            </a:r>
            <a:r>
              <a:rPr lang="ca-ES" dirty="0" smtClean="0"/>
              <a:t> del </a:t>
            </a:r>
            <a:r>
              <a:rPr lang="ca-ES" dirty="0"/>
              <a:t>primer argument.</a:t>
            </a:r>
          </a:p>
        </p:txBody>
      </p:sp>
    </p:spTree>
    <p:extLst>
      <p:ext uri="{BB962C8B-B14F-4D97-AF65-F5344CB8AC3E}">
        <p14:creationId xmlns:p14="http://schemas.microsoft.com/office/powerpoint/2010/main" val="6843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200" y="377825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caret (version 6.0-92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b="1" dirty="0" err="1">
                <a:solidFill>
                  <a:srgbClr val="111827"/>
                </a:solidFill>
                <a:latin typeface="Studio-Feixen-Sans"/>
              </a:rPr>
              <a:t>createDataPartition</a:t>
            </a:r>
            <a:r>
              <a:rPr lang="en-US" b="1" dirty="0">
                <a:solidFill>
                  <a:srgbClr val="111827"/>
                </a:solidFill>
                <a:latin typeface="Studio-Feixen-Sans"/>
              </a:rPr>
              <a:t>: Data Splitting functions</a:t>
            </a:r>
            <a:endParaRPr lang="en-US" b="1" i="0" dirty="0">
              <a:solidFill>
                <a:srgbClr val="111827"/>
              </a:solidFill>
              <a:effectLst/>
              <a:latin typeface="Studio-Feixen-Sans"/>
            </a:endParaRPr>
          </a:p>
        </p:txBody>
      </p:sp>
      <p:sp>
        <p:nvSpPr>
          <p:cNvPr id="4" name="QuadreDeText 3"/>
          <p:cNvSpPr txBox="1"/>
          <p:nvPr/>
        </p:nvSpPr>
        <p:spPr>
          <a:xfrm>
            <a:off x="406400" y="1673225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/>
              <a:t>Es creen una sèrie de particions de prova/entrenament utilitzant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createDataPartition</a:t>
            </a:r>
            <a:r>
              <a:rPr lang="ca-ES" sz="2000" dirty="0"/>
              <a:t> mentre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createResample</a:t>
            </a:r>
            <a:r>
              <a:rPr lang="ca-ES" sz="2000" dirty="0"/>
              <a:t> crea una o més mostres d'arrencada. </a:t>
            </a:r>
          </a:p>
          <a:p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createFolds</a:t>
            </a:r>
            <a:r>
              <a:rPr lang="ca-ES" sz="2000" dirty="0"/>
              <a:t> divideix les dades en </a:t>
            </a:r>
            <a:r>
              <a:rPr lang="ca-ES" sz="2000" dirty="0" err="1"/>
              <a:t>kgrups</a:t>
            </a:r>
            <a:r>
              <a:rPr lang="ca-ES" sz="2000" dirty="0"/>
              <a:t> mentre </a:t>
            </a:r>
            <a:r>
              <a:rPr lang="ca-E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createTimeSlices</a:t>
            </a:r>
            <a:r>
              <a:rPr lang="ca-ES" sz="2000" dirty="0"/>
              <a:t> crea una divisió de validació creuada per a dades de sèrie.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35000" y="3730625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/>
              <a:t>createDataPartition</a:t>
            </a:r>
            <a:r>
              <a:rPr lang="ca-ES" dirty="0"/>
              <a:t>(</a:t>
            </a:r>
          </a:p>
          <a:p>
            <a:r>
              <a:rPr lang="ca-ES" dirty="0"/>
              <a:t>  y,</a:t>
            </a:r>
          </a:p>
          <a:p>
            <a:r>
              <a:rPr lang="ca-ES" dirty="0"/>
              <a:t>  </a:t>
            </a:r>
            <a:r>
              <a:rPr lang="ca-ES" dirty="0" err="1"/>
              <a:t>times</a:t>
            </a:r>
            <a:r>
              <a:rPr lang="ca-ES" dirty="0"/>
              <a:t> = 1,</a:t>
            </a:r>
          </a:p>
          <a:p>
            <a:r>
              <a:rPr lang="ca-ES" dirty="0"/>
              <a:t>  p = 0.5,</a:t>
            </a:r>
          </a:p>
          <a:p>
            <a:r>
              <a:rPr lang="ca-ES" dirty="0"/>
              <a:t>  </a:t>
            </a:r>
            <a:r>
              <a:rPr lang="ca-ES" dirty="0" err="1"/>
              <a:t>list</a:t>
            </a:r>
            <a:r>
              <a:rPr lang="ca-ES" dirty="0"/>
              <a:t> = TRUE,</a:t>
            </a:r>
          </a:p>
          <a:p>
            <a:r>
              <a:rPr lang="ca-ES" dirty="0"/>
              <a:t>  </a:t>
            </a:r>
            <a:r>
              <a:rPr lang="ca-ES" dirty="0" err="1"/>
              <a:t>groups</a:t>
            </a:r>
            <a:r>
              <a:rPr lang="ca-ES" dirty="0"/>
              <a:t> = min(5, </a:t>
            </a:r>
            <a:r>
              <a:rPr lang="ca-ES" dirty="0" err="1"/>
              <a:t>length</a:t>
            </a:r>
            <a:r>
              <a:rPr lang="ca-ES" dirty="0"/>
              <a:t>(y))</a:t>
            </a:r>
          </a:p>
          <a:p>
            <a:r>
              <a:rPr lang="ca-ES" dirty="0"/>
              <a:t>)</a:t>
            </a:r>
          </a:p>
          <a:p>
            <a:r>
              <a:rPr lang="ca-ES" dirty="0" err="1"/>
              <a:t>createFolds</a:t>
            </a:r>
            <a:r>
              <a:rPr lang="ca-ES" dirty="0"/>
              <a:t>(y, k = 10, </a:t>
            </a:r>
            <a:r>
              <a:rPr lang="ca-ES" dirty="0" err="1"/>
              <a:t>list</a:t>
            </a:r>
            <a:r>
              <a:rPr lang="ca-ES" dirty="0"/>
              <a:t> = TRUE, </a:t>
            </a:r>
            <a:r>
              <a:rPr lang="ca-ES" dirty="0" err="1"/>
              <a:t>returnTrain</a:t>
            </a:r>
            <a:r>
              <a:rPr lang="ca-ES" dirty="0"/>
              <a:t> = FALSE)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69233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225425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a-ES" dirty="0"/>
          </a:p>
          <a:p>
            <a:r>
              <a:rPr lang="ca-ES" dirty="0" err="1"/>
              <a:t>createMultiFolds</a:t>
            </a:r>
            <a:r>
              <a:rPr lang="ca-ES" dirty="0"/>
              <a:t>(y, k = 10, </a:t>
            </a:r>
            <a:r>
              <a:rPr lang="ca-ES" dirty="0" err="1"/>
              <a:t>times</a:t>
            </a:r>
            <a:r>
              <a:rPr lang="ca-ES" dirty="0"/>
              <a:t> = 5)</a:t>
            </a:r>
          </a:p>
          <a:p>
            <a:endParaRPr lang="ca-ES" dirty="0"/>
          </a:p>
          <a:p>
            <a:r>
              <a:rPr lang="ca-ES" dirty="0" err="1"/>
              <a:t>createTimeSlices</a:t>
            </a:r>
            <a:r>
              <a:rPr lang="ca-ES" dirty="0"/>
              <a:t>(y, </a:t>
            </a:r>
            <a:r>
              <a:rPr lang="ca-ES" dirty="0" err="1"/>
              <a:t>initialWindow</a:t>
            </a:r>
            <a:r>
              <a:rPr lang="ca-ES" dirty="0"/>
              <a:t>, </a:t>
            </a:r>
            <a:r>
              <a:rPr lang="ca-ES" dirty="0" err="1"/>
              <a:t>horizon</a:t>
            </a:r>
            <a:r>
              <a:rPr lang="ca-ES" dirty="0"/>
              <a:t> = 1, </a:t>
            </a:r>
            <a:r>
              <a:rPr lang="ca-ES" dirty="0" err="1"/>
              <a:t>fixedWindow</a:t>
            </a:r>
            <a:r>
              <a:rPr lang="ca-ES" dirty="0"/>
              <a:t> = TRUE, </a:t>
            </a:r>
            <a:r>
              <a:rPr lang="ca-ES" dirty="0" err="1"/>
              <a:t>skip</a:t>
            </a:r>
            <a:r>
              <a:rPr lang="ca-ES" dirty="0"/>
              <a:t> = 0)</a:t>
            </a:r>
          </a:p>
          <a:p>
            <a:endParaRPr lang="ca-ES" dirty="0"/>
          </a:p>
          <a:p>
            <a:r>
              <a:rPr lang="ca-ES" dirty="0" err="1"/>
              <a:t>groupKFold</a:t>
            </a:r>
            <a:r>
              <a:rPr lang="ca-ES" dirty="0"/>
              <a:t>(</a:t>
            </a:r>
            <a:r>
              <a:rPr lang="ca-ES" dirty="0" err="1"/>
              <a:t>group</a:t>
            </a:r>
            <a:r>
              <a:rPr lang="ca-ES" dirty="0"/>
              <a:t>, k = </a:t>
            </a:r>
            <a:r>
              <a:rPr lang="ca-ES" dirty="0" err="1"/>
              <a:t>length</a:t>
            </a:r>
            <a:r>
              <a:rPr lang="ca-ES" dirty="0"/>
              <a:t>(</a:t>
            </a:r>
            <a:r>
              <a:rPr lang="ca-ES" dirty="0" err="1"/>
              <a:t>unique</a:t>
            </a:r>
            <a:r>
              <a:rPr lang="ca-ES" dirty="0"/>
              <a:t>(</a:t>
            </a:r>
            <a:r>
              <a:rPr lang="ca-ES" dirty="0" err="1"/>
              <a:t>group</a:t>
            </a:r>
            <a:r>
              <a:rPr lang="ca-ES" dirty="0"/>
              <a:t>)))</a:t>
            </a:r>
          </a:p>
          <a:p>
            <a:endParaRPr lang="ca-ES" dirty="0"/>
          </a:p>
          <a:p>
            <a:r>
              <a:rPr lang="ca-ES" dirty="0" err="1"/>
              <a:t>createResample</a:t>
            </a:r>
            <a:r>
              <a:rPr lang="ca-ES" dirty="0"/>
              <a:t>(y, </a:t>
            </a:r>
            <a:r>
              <a:rPr lang="ca-ES" dirty="0" err="1"/>
              <a:t>times</a:t>
            </a:r>
            <a:r>
              <a:rPr lang="ca-ES" dirty="0"/>
              <a:t> = 10, </a:t>
            </a:r>
            <a:r>
              <a:rPr lang="ca-ES" dirty="0" err="1"/>
              <a:t>list</a:t>
            </a:r>
            <a:r>
              <a:rPr lang="ca-ES" dirty="0"/>
              <a:t> = TRUE)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2600" y="3959225"/>
            <a:ext cx="7696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dirty="0">
                <a:solidFill>
                  <a:srgbClr val="00B050"/>
                </a:solidFill>
              </a:rPr>
              <a:t># </a:t>
            </a:r>
            <a:r>
              <a:rPr lang="ca-ES" sz="2000" dirty="0" err="1">
                <a:solidFill>
                  <a:srgbClr val="00B050"/>
                </a:solidFill>
              </a:rPr>
              <a:t>define</a:t>
            </a:r>
            <a:r>
              <a:rPr lang="ca-ES" sz="2000" dirty="0">
                <a:solidFill>
                  <a:srgbClr val="00B050"/>
                </a:solidFill>
              </a:rPr>
              <a:t> </a:t>
            </a:r>
            <a:r>
              <a:rPr lang="ca-ES" sz="2000" dirty="0" err="1">
                <a:solidFill>
                  <a:srgbClr val="00B050"/>
                </a:solidFill>
              </a:rPr>
              <a:t>an</a:t>
            </a:r>
            <a:r>
              <a:rPr lang="ca-ES" sz="2000" dirty="0">
                <a:solidFill>
                  <a:srgbClr val="00B050"/>
                </a:solidFill>
              </a:rPr>
              <a:t> 80%/20% </a:t>
            </a:r>
            <a:r>
              <a:rPr lang="ca-ES" sz="2000" dirty="0" err="1">
                <a:solidFill>
                  <a:srgbClr val="00B050"/>
                </a:solidFill>
              </a:rPr>
              <a:t>train</a:t>
            </a:r>
            <a:r>
              <a:rPr lang="ca-ES" sz="2000" dirty="0">
                <a:solidFill>
                  <a:srgbClr val="00B050"/>
                </a:solidFill>
              </a:rPr>
              <a:t>/test </a:t>
            </a:r>
            <a:r>
              <a:rPr lang="ca-ES" sz="2000" dirty="0" err="1">
                <a:solidFill>
                  <a:srgbClr val="00B050"/>
                </a:solidFill>
              </a:rPr>
              <a:t>split</a:t>
            </a:r>
            <a:r>
              <a:rPr lang="ca-ES" sz="2000" dirty="0">
                <a:solidFill>
                  <a:srgbClr val="00B050"/>
                </a:solidFill>
              </a:rPr>
              <a:t> of </a:t>
            </a:r>
            <a:r>
              <a:rPr lang="ca-ES" sz="2000" dirty="0" err="1">
                <a:solidFill>
                  <a:srgbClr val="00B050"/>
                </a:solidFill>
              </a:rPr>
              <a:t>the</a:t>
            </a:r>
            <a:r>
              <a:rPr lang="ca-ES" sz="2000" dirty="0">
                <a:solidFill>
                  <a:srgbClr val="00B050"/>
                </a:solidFill>
              </a:rPr>
              <a:t> </a:t>
            </a:r>
            <a:r>
              <a:rPr lang="ca-ES" sz="2000" dirty="0" err="1">
                <a:solidFill>
                  <a:srgbClr val="00B050"/>
                </a:solidFill>
              </a:rPr>
              <a:t>dataset</a:t>
            </a:r>
            <a:endParaRPr lang="ca-ES" sz="2000" dirty="0">
              <a:solidFill>
                <a:srgbClr val="00B050"/>
              </a:solidFill>
            </a:endParaRPr>
          </a:p>
          <a:p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split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=0.80</a:t>
            </a:r>
          </a:p>
          <a:p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trainIndex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 &lt;- </a:t>
            </a:r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createDataPartition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iris$Species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, p=</a:t>
            </a:r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split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=FALSE)</a:t>
            </a:r>
          </a:p>
          <a:p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data_train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 &lt;- iris[ </a:t>
            </a:r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trainIndex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,]</a:t>
            </a:r>
          </a:p>
          <a:p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data_test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 &lt;- iris[-</a:t>
            </a:r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trainIndex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,]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647" y="2816225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groupKFold</a:t>
            </a:r>
            <a:r>
              <a:rPr lang="ca-ES" dirty="0"/>
              <a:t> divideix les dades en funció d'un factor d'agrupació.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4353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956" y="2130425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solidFill>
                  <a:srgbClr val="00B050"/>
                </a:solidFill>
              </a:rPr>
              <a:t># Entrena un model </a:t>
            </a:r>
            <a:r>
              <a:rPr lang="ca-ES" dirty="0" err="1">
                <a:solidFill>
                  <a:srgbClr val="00B050"/>
                </a:solidFill>
              </a:rPr>
              <a:t>Naive</a:t>
            </a:r>
            <a:r>
              <a:rPr lang="ca-ES" dirty="0">
                <a:solidFill>
                  <a:srgbClr val="00B050"/>
                </a:solidFill>
              </a:rPr>
              <a:t> </a:t>
            </a:r>
            <a:r>
              <a:rPr lang="ca-ES" dirty="0" err="1">
                <a:solidFill>
                  <a:srgbClr val="00B050"/>
                </a:solidFill>
              </a:rPr>
              <a:t>bayes</a:t>
            </a:r>
            <a:r>
              <a:rPr lang="ca-ES" dirty="0">
                <a:solidFill>
                  <a:srgbClr val="00B050"/>
                </a:solidFill>
              </a:rPr>
              <a:t> model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model 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NaiveBayes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Species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~., data=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data_train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>
                <a:solidFill>
                  <a:srgbClr val="00B050"/>
                </a:solidFill>
              </a:rPr>
              <a:t># </a:t>
            </a:r>
            <a:r>
              <a:rPr lang="ca-ES" dirty="0" err="1">
                <a:solidFill>
                  <a:srgbClr val="00B050"/>
                </a:solidFill>
              </a:rPr>
              <a:t>make</a:t>
            </a:r>
            <a:r>
              <a:rPr lang="ca-ES" dirty="0">
                <a:solidFill>
                  <a:srgbClr val="00B050"/>
                </a:solidFill>
              </a:rPr>
              <a:t> </a:t>
            </a:r>
            <a:r>
              <a:rPr lang="ca-ES" dirty="0" err="1">
                <a:solidFill>
                  <a:srgbClr val="00B050"/>
                </a:solidFill>
              </a:rPr>
              <a:t>predictions</a:t>
            </a:r>
            <a:r>
              <a:rPr lang="ca-ES" dirty="0">
                <a:solidFill>
                  <a:srgbClr val="00B050"/>
                </a:solidFill>
              </a:rPr>
              <a:t>  </a:t>
            </a:r>
            <a:r>
              <a:rPr lang="ca-ES" dirty="0" err="1">
                <a:solidFill>
                  <a:srgbClr val="00B050"/>
                </a:solidFill>
              </a:rPr>
              <a:t>x_test</a:t>
            </a:r>
            <a:r>
              <a:rPr lang="ca-ES" dirty="0">
                <a:solidFill>
                  <a:srgbClr val="00B050"/>
                </a:solidFill>
              </a:rPr>
              <a:t> = variables </a:t>
            </a:r>
            <a:r>
              <a:rPr lang="ca-ES" dirty="0" err="1">
                <a:solidFill>
                  <a:srgbClr val="00B050"/>
                </a:solidFill>
              </a:rPr>
              <a:t>entreda</a:t>
            </a:r>
            <a:r>
              <a:rPr lang="ca-ES" dirty="0">
                <a:solidFill>
                  <a:srgbClr val="00B050"/>
                </a:solidFill>
              </a:rPr>
              <a:t> </a:t>
            </a:r>
            <a:r>
              <a:rPr lang="ca-ES" dirty="0" err="1">
                <a:solidFill>
                  <a:srgbClr val="00B050"/>
                </a:solidFill>
              </a:rPr>
              <a:t>y_test</a:t>
            </a:r>
            <a:r>
              <a:rPr lang="ca-ES" dirty="0">
                <a:solidFill>
                  <a:srgbClr val="00B050"/>
                </a:solidFill>
              </a:rPr>
              <a:t> = classe solució</a:t>
            </a: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x_test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data_test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[,1:4]</a:t>
            </a: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col_resultat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data_test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[,5]</a:t>
            </a: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predictions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predict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(model,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x_test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>
                <a:solidFill>
                  <a:srgbClr val="00B050"/>
                </a:solidFill>
              </a:rPr>
              <a:t># </a:t>
            </a:r>
            <a:r>
              <a:rPr lang="ca-ES" dirty="0" err="1">
                <a:solidFill>
                  <a:srgbClr val="00B050"/>
                </a:solidFill>
              </a:rPr>
              <a:t>summarize</a:t>
            </a:r>
            <a:r>
              <a:rPr lang="ca-ES" dirty="0">
                <a:solidFill>
                  <a:srgbClr val="00B050"/>
                </a:solidFill>
              </a:rPr>
              <a:t> </a:t>
            </a:r>
            <a:r>
              <a:rPr lang="ca-ES" dirty="0" err="1">
                <a:solidFill>
                  <a:srgbClr val="00B050"/>
                </a:solidFill>
              </a:rPr>
              <a:t>results</a:t>
            </a:r>
            <a:endParaRPr lang="ca-ES" dirty="0">
              <a:solidFill>
                <a:srgbClr val="00B050"/>
              </a:solidFill>
            </a:endParaRP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confusionMatrix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predictions$class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col_resultat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956" y="530225"/>
            <a:ext cx="67732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e1071 (version 1.7-9</a:t>
            </a:r>
            <a:r>
              <a:rPr lang="fr-FR" dirty="0" smtClean="0">
                <a:hlinkClick r:id="rId2"/>
              </a:rPr>
              <a:t>)</a:t>
            </a:r>
            <a:endParaRPr lang="fr-FR" dirty="0" smtClean="0"/>
          </a:p>
          <a:p>
            <a:endParaRPr lang="fr-FR" b="1" dirty="0">
              <a:solidFill>
                <a:srgbClr val="111827"/>
              </a:solidFill>
              <a:latin typeface="Studio-Feixen-Sans"/>
            </a:endParaRPr>
          </a:p>
          <a:p>
            <a:r>
              <a:rPr lang="fr-FR" sz="2800" b="1" dirty="0">
                <a:solidFill>
                  <a:srgbClr val="111827"/>
                </a:solidFill>
                <a:latin typeface="Studio-Feixen-Sans"/>
              </a:rPr>
              <a:t>NaiveBayes</a:t>
            </a:r>
            <a:r>
              <a:rPr lang="fr-FR" b="1" dirty="0">
                <a:solidFill>
                  <a:srgbClr val="111827"/>
                </a:solidFill>
                <a:latin typeface="Studio-Feixen-Sans"/>
              </a:rPr>
              <a:t>: Naive Bayes Classifier</a:t>
            </a:r>
            <a:endParaRPr lang="fr-FR" b="1" i="0" dirty="0">
              <a:solidFill>
                <a:srgbClr val="111827"/>
              </a:solidFill>
              <a:effectLst/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84415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1200" y="377825"/>
            <a:ext cx="1502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800" b="1" dirty="0" err="1">
                <a:solidFill>
                  <a:srgbClr val="111827"/>
                </a:solidFill>
                <a:latin typeface="Studio-Feixen-Sans"/>
              </a:rPr>
              <a:t>holdout</a:t>
            </a:r>
            <a:endParaRPr lang="ca-ES" b="1" i="0" dirty="0">
              <a:solidFill>
                <a:srgbClr val="111827"/>
              </a:solidFill>
              <a:effectLst/>
              <a:latin typeface="Studio-Feixen-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200" y="1139825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>
                <a:solidFill>
                  <a:srgbClr val="111827"/>
                </a:solidFill>
              </a:rPr>
              <a:t>calcula els índexs per a les dades de </a:t>
            </a:r>
            <a:r>
              <a:rPr lang="ca-ES" b="1" dirty="0" err="1">
                <a:solidFill>
                  <a:srgbClr val="111827"/>
                </a:solidFill>
              </a:rPr>
              <a:t>holdout</a:t>
            </a:r>
            <a:r>
              <a:rPr lang="ca-ES" b="1" dirty="0">
                <a:solidFill>
                  <a:srgbClr val="111827"/>
                </a:solidFill>
              </a:rPr>
              <a:t> dividides en conjunts d'entrenament i de prova</a:t>
            </a:r>
            <a:r>
              <a:rPr lang="ca-ES" b="1" dirty="0" smtClean="0">
                <a:solidFill>
                  <a:srgbClr val="111827"/>
                </a:solidFill>
              </a:rPr>
              <a:t>.</a:t>
            </a:r>
            <a:endParaRPr lang="ca-ES" b="1" dirty="0">
              <a:solidFill>
                <a:srgbClr val="11182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600" y="2056252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oldout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 y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ratio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2/3,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internalsplit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FALSE, 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mode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stratified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1, 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seed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NULL,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window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=10, increment=1)</a:t>
            </a:r>
          </a:p>
        </p:txBody>
      </p:sp>
      <p:sp>
        <p:nvSpPr>
          <p:cNvPr id="10" name="QuadreDeText 9"/>
          <p:cNvSpPr txBox="1"/>
          <p:nvPr/>
        </p:nvSpPr>
        <p:spPr>
          <a:xfrm>
            <a:off x="558800" y="2968625"/>
            <a:ext cx="777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dirty="0" smtClean="0"/>
              <a:t>= objectiu </a:t>
            </a:r>
            <a:r>
              <a:rPr lang="ca-ES" dirty="0"/>
              <a:t>desitjat: vector numèric; o factor -- llavors s'aplica una retenció estratificada (és a dir, les proporcions de les classes són les mateixes per a cada conjunt</a:t>
            </a:r>
            <a:r>
              <a:rPr lang="ca-ES" dirty="0" smtClean="0"/>
              <a:t>).</a:t>
            </a:r>
          </a:p>
          <a:p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atio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ca-ES" dirty="0"/>
              <a:t>ràtio de divisió (en percentatge - estableix la mida del conjunt d'entrenament; o en nombre total d'exemples - estableix la mida del conjunt de prova</a:t>
            </a:r>
            <a:r>
              <a:rPr lang="ca-ES" dirty="0" smtClean="0"/>
              <a:t>)</a:t>
            </a:r>
          </a:p>
          <a:p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nternalsplit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dirty="0"/>
              <a:t>= si TRUE aleshores les dades d'entrenament es divideixen encara més en conjunts de formació i validació. El mateix </a:t>
            </a:r>
            <a:r>
              <a:rPr lang="ca-ES" dirty="0" err="1" smtClean="0"/>
              <a:t>rparàmetre</a:t>
            </a:r>
            <a:r>
              <a:rPr lang="ca-ES" dirty="0" smtClean="0"/>
              <a:t> </a:t>
            </a:r>
            <a:r>
              <a:rPr lang="ca-ES" dirty="0"/>
              <a:t>s'utilitza per a la divisió interna </a:t>
            </a:r>
          </a:p>
        </p:txBody>
      </p:sp>
    </p:spTree>
    <p:extLst>
      <p:ext uri="{BB962C8B-B14F-4D97-AF65-F5344CB8AC3E}">
        <p14:creationId xmlns:p14="http://schemas.microsoft.com/office/powerpoint/2010/main" val="4740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1200" y="377825"/>
            <a:ext cx="1502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2800" b="1" dirty="0" err="1">
                <a:solidFill>
                  <a:srgbClr val="111827"/>
                </a:solidFill>
                <a:latin typeface="Studio-Feixen-Sans"/>
              </a:rPr>
              <a:t>holdout</a:t>
            </a:r>
            <a:endParaRPr lang="ca-ES" b="1" i="0" dirty="0">
              <a:solidFill>
                <a:srgbClr val="111827"/>
              </a:solidFill>
              <a:effectLst/>
              <a:latin typeface="Studio-Feixen-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200" y="1139825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>
                <a:solidFill>
                  <a:srgbClr val="111827"/>
                </a:solidFill>
              </a:rPr>
              <a:t>calcula els índexs per a les dades de </a:t>
            </a:r>
            <a:r>
              <a:rPr lang="ca-ES" b="1" dirty="0" err="1">
                <a:solidFill>
                  <a:srgbClr val="111827"/>
                </a:solidFill>
              </a:rPr>
              <a:t>holdout</a:t>
            </a:r>
            <a:r>
              <a:rPr lang="ca-ES" b="1" dirty="0">
                <a:solidFill>
                  <a:srgbClr val="111827"/>
                </a:solidFill>
              </a:rPr>
              <a:t> dividides en conjunts d'entrenament i de prova</a:t>
            </a:r>
            <a:r>
              <a:rPr lang="ca-ES" b="1" dirty="0" smtClean="0">
                <a:solidFill>
                  <a:srgbClr val="111827"/>
                </a:solidFill>
              </a:rPr>
              <a:t>.</a:t>
            </a:r>
            <a:endParaRPr lang="ca-ES" b="1" dirty="0">
              <a:solidFill>
                <a:srgbClr val="11182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600" y="2056252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oldout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 y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ratio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2/3,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internalsplit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FALSE, 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mode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stratified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1, 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seed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NULL,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window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=10, increment=1)</a:t>
            </a:r>
          </a:p>
        </p:txBody>
      </p:sp>
      <p:sp>
        <p:nvSpPr>
          <p:cNvPr id="10" name="QuadreDeText 9"/>
          <p:cNvSpPr txBox="1"/>
          <p:nvPr/>
        </p:nvSpPr>
        <p:spPr>
          <a:xfrm>
            <a:off x="558800" y="2968625"/>
            <a:ext cx="777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dirty="0" smtClean="0"/>
              <a:t>= objectiu </a:t>
            </a:r>
            <a:r>
              <a:rPr lang="ca-ES" dirty="0"/>
              <a:t>desitjat: vector numèric; o factor -- llavors s'aplica una retenció estratificada (és a dir, les proporcions de les classes són les mateixes per a cada conjunt</a:t>
            </a:r>
            <a:r>
              <a:rPr lang="ca-ES" dirty="0" smtClean="0"/>
              <a:t>).</a:t>
            </a:r>
          </a:p>
          <a:p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atio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ca-ES" dirty="0"/>
              <a:t>ràtio de divisió (en percentatge - estableix la mida del conjunt d'entrenament; o en nombre total d'exemples - estableix la mida del conjunt de prova</a:t>
            </a:r>
            <a:r>
              <a:rPr lang="ca-ES" dirty="0" smtClean="0"/>
              <a:t>)</a:t>
            </a:r>
          </a:p>
          <a:p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nternalsplit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dirty="0"/>
              <a:t>= si TRUE aleshores les dades d'entrenament es divideixen encara més en conjunts de formació i validació. El mateix </a:t>
            </a:r>
            <a:r>
              <a:rPr lang="ca-ES" dirty="0" err="1" smtClean="0"/>
              <a:t>rparàmetre</a:t>
            </a:r>
            <a:r>
              <a:rPr lang="ca-ES" dirty="0" smtClean="0"/>
              <a:t> </a:t>
            </a:r>
            <a:r>
              <a:rPr lang="ca-ES" dirty="0"/>
              <a:t>s'utilitza per a la divisió interna </a:t>
            </a:r>
          </a:p>
        </p:txBody>
      </p:sp>
    </p:spTree>
    <p:extLst>
      <p:ext uri="{BB962C8B-B14F-4D97-AF65-F5344CB8AC3E}">
        <p14:creationId xmlns:p14="http://schemas.microsoft.com/office/powerpoint/2010/main" val="104798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adreDeText 2"/>
          <p:cNvSpPr txBox="1"/>
          <p:nvPr/>
        </p:nvSpPr>
        <p:spPr>
          <a:xfrm>
            <a:off x="330200" y="1216025"/>
            <a:ext cx="8559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b="1" dirty="0"/>
              <a:t>m</a:t>
            </a:r>
            <a:r>
              <a:rPr lang="ca-ES" sz="2000" b="1" dirty="0" smtClean="0"/>
              <a:t>ode</a:t>
            </a:r>
            <a:r>
              <a:rPr lang="ca-ES" sz="2000" dirty="0" smtClean="0"/>
              <a:t> = Les </a:t>
            </a:r>
            <a:r>
              <a:rPr lang="ca-ES" sz="2000" dirty="0"/>
              <a:t>opcions són:</a:t>
            </a:r>
          </a:p>
          <a:p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ca-ES" sz="2000" b="1" dirty="0" err="1">
                <a:solidFill>
                  <a:schemeClr val="accent1">
                    <a:lumMod val="75000"/>
                  </a:schemeClr>
                </a:solidFill>
              </a:rPr>
              <a:t>stratified</a:t>
            </a:r>
            <a:r>
              <a:rPr lang="ca-ES" sz="20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- la retenció aleatòria estratificada si </a:t>
            </a:r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yés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 un factor; en cas contrari es comporta com a retenció aleatòria estàndard;</a:t>
            </a:r>
          </a:p>
          <a:p>
            <a:pPr lvl="1"/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ca-ES" sz="2000" b="1" dirty="0" err="1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ca-ES" sz="20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- Retenció aleatòria estàndard;</a:t>
            </a:r>
          </a:p>
          <a:p>
            <a:pPr lvl="1"/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ca-ES" sz="2000" b="1" dirty="0" err="1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ca-ES" sz="20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- Mode estàtic, on els primers exemples s'utilitzen per a l'entrenament i els posteriors per a la prova (útil per a dades de sèries temporals);</a:t>
            </a:r>
          </a:p>
          <a:p>
            <a:pPr lvl="1"/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ca-ES" sz="2000" b="1" dirty="0" err="1">
                <a:solidFill>
                  <a:schemeClr val="accent1">
                    <a:lumMod val="75000"/>
                  </a:schemeClr>
                </a:solidFill>
              </a:rPr>
              <a:t>rolling</a:t>
            </a:r>
            <a:r>
              <a:rPr lang="ca-ES" sz="20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- finestra 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lliscant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(p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. ex. útil per a la predicció del mercat de valors), semblant a l' 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excepció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que 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és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la mida de la finestra, 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iter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és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la iteració giratòria i 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increment és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el nombre de mostres lliscades a cada iteració. En cada iteració, la mida del conjunt d'entrenament es fixa en </a:t>
            </a:r>
            <a:r>
              <a:rPr lang="ca-ES" sz="2000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, mentre que la mida del conjunt de prova és igual a </a:t>
            </a:r>
            <a:r>
              <a:rPr lang="ca-ES" sz="2000" dirty="0" err="1" smtClean="0">
                <a:solidFill>
                  <a:schemeClr val="accent1">
                    <a:lumMod val="75000"/>
                  </a:schemeClr>
                </a:solidFill>
              </a:rPr>
              <a:t>ratio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 excepte </a:t>
            </a:r>
            <a:r>
              <a:rPr lang="ca-ES" sz="2000" dirty="0">
                <a:solidFill>
                  <a:schemeClr val="accent1">
                    <a:lumMod val="75000"/>
                  </a:schemeClr>
                </a:solidFill>
              </a:rPr>
              <a:t>per a l'última iteració (on pot ser més petita</a:t>
            </a:r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6600" y="377825"/>
            <a:ext cx="6893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ca-E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oldout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 y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ratio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2/3,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internalsplit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FALSE, 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mode 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"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stratified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1, </a:t>
            </a:r>
          </a:p>
          <a:p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ca-E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seed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NULL,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window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=10, increment=1)</a:t>
            </a:r>
          </a:p>
        </p:txBody>
      </p:sp>
    </p:spTree>
    <p:extLst>
      <p:ext uri="{BB962C8B-B14F-4D97-AF65-F5344CB8AC3E}">
        <p14:creationId xmlns:p14="http://schemas.microsoft.com/office/powerpoint/2010/main" val="18583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216025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ca-ES" b="1" dirty="0">
                <a:solidFill>
                  <a:schemeClr val="accent1">
                    <a:lumMod val="75000"/>
                  </a:schemeClr>
                </a:solidFill>
              </a:rPr>
              <a:t>incremental-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- El mode de reciclatge incremental, també conegut com a finestres creixents, semblant a </a:t>
            </a:r>
            <a:r>
              <a:rPr lang="ca-ES" dirty="0" err="1" smtClean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 excepte 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que </a:t>
            </a:r>
            <a:r>
              <a:rPr lang="ca-ES" dirty="0" err="1" smtClean="0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 és 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la mida inicial de la finestra, iterés la iteració incremental i incrementés el nombre de mostres afegides a cada iteració. En cada iteració, la mida del conjunt d'entrenament creix (+increment), mentre que la mida del conjunt de prova és igual a </a:t>
            </a:r>
            <a:r>
              <a:rPr lang="ca-ES" dirty="0" err="1" smtClean="0">
                <a:solidFill>
                  <a:schemeClr val="accent1">
                    <a:lumMod val="75000"/>
                  </a:schemeClr>
                </a:solidFill>
              </a:rPr>
              <a:t>ratio</a:t>
            </a:r>
            <a:r>
              <a:rPr lang="ca-ES" dirty="0" smtClean="0">
                <a:solidFill>
                  <a:schemeClr val="accent1">
                    <a:lumMod val="75000"/>
                  </a:schemeClr>
                </a:solidFill>
              </a:rPr>
              <a:t> excepte </a:t>
            </a:r>
            <a:r>
              <a:rPr lang="ca-ES" dirty="0">
                <a:solidFill>
                  <a:schemeClr val="accent1">
                    <a:lumMod val="75000"/>
                  </a:schemeClr>
                </a:solidFill>
              </a:rPr>
              <a:t>per a l'última iteració (on pot ser més petita).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3197225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b="1" dirty="0" err="1"/>
              <a:t>iter</a:t>
            </a:r>
            <a:endParaRPr lang="ca-ES" b="1" dirty="0"/>
          </a:p>
          <a:p>
            <a:r>
              <a:rPr lang="ca-ES" dirty="0"/>
              <a:t>iteració del mode de reciclatge incremental (només s'utilitza quan mode="</a:t>
            </a:r>
            <a:r>
              <a:rPr lang="ca-ES" dirty="0" err="1"/>
              <a:t>rolling"o</a:t>
            </a:r>
            <a:r>
              <a:rPr lang="ca-ES" dirty="0"/>
              <a:t> "incremental", normalment </a:t>
            </a:r>
            <a:r>
              <a:rPr lang="ca-ES" dirty="0" err="1"/>
              <a:t>iters'estableix</a:t>
            </a:r>
            <a:r>
              <a:rPr lang="ca-ES" dirty="0"/>
              <a:t> dins d'un cicle, vegeu l'exemple següent).</a:t>
            </a:r>
          </a:p>
          <a:p>
            <a:endParaRPr lang="ca-ES" dirty="0"/>
          </a:p>
          <a:p>
            <a:r>
              <a:rPr lang="ca-ES" b="1" dirty="0" err="1" smtClean="0"/>
              <a:t>seed</a:t>
            </a:r>
            <a:endParaRPr lang="ca-ES" b="1" dirty="0"/>
          </a:p>
          <a:p>
            <a:r>
              <a:rPr lang="ca-ES" dirty="0"/>
              <a:t>si </a:t>
            </a:r>
            <a:r>
              <a:rPr lang="ca-ES" dirty="0" err="1"/>
              <a:t>NULLaleshores</a:t>
            </a:r>
            <a:r>
              <a:rPr lang="ca-ES" dirty="0"/>
              <a:t> no s'utilitza cap llavor i s'assumeix l'atzar R actual; en cas contrari s'adopta una llavor fixa per generar seqüències de mostres aleatòries locals, retornant sempre el mateix resultat per a la mateixa llavor (local significa que no afecta l'estat d'altres generacions de nombres aleatoris anomenades després d'aquesta funció, vegeu l'exemple).</a:t>
            </a:r>
          </a:p>
          <a:p>
            <a:endParaRPr lang="ca-ES" dirty="0"/>
          </a:p>
        </p:txBody>
      </p:sp>
      <p:sp>
        <p:nvSpPr>
          <p:cNvPr id="4" name="Rectangle 3"/>
          <p:cNvSpPr/>
          <p:nvPr/>
        </p:nvSpPr>
        <p:spPr>
          <a:xfrm>
            <a:off x="2006600" y="377825"/>
            <a:ext cx="6893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ca-E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oldout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 y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ratio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2/3,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internalsplit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FALSE, 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mode 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"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stratified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1, </a:t>
            </a:r>
          </a:p>
          <a:p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ca-E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seed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NULL,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window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=10, increment=1)</a:t>
            </a:r>
          </a:p>
        </p:txBody>
      </p:sp>
    </p:spTree>
    <p:extLst>
      <p:ext uri="{BB962C8B-B14F-4D97-AF65-F5344CB8AC3E}">
        <p14:creationId xmlns:p14="http://schemas.microsoft.com/office/powerpoint/2010/main" val="29537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600" y="1216025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a-ES" dirty="0"/>
          </a:p>
          <a:p>
            <a:r>
              <a:rPr lang="ca-ES" b="1" dirty="0" err="1" smtClean="0"/>
              <a:t>window</a:t>
            </a:r>
            <a:endParaRPr lang="ca-ES" b="1" dirty="0"/>
          </a:p>
          <a:p>
            <a:r>
              <a:rPr lang="ca-ES" dirty="0"/>
              <a:t>mida de la finestra d'entrenament (si mode="</a:t>
            </a:r>
            <a:r>
              <a:rPr lang="ca-ES" dirty="0" err="1"/>
              <a:t>rolling</a:t>
            </a:r>
            <a:r>
              <a:rPr lang="ca-ES" dirty="0"/>
              <a:t>") o mida de la finestra d'entrenament inicial (si mode="incremental").</a:t>
            </a:r>
          </a:p>
          <a:p>
            <a:endParaRPr lang="ca-ES" dirty="0"/>
          </a:p>
          <a:p>
            <a:r>
              <a:rPr lang="ca-ES" b="1" dirty="0"/>
              <a:t>increment</a:t>
            </a:r>
          </a:p>
          <a:p>
            <a:r>
              <a:rPr lang="ca-ES" dirty="0"/>
              <a:t>nombre de mostres afegides a la finestra d'entrenament a cada iteració (si mode="</a:t>
            </a:r>
            <a:r>
              <a:rPr lang="ca-ES" dirty="0" err="1"/>
              <a:t>incremental"o</a:t>
            </a:r>
            <a:r>
              <a:rPr lang="ca-ES" dirty="0"/>
              <a:t> mode="</a:t>
            </a:r>
            <a:r>
              <a:rPr lang="ca-ES" dirty="0" err="1"/>
              <a:t>rolling</a:t>
            </a:r>
            <a:r>
              <a:rPr lang="ca-ES" dirty="0"/>
              <a:t>").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6600" y="377825"/>
            <a:ext cx="6893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ca-E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oldout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 y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ratio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2/3,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internalsplit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FALSE, 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mode 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"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stratified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iter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1, </a:t>
            </a:r>
          </a:p>
          <a:p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ca-E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seed</a:t>
            </a:r>
            <a:r>
              <a:rPr lang="ca-E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NULL, </a:t>
            </a:r>
            <a:r>
              <a:rPr lang="ca-E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window</a:t>
            </a:r>
            <a:r>
              <a:rPr lang="ca-E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=10, increment=1)</a:t>
            </a:r>
          </a:p>
        </p:txBody>
      </p:sp>
    </p:spTree>
    <p:extLst>
      <p:ext uri="{BB962C8B-B14F-4D97-AF65-F5344CB8AC3E}">
        <p14:creationId xmlns:p14="http://schemas.microsoft.com/office/powerpoint/2010/main" val="42916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30225"/>
            <a:ext cx="7848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b="1" dirty="0" err="1">
                <a:solidFill>
                  <a:srgbClr val="111827"/>
                </a:solidFill>
              </a:rPr>
              <a:t>h</a:t>
            </a:r>
            <a:r>
              <a:rPr lang="ca-ES" sz="2000" b="1" dirty="0" err="1" smtClean="0">
                <a:solidFill>
                  <a:srgbClr val="111827"/>
                </a:solidFill>
              </a:rPr>
              <a:t>oldout</a:t>
            </a:r>
            <a:r>
              <a:rPr lang="ca-ES" sz="2000" b="1" dirty="0" smtClean="0">
                <a:solidFill>
                  <a:srgbClr val="111827"/>
                </a:solidFill>
              </a:rPr>
              <a:t> valors de Retorn</a:t>
            </a:r>
          </a:p>
          <a:p>
            <a:endParaRPr lang="ca-ES" b="1" dirty="0" smtClean="0">
              <a:solidFill>
                <a:srgbClr val="111827"/>
              </a:solidFill>
            </a:endParaRPr>
          </a:p>
          <a:p>
            <a:endParaRPr lang="ca-ES" b="1" dirty="0">
              <a:solidFill>
                <a:srgbClr val="111827"/>
              </a:solidFill>
            </a:endParaRPr>
          </a:p>
          <a:p>
            <a:r>
              <a:rPr lang="ca-ES" dirty="0" smtClean="0"/>
              <a:t>Retorna una </a:t>
            </a:r>
            <a:r>
              <a:rPr lang="ca-ES" dirty="0"/>
              <a:t>llista amb els components</a:t>
            </a:r>
            <a:r>
              <a:rPr lang="ca-ES" dirty="0" smtClean="0"/>
              <a:t>:</a:t>
            </a:r>
          </a:p>
          <a:p>
            <a:endParaRPr lang="ca-ES" dirty="0"/>
          </a:p>
          <a:p>
            <a:pPr>
              <a:buFont typeface="Arial" panose="020B0604020202020204" pitchFamily="34" charset="0"/>
              <a:buChar char="•"/>
            </a:pPr>
            <a:r>
              <a:rPr lang="ca-ES" dirty="0" smtClean="0"/>
              <a:t> $</a:t>
            </a:r>
            <a:r>
              <a:rPr lang="ca-ES" dirty="0" err="1"/>
              <a:t>tr</a:t>
            </a:r>
            <a:r>
              <a:rPr lang="ca-ES" dirty="0"/>
              <a:t> -- vector numèric amb els índexs d'exemples d'entrenament;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dirty="0" smtClean="0"/>
              <a:t> $</a:t>
            </a:r>
            <a:r>
              <a:rPr lang="ca-ES" dirty="0" err="1"/>
              <a:t>ts</a:t>
            </a:r>
            <a:r>
              <a:rPr lang="ca-ES" dirty="0"/>
              <a:t> -- vector numèric amb els índexs d'exemples de prova;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dirty="0" smtClean="0"/>
              <a:t> $</a:t>
            </a:r>
            <a:r>
              <a:rPr lang="ca-ES" dirty="0" err="1"/>
              <a:t>itr</a:t>
            </a:r>
            <a:r>
              <a:rPr lang="ca-ES" dirty="0"/>
              <a:t> -- vector numèric amb els índexs d'exemples d'entrenament intern;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a-ES" dirty="0" smtClean="0"/>
              <a:t> $</a:t>
            </a:r>
            <a:r>
              <a:rPr lang="ca-ES" dirty="0"/>
              <a:t>val -- vector numèric amb els índexs d'exemples de validació interna</a:t>
            </a:r>
            <a:r>
              <a:rPr lang="ca-ES" dirty="0" smtClean="0"/>
              <a:t>;</a:t>
            </a:r>
            <a:endParaRPr lang="ca-ES" dirty="0"/>
          </a:p>
        </p:txBody>
      </p:sp>
      <p:sp>
        <p:nvSpPr>
          <p:cNvPr id="3" name="Rectangle 2"/>
          <p:cNvSpPr/>
          <p:nvPr/>
        </p:nvSpPr>
        <p:spPr>
          <a:xfrm>
            <a:off x="939800" y="3806825"/>
            <a:ext cx="6096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b="1" dirty="0" smtClean="0">
                <a:solidFill>
                  <a:schemeClr val="accent6">
                    <a:lumMod val="75000"/>
                  </a:schemeClr>
                </a:solidFill>
              </a:rPr>
              <a:t>Exemple: </a:t>
            </a:r>
          </a:p>
          <a:p>
            <a:endParaRPr lang="ca-E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tc</a:t>
            </a:r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titanic_data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complete.cases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titanic_data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),]</a:t>
            </a:r>
          </a:p>
          <a:p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holdout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tc$Survived,ratio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=0.7,mode="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stratified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")</a:t>
            </a:r>
          </a:p>
          <a:p>
            <a:endParaRPr lang="ca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data_train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&lt;-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tc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h$tr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,]</a:t>
            </a: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data_test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&lt;-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tc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h$ts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,]</a:t>
            </a:r>
          </a:p>
        </p:txBody>
      </p:sp>
    </p:spTree>
    <p:extLst>
      <p:ext uri="{BB962C8B-B14F-4D97-AF65-F5344CB8AC3E}">
        <p14:creationId xmlns:p14="http://schemas.microsoft.com/office/powerpoint/2010/main" val="116610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149225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hlinkClick r:id="rId2"/>
              </a:rPr>
              <a:t>caret</a:t>
            </a:r>
            <a:r>
              <a:rPr lang="ca-ES" dirty="0">
                <a:hlinkClick r:id="rId2"/>
              </a:rPr>
              <a:t> (</a:t>
            </a:r>
            <a:r>
              <a:rPr lang="ca-ES" dirty="0" err="1">
                <a:hlinkClick r:id="rId2"/>
              </a:rPr>
              <a:t>version</a:t>
            </a:r>
            <a:r>
              <a:rPr lang="ca-ES" dirty="0">
                <a:hlinkClick r:id="rId2"/>
              </a:rPr>
              <a:t> 6.0-92</a:t>
            </a:r>
            <a:r>
              <a:rPr lang="ca-ES" dirty="0" smtClean="0">
                <a:hlinkClick r:id="rId2"/>
              </a:rPr>
              <a:t>)</a:t>
            </a:r>
            <a:endParaRPr lang="ca-ES" dirty="0" smtClean="0"/>
          </a:p>
          <a:p>
            <a:endParaRPr lang="ca-ES" b="1" dirty="0">
              <a:solidFill>
                <a:srgbClr val="111827"/>
              </a:solidFill>
              <a:latin typeface="Studio-Feixen-Sans"/>
            </a:endParaRPr>
          </a:p>
          <a:p>
            <a:r>
              <a:rPr lang="ca-ES" sz="2800" b="1" dirty="0" err="1">
                <a:solidFill>
                  <a:srgbClr val="111827"/>
                </a:solidFill>
                <a:latin typeface="Studio-Feixen-Sans"/>
              </a:rPr>
              <a:t>trainControl</a:t>
            </a:r>
            <a:r>
              <a:rPr lang="ca-ES" sz="2800" b="1" dirty="0" smtClean="0">
                <a:solidFill>
                  <a:srgbClr val="111827"/>
                </a:solidFill>
                <a:latin typeface="Studio-Feixen-Sans"/>
              </a:rPr>
              <a:t>: </a:t>
            </a:r>
            <a:r>
              <a:rPr lang="ca-ES" sz="2000" b="1" dirty="0" smtClean="0">
                <a:solidFill>
                  <a:srgbClr val="111827"/>
                </a:solidFill>
                <a:latin typeface="Studio-Feixen-Sans"/>
              </a:rPr>
              <a:t>Controla els paràmetres de l’entrenament</a:t>
            </a:r>
            <a:endParaRPr lang="ca-ES" sz="2000" b="1" dirty="0">
              <a:solidFill>
                <a:srgbClr val="111827"/>
              </a:solidFill>
              <a:latin typeface="Studio-Feixen-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400" y="1749425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/>
              <a:t>trainControl</a:t>
            </a:r>
            <a:r>
              <a:rPr lang="ca-ES" dirty="0"/>
              <a:t>(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method</a:t>
            </a:r>
            <a:r>
              <a:rPr lang="ca-ES" dirty="0"/>
              <a:t> = "</a:t>
            </a:r>
            <a:r>
              <a:rPr lang="ca-ES" dirty="0" err="1"/>
              <a:t>boot</a:t>
            </a:r>
            <a:r>
              <a:rPr lang="ca-ES" dirty="0"/>
              <a:t>",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ca-ES" dirty="0"/>
              <a:t> = </a:t>
            </a:r>
            <a:r>
              <a:rPr lang="ca-ES" dirty="0" err="1"/>
              <a:t>ifelse</a:t>
            </a:r>
            <a:r>
              <a:rPr lang="ca-ES" dirty="0"/>
              <a:t>(</a:t>
            </a:r>
            <a:r>
              <a:rPr lang="ca-ES" dirty="0" err="1"/>
              <a:t>grepl</a:t>
            </a:r>
            <a:r>
              <a:rPr lang="ca-ES" dirty="0"/>
              <a:t>("cv", </a:t>
            </a:r>
            <a:r>
              <a:rPr lang="ca-ES" dirty="0" err="1"/>
              <a:t>method</a:t>
            </a:r>
            <a:r>
              <a:rPr lang="ca-ES" dirty="0"/>
              <a:t>), 10, 25),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repeats</a:t>
            </a:r>
            <a:r>
              <a:rPr lang="ca-ES" dirty="0"/>
              <a:t> = </a:t>
            </a:r>
            <a:r>
              <a:rPr lang="ca-ES" dirty="0" err="1"/>
              <a:t>ifelse</a:t>
            </a:r>
            <a:r>
              <a:rPr lang="ca-ES" dirty="0"/>
              <a:t>(</a:t>
            </a:r>
            <a:r>
              <a:rPr lang="ca-ES" dirty="0" err="1"/>
              <a:t>grepl</a:t>
            </a:r>
            <a:r>
              <a:rPr lang="ca-ES" dirty="0"/>
              <a:t>("[d_]cv$", </a:t>
            </a:r>
            <a:r>
              <a:rPr lang="ca-ES" dirty="0" err="1"/>
              <a:t>method</a:t>
            </a:r>
            <a:r>
              <a:rPr lang="ca-ES" dirty="0"/>
              <a:t>), 1, NA</a:t>
            </a:r>
            <a:r>
              <a:rPr lang="ca-ES" dirty="0" smtClean="0"/>
              <a:t>),   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 </a:t>
            </a:r>
            <a:r>
              <a:rPr lang="ca-ES" dirty="0"/>
              <a:t>= 0.75,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</a:t>
            </a:r>
            <a:r>
              <a:rPr lang="ca-ES" dirty="0"/>
              <a:t> = "</a:t>
            </a:r>
            <a:r>
              <a:rPr lang="ca-ES" dirty="0" err="1"/>
              <a:t>grid</a:t>
            </a:r>
            <a:r>
              <a:rPr lang="ca-ES" dirty="0" smtClean="0"/>
              <a:t>",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initialWindow</a:t>
            </a:r>
            <a:r>
              <a:rPr lang="ca-ES" dirty="0"/>
              <a:t> = NULL,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horizon</a:t>
            </a:r>
            <a:r>
              <a:rPr lang="ca-ES" dirty="0"/>
              <a:t> = 1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fixedWindow</a:t>
            </a:r>
            <a:r>
              <a:rPr lang="ca-ES" dirty="0"/>
              <a:t> = TRUE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skip</a:t>
            </a:r>
            <a:r>
              <a:rPr lang="ca-ES" dirty="0"/>
              <a:t> = 0,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verboseIter</a:t>
            </a:r>
            <a:r>
              <a:rPr lang="ca-ES" dirty="0"/>
              <a:t> = FALSE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returnData</a:t>
            </a:r>
            <a:r>
              <a:rPr lang="ca-ES" dirty="0"/>
              <a:t> = TRUE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returnResamp</a:t>
            </a:r>
            <a:r>
              <a:rPr lang="ca-ES" dirty="0"/>
              <a:t> = "final",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savePredictions</a:t>
            </a:r>
            <a:r>
              <a:rPr lang="ca-ES" dirty="0"/>
              <a:t> = FALSE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classProbs</a:t>
            </a:r>
            <a:r>
              <a:rPr lang="ca-ES" dirty="0"/>
              <a:t> = FALSE,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summaryFunction</a:t>
            </a:r>
            <a:r>
              <a:rPr lang="ca-ES" dirty="0"/>
              <a:t> = </a:t>
            </a:r>
            <a:r>
              <a:rPr lang="ca-ES" dirty="0" err="1"/>
              <a:t>defaultSummary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selectionFunction</a:t>
            </a:r>
            <a:r>
              <a:rPr lang="ca-ES" dirty="0"/>
              <a:t> = "best",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preProcOptions</a:t>
            </a:r>
            <a:r>
              <a:rPr lang="ca-ES" dirty="0"/>
              <a:t> = </a:t>
            </a:r>
            <a:r>
              <a:rPr lang="ca-ES" dirty="0" err="1"/>
              <a:t>list</a:t>
            </a:r>
            <a:r>
              <a:rPr lang="ca-ES" dirty="0"/>
              <a:t>(</a:t>
            </a:r>
            <a:r>
              <a:rPr lang="ca-ES" dirty="0" err="1"/>
              <a:t>thresh</a:t>
            </a:r>
            <a:r>
              <a:rPr lang="ca-ES" dirty="0"/>
              <a:t> = 0.95, </a:t>
            </a:r>
            <a:r>
              <a:rPr lang="ca-ES" dirty="0" err="1"/>
              <a:t>ICAcomp</a:t>
            </a:r>
            <a:r>
              <a:rPr lang="ca-ES" dirty="0"/>
              <a:t> = 3, k = 5, </a:t>
            </a:r>
            <a:r>
              <a:rPr lang="ca-ES" dirty="0" err="1"/>
              <a:t>freqCut</a:t>
            </a:r>
            <a:r>
              <a:rPr lang="ca-ES" dirty="0"/>
              <a:t> = 95/5, </a:t>
            </a:r>
            <a:endParaRPr lang="ca-ES" dirty="0" smtClean="0"/>
          </a:p>
          <a:p>
            <a:r>
              <a:rPr lang="ca-ES" dirty="0"/>
              <a:t> </a:t>
            </a:r>
            <a:r>
              <a:rPr lang="ca-ES" dirty="0" smtClean="0"/>
              <a:t>                                      </a:t>
            </a:r>
            <a:r>
              <a:rPr lang="ca-ES" dirty="0" err="1" smtClean="0"/>
              <a:t>uniqueCut</a:t>
            </a:r>
            <a:r>
              <a:rPr lang="ca-ES" dirty="0" smtClean="0"/>
              <a:t> = </a:t>
            </a:r>
            <a:r>
              <a:rPr lang="ca-ES" dirty="0"/>
              <a:t>10, </a:t>
            </a:r>
            <a:r>
              <a:rPr lang="ca-ES" dirty="0" err="1"/>
              <a:t>cutoff</a:t>
            </a:r>
            <a:r>
              <a:rPr lang="ca-ES" dirty="0"/>
              <a:t> = 0.9),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sampling</a:t>
            </a:r>
            <a:r>
              <a:rPr lang="ca-ES" dirty="0"/>
              <a:t> = NULL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index</a:t>
            </a:r>
            <a:r>
              <a:rPr lang="ca-ES" dirty="0"/>
              <a:t> = NULL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indexOut</a:t>
            </a:r>
            <a:r>
              <a:rPr lang="ca-ES" dirty="0"/>
              <a:t> = NULL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indexFinal</a:t>
            </a:r>
            <a:r>
              <a:rPr lang="ca-ES" dirty="0"/>
              <a:t> = NULL,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timingSamps</a:t>
            </a:r>
            <a:r>
              <a:rPr lang="ca-ES" dirty="0"/>
              <a:t> = 0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predictionBounds</a:t>
            </a:r>
            <a:r>
              <a:rPr lang="ca-ES" dirty="0"/>
              <a:t> = rep(FALSE, 2</a:t>
            </a:r>
            <a:r>
              <a:rPr lang="ca-ES" dirty="0" smtClean="0"/>
              <a:t>),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seeds</a:t>
            </a:r>
            <a:r>
              <a:rPr lang="ca-ES" dirty="0"/>
              <a:t> = NA,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adaptive</a:t>
            </a:r>
            <a:r>
              <a:rPr lang="ca-ES" dirty="0"/>
              <a:t> = </a:t>
            </a:r>
            <a:r>
              <a:rPr lang="ca-ES" dirty="0" err="1"/>
              <a:t>list</a:t>
            </a:r>
            <a:r>
              <a:rPr lang="ca-ES" dirty="0"/>
              <a:t>(min = 5, </a:t>
            </a:r>
            <a:r>
              <a:rPr lang="ca-ES" dirty="0" err="1"/>
              <a:t>alpha</a:t>
            </a:r>
            <a:r>
              <a:rPr lang="ca-ES" dirty="0"/>
              <a:t> = 0.05, </a:t>
            </a:r>
            <a:r>
              <a:rPr lang="ca-ES" dirty="0" err="1"/>
              <a:t>method</a:t>
            </a:r>
            <a:r>
              <a:rPr lang="ca-ES" dirty="0"/>
              <a:t> = "</a:t>
            </a:r>
            <a:r>
              <a:rPr lang="ca-ES" dirty="0" err="1"/>
              <a:t>gls</a:t>
            </a:r>
            <a:r>
              <a:rPr lang="ca-ES" dirty="0"/>
              <a:t>", </a:t>
            </a:r>
            <a:r>
              <a:rPr lang="ca-ES" dirty="0" err="1"/>
              <a:t>complete</a:t>
            </a:r>
            <a:r>
              <a:rPr lang="ca-ES" dirty="0"/>
              <a:t> = TRUE),</a:t>
            </a:r>
          </a:p>
          <a:p>
            <a:r>
              <a:rPr lang="ca-ES" dirty="0"/>
              <a:t>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trim</a:t>
            </a:r>
            <a:r>
              <a:rPr lang="ca-ES" dirty="0"/>
              <a:t> = FALSE</a:t>
            </a:r>
            <a:r>
              <a:rPr lang="ca-ES" dirty="0" smtClean="0"/>
              <a:t>,  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allowParallel</a:t>
            </a:r>
            <a:r>
              <a:rPr lang="ca-ES" dirty="0"/>
              <a:t> = TRUE</a:t>
            </a:r>
          </a:p>
          <a:p>
            <a:r>
              <a:rPr lang="ca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46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800" y="454025"/>
            <a:ext cx="6096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b="1" dirty="0" smtClean="0">
                <a:solidFill>
                  <a:schemeClr val="accent6">
                    <a:lumMod val="75000"/>
                  </a:schemeClr>
                </a:solidFill>
              </a:rPr>
              <a:t>Exemple: </a:t>
            </a:r>
          </a:p>
          <a:p>
            <a:endParaRPr lang="ca-E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ca-ES" dirty="0" err="1" smtClean="0">
                <a:solidFill>
                  <a:schemeClr val="bg1">
                    <a:lumMod val="65000"/>
                  </a:schemeClr>
                </a:solidFill>
              </a:rPr>
              <a:t>tc</a:t>
            </a:r>
            <a:r>
              <a:rPr lang="ca-E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&lt;- 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titanic_data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complete.cases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titanic_data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),]</a:t>
            </a:r>
          </a:p>
          <a:p>
            <a:r>
              <a:rPr lang="ca-ES" dirty="0" smtClean="0">
                <a:solidFill>
                  <a:schemeClr val="bg1">
                    <a:lumMod val="65000"/>
                  </a:schemeClr>
                </a:solidFill>
              </a:rPr>
              <a:t>h&lt;- </a:t>
            </a:r>
            <a:r>
              <a:rPr lang="ca-ES" dirty="0" err="1" smtClean="0">
                <a:solidFill>
                  <a:schemeClr val="bg1">
                    <a:lumMod val="65000"/>
                  </a:schemeClr>
                </a:solidFill>
              </a:rPr>
              <a:t>holdout</a:t>
            </a:r>
            <a:r>
              <a:rPr lang="ca-E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ca-ES" dirty="0" err="1" smtClean="0">
                <a:solidFill>
                  <a:schemeClr val="bg1">
                    <a:lumMod val="65000"/>
                  </a:schemeClr>
                </a:solidFill>
              </a:rPr>
              <a:t>tc$Survived,ratio</a:t>
            </a:r>
            <a:r>
              <a:rPr lang="ca-ES" dirty="0" smtClean="0">
                <a:solidFill>
                  <a:schemeClr val="bg1">
                    <a:lumMod val="65000"/>
                  </a:schemeClr>
                </a:solidFill>
              </a:rPr>
              <a:t>=0.7,mode="</a:t>
            </a:r>
            <a:r>
              <a:rPr lang="ca-ES" dirty="0" err="1" smtClean="0">
                <a:solidFill>
                  <a:schemeClr val="bg1">
                    <a:lumMod val="65000"/>
                  </a:schemeClr>
                </a:solidFill>
              </a:rPr>
              <a:t>stratified</a:t>
            </a:r>
            <a:r>
              <a:rPr lang="ca-ES" dirty="0" smtClean="0">
                <a:solidFill>
                  <a:schemeClr val="bg1">
                    <a:lumMod val="65000"/>
                  </a:schemeClr>
                </a:solidFill>
              </a:rPr>
              <a:t>")</a:t>
            </a:r>
          </a:p>
          <a:p>
            <a:endParaRPr lang="ca-E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data_train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&lt;-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tc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h$tr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,]</a:t>
            </a:r>
          </a:p>
          <a:p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data_test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&lt;-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tc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ca-ES" dirty="0" err="1">
                <a:solidFill>
                  <a:schemeClr val="bg1">
                    <a:lumMod val="65000"/>
                  </a:schemeClr>
                </a:solidFill>
              </a:rPr>
              <a:t>h$ts</a:t>
            </a:r>
            <a:r>
              <a:rPr lang="ca-ES" dirty="0">
                <a:solidFill>
                  <a:schemeClr val="bg1">
                    <a:lumMod val="65000"/>
                  </a:schemeClr>
                </a:solidFill>
              </a:rPr>
              <a:t>,]</a:t>
            </a:r>
          </a:p>
          <a:p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train_control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&lt;-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trainControl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method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="cv", </a:t>
            </a:r>
            <a:r>
              <a:rPr lang="ca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number</a:t>
            </a:r>
            <a:r>
              <a:rPr lang="ca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=10</a:t>
            </a: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2892425"/>
            <a:ext cx="3800475" cy="3256677"/>
          </a:xfrm>
          <a:prstGeom prst="rect">
            <a:avLst/>
          </a:prstGeom>
        </p:spPr>
      </p:pic>
      <p:sp>
        <p:nvSpPr>
          <p:cNvPr id="5" name="Fletxa dreta 4"/>
          <p:cNvSpPr/>
          <p:nvPr/>
        </p:nvSpPr>
        <p:spPr>
          <a:xfrm>
            <a:off x="1473200" y="4035425"/>
            <a:ext cx="1600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" name="QuadreDeText 5"/>
          <p:cNvSpPr txBox="1"/>
          <p:nvPr/>
        </p:nvSpPr>
        <p:spPr>
          <a:xfrm>
            <a:off x="1320800" y="3425825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 dirty="0" smtClean="0">
                <a:solidFill>
                  <a:schemeClr val="accent1">
                    <a:lumMod val="75000"/>
                  </a:schemeClr>
                </a:solidFill>
              </a:rPr>
              <a:t>retorna</a:t>
            </a:r>
            <a:endParaRPr lang="ca-E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88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err="1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1994</Words>
  <Application>Microsoft Office PowerPoint</Application>
  <PresentationFormat>Personalitzat</PresentationFormat>
  <Paragraphs>202</Paragraphs>
  <Slides>18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Studio-Feixen-Sans</vt:lpstr>
      <vt:lpstr>Office Theme</vt:lpstr>
      <vt:lpstr>Tutorial de R - Métodes de divisió de mostres  i entrenament 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Títol principal d’estiu 2017</dc:title>
  <dc:creator>Laia Subirats Mate</dc:creator>
  <cp:lastModifiedBy>Alumne_mati1</cp:lastModifiedBy>
  <cp:revision>83</cp:revision>
  <dcterms:created xsi:type="dcterms:W3CDTF">2022-05-31T08:15:36Z</dcterms:created>
  <dcterms:modified xsi:type="dcterms:W3CDTF">2022-06-08T09:43:21Z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2022-05-31T00:00:00Z</vt:filetime>
  </property>
</Properties>
</file>