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libri (MS)" charset="1" panose="020F0502020204030204"/>
      <p:regular r:id="rId14"/>
    </p:embeddedFont>
    <p:embeddedFont>
      <p:font typeface="Open Sans Bold" charset="1" panose="020B08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91441" y="3964533"/>
            <a:ext cx="18105118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“Agente AI contable”</a:t>
            </a:r>
          </a:p>
          <a:p>
            <a:pPr algn="ctr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181539" y="2566228"/>
            <a:ext cx="11450241" cy="2039322"/>
            <a:chOff x="0" y="0"/>
            <a:chExt cx="15266988" cy="27190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266924" cy="2719070"/>
            </a:xfrm>
            <a:custGeom>
              <a:avLst/>
              <a:gdLst/>
              <a:ahLst/>
              <a:cxnLst/>
              <a:rect r="r" b="b" t="t" l="l"/>
              <a:pathLst>
                <a:path h="2719070" w="15266924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2A7DB">
                    <a:alpha val="100000"/>
                  </a:srgbClr>
                </a:gs>
                <a:gs pos="50000">
                  <a:srgbClr val="559BDB">
                    <a:alpha val="100000"/>
                  </a:srgbClr>
                </a:gs>
                <a:gs pos="100000">
                  <a:srgbClr val="448AC9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670756" y="2561466"/>
            <a:ext cx="8965785" cy="1603248"/>
            <a:chOff x="0" y="0"/>
            <a:chExt cx="11954380" cy="21376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54380" cy="2137664"/>
            </a:xfrm>
            <a:custGeom>
              <a:avLst/>
              <a:gdLst/>
              <a:ahLst/>
              <a:cxnLst/>
              <a:rect r="r" b="b" t="t" l="l"/>
              <a:pathLst>
                <a:path h="2137664" w="11954380">
                  <a:moveTo>
                    <a:pt x="0" y="0"/>
                  </a:moveTo>
                  <a:lnTo>
                    <a:pt x="11954380" y="0"/>
                  </a:lnTo>
                  <a:lnTo>
                    <a:pt x="11954380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13896" r="0" b="-13896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32080" y="93980"/>
              <a:ext cx="11690220" cy="1911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Antonio Loza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ingeniería informática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programación del agente AI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385470" y="2770160"/>
            <a:ext cx="2290047" cy="1631457"/>
            <a:chOff x="0" y="0"/>
            <a:chExt cx="3053396" cy="21752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53461" cy="2175256"/>
            </a:xfrm>
            <a:custGeom>
              <a:avLst/>
              <a:gdLst/>
              <a:ahLst/>
              <a:cxnLst/>
              <a:rect r="r" b="b" t="t" l="l"/>
              <a:pathLst>
                <a:path h="2175256" w="3053461">
                  <a:moveTo>
                    <a:pt x="0" y="217551"/>
                  </a:moveTo>
                  <a:cubicBezTo>
                    <a:pt x="0" y="97409"/>
                    <a:pt x="97409" y="0"/>
                    <a:pt x="217551" y="0"/>
                  </a:cubicBezTo>
                  <a:lnTo>
                    <a:pt x="2835910" y="0"/>
                  </a:lnTo>
                  <a:cubicBezTo>
                    <a:pt x="2956052" y="0"/>
                    <a:pt x="3053461" y="97409"/>
                    <a:pt x="3053461" y="217551"/>
                  </a:cubicBezTo>
                  <a:lnTo>
                    <a:pt x="3053461" y="1957705"/>
                  </a:lnTo>
                  <a:cubicBezTo>
                    <a:pt x="3053461" y="2077847"/>
                    <a:pt x="2956052" y="2175256"/>
                    <a:pt x="2835910" y="2175256"/>
                  </a:cubicBezTo>
                  <a:lnTo>
                    <a:pt x="217551" y="2175256"/>
                  </a:lnTo>
                  <a:cubicBezTo>
                    <a:pt x="97409" y="2175256"/>
                    <a:pt x="0" y="2077847"/>
                    <a:pt x="0" y="1957705"/>
                  </a:cubicBezTo>
                  <a:close/>
                </a:path>
              </a:pathLst>
            </a:custGeom>
            <a:solidFill>
              <a:srgbClr val="C4D5E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181539" y="6315288"/>
            <a:ext cx="11450241" cy="2039322"/>
            <a:chOff x="0" y="0"/>
            <a:chExt cx="15266988" cy="27190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266924" cy="2719070"/>
            </a:xfrm>
            <a:custGeom>
              <a:avLst/>
              <a:gdLst/>
              <a:ahLst/>
              <a:cxnLst/>
              <a:rect r="r" b="b" t="t" l="l"/>
              <a:pathLst>
                <a:path h="2719070" w="15266924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2A7DB">
                    <a:alpha val="100000"/>
                  </a:srgbClr>
                </a:gs>
                <a:gs pos="50000">
                  <a:srgbClr val="559BDB">
                    <a:alpha val="100000"/>
                  </a:srgbClr>
                </a:gs>
                <a:gs pos="100000">
                  <a:srgbClr val="448AC9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670756" y="6310526"/>
            <a:ext cx="8965785" cy="2012823"/>
            <a:chOff x="0" y="0"/>
            <a:chExt cx="11954380" cy="268376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954380" cy="2683764"/>
            </a:xfrm>
            <a:custGeom>
              <a:avLst/>
              <a:gdLst/>
              <a:ahLst/>
              <a:cxnLst/>
              <a:rect r="r" b="b" t="t" l="l"/>
              <a:pathLst>
                <a:path h="2683764" w="11954380">
                  <a:moveTo>
                    <a:pt x="0" y="0"/>
                  </a:moveTo>
                  <a:lnTo>
                    <a:pt x="11954380" y="0"/>
                  </a:lnTo>
                  <a:lnTo>
                    <a:pt x="11954380" y="2683764"/>
                  </a:lnTo>
                  <a:lnTo>
                    <a:pt x="0" y="26837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894" r="0" b="-894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32080" y="93980"/>
              <a:ext cx="11690220" cy="24577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Leandro marcelo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Ingeniera informatica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Desarrolla el agente AI, construir arquitectura adecuada para nuestro proyecto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385470" y="6519221"/>
            <a:ext cx="2290047" cy="1631457"/>
            <a:chOff x="0" y="0"/>
            <a:chExt cx="3053396" cy="21752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53461" cy="2175256"/>
            </a:xfrm>
            <a:custGeom>
              <a:avLst/>
              <a:gdLst/>
              <a:ahLst/>
              <a:cxnLst/>
              <a:rect r="r" b="b" t="t" l="l"/>
              <a:pathLst>
                <a:path h="2175256" w="3053461">
                  <a:moveTo>
                    <a:pt x="0" y="217551"/>
                  </a:moveTo>
                  <a:cubicBezTo>
                    <a:pt x="0" y="97409"/>
                    <a:pt x="97409" y="0"/>
                    <a:pt x="217551" y="0"/>
                  </a:cubicBezTo>
                  <a:lnTo>
                    <a:pt x="2835910" y="0"/>
                  </a:lnTo>
                  <a:cubicBezTo>
                    <a:pt x="2956052" y="0"/>
                    <a:pt x="3053461" y="97409"/>
                    <a:pt x="3053461" y="217551"/>
                  </a:cubicBezTo>
                  <a:lnTo>
                    <a:pt x="3053461" y="1957705"/>
                  </a:lnTo>
                  <a:cubicBezTo>
                    <a:pt x="3053461" y="2077847"/>
                    <a:pt x="2956052" y="2175256"/>
                    <a:pt x="2835910" y="2175256"/>
                  </a:cubicBezTo>
                  <a:lnTo>
                    <a:pt x="217551" y="2175256"/>
                  </a:lnTo>
                  <a:cubicBezTo>
                    <a:pt x="97409" y="2175256"/>
                    <a:pt x="0" y="2077847"/>
                    <a:pt x="0" y="1957705"/>
                  </a:cubicBezTo>
                  <a:close/>
                </a:path>
              </a:pathLst>
            </a:custGeom>
            <a:solidFill>
              <a:srgbClr val="C4D5EB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295722" y="541962"/>
            <a:ext cx="1810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“Agente AI contable”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48930" y="4519344"/>
            <a:ext cx="5230562" cy="182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INTEGRANTES DEL PROYECTO</a:t>
            </a:r>
          </a:p>
        </p:txBody>
      </p:sp>
      <p:sp>
        <p:nvSpPr>
          <p:cNvPr name="AutoShape 20" id="20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5722" y="541962"/>
            <a:ext cx="1810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“Agente AI contable”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" y="1627694"/>
            <a:ext cx="18105118" cy="992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DESCRIPCIÓN DEL PROYECTO</a:t>
            </a:r>
          </a:p>
        </p:txBody>
      </p:sp>
      <p:sp>
        <p:nvSpPr>
          <p:cNvPr name="AutoShape 6" id="6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508377" y="2686725"/>
            <a:ext cx="7210253" cy="7261511"/>
            <a:chOff x="0" y="0"/>
            <a:chExt cx="8874388" cy="89374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921" y="13824"/>
              <a:ext cx="8848605" cy="8909909"/>
            </a:xfrm>
            <a:custGeom>
              <a:avLst/>
              <a:gdLst/>
              <a:ahLst/>
              <a:cxnLst/>
              <a:rect r="r" b="b" t="t" l="l"/>
              <a:pathLst>
                <a:path h="8909909" w="8848605">
                  <a:moveTo>
                    <a:pt x="0" y="971297"/>
                  </a:moveTo>
                  <a:cubicBezTo>
                    <a:pt x="0" y="434913"/>
                    <a:pt x="406485" y="0"/>
                    <a:pt x="907937" y="0"/>
                  </a:cubicBezTo>
                  <a:lnTo>
                    <a:pt x="7940669" y="0"/>
                  </a:lnTo>
                  <a:cubicBezTo>
                    <a:pt x="8442120" y="0"/>
                    <a:pt x="8848605" y="434913"/>
                    <a:pt x="8848605" y="971297"/>
                  </a:cubicBezTo>
                  <a:lnTo>
                    <a:pt x="8848605" y="7938613"/>
                  </a:lnTo>
                  <a:cubicBezTo>
                    <a:pt x="8848605" y="8474997"/>
                    <a:pt x="8442120" y="8909910"/>
                    <a:pt x="7940669" y="8909910"/>
                  </a:cubicBezTo>
                  <a:lnTo>
                    <a:pt x="907937" y="8909910"/>
                  </a:lnTo>
                  <a:cubicBezTo>
                    <a:pt x="406485" y="8909772"/>
                    <a:pt x="0" y="8474997"/>
                    <a:pt x="0" y="793861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74446" cy="8937551"/>
            </a:xfrm>
            <a:custGeom>
              <a:avLst/>
              <a:gdLst/>
              <a:ahLst/>
              <a:cxnLst/>
              <a:rect r="r" b="b" t="t" l="l"/>
              <a:pathLst>
                <a:path h="8937551" w="8874446">
                  <a:moveTo>
                    <a:pt x="0" y="985121"/>
                  </a:moveTo>
                  <a:cubicBezTo>
                    <a:pt x="0" y="440996"/>
                    <a:pt x="412299" y="0"/>
                    <a:pt x="920858" y="0"/>
                  </a:cubicBezTo>
                  <a:lnTo>
                    <a:pt x="7953590" y="0"/>
                  </a:lnTo>
                  <a:lnTo>
                    <a:pt x="7953590" y="13824"/>
                  </a:lnTo>
                  <a:lnTo>
                    <a:pt x="7953590" y="0"/>
                  </a:lnTo>
                  <a:cubicBezTo>
                    <a:pt x="8462148" y="0"/>
                    <a:pt x="8874446" y="440996"/>
                    <a:pt x="8874446" y="985121"/>
                  </a:cubicBezTo>
                  <a:lnTo>
                    <a:pt x="8861526" y="985121"/>
                  </a:lnTo>
                  <a:lnTo>
                    <a:pt x="8874446" y="985121"/>
                  </a:lnTo>
                  <a:lnTo>
                    <a:pt x="8874446" y="7952437"/>
                  </a:lnTo>
                  <a:lnTo>
                    <a:pt x="8861526" y="7952437"/>
                  </a:lnTo>
                  <a:lnTo>
                    <a:pt x="8874446" y="7952437"/>
                  </a:lnTo>
                  <a:cubicBezTo>
                    <a:pt x="8874446" y="8496423"/>
                    <a:pt x="8462148" y="8937551"/>
                    <a:pt x="7953590" y="8937551"/>
                  </a:cubicBezTo>
                  <a:lnTo>
                    <a:pt x="7953590" y="8923734"/>
                  </a:lnTo>
                  <a:lnTo>
                    <a:pt x="7953590" y="8937551"/>
                  </a:lnTo>
                  <a:lnTo>
                    <a:pt x="920858" y="8937551"/>
                  </a:lnTo>
                  <a:lnTo>
                    <a:pt x="920858" y="8923734"/>
                  </a:lnTo>
                  <a:lnTo>
                    <a:pt x="920858" y="8937551"/>
                  </a:lnTo>
                  <a:cubicBezTo>
                    <a:pt x="412299" y="8937420"/>
                    <a:pt x="0" y="8496423"/>
                    <a:pt x="0" y="7952437"/>
                  </a:cubicBezTo>
                  <a:lnTo>
                    <a:pt x="0" y="985121"/>
                  </a:lnTo>
                  <a:lnTo>
                    <a:pt x="12921" y="985121"/>
                  </a:lnTo>
                  <a:lnTo>
                    <a:pt x="0" y="985121"/>
                  </a:lnTo>
                  <a:moveTo>
                    <a:pt x="25841" y="985121"/>
                  </a:moveTo>
                  <a:lnTo>
                    <a:pt x="25841" y="7952437"/>
                  </a:lnTo>
                  <a:lnTo>
                    <a:pt x="12921" y="7952437"/>
                  </a:lnTo>
                  <a:lnTo>
                    <a:pt x="25841" y="7952437"/>
                  </a:lnTo>
                  <a:cubicBezTo>
                    <a:pt x="25841" y="8481217"/>
                    <a:pt x="426512" y="8909771"/>
                    <a:pt x="920858" y="8909771"/>
                  </a:cubicBezTo>
                  <a:lnTo>
                    <a:pt x="7953590" y="8909771"/>
                  </a:lnTo>
                  <a:cubicBezTo>
                    <a:pt x="8447935" y="8909771"/>
                    <a:pt x="8848605" y="8481078"/>
                    <a:pt x="8848605" y="7952299"/>
                  </a:cubicBezTo>
                  <a:lnTo>
                    <a:pt x="8848605" y="985121"/>
                  </a:lnTo>
                  <a:cubicBezTo>
                    <a:pt x="8848606" y="456341"/>
                    <a:pt x="8447806" y="27649"/>
                    <a:pt x="7953590" y="27649"/>
                  </a:cubicBezTo>
                  <a:lnTo>
                    <a:pt x="920858" y="27649"/>
                  </a:lnTo>
                  <a:lnTo>
                    <a:pt x="920858" y="13824"/>
                  </a:lnTo>
                  <a:lnTo>
                    <a:pt x="920858" y="27649"/>
                  </a:lnTo>
                  <a:cubicBezTo>
                    <a:pt x="426512" y="27649"/>
                    <a:pt x="25841" y="456341"/>
                    <a:pt x="25841" y="985121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8874388" cy="9023201"/>
            </a:xfrm>
            <a:prstGeom prst="rect">
              <a:avLst/>
            </a:prstGeom>
          </p:spPr>
          <p:txBody>
            <a:bodyPr anchor="t" rtlCol="false" tIns="55032" lIns="55032" bIns="55032" rIns="55032"/>
            <a:lstStyle/>
            <a:p>
              <a:pPr algn="ctr">
                <a:lnSpc>
                  <a:spcPts val="5459"/>
                </a:lnSpc>
              </a:pPr>
              <a:r>
                <a:rPr lang="en-US" sz="4549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Problema o dolor</a:t>
              </a:r>
            </a:p>
            <a:p>
              <a:pPr algn="ctr">
                <a:lnSpc>
                  <a:spcPts val="5459"/>
                </a:lnSpc>
              </a:pPr>
            </a:p>
            <a:p>
              <a:pPr algn="just" marL="631491" indent="-315746" lvl="1">
                <a:lnSpc>
                  <a:spcPts val="3509"/>
                </a:lnSpc>
                <a:buFont typeface="Arial"/>
                <a:buChar char="•"/>
              </a:pPr>
              <a:r>
                <a:rPr lang="en-US" sz="292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Proceso manual de descarga y registro de facturas, lento y con errores.</a:t>
              </a:r>
            </a:p>
            <a:p>
              <a:pPr algn="just">
                <a:lnSpc>
                  <a:spcPts val="3509"/>
                </a:lnSpc>
              </a:pPr>
            </a:p>
            <a:p>
              <a:pPr algn="just" marL="631491" indent="-315746" lvl="1">
                <a:lnSpc>
                  <a:spcPts val="3509"/>
                </a:lnSpc>
                <a:buFont typeface="Arial"/>
                <a:buChar char="•"/>
              </a:pPr>
              <a:r>
                <a:rPr lang="en-US" sz="292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Las PYMES no cuentan con herramientas accesibles para integrar facturas tributarias.</a:t>
              </a:r>
            </a:p>
            <a:p>
              <a:pPr algn="just">
                <a:lnSpc>
                  <a:spcPts val="3509"/>
                </a:lnSpc>
              </a:pPr>
            </a:p>
            <a:p>
              <a:pPr algn="just" marL="631491" indent="-315746" lvl="1">
                <a:lnSpc>
                  <a:spcPts val="3509"/>
                </a:lnSpc>
                <a:buFont typeface="Arial"/>
                <a:buChar char="•"/>
              </a:pPr>
              <a:r>
                <a:rPr lang="en-US" sz="292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El registro contable manual limita productividad y retrasa decisiones financieras.</a:t>
              </a:r>
            </a:p>
            <a:p>
              <a:pPr algn="just">
                <a:lnSpc>
                  <a:spcPts val="3509"/>
                </a:lnSpc>
              </a:pPr>
            </a:p>
            <a:p>
              <a:pPr algn="ctr">
                <a:lnSpc>
                  <a:spcPts val="54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55698" y="2877225"/>
            <a:ext cx="7303602" cy="7071011"/>
            <a:chOff x="0" y="0"/>
            <a:chExt cx="9173204" cy="88810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3356" y="13737"/>
              <a:ext cx="9146553" cy="8853681"/>
            </a:xfrm>
            <a:custGeom>
              <a:avLst/>
              <a:gdLst/>
              <a:ahLst/>
              <a:cxnLst/>
              <a:rect r="r" b="b" t="t" l="l"/>
              <a:pathLst>
                <a:path h="8853681" w="9146553">
                  <a:moveTo>
                    <a:pt x="0" y="965167"/>
                  </a:moveTo>
                  <a:cubicBezTo>
                    <a:pt x="0" y="432168"/>
                    <a:pt x="420172" y="0"/>
                    <a:pt x="938508" y="0"/>
                  </a:cubicBezTo>
                  <a:lnTo>
                    <a:pt x="8208045" y="0"/>
                  </a:lnTo>
                  <a:cubicBezTo>
                    <a:pt x="8726382" y="0"/>
                    <a:pt x="9146553" y="432168"/>
                    <a:pt x="9146553" y="965167"/>
                  </a:cubicBezTo>
                  <a:lnTo>
                    <a:pt x="9146553" y="7888513"/>
                  </a:lnTo>
                  <a:cubicBezTo>
                    <a:pt x="9146553" y="8421512"/>
                    <a:pt x="8726382" y="8853681"/>
                    <a:pt x="8208045" y="8853681"/>
                  </a:cubicBezTo>
                  <a:lnTo>
                    <a:pt x="938508" y="8853681"/>
                  </a:lnTo>
                  <a:cubicBezTo>
                    <a:pt x="420172" y="8853543"/>
                    <a:pt x="0" y="8421512"/>
                    <a:pt x="0" y="788851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173262" cy="8881149"/>
            </a:xfrm>
            <a:custGeom>
              <a:avLst/>
              <a:gdLst/>
              <a:ahLst/>
              <a:cxnLst/>
              <a:rect r="r" b="b" t="t" l="l"/>
              <a:pathLst>
                <a:path h="8881149" w="9173262">
                  <a:moveTo>
                    <a:pt x="0" y="978904"/>
                  </a:moveTo>
                  <a:cubicBezTo>
                    <a:pt x="0" y="438213"/>
                    <a:pt x="426182" y="0"/>
                    <a:pt x="951864" y="0"/>
                  </a:cubicBezTo>
                  <a:lnTo>
                    <a:pt x="8221401" y="0"/>
                  </a:lnTo>
                  <a:lnTo>
                    <a:pt x="8221401" y="13737"/>
                  </a:lnTo>
                  <a:lnTo>
                    <a:pt x="8221401" y="0"/>
                  </a:lnTo>
                  <a:cubicBezTo>
                    <a:pt x="8747083" y="0"/>
                    <a:pt x="9173262" y="438213"/>
                    <a:pt x="9173262" y="978904"/>
                  </a:cubicBezTo>
                  <a:lnTo>
                    <a:pt x="9159909" y="978904"/>
                  </a:lnTo>
                  <a:lnTo>
                    <a:pt x="9173262" y="978904"/>
                  </a:lnTo>
                  <a:lnTo>
                    <a:pt x="9173262" y="7902250"/>
                  </a:lnTo>
                  <a:lnTo>
                    <a:pt x="9159909" y="7902250"/>
                  </a:lnTo>
                  <a:lnTo>
                    <a:pt x="9173262" y="7902250"/>
                  </a:lnTo>
                  <a:cubicBezTo>
                    <a:pt x="9173262" y="8442804"/>
                    <a:pt x="8747083" y="8881149"/>
                    <a:pt x="8221401" y="8881149"/>
                  </a:cubicBezTo>
                  <a:lnTo>
                    <a:pt x="8221401" y="8867418"/>
                  </a:lnTo>
                  <a:lnTo>
                    <a:pt x="8221401" y="8881149"/>
                  </a:lnTo>
                  <a:lnTo>
                    <a:pt x="951864" y="8881149"/>
                  </a:lnTo>
                  <a:lnTo>
                    <a:pt x="951864" y="8867418"/>
                  </a:lnTo>
                  <a:lnTo>
                    <a:pt x="951864" y="8881149"/>
                  </a:lnTo>
                  <a:cubicBezTo>
                    <a:pt x="426182" y="8881017"/>
                    <a:pt x="0" y="8442804"/>
                    <a:pt x="0" y="7902250"/>
                  </a:cubicBezTo>
                  <a:lnTo>
                    <a:pt x="0" y="978904"/>
                  </a:lnTo>
                  <a:lnTo>
                    <a:pt x="13356" y="978904"/>
                  </a:lnTo>
                  <a:lnTo>
                    <a:pt x="0" y="978904"/>
                  </a:lnTo>
                  <a:moveTo>
                    <a:pt x="26712" y="978904"/>
                  </a:moveTo>
                  <a:lnTo>
                    <a:pt x="26712" y="7902250"/>
                  </a:lnTo>
                  <a:lnTo>
                    <a:pt x="13356" y="7902250"/>
                  </a:lnTo>
                  <a:lnTo>
                    <a:pt x="26712" y="7902250"/>
                  </a:lnTo>
                  <a:cubicBezTo>
                    <a:pt x="26712" y="8427693"/>
                    <a:pt x="440873" y="8853543"/>
                    <a:pt x="951864" y="8853543"/>
                  </a:cubicBezTo>
                  <a:lnTo>
                    <a:pt x="8221401" y="8853543"/>
                  </a:lnTo>
                  <a:cubicBezTo>
                    <a:pt x="8732392" y="8853543"/>
                    <a:pt x="9146553" y="8427556"/>
                    <a:pt x="9146553" y="7902113"/>
                  </a:cubicBezTo>
                  <a:lnTo>
                    <a:pt x="9146553" y="978904"/>
                  </a:lnTo>
                  <a:cubicBezTo>
                    <a:pt x="9146554" y="453461"/>
                    <a:pt x="8732258" y="27474"/>
                    <a:pt x="8221401" y="27474"/>
                  </a:cubicBezTo>
                  <a:lnTo>
                    <a:pt x="951864" y="27474"/>
                  </a:lnTo>
                  <a:lnTo>
                    <a:pt x="951864" y="13737"/>
                  </a:lnTo>
                  <a:lnTo>
                    <a:pt x="951864" y="27474"/>
                  </a:lnTo>
                  <a:cubicBezTo>
                    <a:pt x="440873" y="27474"/>
                    <a:pt x="26712" y="453461"/>
                    <a:pt x="26712" y="978904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9173204" cy="8966798"/>
            </a:xfrm>
            <a:prstGeom prst="rect">
              <a:avLst/>
            </a:prstGeom>
          </p:spPr>
          <p:txBody>
            <a:bodyPr anchor="t" rtlCol="false" tIns="53929" lIns="53929" bIns="53929" rIns="53929"/>
            <a:lstStyle/>
            <a:p>
              <a:pPr algn="ctr">
                <a:lnSpc>
                  <a:spcPts val="5350"/>
                </a:lnSpc>
              </a:pPr>
              <a:r>
                <a:rPr lang="en-US" sz="4458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Propuesta de solución</a:t>
              </a:r>
            </a:p>
            <a:p>
              <a:pPr algn="ctr">
                <a:lnSpc>
                  <a:spcPts val="5350"/>
                </a:lnSpc>
              </a:pPr>
            </a:p>
            <a:p>
              <a:pPr algn="l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sz="29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Agente AI que automatiza la descarga y registro en el sistema contable.</a:t>
              </a:r>
            </a:p>
            <a:p>
              <a:pPr algn="l">
                <a:lnSpc>
                  <a:spcPts val="3480"/>
                </a:lnSpc>
              </a:pPr>
            </a:p>
            <a:p>
              <a:pPr algn="l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sz="29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MVP que extrae y clasifica facturas automáticamente con bots y IA.</a:t>
              </a:r>
            </a:p>
            <a:p>
              <a:pPr algn="l">
                <a:lnSpc>
                  <a:spcPts val="3480"/>
                </a:lnSpc>
              </a:pPr>
            </a:p>
            <a:p>
              <a:pPr algn="l" marL="626111" indent="-313055" lvl="1">
                <a:lnSpc>
                  <a:spcPts val="3480"/>
                </a:lnSpc>
                <a:buFont typeface="Arial"/>
                <a:buChar char="•"/>
              </a:pPr>
              <a:r>
                <a:rPr lang="en-US" sz="29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Sistema automatizado con IA/ML que procesa y registra facturas en minutos.</a:t>
              </a:r>
            </a:p>
            <a:p>
              <a:pPr algn="just">
                <a:lnSpc>
                  <a:spcPts val="343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175830" y="5594862"/>
            <a:ext cx="1729863" cy="1154676"/>
            <a:chOff x="0" y="0"/>
            <a:chExt cx="2306484" cy="153956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2281174" cy="1514094"/>
            </a:xfrm>
            <a:custGeom>
              <a:avLst/>
              <a:gdLst/>
              <a:ahLst/>
              <a:cxnLst/>
              <a:rect r="r" b="b" t="t" l="l"/>
              <a:pathLst>
                <a:path h="1514094" w="2281174">
                  <a:moveTo>
                    <a:pt x="0" y="378587"/>
                  </a:moveTo>
                  <a:lnTo>
                    <a:pt x="1519809" y="378587"/>
                  </a:lnTo>
                  <a:lnTo>
                    <a:pt x="1519809" y="0"/>
                  </a:lnTo>
                  <a:lnTo>
                    <a:pt x="2281174" y="757047"/>
                  </a:lnTo>
                  <a:lnTo>
                    <a:pt x="1519809" y="1514094"/>
                  </a:lnTo>
                  <a:lnTo>
                    <a:pt x="1519809" y="1135634"/>
                  </a:lnTo>
                  <a:lnTo>
                    <a:pt x="0" y="1135634"/>
                  </a:ln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-889"/>
              <a:ext cx="2306447" cy="1541399"/>
            </a:xfrm>
            <a:custGeom>
              <a:avLst/>
              <a:gdLst/>
              <a:ahLst/>
              <a:cxnLst/>
              <a:rect r="r" b="b" t="t" l="l"/>
              <a:pathLst>
                <a:path h="1541399" w="2306447">
                  <a:moveTo>
                    <a:pt x="12700" y="379476"/>
                  </a:moveTo>
                  <a:lnTo>
                    <a:pt x="1532509" y="379476"/>
                  </a:lnTo>
                  <a:lnTo>
                    <a:pt x="1532509" y="392176"/>
                  </a:lnTo>
                  <a:lnTo>
                    <a:pt x="1519809" y="392176"/>
                  </a:lnTo>
                  <a:lnTo>
                    <a:pt x="1519809" y="13589"/>
                  </a:lnTo>
                  <a:cubicBezTo>
                    <a:pt x="1519809" y="8509"/>
                    <a:pt x="1522857" y="3810"/>
                    <a:pt x="1527683" y="1905"/>
                  </a:cubicBezTo>
                  <a:cubicBezTo>
                    <a:pt x="1532509" y="0"/>
                    <a:pt x="1537843" y="1016"/>
                    <a:pt x="1541526" y="4572"/>
                  </a:cubicBezTo>
                  <a:lnTo>
                    <a:pt x="2302764" y="761619"/>
                  </a:lnTo>
                  <a:cubicBezTo>
                    <a:pt x="2305177" y="764032"/>
                    <a:pt x="2306447" y="767207"/>
                    <a:pt x="2306447" y="770636"/>
                  </a:cubicBezTo>
                  <a:cubicBezTo>
                    <a:pt x="2306447" y="774065"/>
                    <a:pt x="2305050" y="777240"/>
                    <a:pt x="2302764" y="779653"/>
                  </a:cubicBezTo>
                  <a:lnTo>
                    <a:pt x="1541399" y="1536700"/>
                  </a:lnTo>
                  <a:cubicBezTo>
                    <a:pt x="1537716" y="1540256"/>
                    <a:pt x="1532255" y="1541399"/>
                    <a:pt x="1527556" y="1539367"/>
                  </a:cubicBezTo>
                  <a:cubicBezTo>
                    <a:pt x="1522857" y="1537335"/>
                    <a:pt x="1519682" y="1532763"/>
                    <a:pt x="1519682" y="1527683"/>
                  </a:cubicBezTo>
                  <a:lnTo>
                    <a:pt x="1519682" y="1149223"/>
                  </a:lnTo>
                  <a:lnTo>
                    <a:pt x="1532382" y="1149223"/>
                  </a:lnTo>
                  <a:lnTo>
                    <a:pt x="1532382" y="1161923"/>
                  </a:lnTo>
                  <a:lnTo>
                    <a:pt x="12700" y="1161923"/>
                  </a:lnTo>
                  <a:cubicBezTo>
                    <a:pt x="5715" y="1161923"/>
                    <a:pt x="0" y="1156208"/>
                    <a:pt x="0" y="1149223"/>
                  </a:cubicBezTo>
                  <a:lnTo>
                    <a:pt x="0" y="392176"/>
                  </a:lnTo>
                  <a:cubicBezTo>
                    <a:pt x="0" y="385191"/>
                    <a:pt x="5715" y="379476"/>
                    <a:pt x="12700" y="379476"/>
                  </a:cubicBezTo>
                  <a:moveTo>
                    <a:pt x="12700" y="404876"/>
                  </a:moveTo>
                  <a:lnTo>
                    <a:pt x="12700" y="392176"/>
                  </a:lnTo>
                  <a:lnTo>
                    <a:pt x="25400" y="392176"/>
                  </a:lnTo>
                  <a:lnTo>
                    <a:pt x="25400" y="1149223"/>
                  </a:lnTo>
                  <a:lnTo>
                    <a:pt x="12700" y="1149223"/>
                  </a:lnTo>
                  <a:lnTo>
                    <a:pt x="12700" y="1136523"/>
                  </a:lnTo>
                  <a:lnTo>
                    <a:pt x="1532509" y="1136523"/>
                  </a:lnTo>
                  <a:cubicBezTo>
                    <a:pt x="1539494" y="1136523"/>
                    <a:pt x="1545209" y="1142238"/>
                    <a:pt x="1545209" y="1149223"/>
                  </a:cubicBezTo>
                  <a:lnTo>
                    <a:pt x="1545209" y="1527810"/>
                  </a:lnTo>
                  <a:lnTo>
                    <a:pt x="1532509" y="1527810"/>
                  </a:lnTo>
                  <a:lnTo>
                    <a:pt x="1523492" y="1518793"/>
                  </a:lnTo>
                  <a:lnTo>
                    <a:pt x="2284857" y="761619"/>
                  </a:lnTo>
                  <a:lnTo>
                    <a:pt x="2293874" y="770636"/>
                  </a:lnTo>
                  <a:lnTo>
                    <a:pt x="2284857" y="779653"/>
                  </a:lnTo>
                  <a:lnTo>
                    <a:pt x="1523492" y="22606"/>
                  </a:lnTo>
                  <a:lnTo>
                    <a:pt x="1532509" y="13589"/>
                  </a:lnTo>
                  <a:lnTo>
                    <a:pt x="1545209" y="13589"/>
                  </a:lnTo>
                  <a:lnTo>
                    <a:pt x="1545209" y="392176"/>
                  </a:lnTo>
                  <a:cubicBezTo>
                    <a:pt x="1545209" y="399161"/>
                    <a:pt x="1539494" y="404876"/>
                    <a:pt x="1532509" y="404876"/>
                  </a:cubicBezTo>
                  <a:lnTo>
                    <a:pt x="12700" y="404876"/>
                  </a:lnTo>
                  <a:close/>
                </a:path>
              </a:pathLst>
            </a:custGeom>
            <a:solidFill>
              <a:srgbClr val="172C51"/>
            </a:solidFill>
          </p:spPr>
        </p:sp>
      </p:grp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5722" y="541962"/>
            <a:ext cx="1810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“Agente AI contable”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461625" y="1489353"/>
            <a:ext cx="18105118" cy="992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Objetivo General</a:t>
            </a:r>
          </a:p>
        </p:txBody>
      </p:sp>
      <p:sp>
        <p:nvSpPr>
          <p:cNvPr name="AutoShape 6" id="6"/>
          <p:cNvSpPr/>
          <p:nvPr/>
        </p:nvSpPr>
        <p:spPr>
          <a:xfrm>
            <a:off x="-11906" y="1129897"/>
            <a:ext cx="6152238" cy="23812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91441" y="5366538"/>
            <a:ext cx="17778896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Objetivos Específicos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71922" y="2596010"/>
            <a:ext cx="17080026" cy="2837204"/>
            <a:chOff x="0" y="0"/>
            <a:chExt cx="22773368" cy="37829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3176" y="15128"/>
              <a:ext cx="22746996" cy="3752739"/>
            </a:xfrm>
            <a:custGeom>
              <a:avLst/>
              <a:gdLst/>
              <a:ahLst/>
              <a:cxnLst/>
              <a:rect r="r" b="b" t="t" l="l"/>
              <a:pathLst>
                <a:path h="3752739" w="22746996">
                  <a:moveTo>
                    <a:pt x="0" y="625532"/>
                  </a:moveTo>
                  <a:cubicBezTo>
                    <a:pt x="0" y="280014"/>
                    <a:pt x="245593" y="0"/>
                    <a:pt x="548499" y="0"/>
                  </a:cubicBezTo>
                  <a:lnTo>
                    <a:pt x="22198496" y="0"/>
                  </a:lnTo>
                  <a:cubicBezTo>
                    <a:pt x="22501403" y="0"/>
                    <a:pt x="22746996" y="280014"/>
                    <a:pt x="22746996" y="625532"/>
                  </a:cubicBezTo>
                  <a:lnTo>
                    <a:pt x="22746996" y="3127206"/>
                  </a:lnTo>
                  <a:cubicBezTo>
                    <a:pt x="22746996" y="3472573"/>
                    <a:pt x="22501403" y="3752739"/>
                    <a:pt x="22198496" y="3752739"/>
                  </a:cubicBezTo>
                  <a:lnTo>
                    <a:pt x="548499" y="3752739"/>
                  </a:lnTo>
                  <a:cubicBezTo>
                    <a:pt x="245593" y="3752739"/>
                    <a:pt x="0" y="3472724"/>
                    <a:pt x="0" y="312720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773348" cy="3782985"/>
            </a:xfrm>
            <a:custGeom>
              <a:avLst/>
              <a:gdLst/>
              <a:ahLst/>
              <a:cxnLst/>
              <a:rect r="r" b="b" t="t" l="l"/>
              <a:pathLst>
                <a:path h="3782985" w="22773348">
                  <a:moveTo>
                    <a:pt x="0" y="640660"/>
                  </a:moveTo>
                  <a:cubicBezTo>
                    <a:pt x="0" y="286671"/>
                    <a:pt x="251522" y="0"/>
                    <a:pt x="561675" y="0"/>
                  </a:cubicBezTo>
                  <a:lnTo>
                    <a:pt x="22211672" y="0"/>
                  </a:lnTo>
                  <a:lnTo>
                    <a:pt x="22211672" y="15128"/>
                  </a:lnTo>
                  <a:lnTo>
                    <a:pt x="22211672" y="0"/>
                  </a:lnTo>
                  <a:cubicBezTo>
                    <a:pt x="22521827" y="0"/>
                    <a:pt x="22773348" y="286671"/>
                    <a:pt x="22773348" y="640660"/>
                  </a:cubicBezTo>
                  <a:lnTo>
                    <a:pt x="22760172" y="640660"/>
                  </a:lnTo>
                  <a:lnTo>
                    <a:pt x="22773348" y="640660"/>
                  </a:lnTo>
                  <a:lnTo>
                    <a:pt x="22773348" y="3142334"/>
                  </a:lnTo>
                  <a:lnTo>
                    <a:pt x="22760172" y="3142334"/>
                  </a:lnTo>
                  <a:lnTo>
                    <a:pt x="22773348" y="3142334"/>
                  </a:lnTo>
                  <a:cubicBezTo>
                    <a:pt x="22773348" y="3496172"/>
                    <a:pt x="22521827" y="3782985"/>
                    <a:pt x="22211672" y="3782985"/>
                  </a:cubicBezTo>
                  <a:lnTo>
                    <a:pt x="22211672" y="3767867"/>
                  </a:lnTo>
                  <a:lnTo>
                    <a:pt x="22211672" y="3782985"/>
                  </a:lnTo>
                  <a:lnTo>
                    <a:pt x="561675" y="3782985"/>
                  </a:lnTo>
                  <a:lnTo>
                    <a:pt x="561675" y="3767867"/>
                  </a:lnTo>
                  <a:lnTo>
                    <a:pt x="561675" y="3782985"/>
                  </a:lnTo>
                  <a:cubicBezTo>
                    <a:pt x="251522" y="3782985"/>
                    <a:pt x="0" y="3496172"/>
                    <a:pt x="0" y="3142334"/>
                  </a:cubicBezTo>
                  <a:lnTo>
                    <a:pt x="0" y="640660"/>
                  </a:lnTo>
                  <a:lnTo>
                    <a:pt x="13176" y="640660"/>
                  </a:lnTo>
                  <a:lnTo>
                    <a:pt x="0" y="640660"/>
                  </a:lnTo>
                  <a:moveTo>
                    <a:pt x="26351" y="640660"/>
                  </a:moveTo>
                  <a:lnTo>
                    <a:pt x="26351" y="3142334"/>
                  </a:lnTo>
                  <a:lnTo>
                    <a:pt x="13176" y="3142334"/>
                  </a:lnTo>
                  <a:lnTo>
                    <a:pt x="26351" y="3142334"/>
                  </a:lnTo>
                  <a:cubicBezTo>
                    <a:pt x="26351" y="3479380"/>
                    <a:pt x="265883" y="3752739"/>
                    <a:pt x="561675" y="3752739"/>
                  </a:cubicBezTo>
                  <a:lnTo>
                    <a:pt x="22211672" y="3752739"/>
                  </a:lnTo>
                  <a:cubicBezTo>
                    <a:pt x="22507463" y="3752739"/>
                    <a:pt x="22746996" y="3479381"/>
                    <a:pt x="22746996" y="3142334"/>
                  </a:cubicBezTo>
                  <a:lnTo>
                    <a:pt x="22746996" y="640660"/>
                  </a:lnTo>
                  <a:cubicBezTo>
                    <a:pt x="22746996" y="303614"/>
                    <a:pt x="22507463" y="30255"/>
                    <a:pt x="22211672" y="30255"/>
                  </a:cubicBezTo>
                  <a:lnTo>
                    <a:pt x="561675" y="30255"/>
                  </a:lnTo>
                  <a:lnTo>
                    <a:pt x="561675" y="15128"/>
                  </a:lnTo>
                  <a:lnTo>
                    <a:pt x="561675" y="30255"/>
                  </a:lnTo>
                  <a:cubicBezTo>
                    <a:pt x="265883" y="30255"/>
                    <a:pt x="26351" y="303614"/>
                    <a:pt x="26351" y="640660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61925"/>
              <a:ext cx="22773368" cy="39448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773"/>
                </a:lnSpc>
              </a:pPr>
              <a:r>
                <a:rPr lang="en-US" sz="3099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Diseñar e implementar un agente de inteligencia artificial contable capaz de automatizar el proceso de descarga, clasificación y registro de facturas desde la SUNAT hacia un sistema contable, aplicando metodologías de ingeniería de software, gestión de proyectos y aseguramiento de calidad.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67147" y="6290463"/>
            <a:ext cx="17900837" cy="4006663"/>
            <a:chOff x="0" y="0"/>
            <a:chExt cx="23867782" cy="53422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3809" y="21363"/>
              <a:ext cx="23840143" cy="5299571"/>
            </a:xfrm>
            <a:custGeom>
              <a:avLst/>
              <a:gdLst/>
              <a:ahLst/>
              <a:cxnLst/>
              <a:rect r="r" b="b" t="t" l="l"/>
              <a:pathLst>
                <a:path h="5299571" w="23840143">
                  <a:moveTo>
                    <a:pt x="0" y="883369"/>
                  </a:moveTo>
                  <a:cubicBezTo>
                    <a:pt x="0" y="395433"/>
                    <a:pt x="257395" y="0"/>
                    <a:pt x="574859" y="0"/>
                  </a:cubicBezTo>
                  <a:lnTo>
                    <a:pt x="23265283" y="0"/>
                  </a:lnTo>
                  <a:cubicBezTo>
                    <a:pt x="23582748" y="0"/>
                    <a:pt x="23840143" y="395433"/>
                    <a:pt x="23840143" y="883369"/>
                  </a:cubicBezTo>
                  <a:lnTo>
                    <a:pt x="23840143" y="4416202"/>
                  </a:lnTo>
                  <a:cubicBezTo>
                    <a:pt x="23840143" y="4903924"/>
                    <a:pt x="23582748" y="5299571"/>
                    <a:pt x="23265283" y="5299571"/>
                  </a:cubicBezTo>
                  <a:lnTo>
                    <a:pt x="574859" y="5299571"/>
                  </a:lnTo>
                  <a:cubicBezTo>
                    <a:pt x="257395" y="5299571"/>
                    <a:pt x="0" y="4904138"/>
                    <a:pt x="0" y="441620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867760" cy="5342265"/>
            </a:xfrm>
            <a:custGeom>
              <a:avLst/>
              <a:gdLst/>
              <a:ahLst/>
              <a:cxnLst/>
              <a:rect r="r" b="b" t="t" l="l"/>
              <a:pathLst>
                <a:path h="5342265" w="23867760">
                  <a:moveTo>
                    <a:pt x="0" y="904732"/>
                  </a:moveTo>
                  <a:cubicBezTo>
                    <a:pt x="0" y="404833"/>
                    <a:pt x="263609" y="0"/>
                    <a:pt x="588668" y="0"/>
                  </a:cubicBezTo>
                  <a:lnTo>
                    <a:pt x="23279092" y="0"/>
                  </a:lnTo>
                  <a:lnTo>
                    <a:pt x="23279092" y="21363"/>
                  </a:lnTo>
                  <a:lnTo>
                    <a:pt x="23279092" y="0"/>
                  </a:lnTo>
                  <a:cubicBezTo>
                    <a:pt x="23604151" y="0"/>
                    <a:pt x="23867760" y="404833"/>
                    <a:pt x="23867760" y="904732"/>
                  </a:cubicBezTo>
                  <a:lnTo>
                    <a:pt x="23853952" y="904732"/>
                  </a:lnTo>
                  <a:lnTo>
                    <a:pt x="23867760" y="904732"/>
                  </a:lnTo>
                  <a:lnTo>
                    <a:pt x="23867760" y="4437565"/>
                  </a:lnTo>
                  <a:lnTo>
                    <a:pt x="23853952" y="4437565"/>
                  </a:lnTo>
                  <a:lnTo>
                    <a:pt x="23867760" y="4437565"/>
                  </a:lnTo>
                  <a:cubicBezTo>
                    <a:pt x="23867760" y="4937250"/>
                    <a:pt x="23604151" y="5342265"/>
                    <a:pt x="23279092" y="5342265"/>
                  </a:cubicBezTo>
                  <a:lnTo>
                    <a:pt x="23279092" y="5320934"/>
                  </a:lnTo>
                  <a:lnTo>
                    <a:pt x="23279092" y="5342265"/>
                  </a:lnTo>
                  <a:lnTo>
                    <a:pt x="588668" y="5342265"/>
                  </a:lnTo>
                  <a:lnTo>
                    <a:pt x="588668" y="5320934"/>
                  </a:lnTo>
                  <a:lnTo>
                    <a:pt x="588668" y="5342265"/>
                  </a:lnTo>
                  <a:cubicBezTo>
                    <a:pt x="263609" y="5342265"/>
                    <a:pt x="0" y="4937250"/>
                    <a:pt x="0" y="4437565"/>
                  </a:cubicBezTo>
                  <a:lnTo>
                    <a:pt x="0" y="904732"/>
                  </a:lnTo>
                  <a:lnTo>
                    <a:pt x="13809" y="904732"/>
                  </a:lnTo>
                  <a:lnTo>
                    <a:pt x="0" y="904732"/>
                  </a:lnTo>
                  <a:moveTo>
                    <a:pt x="27618" y="904732"/>
                  </a:moveTo>
                  <a:lnTo>
                    <a:pt x="27618" y="4437565"/>
                  </a:lnTo>
                  <a:lnTo>
                    <a:pt x="13809" y="4437565"/>
                  </a:lnTo>
                  <a:lnTo>
                    <a:pt x="27618" y="4437565"/>
                  </a:lnTo>
                  <a:cubicBezTo>
                    <a:pt x="27618" y="4913537"/>
                    <a:pt x="278661" y="5299570"/>
                    <a:pt x="588668" y="5299570"/>
                  </a:cubicBezTo>
                  <a:lnTo>
                    <a:pt x="23279092" y="5299570"/>
                  </a:lnTo>
                  <a:cubicBezTo>
                    <a:pt x="23589100" y="5299570"/>
                    <a:pt x="23840143" y="4913537"/>
                    <a:pt x="23840143" y="4437565"/>
                  </a:cubicBezTo>
                  <a:lnTo>
                    <a:pt x="23840143" y="904732"/>
                  </a:lnTo>
                  <a:cubicBezTo>
                    <a:pt x="23840143" y="428759"/>
                    <a:pt x="23589100" y="42726"/>
                    <a:pt x="23279092" y="42726"/>
                  </a:cubicBezTo>
                  <a:lnTo>
                    <a:pt x="588668" y="42726"/>
                  </a:lnTo>
                  <a:lnTo>
                    <a:pt x="588668" y="21363"/>
                  </a:lnTo>
                  <a:lnTo>
                    <a:pt x="588668" y="42726"/>
                  </a:lnTo>
                  <a:cubicBezTo>
                    <a:pt x="278661" y="42726"/>
                    <a:pt x="27618" y="428759"/>
                    <a:pt x="27618" y="904732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3867782" cy="5399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Automatizar la extracción de facturas en formato XML mediante el uso de RPA y APIs tributarias.</a:t>
              </a:r>
            </a:p>
            <a:p>
              <a:pPr algn="ctr">
                <a:lnSpc>
                  <a:spcPts val="3240"/>
                </a:lnSpc>
              </a:pPr>
            </a:p>
            <a:p>
              <a:pPr algn="ctr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Clasificar facturas con técnicas de IA/ML, asegurando precisión en la categorización contable (gastos, activos fijos, insumos, etc.).</a:t>
              </a:r>
            </a:p>
            <a:p>
              <a:pPr algn="ctr">
                <a:lnSpc>
                  <a:spcPts val="3240"/>
                </a:lnSpc>
              </a:pPr>
            </a:p>
            <a:p>
              <a:pPr algn="ctr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Desplegar el sistema en entornos escalables con Docker (desarrollo, staging y producción).</a:t>
              </a:r>
            </a:p>
            <a:p>
              <a:pPr algn="ctr">
                <a:lnSpc>
                  <a:spcPts val="3240"/>
                </a:lnSpc>
              </a:pPr>
            </a:p>
            <a:p>
              <a:pPr algn="ctr" marL="582930" indent="-291465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Validar el MVP con clientes piloto reales, evaluando su impacto en reducción de tiempo y errores en procesos contables.</a:t>
              </a:r>
            </a:p>
          </p:txBody>
        </p:sp>
      </p:grp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5722" y="541962"/>
            <a:ext cx="1810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“Agente AI contable”</a:t>
            </a:r>
          </a:p>
        </p:txBody>
      </p:sp>
      <p:sp>
        <p:nvSpPr>
          <p:cNvPr name="AutoShape 5" id="5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623183" y="1764463"/>
            <a:ext cx="3000986" cy="88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Alcance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05431" y="3248025"/>
            <a:ext cx="8939719" cy="61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9951" indent="-394976" lvl="1">
              <a:lnSpc>
                <a:spcPts val="4390"/>
              </a:lnSpc>
              <a:buFont typeface="Arial"/>
              <a:buChar char="•"/>
            </a:pPr>
            <a:r>
              <a:rPr lang="en-US" sz="365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Dependencia del portal SUNAT y posibles cambios en su funcionamiento.</a:t>
            </a:r>
          </a:p>
          <a:p>
            <a:pPr algn="ctr">
              <a:lnSpc>
                <a:spcPts val="4390"/>
              </a:lnSpc>
            </a:pPr>
          </a:p>
          <a:p>
            <a:pPr algn="ctr" marL="789951" indent="-394976" lvl="1">
              <a:lnSpc>
                <a:spcPts val="4390"/>
              </a:lnSpc>
              <a:buFont typeface="Arial"/>
              <a:buChar char="•"/>
            </a:pPr>
            <a:r>
              <a:rPr lang="en-US" sz="365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Precisión del modelo condicionada a la calidad de los datos de entrenamiento.</a:t>
            </a:r>
          </a:p>
          <a:p>
            <a:pPr algn="ctr">
              <a:lnSpc>
                <a:spcPts val="4390"/>
              </a:lnSpc>
            </a:pPr>
          </a:p>
          <a:p>
            <a:pPr algn="ctr" marL="789951" indent="-394976" lvl="1">
              <a:lnSpc>
                <a:spcPts val="4390"/>
              </a:lnSpc>
              <a:buFont typeface="Arial"/>
              <a:buChar char="•"/>
            </a:pPr>
            <a:r>
              <a:rPr lang="en-US" sz="365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Alcance inicial limitado a un único sistema contable.</a:t>
            </a:r>
          </a:p>
          <a:p>
            <a:pPr algn="ctr">
              <a:lnSpc>
                <a:spcPts val="4390"/>
              </a:lnSpc>
            </a:pPr>
          </a:p>
          <a:p>
            <a:pPr algn="ctr" marL="789951" indent="-394976" lvl="1">
              <a:lnSpc>
                <a:spcPts val="4390"/>
              </a:lnSpc>
              <a:buFont typeface="Arial"/>
              <a:buChar char="•"/>
            </a:pPr>
            <a:r>
              <a:rPr lang="en-US" sz="365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Posibles retrasos en la retroalimentación de los clientes piloto.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54781" y="3162300"/>
            <a:ext cx="9146850" cy="635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89902" indent="-344951" lvl="1">
              <a:lnSpc>
                <a:spcPts val="5016"/>
              </a:lnSpc>
              <a:buFont typeface="Arial"/>
              <a:buChar char="•"/>
            </a:pPr>
            <a:r>
              <a:rPr lang="en-US" sz="319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Automatización de la descarga, clasificación y registro de facturas mediante IA.</a:t>
            </a:r>
          </a:p>
          <a:p>
            <a:pPr algn="ctr">
              <a:lnSpc>
                <a:spcPts val="5016"/>
              </a:lnSpc>
            </a:pPr>
          </a:p>
          <a:p>
            <a:pPr algn="ctr" marL="689902" indent="-344951" lvl="1">
              <a:lnSpc>
                <a:spcPts val="5016"/>
              </a:lnSpc>
              <a:buFont typeface="Arial"/>
              <a:buChar char="•"/>
            </a:pPr>
            <a:r>
              <a:rPr lang="en-US" sz="319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Validación del MVP con 10 clientes piloto reales.</a:t>
            </a:r>
          </a:p>
          <a:p>
            <a:pPr algn="ctr">
              <a:lnSpc>
                <a:spcPts val="5016"/>
              </a:lnSpc>
            </a:pPr>
          </a:p>
          <a:p>
            <a:pPr algn="ctr" marL="689902" indent="-344951" lvl="1">
              <a:lnSpc>
                <a:spcPts val="5016"/>
              </a:lnSpc>
              <a:buFont typeface="Arial"/>
              <a:buChar char="•"/>
            </a:pPr>
            <a:r>
              <a:rPr lang="en-US" sz="319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Implementación de arquitectura en contenedores (Docker) y pipeline CI/CD.</a:t>
            </a:r>
          </a:p>
          <a:p>
            <a:pPr algn="ctr">
              <a:lnSpc>
                <a:spcPts val="5016"/>
              </a:lnSpc>
            </a:pPr>
          </a:p>
          <a:p>
            <a:pPr algn="ctr" marL="689902" indent="-344951" lvl="1">
              <a:lnSpc>
                <a:spcPts val="5016"/>
              </a:lnSpc>
              <a:buFont typeface="Arial"/>
              <a:buChar char="•"/>
            </a:pPr>
            <a:r>
              <a:rPr lang="en-US" sz="319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Generación de documentación técnica y comercial para su futura escalabilidad.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59047" y="1764464"/>
            <a:ext cx="421223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Limitaciones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96591" y="4325528"/>
            <a:ext cx="4609996" cy="2061926"/>
          </a:xfrm>
          <a:custGeom>
            <a:avLst/>
            <a:gdLst/>
            <a:ahLst/>
            <a:cxnLst/>
            <a:rect r="r" b="b" t="t" l="l"/>
            <a:pathLst>
              <a:path h="2061926" w="4609996">
                <a:moveTo>
                  <a:pt x="0" y="0"/>
                </a:moveTo>
                <a:lnTo>
                  <a:pt x="4609997" y="0"/>
                </a:lnTo>
                <a:lnTo>
                  <a:pt x="4609997" y="2061925"/>
                </a:lnTo>
                <a:lnTo>
                  <a:pt x="0" y="20619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5722" y="541962"/>
            <a:ext cx="1810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“Agente AI contable”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" y="2080402"/>
            <a:ext cx="18105118" cy="992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Metodología de trabajo para el desarrollo del proyecto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3332982"/>
            <a:ext cx="1828800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etodología Ágil (Scrum): se trabajará en sprints cortos con entregables funcionales, priorizando retroalimentación continua y adaptabilidad.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4348" y="4532578"/>
            <a:ext cx="4374482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6"/>
              </a:lnSpc>
              <a:spcBef>
                <a:spcPct val="0"/>
              </a:spcBef>
            </a:pPr>
            <a:r>
              <a:rPr lang="en-US" sz="333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Fase 1: extracción automatizada de facturas (RPA/APIs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264713" y="4410834"/>
            <a:ext cx="4167136" cy="1863846"/>
          </a:xfrm>
          <a:custGeom>
            <a:avLst/>
            <a:gdLst/>
            <a:ahLst/>
            <a:cxnLst/>
            <a:rect r="r" b="b" t="t" l="l"/>
            <a:pathLst>
              <a:path h="1863846" w="4167136">
                <a:moveTo>
                  <a:pt x="0" y="0"/>
                </a:moveTo>
                <a:lnTo>
                  <a:pt x="4167136" y="0"/>
                </a:lnTo>
                <a:lnTo>
                  <a:pt x="4167136" y="1863846"/>
                </a:lnTo>
                <a:lnTo>
                  <a:pt x="0" y="18638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351573" y="4780782"/>
            <a:ext cx="399341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Fase 2: clasificación con IA/ML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158228" y="4410834"/>
            <a:ext cx="4166192" cy="1863424"/>
          </a:xfrm>
          <a:custGeom>
            <a:avLst/>
            <a:gdLst/>
            <a:ahLst/>
            <a:cxnLst/>
            <a:rect r="r" b="b" t="t" l="l"/>
            <a:pathLst>
              <a:path h="1863424" w="4166192">
                <a:moveTo>
                  <a:pt x="0" y="0"/>
                </a:moveTo>
                <a:lnTo>
                  <a:pt x="4166192" y="0"/>
                </a:lnTo>
                <a:lnTo>
                  <a:pt x="4166192" y="1863424"/>
                </a:lnTo>
                <a:lnTo>
                  <a:pt x="0" y="18634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318976" y="4532578"/>
            <a:ext cx="3844695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Fase 3: registro automatizado en el sistema contable.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5722" y="541962"/>
            <a:ext cx="18105118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“NOMBRE DEL PROYECTO”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1" y="1664904"/>
            <a:ext cx="1810511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Release Plan del desarrollo del proyecto</a:t>
            </a:r>
          </a:p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* Utilizar cronograma de inicio, indicando el cumplimiento al término del proyecto </a:t>
            </a:r>
          </a:p>
        </p:txBody>
      </p:sp>
      <p:sp>
        <p:nvSpPr>
          <p:cNvPr name="AutoShape 6" id="6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-270003" y="3531804"/>
            <a:ext cx="6834868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6357" indent="-268179" lvl="1">
              <a:lnSpc>
                <a:spcPts val="2981"/>
              </a:lnSpc>
              <a:buFont typeface="Arial"/>
              <a:buChar char="•"/>
            </a:pPr>
            <a:r>
              <a:rPr lang="en-US" sz="248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Sprint 1 (Semana 1 – 2)</a:t>
            </a:r>
          </a:p>
          <a:p>
            <a:pPr algn="l">
              <a:lnSpc>
                <a:spcPts val="2981"/>
              </a:lnSpc>
            </a:pPr>
            <a:r>
              <a:rPr lang="en-US" sz="248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Configuración d</a:t>
            </a:r>
            <a:r>
              <a:rPr lang="en-US" sz="248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 entornos (Docker, CI/CD). Desarrollo inicial del módulo de extracción automática de facturas XML desde la SUNAT.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90903" y="3252046"/>
            <a:ext cx="4714757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Sprint 2 (S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emana 3 – 4)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Optimización de bots/APIs para extracción. Inicio de entrenamiento del modelo IA/ML con dataset de facturas.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65644" y="3252046"/>
            <a:ext cx="5304693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Sprint 3 (Semana 5 – 6)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esarrollo del clasificador contable y pruebas internas de precisión. Integración con pipeline de pruebas automatizadas.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3182" y="6774760"/>
            <a:ext cx="5304693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Sprint 4 (S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emana 7 – 8)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Implementación del módulo de registro automatizado en el sistema contable. Validación en entorno de staging.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90903" y="6774760"/>
            <a:ext cx="4714757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Sprint 5 (S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emana 9 – 10)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Pruebas integrales de todo el MVP. Ajustes de seguridad y rendimiento. Preparación de la versión candidata.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65644" y="6774760"/>
            <a:ext cx="5722356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Sprint 6 (S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emana 11 – 12)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Validación con 10 clientes piloto reales. Recopilación de retroalimentación. Documentación final técnica y académica.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724869" y="1225147"/>
            <a:ext cx="10026390" cy="9061853"/>
          </a:xfrm>
          <a:custGeom>
            <a:avLst/>
            <a:gdLst/>
            <a:ahLst/>
            <a:cxnLst/>
            <a:rect r="r" b="b" t="t" l="l"/>
            <a:pathLst>
              <a:path h="9061853" w="10026390">
                <a:moveTo>
                  <a:pt x="0" y="0"/>
                </a:moveTo>
                <a:lnTo>
                  <a:pt x="10026389" y="0"/>
                </a:lnTo>
                <a:lnTo>
                  <a:pt x="10026389" y="9061853"/>
                </a:lnTo>
                <a:lnTo>
                  <a:pt x="0" y="90618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46" r="0" b="-74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5722" y="541962"/>
            <a:ext cx="18105118" cy="519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“NOMBRE DEL PROYECTO”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DAGyJbjgT1E</dc:identifier>
  <dcterms:modified xsi:type="dcterms:W3CDTF">2011-08-01T06:04:30Z</dcterms:modified>
  <cp:revision>1</cp:revision>
  <dc:title>PROYECTO “Agente AI contable” PRESENTACIÓN FINAL CAPSTONE</dc:title>
</cp:coreProperties>
</file>