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72" r:id="rId10"/>
    <p:sldId id="273" r:id="rId11"/>
    <p:sldId id="274" r:id="rId12"/>
    <p:sldId id="270" r:id="rId13"/>
    <p:sldId id="271" r:id="rId14"/>
    <p:sldId id="265" r:id="rId15"/>
    <p:sldId id="267" r:id="rId16"/>
    <p:sldId id="268" r:id="rId17"/>
    <p:sldId id="266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Antonio Loza 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Product Owner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/>
            <a:t>Leandro Marcelo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Product Owner, Scrum master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 dirty="0"/>
            <a:t>Funciones desempeñadas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Antonio Loza 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Product Owner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Funciones desempeñadas</a:t>
          </a:r>
          <a:endParaRPr lang="es-CL" sz="3100" kern="1200" dirty="0"/>
        </a:p>
      </dsp:txBody>
      <dsp:txXfrm>
        <a:off x="1733817" y="0"/>
        <a:ext cx="5899676" cy="2071186"/>
      </dsp:txXfrm>
    </dsp:sp>
    <dsp:sp modelId="{9A7E2690-DE9C-4572-9BE5-B8C9A3B8BBB3}">
      <dsp:nvSpPr>
        <dsp:cNvPr id="0" name=""/>
        <dsp:cNvSpPr/>
      </dsp:nvSpPr>
      <dsp:spPr>
        <a:xfrm>
          <a:off x="207118" y="207118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278305"/>
          <a:ext cx="7633494" cy="20711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4000" kern="1200" dirty="0"/>
            <a:t>Leandro Marcelo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3100" kern="1200" dirty="0"/>
            <a:t>Product Owner, Scrum master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3100" kern="1200" dirty="0"/>
            <a:t>Funciones desempeñadas</a:t>
          </a:r>
          <a:endParaRPr lang="es-CL" sz="3100" kern="1200" dirty="0"/>
        </a:p>
      </dsp:txBody>
      <dsp:txXfrm>
        <a:off x="1733817" y="2278305"/>
        <a:ext cx="5899676" cy="2071186"/>
      </dsp:txXfrm>
    </dsp:sp>
    <dsp:sp modelId="{3F97C059-D720-4D48-953F-B84D04D0BF79}">
      <dsp:nvSpPr>
        <dsp:cNvPr id="0" name=""/>
        <dsp:cNvSpPr/>
      </dsp:nvSpPr>
      <dsp:spPr>
        <a:xfrm>
          <a:off x="207118" y="2485423"/>
          <a:ext cx="1526698" cy="1656949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18-10-2025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“Agente AI contable”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C8B4E-FDD7-751D-206F-325765F3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Tabla&#10;&#10;El contenido generado por IA puede ser incorrecto.">
            <a:extLst>
              <a:ext uri="{FF2B5EF4-FFF2-40B4-BE49-F238E27FC236}">
                <a16:creationId xmlns:a16="http://schemas.microsoft.com/office/drawing/2014/main" id="{2E695CCA-8AF3-6268-ECD6-7C4E3B2DB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71" y="412703"/>
            <a:ext cx="5595257" cy="6080172"/>
          </a:xfrm>
        </p:spPr>
      </p:pic>
    </p:spTree>
    <p:extLst>
      <p:ext uri="{BB962C8B-B14F-4D97-AF65-F5344CB8AC3E}">
        <p14:creationId xmlns:p14="http://schemas.microsoft.com/office/powerpoint/2010/main" val="176778573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67636-2028-FCBD-BBD8-96AC7261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Diagrama, Tabla&#10;&#10;El contenido generado por IA puede ser incorrecto.">
            <a:extLst>
              <a:ext uri="{FF2B5EF4-FFF2-40B4-BE49-F238E27FC236}">
                <a16:creationId xmlns:a16="http://schemas.microsoft.com/office/drawing/2014/main" id="{1871E997-A3ED-50E0-1939-FFEDA88D6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824026"/>
            <a:ext cx="8738870" cy="5461795"/>
          </a:xfrm>
        </p:spPr>
      </p:pic>
    </p:spTree>
    <p:extLst>
      <p:ext uri="{BB962C8B-B14F-4D97-AF65-F5344CB8AC3E}">
        <p14:creationId xmlns:p14="http://schemas.microsoft.com/office/powerpoint/2010/main" val="39198716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278441" y="93024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EC1709C3-52B1-6324-169A-2E91A8E91CD9}"/>
              </a:ext>
            </a:extLst>
          </p:cNvPr>
          <p:cNvSpPr txBox="1"/>
          <p:nvPr/>
        </p:nvSpPr>
        <p:spPr>
          <a:xfrm>
            <a:off x="136188" y="1990419"/>
            <a:ext cx="6126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JavaScript</a:t>
            </a:r>
          </a:p>
          <a:p>
            <a:endParaRPr lang="es-ES" dirty="0"/>
          </a:p>
          <a:p>
            <a:r>
              <a:rPr lang="es-ES" dirty="0"/>
              <a:t>Desarrollo de interfaces web (Portal cliente, </a:t>
            </a:r>
            <a:r>
              <a:rPr lang="es-ES" dirty="0" err="1"/>
              <a:t>landing</a:t>
            </a:r>
            <a:r>
              <a:rPr lang="es-ES" dirty="0"/>
              <a:t> page, panel </a:t>
            </a:r>
            <a:r>
              <a:rPr lang="es-ES" dirty="0" err="1"/>
              <a:t>admin</a:t>
            </a:r>
            <a:r>
              <a:rPr lang="es-ES" dirty="0"/>
              <a:t>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A4C0239-BCAE-0B7B-5C52-A8A03BE96CDE}"/>
              </a:ext>
            </a:extLst>
          </p:cNvPr>
          <p:cNvSpPr txBox="1"/>
          <p:nvPr/>
        </p:nvSpPr>
        <p:spPr>
          <a:xfrm>
            <a:off x="136188" y="3604596"/>
            <a:ext cx="81746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Cursor:</a:t>
            </a:r>
          </a:p>
          <a:p>
            <a:pPr marL="285750" indent="-285750">
              <a:buFontTx/>
              <a:buChar char="-"/>
            </a:pPr>
            <a:r>
              <a:rPr lang="es-ES" dirty="0"/>
              <a:t>Desarrollo acelerado de código con autocompletado inteligente</a:t>
            </a:r>
          </a:p>
          <a:p>
            <a:pPr marL="285750" indent="-285750">
              <a:buFontTx/>
              <a:buChar char="-"/>
            </a:pPr>
            <a:r>
              <a:rPr lang="es-ES" dirty="0"/>
              <a:t>Generación de funciones y componentes mediante prompts en lenguaje neutral</a:t>
            </a:r>
          </a:p>
          <a:p>
            <a:pPr marL="285750" indent="-285750">
              <a:buFontTx/>
              <a:buChar char="-"/>
            </a:pPr>
            <a:r>
              <a:rPr lang="es-ES" dirty="0"/>
              <a:t>Refactoring automático de código</a:t>
            </a:r>
          </a:p>
          <a:p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5F87DB0-832B-E9CC-8A85-642BFA47EE6C}"/>
              </a:ext>
            </a:extLst>
          </p:cNvPr>
          <p:cNvSpPr txBox="1"/>
          <p:nvPr/>
        </p:nvSpPr>
        <p:spPr>
          <a:xfrm>
            <a:off x="136188" y="5172606"/>
            <a:ext cx="94081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Open AI:</a:t>
            </a:r>
          </a:p>
          <a:p>
            <a:endParaRPr lang="es-ES" u="sng" dirty="0"/>
          </a:p>
          <a:p>
            <a:pPr marL="285750" indent="-285750">
              <a:buFontTx/>
              <a:buChar char="-"/>
            </a:pPr>
            <a:r>
              <a:rPr lang="es-ES" dirty="0"/>
              <a:t>Generación de glosas descriptivas</a:t>
            </a:r>
          </a:p>
          <a:p>
            <a:pPr marL="285750" indent="-285750">
              <a:buFontTx/>
              <a:buChar char="-"/>
            </a:pPr>
            <a:r>
              <a:rPr lang="es-ES" dirty="0"/>
              <a:t>Mejora de clasificaciones</a:t>
            </a:r>
          </a:p>
          <a:p>
            <a:pPr marL="285750" indent="-285750">
              <a:buFontTx/>
              <a:buChar char="-"/>
            </a:pPr>
            <a:r>
              <a:rPr lang="es-ES" dirty="0"/>
              <a:t>Procesamiento inteligente</a:t>
            </a:r>
          </a:p>
          <a:p>
            <a:pPr marL="285750" indent="-285750">
              <a:buFontTx/>
              <a:buChar char="-"/>
            </a:pPr>
            <a:endParaRPr lang="es-ES" u="sng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29A1C4CB-E31A-882A-E3A4-5A82B39A6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1" y="-483631"/>
            <a:ext cx="11013439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ES" altLang="es-ES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u="sng" dirty="0"/>
              <a:t>Google Cloud Platform (</a:t>
            </a:r>
            <a:r>
              <a:rPr lang="es-CL" u="sng" dirty="0"/>
              <a:t>GCP):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run: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contenedores virtuales para ambientes de desarrollo, staging y producción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(GCS):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Almacenamiento de facturas XML/PDF,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entrenamiento ML, modelos serializados, archivos generados para Concar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Logging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Logs centralizados de todas las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servicios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IAM: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de permisos y accesos por roles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BD57743-6E3B-4FAA-9611-23BBCA7F1AD5}"/>
              </a:ext>
            </a:extLst>
          </p:cNvPr>
          <p:cNvSpPr txBox="1"/>
          <p:nvPr/>
        </p:nvSpPr>
        <p:spPr>
          <a:xfrm>
            <a:off x="254001" y="3111195"/>
            <a:ext cx="105054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u="sng" dirty="0"/>
              <a:t>Jira:</a:t>
            </a:r>
          </a:p>
          <a:p>
            <a:br>
              <a:rPr lang="es-CL" dirty="0"/>
            </a:br>
            <a:endParaRPr lang="es-E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20217A-F664-B702-BB39-01CCAB33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7" y="3429000"/>
            <a:ext cx="10738068" cy="1709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Documentación de funcionalidades completadas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Sprint 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Selección y asignación de tareas para cada sprint de 2 semanas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scrum: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Registro diario de progreso individual (To Do, In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Review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Testing, Done)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Retrospectives: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Documentación de lecciones aprendidas y acciones de mejora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AB86D5-003C-D0C2-7D2B-51F352DC8E06}"/>
              </a:ext>
            </a:extLst>
          </p:cNvPr>
          <p:cNvSpPr txBox="1"/>
          <p:nvPr/>
        </p:nvSpPr>
        <p:spPr>
          <a:xfrm>
            <a:off x="254001" y="58246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u="sng" dirty="0"/>
              <a:t>Python:</a:t>
            </a:r>
          </a:p>
          <a:p>
            <a:pPr marL="0" indent="0">
              <a:buNone/>
            </a:pPr>
            <a:r>
              <a:rPr lang="es-ES" dirty="0"/>
              <a:t> Para clasificación de facturas</a:t>
            </a:r>
          </a:p>
        </p:txBody>
      </p:sp>
    </p:spTree>
    <p:extLst>
      <p:ext uri="{BB962C8B-B14F-4D97-AF65-F5344CB8AC3E}">
        <p14:creationId xmlns:p14="http://schemas.microsoft.com/office/powerpoint/2010/main" val="194600210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-365759" y="41261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Resultados obtenidos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C64B33-EDDD-BADD-D801-4FF665039116}"/>
              </a:ext>
            </a:extLst>
          </p:cNvPr>
          <p:cNvSpPr txBox="1"/>
          <p:nvPr/>
        </p:nvSpPr>
        <p:spPr>
          <a:xfrm>
            <a:off x="2194560" y="1889760"/>
            <a:ext cx="7711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/>
              <a:t>Registro a la plataforma de manera automatizada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/>
              <a:t>Vinculación de credenciales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/>
              <a:t> Descarga automáticamente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/>
              <a:t>Clasificar factura automáticamente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/>
              <a:t>Ver categoría sugerida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/>
              <a:t>Respaldar facturas automáticamente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1515B2-FA2D-1BE1-44CC-90ED4EE0FB4E}"/>
              </a:ext>
            </a:extLst>
          </p:cNvPr>
          <p:cNvSpPr txBox="1"/>
          <p:nvPr/>
        </p:nvSpPr>
        <p:spPr>
          <a:xfrm>
            <a:off x="3169920" y="2634905"/>
            <a:ext cx="54660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Importar archivos de factura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Editar clasificación de factura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Generar reportes consolidados del periodo</a:t>
            </a:r>
          </a:p>
          <a:p>
            <a:pPr marL="285750" indent="-285750">
              <a:buFontTx/>
              <a:buChar char="-"/>
            </a:pPr>
            <a:endParaRPr lang="es-CL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5372031"/>
              </p:ext>
            </p:extLst>
          </p:nvPr>
        </p:nvGraphicFramePr>
        <p:xfrm>
          <a:off x="4121026" y="1710819"/>
          <a:ext cx="7633494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93565" y="2068499"/>
            <a:ext cx="4255956" cy="43323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Proceso manual de descarga y registro de facturas, lento y con errores.</a:t>
            </a:r>
            <a:br>
              <a:rPr lang="es-ES" dirty="0"/>
            </a:br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Las PYMES no cuentan con herramientas accesibles para integrar facturas tributarias.</a:t>
            </a:r>
          </a:p>
          <a:p>
            <a:pPr fontAlgn="base"/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El registro contable manual limita productividad y retrasa decisiones financieras.</a:t>
            </a:r>
          </a:p>
          <a:p>
            <a:pPr lvl="0" algn="ctr"/>
            <a:endParaRPr lang="es-CL" sz="1800" u="sng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 algn="ctr"/>
            <a:endParaRPr lang="es-MX" u="sng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Agente AI que automatiza la descarga y registro en el sistema contable.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MVP que extrae y clasifica facturas automáticamente con bots y IA.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dirty="0"/>
              <a:t>Sistema automatizado con IA/ML que procesa y registra facturas en minutos.</a:t>
            </a:r>
          </a:p>
          <a:p>
            <a:br>
              <a:rPr lang="es-ES" dirty="0"/>
            </a:br>
            <a:endParaRPr lang="es-CL" sz="1800" dirty="0"/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52400" y="83111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5240" y="310583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750703" y="1477445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Automatizar la descarga, procesamiento, clasificación contable y carga de facturas de la SUNAT en Concar CB</a:t>
            </a:r>
            <a:r>
              <a:rPr lang="es-ES" dirty="0"/>
              <a:t>.</a:t>
            </a:r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396240" y="3698997"/>
            <a:ext cx="11430000" cy="29514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>
              <a:lnSpc>
                <a:spcPct val="150000"/>
              </a:lnSpc>
            </a:pPr>
            <a:r>
              <a:rPr lang="es-ES" b="1" dirty="0"/>
              <a:t>Reducir en un 30%</a:t>
            </a:r>
            <a:r>
              <a:rPr lang="es-ES" dirty="0"/>
              <a:t> el tiempo de registro manual de facturas.</a:t>
            </a:r>
          </a:p>
          <a:p>
            <a:pPr fontAlgn="base">
              <a:lnSpc>
                <a:spcPct val="150000"/>
              </a:lnSpc>
            </a:pPr>
            <a:r>
              <a:rPr lang="es-ES" b="1" dirty="0"/>
              <a:t>Disminuir en un 40%</a:t>
            </a:r>
            <a:r>
              <a:rPr lang="es-ES" dirty="0"/>
              <a:t> los errores humanos en la clasificación contable.</a:t>
            </a:r>
          </a:p>
          <a:p>
            <a:pPr fontAlgn="base">
              <a:lnSpc>
                <a:spcPct val="150000"/>
              </a:lnSpc>
            </a:pPr>
            <a:r>
              <a:rPr lang="es-ES" b="1" dirty="0"/>
              <a:t>Automatizar el 80%</a:t>
            </a:r>
            <a:r>
              <a:rPr lang="es-ES" dirty="0"/>
              <a:t> de las facturas procesadas por periodo.</a:t>
            </a:r>
          </a:p>
          <a:p>
            <a:pPr fontAlgn="base">
              <a:lnSpc>
                <a:spcPct val="150000"/>
              </a:lnSpc>
            </a:pPr>
            <a:r>
              <a:rPr lang="es-ES" b="1" dirty="0"/>
              <a:t>Mejorar la trazabilidad</a:t>
            </a:r>
            <a:r>
              <a:rPr lang="es-ES" dirty="0"/>
              <a:t> del proceso con reportes y auditoría automática.</a:t>
            </a:r>
          </a:p>
          <a:p>
            <a:pPr fontAlgn="base">
              <a:lnSpc>
                <a:spcPct val="150000"/>
              </a:lnSpc>
            </a:pPr>
            <a:r>
              <a:rPr lang="es-ES" b="1" dirty="0"/>
              <a:t>Optimizar la conciliación</a:t>
            </a:r>
            <a:r>
              <a:rPr lang="es-ES" dirty="0"/>
              <a:t> contable reduciendo duplicados en al menos un 90%.</a:t>
            </a:r>
          </a:p>
          <a:p>
            <a:pPr>
              <a:lnSpc>
                <a:spcPct val="150000"/>
              </a:lnSpc>
            </a:pPr>
            <a:r>
              <a:rPr lang="es-ES" b="1" dirty="0"/>
              <a:t>Agilizar la carga a Concar CB</a:t>
            </a:r>
            <a:r>
              <a:rPr lang="es-ES" dirty="0"/>
              <a:t>, permitiendo integración directa sin reprocesos.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PROYECTO: ”Agente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3680" y="970468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2EF856A5-4F3E-7CE1-B30E-7F6119B7CCC3}"/>
              </a:ext>
            </a:extLst>
          </p:cNvPr>
          <p:cNvSpPr txBox="1"/>
          <p:nvPr/>
        </p:nvSpPr>
        <p:spPr>
          <a:xfrm>
            <a:off x="314960" y="1829239"/>
            <a:ext cx="4836160" cy="4618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Descargar facturas electrónicas desde la SUNAT.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Procesar y estandarizar los comprobantes (XML/PDF).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Extraer datos clave de cada factura.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Clasificar comprobantes según el plan contable.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Validar montos y reglas de negocio.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Generar asientos y cargarlos en Concar CB.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Registrar trazabilidad y reportes del proceso.</a:t>
            </a:r>
            <a:endParaRPr lang="es-ES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8CFA23-EDAB-7558-FD34-F5929B37740B}"/>
              </a:ext>
            </a:extLst>
          </p:cNvPr>
          <p:cNvSpPr txBox="1"/>
          <p:nvPr/>
        </p:nvSpPr>
        <p:spPr>
          <a:xfrm>
            <a:off x="7040882" y="1932076"/>
            <a:ext cx="4033520" cy="3787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8653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Dependencia del portal SUNAT y posibles cambios en su funcionamiento.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9865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Precisión del modelo condicionada a la calidad de los datos de entrenamiento.</a:t>
            </a:r>
          </a:p>
          <a:p>
            <a:pPr marL="398653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Posibles retrasos en la retroalimentación de los clientes piloto.</a:t>
            </a:r>
            <a:endParaRPr lang="es-E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D81ADAC-9CC3-32A5-33F9-9880C42521B5}"/>
              </a:ext>
            </a:extLst>
          </p:cNvPr>
          <p:cNvSpPr txBox="1"/>
          <p:nvPr/>
        </p:nvSpPr>
        <p:spPr>
          <a:xfrm>
            <a:off x="711200" y="3180080"/>
            <a:ext cx="91846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La metodología aplicada para este proyecto es la metodología ágil, el proyecto tiene un plazo de desarrollo máximo de 10 semanas.</a:t>
            </a:r>
          </a:p>
          <a:p>
            <a:endParaRPr lang="es-CL" dirty="0"/>
          </a:p>
          <a:p>
            <a:r>
              <a:rPr lang="es-CL" dirty="0"/>
              <a:t>Para así mismo se planificaron 2 releases las cuales son las siguientes:</a:t>
            </a:r>
            <a:br>
              <a:rPr lang="es-CL" dirty="0"/>
            </a:br>
            <a:br>
              <a:rPr lang="es-CL" dirty="0"/>
            </a:br>
            <a:r>
              <a:rPr lang="es-CL" dirty="0"/>
              <a:t>Release 1: registro automatizado, descarga de manera automatizada para facturas (PDF Y XML) y clasificación de factura</a:t>
            </a:r>
          </a:p>
          <a:p>
            <a:endParaRPr lang="es-CL" dirty="0"/>
          </a:p>
          <a:p>
            <a:r>
              <a:rPr lang="es-CL" dirty="0"/>
              <a:t>Release 2: Subida de facturas clasificadas al ERP y al CONCAR </a:t>
            </a:r>
            <a:r>
              <a:rPr lang="es-CL" dirty="0" err="1"/>
              <a:t>cb</a:t>
            </a:r>
            <a:endParaRPr lang="es-C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Release Plan del desarrollo del proyecto</a:t>
            </a:r>
          </a:p>
          <a:p>
            <a:pPr algn="ctr"/>
            <a:r>
              <a:rPr lang="es-MX" sz="1600" dirty="0">
                <a:solidFill>
                  <a:schemeClr val="bg2">
                    <a:lumMod val="50000"/>
                  </a:schemeClr>
                </a:solidFill>
              </a:rPr>
              <a:t>* Utilizar cronograma de inicio, indicando el cumplimiento al término del proyecto </a:t>
            </a:r>
            <a:endParaRPr lang="es-CL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4D79AAC9-D194-C3A1-FA7A-41AC451923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702" y="2048208"/>
            <a:ext cx="7696596" cy="36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278442" y="41556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“Agente AI contable”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76200" y="924824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D01C17C5-84DF-6E4E-CF87-7FF4D5F9D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54" y="2022941"/>
            <a:ext cx="9679490" cy="446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152400" y="545514"/>
            <a:ext cx="261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3600" dirty="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-152400" y="-129114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Tabla&#10;&#10;El contenido generado por IA puede ser incorrecto.">
            <a:extLst>
              <a:ext uri="{FF2B5EF4-FFF2-40B4-BE49-F238E27FC236}">
                <a16:creationId xmlns:a16="http://schemas.microsoft.com/office/drawing/2014/main" id="{80774DEB-BCD2-66F0-AE9A-6A936DC7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721" y="157974"/>
            <a:ext cx="7893594" cy="657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4839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2451</TotalTime>
  <Words>691</Words>
  <Application>Microsoft Office PowerPoint</Application>
  <PresentationFormat>Panorámica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antonio loza</cp:lastModifiedBy>
  <cp:revision>3</cp:revision>
  <dcterms:created xsi:type="dcterms:W3CDTF">2023-10-28T21:12:11Z</dcterms:created>
  <dcterms:modified xsi:type="dcterms:W3CDTF">2025-10-18T13:39:47Z</dcterms:modified>
</cp:coreProperties>
</file>