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Open Sans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/Iz5CAW4Qf23HDM8z3eNerfc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84" name="Google Shape;84;p1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91441" y="3964533"/>
            <a:ext cx="18105118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  <a:p>
            <a:pPr indent="0" lvl="0" marL="0" marR="0" rtl="0" algn="ctr">
              <a:lnSpc>
                <a:spcPct val="6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90" name="Google Shape;90;p2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91" name="Google Shape;91;p2"/>
          <p:cNvSpPr/>
          <p:nvPr/>
        </p:nvSpPr>
        <p:spPr>
          <a:xfrm>
            <a:off x="6181539" y="2566228"/>
            <a:ext cx="11450193" cy="2039303"/>
          </a:xfrm>
          <a:custGeom>
            <a:rect b="b" l="l" r="r" t="t"/>
            <a:pathLst>
              <a:path extrusionOk="0" h="2719070" w="15266924">
                <a:moveTo>
                  <a:pt x="0" y="271907"/>
                </a:moveTo>
                <a:cubicBezTo>
                  <a:pt x="0" y="121793"/>
                  <a:pt x="121793" y="0"/>
                  <a:pt x="271907" y="0"/>
                </a:cubicBezTo>
                <a:lnTo>
                  <a:pt x="14995018" y="0"/>
                </a:lnTo>
                <a:cubicBezTo>
                  <a:pt x="15145131" y="0"/>
                  <a:pt x="15266924" y="121793"/>
                  <a:pt x="15266924" y="271907"/>
                </a:cubicBezTo>
                <a:lnTo>
                  <a:pt x="15266924" y="2447163"/>
                </a:lnTo>
                <a:cubicBezTo>
                  <a:pt x="15266924" y="2597277"/>
                  <a:pt x="15145131" y="2719070"/>
                  <a:pt x="14995018" y="2719070"/>
                </a:cubicBezTo>
                <a:lnTo>
                  <a:pt x="271907" y="2719070"/>
                </a:lnTo>
                <a:cubicBezTo>
                  <a:pt x="121793" y="2719070"/>
                  <a:pt x="0" y="2597404"/>
                  <a:pt x="0" y="2447163"/>
                </a:cubicBezTo>
                <a:close/>
              </a:path>
            </a:pathLst>
          </a:custGeom>
          <a:gradFill>
            <a:gsLst>
              <a:gs pos="0">
                <a:srgbClr val="72A7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8670756" y="2561466"/>
            <a:ext cx="8965785" cy="1679234"/>
            <a:chOff x="0" y="0"/>
            <a:chExt cx="11954380" cy="2238979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11954380" cy="2137664"/>
            </a:xfrm>
            <a:custGeom>
              <a:rect b="b" l="l" r="r" t="t"/>
              <a:pathLst>
                <a:path extrusionOk="0" h="21376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3894" l="0" r="0" t="-13894"/>
              </a:stretch>
            </a:blipFill>
            <a:ln>
              <a:noFill/>
            </a:ln>
          </p:spPr>
        </p:sp>
        <p:sp>
          <p:nvSpPr>
            <p:cNvPr id="94" name="Google Shape;94;p2"/>
            <p:cNvSpPr txBox="1"/>
            <p:nvPr/>
          </p:nvSpPr>
          <p:spPr>
            <a:xfrm>
              <a:off x="132092" y="93979"/>
              <a:ext cx="11690100" cy="21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Antonio Loza</a:t>
              </a:r>
              <a:endParaRPr/>
            </a:p>
            <a:p>
              <a:pPr indent="-190500" lvl="2" marL="542925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I</a:t>
              </a:r>
              <a:r>
                <a:rPr b="0" i="0" lang="en-US" sz="3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ngeniería informática</a:t>
              </a:r>
              <a:endParaRPr/>
            </a:p>
            <a:p>
              <a:pPr indent="-190500" lvl="2" marL="542925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Desarrollador</a:t>
              </a:r>
              <a:endParaRPr/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6385470" y="2770160"/>
            <a:ext cx="2290096" cy="1631442"/>
          </a:xfrm>
          <a:custGeom>
            <a:rect b="b" l="l" r="r" t="t"/>
            <a:pathLst>
              <a:path extrusionOk="0" h="2175256" w="3053461">
                <a:moveTo>
                  <a:pt x="0" y="217551"/>
                </a:moveTo>
                <a:cubicBezTo>
                  <a:pt x="0" y="97409"/>
                  <a:pt x="97409" y="0"/>
                  <a:pt x="217551" y="0"/>
                </a:cubicBezTo>
                <a:lnTo>
                  <a:pt x="2835910" y="0"/>
                </a:lnTo>
                <a:cubicBezTo>
                  <a:pt x="2956052" y="0"/>
                  <a:pt x="3053461" y="97409"/>
                  <a:pt x="3053461" y="217551"/>
                </a:cubicBezTo>
                <a:lnTo>
                  <a:pt x="3053461" y="1957705"/>
                </a:lnTo>
                <a:cubicBezTo>
                  <a:pt x="3053461" y="2077847"/>
                  <a:pt x="2956052" y="2175256"/>
                  <a:pt x="2835910" y="2175256"/>
                </a:cubicBezTo>
                <a:lnTo>
                  <a:pt x="217551" y="2175256"/>
                </a:lnTo>
                <a:cubicBezTo>
                  <a:pt x="97409" y="2175256"/>
                  <a:pt x="0" y="2077847"/>
                  <a:pt x="0" y="1957705"/>
                </a:cubicBezTo>
                <a:close/>
              </a:path>
            </a:pathLst>
          </a:custGeom>
          <a:solidFill>
            <a:srgbClr val="C4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181539" y="6315288"/>
            <a:ext cx="11450193" cy="2039303"/>
          </a:xfrm>
          <a:custGeom>
            <a:rect b="b" l="l" r="r" t="t"/>
            <a:pathLst>
              <a:path extrusionOk="0" h="2719070" w="15266924">
                <a:moveTo>
                  <a:pt x="0" y="271907"/>
                </a:moveTo>
                <a:cubicBezTo>
                  <a:pt x="0" y="121793"/>
                  <a:pt x="121793" y="0"/>
                  <a:pt x="271907" y="0"/>
                </a:cubicBezTo>
                <a:lnTo>
                  <a:pt x="14995018" y="0"/>
                </a:lnTo>
                <a:cubicBezTo>
                  <a:pt x="15145131" y="0"/>
                  <a:pt x="15266924" y="121793"/>
                  <a:pt x="15266924" y="271907"/>
                </a:cubicBezTo>
                <a:lnTo>
                  <a:pt x="15266924" y="2447163"/>
                </a:lnTo>
                <a:cubicBezTo>
                  <a:pt x="15266924" y="2597277"/>
                  <a:pt x="15145131" y="2719070"/>
                  <a:pt x="14995018" y="2719070"/>
                </a:cubicBezTo>
                <a:lnTo>
                  <a:pt x="271907" y="2719070"/>
                </a:lnTo>
                <a:cubicBezTo>
                  <a:pt x="121793" y="2719070"/>
                  <a:pt x="0" y="2597404"/>
                  <a:pt x="0" y="2447163"/>
                </a:cubicBezTo>
                <a:close/>
              </a:path>
            </a:pathLst>
          </a:custGeom>
          <a:gradFill>
            <a:gsLst>
              <a:gs pos="0">
                <a:srgbClr val="72A7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8670756" y="6310526"/>
            <a:ext cx="8965785" cy="2012823"/>
            <a:chOff x="0" y="0"/>
            <a:chExt cx="11954380" cy="2683764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1954380" cy="2683764"/>
            </a:xfrm>
            <a:custGeom>
              <a:rect b="b" l="l" r="r" t="t"/>
              <a:pathLst>
                <a:path extrusionOk="0" h="26837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683764"/>
                  </a:lnTo>
                  <a:lnTo>
                    <a:pt x="0" y="268376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93" l="0" r="0" t="-892"/>
              </a:stretch>
            </a:blip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132080" y="93980"/>
              <a:ext cx="11690100" cy="21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Leandro marcelo</a:t>
              </a:r>
              <a:endParaRPr/>
            </a:p>
            <a:p>
              <a:pPr indent="-190500" lvl="2" marL="542925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Ingenieria</a:t>
              </a:r>
              <a:r>
                <a:rPr b="0" i="0" lang="en-US" sz="3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informatica</a:t>
              </a:r>
              <a:endParaRPr/>
            </a:p>
            <a:p>
              <a:pPr indent="-190500" lvl="2" marL="542925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/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6385470" y="6519221"/>
            <a:ext cx="2290096" cy="1631442"/>
          </a:xfrm>
          <a:custGeom>
            <a:rect b="b" l="l" r="r" t="t"/>
            <a:pathLst>
              <a:path extrusionOk="0" h="2175256" w="3053461">
                <a:moveTo>
                  <a:pt x="0" y="217551"/>
                </a:moveTo>
                <a:cubicBezTo>
                  <a:pt x="0" y="97409"/>
                  <a:pt x="97409" y="0"/>
                  <a:pt x="217551" y="0"/>
                </a:cubicBezTo>
                <a:lnTo>
                  <a:pt x="2835910" y="0"/>
                </a:lnTo>
                <a:cubicBezTo>
                  <a:pt x="2956052" y="0"/>
                  <a:pt x="3053461" y="97409"/>
                  <a:pt x="3053461" y="217551"/>
                </a:cubicBezTo>
                <a:lnTo>
                  <a:pt x="3053461" y="1957705"/>
                </a:lnTo>
                <a:cubicBezTo>
                  <a:pt x="3053461" y="2077847"/>
                  <a:pt x="2956052" y="2175256"/>
                  <a:pt x="2835910" y="2175256"/>
                </a:cubicBezTo>
                <a:lnTo>
                  <a:pt x="217551" y="2175256"/>
                </a:lnTo>
                <a:cubicBezTo>
                  <a:pt x="97409" y="2175256"/>
                  <a:pt x="0" y="2077847"/>
                  <a:pt x="0" y="1957705"/>
                </a:cubicBezTo>
                <a:close/>
              </a:path>
            </a:pathLst>
          </a:custGeom>
          <a:solidFill>
            <a:srgbClr val="C4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48930" y="4519344"/>
            <a:ext cx="5230562" cy="1823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/>
          </a:p>
        </p:txBody>
      </p:sp>
      <p:cxnSp>
        <p:nvCxnSpPr>
          <p:cNvPr id="103" name="Google Shape;103;p2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08" name="Google Shape;108;p3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91440" y="1627694"/>
            <a:ext cx="18105118" cy="9923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/>
          </a:p>
        </p:txBody>
      </p:sp>
      <p:cxnSp>
        <p:nvCxnSpPr>
          <p:cNvPr id="111" name="Google Shape;111;p3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3"/>
          <p:cNvGrpSpPr/>
          <p:nvPr/>
        </p:nvGrpSpPr>
        <p:grpSpPr>
          <a:xfrm>
            <a:off x="508377" y="2617075"/>
            <a:ext cx="7210300" cy="7331222"/>
            <a:chOff x="0" y="-85725"/>
            <a:chExt cx="8874446" cy="9023276"/>
          </a:xfrm>
        </p:grpSpPr>
        <p:sp>
          <p:nvSpPr>
            <p:cNvPr id="113" name="Google Shape;113;p3"/>
            <p:cNvSpPr/>
            <p:nvPr/>
          </p:nvSpPr>
          <p:spPr>
            <a:xfrm>
              <a:off x="12921" y="13824"/>
              <a:ext cx="8848605" cy="8909909"/>
            </a:xfrm>
            <a:custGeom>
              <a:rect b="b" l="l" r="r" t="t"/>
              <a:pathLst>
                <a:path extrusionOk="0" h="8909909" w="8848605">
                  <a:moveTo>
                    <a:pt x="0" y="971297"/>
                  </a:moveTo>
                  <a:cubicBezTo>
                    <a:pt x="0" y="434913"/>
                    <a:pt x="406485" y="0"/>
                    <a:pt x="907937" y="0"/>
                  </a:cubicBezTo>
                  <a:lnTo>
                    <a:pt x="7940669" y="0"/>
                  </a:lnTo>
                  <a:cubicBezTo>
                    <a:pt x="8442120" y="0"/>
                    <a:pt x="8848605" y="434913"/>
                    <a:pt x="8848605" y="971297"/>
                  </a:cubicBezTo>
                  <a:lnTo>
                    <a:pt x="8848605" y="7938613"/>
                  </a:lnTo>
                  <a:cubicBezTo>
                    <a:pt x="8848605" y="8474997"/>
                    <a:pt x="8442120" y="8909910"/>
                    <a:pt x="7940669" y="8909910"/>
                  </a:cubicBezTo>
                  <a:lnTo>
                    <a:pt x="907937" y="8909910"/>
                  </a:lnTo>
                  <a:cubicBezTo>
                    <a:pt x="406485" y="8909772"/>
                    <a:pt x="0" y="8474997"/>
                    <a:pt x="0" y="79386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0"/>
              <a:ext cx="8874446" cy="8937551"/>
            </a:xfrm>
            <a:custGeom>
              <a:rect b="b" l="l" r="r" t="t"/>
              <a:pathLst>
                <a:path extrusionOk="0" h="8937551" w="8874446">
                  <a:moveTo>
                    <a:pt x="0" y="985121"/>
                  </a:moveTo>
                  <a:cubicBezTo>
                    <a:pt x="0" y="440996"/>
                    <a:pt x="412299" y="0"/>
                    <a:pt x="920858" y="0"/>
                  </a:cubicBezTo>
                  <a:lnTo>
                    <a:pt x="7953590" y="0"/>
                  </a:lnTo>
                  <a:lnTo>
                    <a:pt x="7953590" y="13824"/>
                  </a:lnTo>
                  <a:lnTo>
                    <a:pt x="7953590" y="0"/>
                  </a:lnTo>
                  <a:cubicBezTo>
                    <a:pt x="8462148" y="0"/>
                    <a:pt x="8874446" y="440996"/>
                    <a:pt x="8874446" y="985121"/>
                  </a:cubicBezTo>
                  <a:lnTo>
                    <a:pt x="8861526" y="985121"/>
                  </a:lnTo>
                  <a:lnTo>
                    <a:pt x="8874446" y="985121"/>
                  </a:lnTo>
                  <a:lnTo>
                    <a:pt x="8874446" y="7952437"/>
                  </a:lnTo>
                  <a:lnTo>
                    <a:pt x="8861526" y="7952437"/>
                  </a:lnTo>
                  <a:lnTo>
                    <a:pt x="8874446" y="7952437"/>
                  </a:lnTo>
                  <a:cubicBezTo>
                    <a:pt x="8874446" y="8496423"/>
                    <a:pt x="8462148" y="8937551"/>
                    <a:pt x="7953590" y="8937551"/>
                  </a:cubicBezTo>
                  <a:lnTo>
                    <a:pt x="7953590" y="8923734"/>
                  </a:lnTo>
                  <a:lnTo>
                    <a:pt x="7953590" y="8937551"/>
                  </a:lnTo>
                  <a:lnTo>
                    <a:pt x="920858" y="8937551"/>
                  </a:lnTo>
                  <a:lnTo>
                    <a:pt x="920858" y="8923734"/>
                  </a:lnTo>
                  <a:lnTo>
                    <a:pt x="920858" y="8937551"/>
                  </a:lnTo>
                  <a:cubicBezTo>
                    <a:pt x="412299" y="8937420"/>
                    <a:pt x="0" y="8496423"/>
                    <a:pt x="0" y="7952437"/>
                  </a:cubicBezTo>
                  <a:lnTo>
                    <a:pt x="0" y="985121"/>
                  </a:lnTo>
                  <a:lnTo>
                    <a:pt x="12921" y="985121"/>
                  </a:lnTo>
                  <a:lnTo>
                    <a:pt x="0" y="985121"/>
                  </a:lnTo>
                  <a:moveTo>
                    <a:pt x="25841" y="985121"/>
                  </a:moveTo>
                  <a:lnTo>
                    <a:pt x="25841" y="7952437"/>
                  </a:lnTo>
                  <a:lnTo>
                    <a:pt x="12921" y="7952437"/>
                  </a:lnTo>
                  <a:lnTo>
                    <a:pt x="25841" y="7952437"/>
                  </a:lnTo>
                  <a:cubicBezTo>
                    <a:pt x="25841" y="8481217"/>
                    <a:pt x="426512" y="8909771"/>
                    <a:pt x="920858" y="8909771"/>
                  </a:cubicBezTo>
                  <a:lnTo>
                    <a:pt x="7953590" y="8909771"/>
                  </a:lnTo>
                  <a:cubicBezTo>
                    <a:pt x="8447935" y="8909771"/>
                    <a:pt x="8848605" y="8481078"/>
                    <a:pt x="8848605" y="7952299"/>
                  </a:cubicBezTo>
                  <a:lnTo>
                    <a:pt x="8848605" y="985121"/>
                  </a:lnTo>
                  <a:cubicBezTo>
                    <a:pt x="8848606" y="456341"/>
                    <a:pt x="8447806" y="27649"/>
                    <a:pt x="7953590" y="27649"/>
                  </a:cubicBezTo>
                  <a:lnTo>
                    <a:pt x="920858" y="27649"/>
                  </a:lnTo>
                  <a:lnTo>
                    <a:pt x="920858" y="13824"/>
                  </a:lnTo>
                  <a:lnTo>
                    <a:pt x="920858" y="27649"/>
                  </a:lnTo>
                  <a:cubicBezTo>
                    <a:pt x="426512" y="27649"/>
                    <a:pt x="25841" y="456341"/>
                    <a:pt x="25841" y="9851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-85725"/>
              <a:ext cx="8874388" cy="9023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025" lIns="55025" spcFirstLastPara="1" rIns="55025" wrap="square" tIns="55025">
              <a:noAutofit/>
            </a:bodyPr>
            <a:lstStyle/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549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Problema o dolor</a:t>
              </a:r>
              <a:endParaRPr/>
            </a:p>
            <a:p>
              <a:pPr indent="0" lvl="0" marL="0" marR="0" rtl="0" algn="ctr">
                <a:lnSpc>
                  <a:spcPct val="12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49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5746" lvl="1" marL="631491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24"/>
                <a:buFont typeface="Arial"/>
                <a:buChar char="•"/>
              </a:pPr>
              <a:r>
                <a:rPr b="0" i="0" lang="en-US" sz="2924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 manual de descarga y registro de facturas, lento y con errores.</a:t>
              </a:r>
              <a:endParaRPr/>
            </a:p>
            <a:p>
              <a:pPr indent="0" lvl="0" marL="0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5746" lvl="1" marL="631491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24"/>
                <a:buFont typeface="Arial"/>
                <a:buChar char="•"/>
              </a:pPr>
              <a:r>
                <a:rPr b="0" i="0" lang="en-US" sz="2924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 PYMES no cuentan con herramientas accesibles para integrar facturas tributarias.</a:t>
              </a:r>
              <a:endParaRPr/>
            </a:p>
            <a:p>
              <a:pPr indent="0" lvl="0" marL="0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5746" lvl="1" marL="631491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24"/>
                <a:buFont typeface="Arial"/>
                <a:buChar char="•"/>
              </a:pPr>
              <a:r>
                <a:rPr b="0" i="0" lang="en-US" sz="2924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registro contable manual limita productividad y retrasa decisiones financieras.</a:t>
              </a:r>
              <a:endParaRPr/>
            </a:p>
            <a:p>
              <a:pPr indent="0" lvl="0" marL="0" marR="0" rtl="0" algn="just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866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2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9955698" y="2808972"/>
            <a:ext cx="7303648" cy="7139325"/>
            <a:chOff x="0" y="-85725"/>
            <a:chExt cx="9173262" cy="8966874"/>
          </a:xfrm>
        </p:grpSpPr>
        <p:sp>
          <p:nvSpPr>
            <p:cNvPr id="117" name="Google Shape;117;p3"/>
            <p:cNvSpPr/>
            <p:nvPr/>
          </p:nvSpPr>
          <p:spPr>
            <a:xfrm>
              <a:off x="13356" y="13737"/>
              <a:ext cx="9146553" cy="8853681"/>
            </a:xfrm>
            <a:custGeom>
              <a:rect b="b" l="l" r="r" t="t"/>
              <a:pathLst>
                <a:path extrusionOk="0" h="8853681" w="9146553">
                  <a:moveTo>
                    <a:pt x="0" y="965167"/>
                  </a:moveTo>
                  <a:cubicBezTo>
                    <a:pt x="0" y="432168"/>
                    <a:pt x="420172" y="0"/>
                    <a:pt x="938508" y="0"/>
                  </a:cubicBezTo>
                  <a:lnTo>
                    <a:pt x="8208045" y="0"/>
                  </a:lnTo>
                  <a:cubicBezTo>
                    <a:pt x="8726382" y="0"/>
                    <a:pt x="9146553" y="432168"/>
                    <a:pt x="9146553" y="965167"/>
                  </a:cubicBezTo>
                  <a:lnTo>
                    <a:pt x="9146553" y="7888513"/>
                  </a:lnTo>
                  <a:cubicBezTo>
                    <a:pt x="9146553" y="8421512"/>
                    <a:pt x="8726382" y="8853681"/>
                    <a:pt x="8208045" y="8853681"/>
                  </a:cubicBezTo>
                  <a:lnTo>
                    <a:pt x="938508" y="8853681"/>
                  </a:lnTo>
                  <a:cubicBezTo>
                    <a:pt x="420172" y="8853543"/>
                    <a:pt x="0" y="8421512"/>
                    <a:pt x="0" y="7888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0"/>
              <a:ext cx="9173262" cy="8881149"/>
            </a:xfrm>
            <a:custGeom>
              <a:rect b="b" l="l" r="r" t="t"/>
              <a:pathLst>
                <a:path extrusionOk="0" h="8881149" w="9173262">
                  <a:moveTo>
                    <a:pt x="0" y="978904"/>
                  </a:moveTo>
                  <a:cubicBezTo>
                    <a:pt x="0" y="438213"/>
                    <a:pt x="426182" y="0"/>
                    <a:pt x="951864" y="0"/>
                  </a:cubicBezTo>
                  <a:lnTo>
                    <a:pt x="8221401" y="0"/>
                  </a:lnTo>
                  <a:lnTo>
                    <a:pt x="8221401" y="13737"/>
                  </a:lnTo>
                  <a:lnTo>
                    <a:pt x="8221401" y="0"/>
                  </a:lnTo>
                  <a:cubicBezTo>
                    <a:pt x="8747083" y="0"/>
                    <a:pt x="9173262" y="438213"/>
                    <a:pt x="9173262" y="978904"/>
                  </a:cubicBezTo>
                  <a:lnTo>
                    <a:pt x="9159909" y="978904"/>
                  </a:lnTo>
                  <a:lnTo>
                    <a:pt x="9173262" y="978904"/>
                  </a:lnTo>
                  <a:lnTo>
                    <a:pt x="9173262" y="7902250"/>
                  </a:lnTo>
                  <a:lnTo>
                    <a:pt x="9159909" y="7902250"/>
                  </a:lnTo>
                  <a:lnTo>
                    <a:pt x="9173262" y="7902250"/>
                  </a:lnTo>
                  <a:cubicBezTo>
                    <a:pt x="9173262" y="8442804"/>
                    <a:pt x="8747083" y="8881149"/>
                    <a:pt x="8221401" y="8881149"/>
                  </a:cubicBezTo>
                  <a:lnTo>
                    <a:pt x="8221401" y="8867418"/>
                  </a:lnTo>
                  <a:lnTo>
                    <a:pt x="8221401" y="8881149"/>
                  </a:lnTo>
                  <a:lnTo>
                    <a:pt x="951864" y="8881149"/>
                  </a:lnTo>
                  <a:lnTo>
                    <a:pt x="951864" y="8867418"/>
                  </a:lnTo>
                  <a:lnTo>
                    <a:pt x="951864" y="8881149"/>
                  </a:lnTo>
                  <a:cubicBezTo>
                    <a:pt x="426182" y="8881017"/>
                    <a:pt x="0" y="8442804"/>
                    <a:pt x="0" y="7902250"/>
                  </a:cubicBezTo>
                  <a:lnTo>
                    <a:pt x="0" y="978904"/>
                  </a:lnTo>
                  <a:lnTo>
                    <a:pt x="13356" y="978904"/>
                  </a:lnTo>
                  <a:lnTo>
                    <a:pt x="0" y="978904"/>
                  </a:lnTo>
                  <a:moveTo>
                    <a:pt x="26712" y="978904"/>
                  </a:moveTo>
                  <a:lnTo>
                    <a:pt x="26712" y="7902250"/>
                  </a:lnTo>
                  <a:lnTo>
                    <a:pt x="13356" y="7902250"/>
                  </a:lnTo>
                  <a:lnTo>
                    <a:pt x="26712" y="7902250"/>
                  </a:lnTo>
                  <a:cubicBezTo>
                    <a:pt x="26712" y="8427693"/>
                    <a:pt x="440873" y="8853543"/>
                    <a:pt x="951864" y="8853543"/>
                  </a:cubicBezTo>
                  <a:lnTo>
                    <a:pt x="8221401" y="8853543"/>
                  </a:lnTo>
                  <a:cubicBezTo>
                    <a:pt x="8732392" y="8853543"/>
                    <a:pt x="9146553" y="8427556"/>
                    <a:pt x="9146553" y="7902113"/>
                  </a:cubicBezTo>
                  <a:lnTo>
                    <a:pt x="9146553" y="978904"/>
                  </a:lnTo>
                  <a:cubicBezTo>
                    <a:pt x="9146554" y="453461"/>
                    <a:pt x="8732258" y="27474"/>
                    <a:pt x="8221401" y="27474"/>
                  </a:cubicBezTo>
                  <a:lnTo>
                    <a:pt x="951864" y="27474"/>
                  </a:lnTo>
                  <a:lnTo>
                    <a:pt x="951864" y="13737"/>
                  </a:lnTo>
                  <a:lnTo>
                    <a:pt x="951864" y="27474"/>
                  </a:lnTo>
                  <a:cubicBezTo>
                    <a:pt x="440873" y="27474"/>
                    <a:pt x="26712" y="453461"/>
                    <a:pt x="26712" y="97890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0" y="-85725"/>
              <a:ext cx="9173204" cy="8966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925" lIns="53925" spcFirstLastPara="1" rIns="53925" wrap="square" tIns="53925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58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Propuesta de solución</a:t>
              </a:r>
              <a:endParaRPr/>
            </a:p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58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3055" lvl="1" marL="626111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Agente AI que automatiza la descarga y registro en el sistema contable.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3055" lvl="1" marL="626111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MVP que extrae y clasifica facturas automáticamente con bots y IA.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3055" lvl="1" marL="626111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Sistema automatizado con IA/ML que procesa y registra facturas en minutos.</a:t>
              </a:r>
              <a:endParaRPr/>
            </a:p>
            <a:p>
              <a:pPr indent="0" lvl="0" marL="0" marR="0" rtl="0" algn="just">
                <a:lnSpc>
                  <a:spcPct val="1185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8175830" y="5594195"/>
            <a:ext cx="1729835" cy="1156049"/>
            <a:chOff x="0" y="-889"/>
            <a:chExt cx="2306447" cy="1541399"/>
          </a:xfrm>
        </p:grpSpPr>
        <p:sp>
          <p:nvSpPr>
            <p:cNvPr id="121" name="Google Shape;121;p3"/>
            <p:cNvSpPr/>
            <p:nvPr/>
          </p:nvSpPr>
          <p:spPr>
            <a:xfrm>
              <a:off x="12700" y="12700"/>
              <a:ext cx="2281174" cy="1514094"/>
            </a:xfrm>
            <a:custGeom>
              <a:rect b="b" l="l" r="r" t="t"/>
              <a:pathLst>
                <a:path extrusionOk="0" h="1514094" w="228117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</p:sp>
        <p:sp>
          <p:nvSpPr>
            <p:cNvPr id="122" name="Google Shape;122;p3"/>
            <p:cNvSpPr/>
            <p:nvPr/>
          </p:nvSpPr>
          <p:spPr>
            <a:xfrm>
              <a:off x="0" y="-889"/>
              <a:ext cx="2306447" cy="1541399"/>
            </a:xfrm>
            <a:custGeom>
              <a:rect b="b" l="l" r="r" t="t"/>
              <a:pathLst>
                <a:path extrusionOk="0" h="1541399" w="2306447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172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27" name="Google Shape;127;p4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28" name="Google Shape;128;p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-461625" y="1489353"/>
            <a:ext cx="18105118" cy="99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-11906" y="1129897"/>
            <a:ext cx="6152238" cy="23812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"/>
          <p:cNvSpPr txBox="1"/>
          <p:nvPr/>
        </p:nvSpPr>
        <p:spPr>
          <a:xfrm>
            <a:off x="91441" y="5366538"/>
            <a:ext cx="17778896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371922" y="2474566"/>
            <a:ext cx="17080026" cy="2958683"/>
            <a:chOff x="0" y="-161925"/>
            <a:chExt cx="22773368" cy="3944910"/>
          </a:xfrm>
        </p:grpSpPr>
        <p:sp>
          <p:nvSpPr>
            <p:cNvPr id="133" name="Google Shape;133;p4"/>
            <p:cNvSpPr/>
            <p:nvPr/>
          </p:nvSpPr>
          <p:spPr>
            <a:xfrm>
              <a:off x="13176" y="15128"/>
              <a:ext cx="22746996" cy="3752739"/>
            </a:xfrm>
            <a:custGeom>
              <a:rect b="b" l="l" r="r" t="t"/>
              <a:pathLst>
                <a:path extrusionOk="0" h="3752739" w="22746996">
                  <a:moveTo>
                    <a:pt x="0" y="625532"/>
                  </a:moveTo>
                  <a:cubicBezTo>
                    <a:pt x="0" y="280014"/>
                    <a:pt x="245593" y="0"/>
                    <a:pt x="548499" y="0"/>
                  </a:cubicBezTo>
                  <a:lnTo>
                    <a:pt x="22198496" y="0"/>
                  </a:lnTo>
                  <a:cubicBezTo>
                    <a:pt x="22501403" y="0"/>
                    <a:pt x="22746996" y="280014"/>
                    <a:pt x="22746996" y="625532"/>
                  </a:cubicBezTo>
                  <a:lnTo>
                    <a:pt x="22746996" y="3127206"/>
                  </a:lnTo>
                  <a:cubicBezTo>
                    <a:pt x="22746996" y="3472573"/>
                    <a:pt x="22501403" y="3752739"/>
                    <a:pt x="22198496" y="3752739"/>
                  </a:cubicBezTo>
                  <a:lnTo>
                    <a:pt x="548499" y="3752739"/>
                  </a:lnTo>
                  <a:cubicBezTo>
                    <a:pt x="245593" y="3752739"/>
                    <a:pt x="0" y="3472724"/>
                    <a:pt x="0" y="3127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0" y="0"/>
              <a:ext cx="22773348" cy="3782985"/>
            </a:xfrm>
            <a:custGeom>
              <a:rect b="b" l="l" r="r" t="t"/>
              <a:pathLst>
                <a:path extrusionOk="0" h="3782985" w="22773348">
                  <a:moveTo>
                    <a:pt x="0" y="640660"/>
                  </a:moveTo>
                  <a:cubicBezTo>
                    <a:pt x="0" y="286671"/>
                    <a:pt x="251522" y="0"/>
                    <a:pt x="561675" y="0"/>
                  </a:cubicBezTo>
                  <a:lnTo>
                    <a:pt x="22211672" y="0"/>
                  </a:lnTo>
                  <a:lnTo>
                    <a:pt x="22211672" y="15128"/>
                  </a:lnTo>
                  <a:lnTo>
                    <a:pt x="22211672" y="0"/>
                  </a:lnTo>
                  <a:cubicBezTo>
                    <a:pt x="22521827" y="0"/>
                    <a:pt x="22773348" y="286671"/>
                    <a:pt x="22773348" y="640660"/>
                  </a:cubicBezTo>
                  <a:lnTo>
                    <a:pt x="22760172" y="640660"/>
                  </a:lnTo>
                  <a:lnTo>
                    <a:pt x="22773348" y="640660"/>
                  </a:lnTo>
                  <a:lnTo>
                    <a:pt x="22773348" y="3142334"/>
                  </a:lnTo>
                  <a:lnTo>
                    <a:pt x="22760172" y="3142334"/>
                  </a:lnTo>
                  <a:lnTo>
                    <a:pt x="22773348" y="3142334"/>
                  </a:lnTo>
                  <a:cubicBezTo>
                    <a:pt x="22773348" y="3496172"/>
                    <a:pt x="22521827" y="3782985"/>
                    <a:pt x="22211672" y="3782985"/>
                  </a:cubicBezTo>
                  <a:lnTo>
                    <a:pt x="22211672" y="3767867"/>
                  </a:lnTo>
                  <a:lnTo>
                    <a:pt x="22211672" y="3782985"/>
                  </a:lnTo>
                  <a:lnTo>
                    <a:pt x="561675" y="3782985"/>
                  </a:lnTo>
                  <a:lnTo>
                    <a:pt x="561675" y="3767867"/>
                  </a:lnTo>
                  <a:lnTo>
                    <a:pt x="561675" y="3782985"/>
                  </a:lnTo>
                  <a:cubicBezTo>
                    <a:pt x="251522" y="3782985"/>
                    <a:pt x="0" y="3496172"/>
                    <a:pt x="0" y="3142334"/>
                  </a:cubicBezTo>
                  <a:lnTo>
                    <a:pt x="0" y="640660"/>
                  </a:lnTo>
                  <a:lnTo>
                    <a:pt x="13176" y="640660"/>
                  </a:lnTo>
                  <a:lnTo>
                    <a:pt x="0" y="640660"/>
                  </a:lnTo>
                  <a:moveTo>
                    <a:pt x="26351" y="640660"/>
                  </a:moveTo>
                  <a:lnTo>
                    <a:pt x="26351" y="3142334"/>
                  </a:lnTo>
                  <a:lnTo>
                    <a:pt x="13176" y="3142334"/>
                  </a:lnTo>
                  <a:lnTo>
                    <a:pt x="26351" y="3142334"/>
                  </a:lnTo>
                  <a:cubicBezTo>
                    <a:pt x="26351" y="3479380"/>
                    <a:pt x="265883" y="3752739"/>
                    <a:pt x="561675" y="3752739"/>
                  </a:cubicBezTo>
                  <a:lnTo>
                    <a:pt x="22211672" y="3752739"/>
                  </a:lnTo>
                  <a:cubicBezTo>
                    <a:pt x="22507463" y="3752739"/>
                    <a:pt x="22746996" y="3479381"/>
                    <a:pt x="22746996" y="3142334"/>
                  </a:cubicBezTo>
                  <a:lnTo>
                    <a:pt x="22746996" y="640660"/>
                  </a:lnTo>
                  <a:cubicBezTo>
                    <a:pt x="22746996" y="303614"/>
                    <a:pt x="22507463" y="30255"/>
                    <a:pt x="22211672" y="30255"/>
                  </a:cubicBezTo>
                  <a:lnTo>
                    <a:pt x="561675" y="30255"/>
                  </a:lnTo>
                  <a:lnTo>
                    <a:pt x="561675" y="15128"/>
                  </a:lnTo>
                  <a:lnTo>
                    <a:pt x="561675" y="30255"/>
                  </a:lnTo>
                  <a:cubicBezTo>
                    <a:pt x="265883" y="30255"/>
                    <a:pt x="26351" y="303614"/>
                    <a:pt x="26351" y="6406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0" y="-161925"/>
              <a:ext cx="22773368" cy="3944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54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Diseñar e implementar un agente de inteligencia artificial contable capaz de automatizar el proceso de descarga, clasificación y registro de facturas desde la SUNAT hacia un sistema contable, aplicando metodologías de ingeniería de software, gestión de proyectos y aseguramiento de calidad.</a:t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267147" y="6247601"/>
            <a:ext cx="17900837" cy="4049561"/>
            <a:chOff x="0" y="-57150"/>
            <a:chExt cx="23867782" cy="5399415"/>
          </a:xfrm>
        </p:grpSpPr>
        <p:sp>
          <p:nvSpPr>
            <p:cNvPr id="137" name="Google Shape;137;p4"/>
            <p:cNvSpPr/>
            <p:nvPr/>
          </p:nvSpPr>
          <p:spPr>
            <a:xfrm>
              <a:off x="13809" y="21363"/>
              <a:ext cx="23840143" cy="5299571"/>
            </a:xfrm>
            <a:custGeom>
              <a:rect b="b" l="l" r="r" t="t"/>
              <a:pathLst>
                <a:path extrusionOk="0" h="5299571" w="23840143">
                  <a:moveTo>
                    <a:pt x="0" y="883369"/>
                  </a:moveTo>
                  <a:cubicBezTo>
                    <a:pt x="0" y="395433"/>
                    <a:pt x="257395" y="0"/>
                    <a:pt x="574859" y="0"/>
                  </a:cubicBezTo>
                  <a:lnTo>
                    <a:pt x="23265283" y="0"/>
                  </a:lnTo>
                  <a:cubicBezTo>
                    <a:pt x="23582748" y="0"/>
                    <a:pt x="23840143" y="395433"/>
                    <a:pt x="23840143" y="883369"/>
                  </a:cubicBezTo>
                  <a:lnTo>
                    <a:pt x="23840143" y="4416202"/>
                  </a:lnTo>
                  <a:cubicBezTo>
                    <a:pt x="23840143" y="4903924"/>
                    <a:pt x="23582748" y="5299571"/>
                    <a:pt x="23265283" y="5299571"/>
                  </a:cubicBezTo>
                  <a:lnTo>
                    <a:pt x="574859" y="5299571"/>
                  </a:lnTo>
                  <a:cubicBezTo>
                    <a:pt x="257395" y="5299571"/>
                    <a:pt x="0" y="4904138"/>
                    <a:pt x="0" y="4416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0" y="0"/>
              <a:ext cx="23867760" cy="5342265"/>
            </a:xfrm>
            <a:custGeom>
              <a:rect b="b" l="l" r="r" t="t"/>
              <a:pathLst>
                <a:path extrusionOk="0" h="5342265" w="23867760">
                  <a:moveTo>
                    <a:pt x="0" y="904732"/>
                  </a:moveTo>
                  <a:cubicBezTo>
                    <a:pt x="0" y="404833"/>
                    <a:pt x="263609" y="0"/>
                    <a:pt x="588668" y="0"/>
                  </a:cubicBezTo>
                  <a:lnTo>
                    <a:pt x="23279092" y="0"/>
                  </a:lnTo>
                  <a:lnTo>
                    <a:pt x="23279092" y="21363"/>
                  </a:lnTo>
                  <a:lnTo>
                    <a:pt x="23279092" y="0"/>
                  </a:lnTo>
                  <a:cubicBezTo>
                    <a:pt x="23604151" y="0"/>
                    <a:pt x="23867760" y="404833"/>
                    <a:pt x="23867760" y="904732"/>
                  </a:cubicBezTo>
                  <a:lnTo>
                    <a:pt x="23853952" y="904732"/>
                  </a:lnTo>
                  <a:lnTo>
                    <a:pt x="23867760" y="904732"/>
                  </a:lnTo>
                  <a:lnTo>
                    <a:pt x="23867760" y="4437565"/>
                  </a:lnTo>
                  <a:lnTo>
                    <a:pt x="23853952" y="4437565"/>
                  </a:lnTo>
                  <a:lnTo>
                    <a:pt x="23867760" y="4437565"/>
                  </a:lnTo>
                  <a:cubicBezTo>
                    <a:pt x="23867760" y="4937250"/>
                    <a:pt x="23604151" y="5342265"/>
                    <a:pt x="23279092" y="5342265"/>
                  </a:cubicBezTo>
                  <a:lnTo>
                    <a:pt x="23279092" y="5320934"/>
                  </a:lnTo>
                  <a:lnTo>
                    <a:pt x="23279092" y="5342265"/>
                  </a:lnTo>
                  <a:lnTo>
                    <a:pt x="588668" y="5342265"/>
                  </a:lnTo>
                  <a:lnTo>
                    <a:pt x="588668" y="5320934"/>
                  </a:lnTo>
                  <a:lnTo>
                    <a:pt x="588668" y="5342265"/>
                  </a:lnTo>
                  <a:cubicBezTo>
                    <a:pt x="263609" y="5342265"/>
                    <a:pt x="0" y="4937250"/>
                    <a:pt x="0" y="4437565"/>
                  </a:cubicBezTo>
                  <a:lnTo>
                    <a:pt x="0" y="904732"/>
                  </a:lnTo>
                  <a:lnTo>
                    <a:pt x="13809" y="904732"/>
                  </a:lnTo>
                  <a:lnTo>
                    <a:pt x="0" y="904732"/>
                  </a:lnTo>
                  <a:moveTo>
                    <a:pt x="27618" y="904732"/>
                  </a:moveTo>
                  <a:lnTo>
                    <a:pt x="27618" y="4437565"/>
                  </a:lnTo>
                  <a:lnTo>
                    <a:pt x="13809" y="4437565"/>
                  </a:lnTo>
                  <a:lnTo>
                    <a:pt x="27618" y="4437565"/>
                  </a:lnTo>
                  <a:cubicBezTo>
                    <a:pt x="27618" y="4913537"/>
                    <a:pt x="278661" y="5299570"/>
                    <a:pt x="588668" y="5299570"/>
                  </a:cubicBezTo>
                  <a:lnTo>
                    <a:pt x="23279092" y="5299570"/>
                  </a:lnTo>
                  <a:cubicBezTo>
                    <a:pt x="23589100" y="5299570"/>
                    <a:pt x="23840143" y="4913537"/>
                    <a:pt x="23840143" y="4437565"/>
                  </a:cubicBezTo>
                  <a:lnTo>
                    <a:pt x="23840143" y="904732"/>
                  </a:lnTo>
                  <a:cubicBezTo>
                    <a:pt x="23840143" y="428759"/>
                    <a:pt x="23589100" y="42726"/>
                    <a:pt x="23279092" y="42726"/>
                  </a:cubicBezTo>
                  <a:lnTo>
                    <a:pt x="588668" y="42726"/>
                  </a:lnTo>
                  <a:lnTo>
                    <a:pt x="588668" y="21363"/>
                  </a:lnTo>
                  <a:lnTo>
                    <a:pt x="588668" y="42726"/>
                  </a:lnTo>
                  <a:cubicBezTo>
                    <a:pt x="278661" y="42726"/>
                    <a:pt x="27618" y="428759"/>
                    <a:pt x="27618" y="904732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-57150"/>
              <a:ext cx="23867782" cy="5399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-291465" lvl="1" marL="58293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Char char="•"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Automatizar la extracción de facturas en formato XML mediante el uso de RPA y APIs tributarias.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1465" lvl="1" marL="58293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Char char="•"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Clasificar facturas con técnicas de IA, asegurando precisión en la categorización contable (gastos, activos fijos, insumos, etc.).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1465" lvl="1" marL="58293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Char char="•"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Desplegar el sistema en entornos escalables con Docker (desarrollo, staging y producción).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1465" lvl="1" marL="58293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Char char="•"/>
              </a:pPr>
              <a:r>
                <a:rPr b="0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Validar el MVP con clientes piloto reales, evaluando su impacto en reducción de tiempo y errores en procesos contables.</a:t>
              </a:r>
              <a:endParaRPr/>
            </a:p>
          </p:txBody>
        </p: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44" name="Google Shape;144;p5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45" name="Google Shape;145;p5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</p:txBody>
      </p:sp>
      <p:cxnSp>
        <p:nvCxnSpPr>
          <p:cNvPr id="146" name="Google Shape;146;p5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5"/>
          <p:cNvSpPr txBox="1"/>
          <p:nvPr/>
        </p:nvSpPr>
        <p:spPr>
          <a:xfrm>
            <a:off x="2623183" y="1764463"/>
            <a:ext cx="3000986" cy="887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Alcance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9592175" y="3267075"/>
            <a:ext cx="8939700" cy="5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4976" lvl="1" marL="78995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Char char="•"/>
            </a:pPr>
            <a:r>
              <a:rPr b="0" i="0" lang="en-US" sz="36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Dependencia del portal SUNAT y posibles cambios en su funcionamiento.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58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4976" lvl="1" marL="78995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Char char="•"/>
            </a:pPr>
            <a:r>
              <a:rPr b="0" i="0" lang="en-US" sz="36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Precisión del modelo condicionada a la calidad de los datos de entrenamiento.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58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4976" lvl="1" marL="78995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Char char="•"/>
            </a:pPr>
            <a:r>
              <a:rPr b="0" i="0" lang="en-US" sz="365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Posibles retrasos en la retroalimentación de los clientes piloto.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-210806" y="3659275"/>
            <a:ext cx="91470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4950" lvl="1" marL="68990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5"/>
              <a:buFont typeface="Arial"/>
              <a:buChar char="•"/>
            </a:pPr>
            <a:r>
              <a:rPr b="0" i="0" lang="en-US" sz="319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Automatización de la descarga, clasificación y registro de facturas mediante IA.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950" lvl="1" marL="68990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5"/>
              <a:buFont typeface="Arial"/>
              <a:buChar char="•"/>
            </a:pPr>
            <a:r>
              <a:rPr b="0" i="0" lang="en-US" sz="319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Validación del MVP con 10 clientes piloto reales.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950" lvl="1" marL="68990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5"/>
              <a:buFont typeface="Arial"/>
              <a:buChar char="•"/>
            </a:pPr>
            <a:r>
              <a:rPr b="0" i="0" lang="en-US" sz="319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Generación de documentación técnica y comercial para su futura escalabilidad.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2559047" y="1764464"/>
            <a:ext cx="421223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Limitaciones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55" name="Google Shape;155;p6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cxnSp>
        <p:nvCxnSpPr>
          <p:cNvPr id="156" name="Google Shape;156;p6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6"/>
          <p:cNvSpPr/>
          <p:nvPr/>
        </p:nvSpPr>
        <p:spPr>
          <a:xfrm>
            <a:off x="696591" y="4325528"/>
            <a:ext cx="4609996" cy="2061926"/>
          </a:xfrm>
          <a:custGeom>
            <a:rect b="b" l="l" r="r" t="t"/>
            <a:pathLst>
              <a:path extrusionOk="0" h="2061926" w="4609996">
                <a:moveTo>
                  <a:pt x="0" y="0"/>
                </a:moveTo>
                <a:lnTo>
                  <a:pt x="4609997" y="0"/>
                </a:lnTo>
                <a:lnTo>
                  <a:pt x="4609997" y="2061925"/>
                </a:lnTo>
                <a:lnTo>
                  <a:pt x="0" y="2061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6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“Agente AI contable”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91440" y="2080402"/>
            <a:ext cx="18105118" cy="9923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0" y="3332982"/>
            <a:ext cx="18288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Metodología Ágil (Scrum): se trabajará en sprints cortos con entregables funcionales, priorizando retroalimentación continua y adaptabilidad.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814348" y="4532578"/>
            <a:ext cx="43746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1: extracción automatizada de facturas (RPA/APIs</a:t>
            </a:r>
            <a:r>
              <a:rPr lang="en-US" sz="3338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7264713" y="4410834"/>
            <a:ext cx="4167136" cy="1863846"/>
          </a:xfrm>
          <a:custGeom>
            <a:rect b="b" l="l" r="r" t="t"/>
            <a:pathLst>
              <a:path extrusionOk="0" h="1863846" w="4167136">
                <a:moveTo>
                  <a:pt x="0" y="0"/>
                </a:moveTo>
                <a:lnTo>
                  <a:pt x="4167136" y="0"/>
                </a:lnTo>
                <a:lnTo>
                  <a:pt x="4167136" y="1863846"/>
                </a:lnTo>
                <a:lnTo>
                  <a:pt x="0" y="1863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6"/>
          <p:cNvSpPr txBox="1"/>
          <p:nvPr/>
        </p:nvSpPr>
        <p:spPr>
          <a:xfrm>
            <a:off x="7351573" y="4780782"/>
            <a:ext cx="39933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 2: clasificación con IA 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13158228" y="4410834"/>
            <a:ext cx="4166192" cy="1863424"/>
          </a:xfrm>
          <a:custGeom>
            <a:rect b="b" l="l" r="r" t="t"/>
            <a:pathLst>
              <a:path extrusionOk="0" h="1863424" w="4166192">
                <a:moveTo>
                  <a:pt x="0" y="0"/>
                </a:moveTo>
                <a:lnTo>
                  <a:pt x="4166192" y="0"/>
                </a:lnTo>
                <a:lnTo>
                  <a:pt x="4166192" y="1863424"/>
                </a:lnTo>
                <a:lnTo>
                  <a:pt x="0" y="1863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6"/>
          <p:cNvSpPr txBox="1"/>
          <p:nvPr/>
        </p:nvSpPr>
        <p:spPr>
          <a:xfrm>
            <a:off x="13318976" y="4532578"/>
            <a:ext cx="3844695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Fase 3: registro automatizado en el sistema contable.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70" name="Google Shape;170;p7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71" name="Google Shape;171;p7"/>
          <p:cNvSpPr txBox="1"/>
          <p:nvPr/>
        </p:nvSpPr>
        <p:spPr>
          <a:xfrm>
            <a:off x="295722" y="541962"/>
            <a:ext cx="18105118" cy="519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91441" y="1664904"/>
            <a:ext cx="18105118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/>
          </a:p>
        </p:txBody>
      </p:sp>
      <p:cxnSp>
        <p:nvCxnSpPr>
          <p:cNvPr id="173" name="Google Shape;173;p7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7"/>
          <p:cNvSpPr txBox="1"/>
          <p:nvPr/>
        </p:nvSpPr>
        <p:spPr>
          <a:xfrm>
            <a:off x="544423" y="3476250"/>
            <a:ext cx="57222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8179" lvl="1" marL="536357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4"/>
              <a:buFont typeface="Arial"/>
              <a:buChar char="•"/>
            </a:pPr>
            <a:r>
              <a:rPr b="0" i="0" lang="en-US" sz="24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1 (Semana 1 – 2)</a:t>
            </a:r>
            <a:endParaRPr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Configuración de entornos (Docker, CI/CD). Desarrollo inicial del módulo de extracción automática de facturas XML desde la SUNAT.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6990903" y="3252046"/>
            <a:ext cx="4714757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2 (Semana 3 – 4)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Optimización de bots/APIs para extracción. Inicio de entrenamiento del modelo IA/ML con dataset de facturas.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2565644" y="3252046"/>
            <a:ext cx="5304693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3 (Semana 5 – 6)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del clasificador contable y pruebas internas de precisión. Integración con pipeline de pruebas automatizadas.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753182" y="6774760"/>
            <a:ext cx="5304693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4 (Semana 7 – 8)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Implementación del módulo de registro automatizado en el sistema contable. Validación en entorno de staging.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6990903" y="6774760"/>
            <a:ext cx="4714757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5 (Semana 9 – 10)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Pruebas integrales de todo el MVP. Ajustes de seguridad y rendimiento. Preparación de la versión candidata.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2565644" y="6774760"/>
            <a:ext cx="5722356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Sprint 6 (Semana 11 – 12)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Validación con 10 clientes piloto reales. Recopilación de retroalimentación. Documentación final técnica y académica.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84" name="Google Shape;184;p8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85" name="Google Shape;185;p8"/>
          <p:cNvSpPr txBox="1"/>
          <p:nvPr/>
        </p:nvSpPr>
        <p:spPr>
          <a:xfrm>
            <a:off x="295722" y="541962"/>
            <a:ext cx="18105118" cy="519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91490" y="1453940"/>
            <a:ext cx="181050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 rot="13305">
            <a:off x="-11929" y="1137040"/>
            <a:ext cx="6152284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01" y="2548400"/>
            <a:ext cx="15963602" cy="7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scuelaIT Duoc UC - Escuela de Informática y Telecomunicaciones Duoc UC - Duoc  UC | LinkedIn" id="193" name="Google Shape;193;p9"/>
          <p:cNvSpPr/>
          <p:nvPr/>
        </p:nvSpPr>
        <p:spPr>
          <a:xfrm>
            <a:off x="13158228" y="311325"/>
            <a:ext cx="4712113" cy="1178052"/>
          </a:xfrm>
          <a:custGeom>
            <a:rect b="b" l="l" r="r" t="t"/>
            <a:pathLst>
              <a:path extrusionOk="0" h="1570736" w="6282817">
                <a:moveTo>
                  <a:pt x="0" y="0"/>
                </a:moveTo>
                <a:lnTo>
                  <a:pt x="6282817" y="0"/>
                </a:lnTo>
                <a:lnTo>
                  <a:pt x="6282817" y="1570736"/>
                </a:lnTo>
                <a:lnTo>
                  <a:pt x="0" y="1570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" l="0" r="0" t="0"/>
            </a:stretch>
          </a:blipFill>
          <a:ln>
            <a:noFill/>
          </a:ln>
        </p:spPr>
      </p:sp>
      <p:sp>
        <p:nvSpPr>
          <p:cNvPr id="194" name="Google Shape;194;p9"/>
          <p:cNvSpPr txBox="1"/>
          <p:nvPr/>
        </p:nvSpPr>
        <p:spPr>
          <a:xfrm>
            <a:off x="91442" y="1669408"/>
            <a:ext cx="1810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