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95E-9C99-4CDF-9935-DCA1F8654D69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52FE-40EA-437B-9185-5789B1DD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95E-9C99-4CDF-9935-DCA1F8654D69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52FE-40EA-437B-9185-5789B1DD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31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95E-9C99-4CDF-9935-DCA1F8654D69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52FE-40EA-437B-9185-5789B1DD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08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95E-9C99-4CDF-9935-DCA1F8654D69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52FE-40EA-437B-9185-5789B1DD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92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95E-9C99-4CDF-9935-DCA1F8654D69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52FE-40EA-437B-9185-5789B1DD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0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95E-9C99-4CDF-9935-DCA1F8654D69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52FE-40EA-437B-9185-5789B1DD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95E-9C99-4CDF-9935-DCA1F8654D69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52FE-40EA-437B-9185-5789B1DD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07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95E-9C99-4CDF-9935-DCA1F8654D69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52FE-40EA-437B-9185-5789B1DD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86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95E-9C99-4CDF-9935-DCA1F8654D69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52FE-40EA-437B-9185-5789B1DD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29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95E-9C99-4CDF-9935-DCA1F8654D69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52FE-40EA-437B-9185-5789B1DD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6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95E-9C99-4CDF-9935-DCA1F8654D69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52FE-40EA-437B-9185-5789B1DD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31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E95E-9C99-4CDF-9935-DCA1F8654D69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52FE-40EA-437B-9185-5789B1DD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82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anim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animation-fill-mode" TargetMode="External"/><Relationship Id="rId3" Type="http://schemas.openxmlformats.org/officeDocument/2006/relationships/hyperlink" Target="https://webref.ru/css/animation-duration" TargetMode="External"/><Relationship Id="rId7" Type="http://schemas.openxmlformats.org/officeDocument/2006/relationships/hyperlink" Target="https://webref.ru/css/animation-direction" TargetMode="External"/><Relationship Id="rId2" Type="http://schemas.openxmlformats.org/officeDocument/2006/relationships/hyperlink" Target="https://webref.ru/css/animation-n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animation-iteration-count" TargetMode="External"/><Relationship Id="rId5" Type="http://schemas.openxmlformats.org/officeDocument/2006/relationships/hyperlink" Target="https://webref.ru/css/animation-delay" TargetMode="External"/><Relationship Id="rId4" Type="http://schemas.openxmlformats.org/officeDocument/2006/relationships/hyperlink" Target="https://webref.ru/css/animation-timing-function" TargetMode="External"/><Relationship Id="rId9" Type="http://schemas.openxmlformats.org/officeDocument/2006/relationships/hyperlink" Target="https://webref.ru/css/animation-play-stat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EE9661-F795-4CBE-AE67-857BF60549D2}"/>
              </a:ext>
            </a:extLst>
          </p:cNvPr>
          <p:cNvSpPr/>
          <p:nvPr/>
        </p:nvSpPr>
        <p:spPr>
          <a:xfrm>
            <a:off x="2257677" y="2391705"/>
            <a:ext cx="49503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E03E25"/>
                </a:solidFill>
                <a:latin typeface="Helvetica Neue"/>
              </a:rPr>
              <a:t>@keyframes</a:t>
            </a:r>
            <a:endParaRPr lang="en-US" sz="6600" b="0" i="0" dirty="0">
              <a:solidFill>
                <a:srgbClr val="E03E25"/>
              </a:solidFill>
              <a:effectLst/>
              <a:latin typeface="Helvetica Neue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8EB9BA-7889-499A-AEC6-4591A769B36C}"/>
              </a:ext>
            </a:extLst>
          </p:cNvPr>
          <p:cNvSpPr/>
          <p:nvPr/>
        </p:nvSpPr>
        <p:spPr>
          <a:xfrm>
            <a:off x="609600" y="0"/>
            <a:ext cx="923636" cy="3879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CSS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80480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EB162FD-D043-441D-9F79-0C60B237BCE3}"/>
              </a:ext>
            </a:extLst>
          </p:cNvPr>
          <p:cNvSpPr/>
          <p:nvPr/>
        </p:nvSpPr>
        <p:spPr>
          <a:xfrm>
            <a:off x="609600" y="0"/>
            <a:ext cx="923636" cy="3879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CSS</a:t>
            </a:r>
            <a:endParaRPr lang="ru-RU" sz="24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B40634-93FB-4DF9-89B5-DC86D661A014}"/>
              </a:ext>
            </a:extLst>
          </p:cNvPr>
          <p:cNvSpPr/>
          <p:nvPr/>
        </p:nvSpPr>
        <p:spPr>
          <a:xfrm>
            <a:off x="1602509" y="-1"/>
            <a:ext cx="1907310" cy="3879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@keyframes</a:t>
            </a:r>
            <a:endParaRPr lang="ru-RU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88106-D264-48BC-A0EA-6BBE3447C59E}"/>
              </a:ext>
            </a:extLst>
          </p:cNvPr>
          <p:cNvSpPr txBox="1"/>
          <p:nvPr/>
        </p:nvSpPr>
        <p:spPr>
          <a:xfrm>
            <a:off x="609600" y="766616"/>
            <a:ext cx="7490691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Правило </a:t>
            </a:r>
            <a:r>
              <a:rPr lang="ru-RU" sz="1400" b="1" dirty="0">
                <a:latin typeface="+mj-lt"/>
              </a:rPr>
              <a:t>@</a:t>
            </a:r>
            <a:r>
              <a:rPr lang="ru-RU" sz="1400" b="1" dirty="0" err="1">
                <a:latin typeface="+mj-lt"/>
              </a:rPr>
              <a:t>keyframes</a:t>
            </a:r>
            <a:r>
              <a:rPr lang="ru-RU" sz="1400" b="1" dirty="0">
                <a:latin typeface="+mj-lt"/>
              </a:rPr>
              <a:t> </a:t>
            </a:r>
            <a:r>
              <a:rPr lang="ru-RU" sz="1400" dirty="0">
                <a:latin typeface="+mj-lt"/>
              </a:rPr>
              <a:t>устанавливает ключевые кадры при анимации элемента. </a:t>
            </a:r>
          </a:p>
          <a:p>
            <a:r>
              <a:rPr lang="ru-RU" sz="1400" b="1" dirty="0">
                <a:latin typeface="+mj-lt"/>
              </a:rPr>
              <a:t>Ключевой кадр </a:t>
            </a:r>
            <a:r>
              <a:rPr lang="ru-RU" sz="1400" dirty="0">
                <a:latin typeface="+mj-lt"/>
              </a:rPr>
              <a:t>-  это свойства элемента (прозрачность, цвет, положение и др.), которые должны применяться к элементу в заданный момент времени. </a:t>
            </a:r>
          </a:p>
          <a:p>
            <a:r>
              <a:rPr lang="ru-RU" sz="1400" dirty="0">
                <a:latin typeface="+mj-lt"/>
              </a:rPr>
              <a:t>Таким образом, </a:t>
            </a:r>
            <a:r>
              <a:rPr lang="ru-RU" sz="1400" b="1" dirty="0">
                <a:latin typeface="+mj-lt"/>
              </a:rPr>
              <a:t>анимация</a:t>
            </a:r>
            <a:r>
              <a:rPr lang="ru-RU" sz="1400" dirty="0">
                <a:latin typeface="+mj-lt"/>
              </a:rPr>
              <a:t> представляет собой </a:t>
            </a:r>
            <a:r>
              <a:rPr lang="ru-RU" sz="1400" b="1" dirty="0">
                <a:latin typeface="+mj-lt"/>
              </a:rPr>
              <a:t>плавный переход стилевых свойств</a:t>
            </a:r>
            <a:r>
              <a:rPr lang="ru-RU" sz="1400" dirty="0">
                <a:latin typeface="+mj-lt"/>
              </a:rPr>
              <a:t> от одного ключевого кадра к другому. Вычисление промежуточных значений между такими кадрами берёт на себя браузер.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CE1C058-8D28-43C8-825E-CC9F55E51DD0}"/>
              </a:ext>
            </a:extLst>
          </p:cNvPr>
          <p:cNvSpPr/>
          <p:nvPr/>
        </p:nvSpPr>
        <p:spPr>
          <a:xfrm>
            <a:off x="609599" y="2335640"/>
            <a:ext cx="749069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Самый простой вариант, когда у нас есть только два ключевых кадра — исходное и конечное состояние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17E41F-7745-4E55-AD38-8BA035C41374}"/>
              </a:ext>
            </a:extLst>
          </p:cNvPr>
          <p:cNvSpPr/>
          <p:nvPr/>
        </p:nvSpPr>
        <p:spPr>
          <a:xfrm>
            <a:off x="905163" y="2925536"/>
            <a:ext cx="58189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EDB7B4-D5BB-4F95-A0AA-15ED0E553BFB}"/>
              </a:ext>
            </a:extLst>
          </p:cNvPr>
          <p:cNvSpPr/>
          <p:nvPr/>
        </p:nvSpPr>
        <p:spPr>
          <a:xfrm>
            <a:off x="2045853" y="2925536"/>
            <a:ext cx="58189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344C50D-5F9D-492A-9D54-15FC4A19FAC2}"/>
              </a:ext>
            </a:extLst>
          </p:cNvPr>
          <p:cNvCxnSpPr/>
          <p:nvPr/>
        </p:nvCxnSpPr>
        <p:spPr>
          <a:xfrm>
            <a:off x="1588655" y="3187146"/>
            <a:ext cx="337127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8CF186AD-6A36-461E-85D7-5138D37B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798" y="2931652"/>
            <a:ext cx="1870364" cy="861774"/>
          </a:xfrm>
          <a:prstGeom prst="rect">
            <a:avLst/>
          </a:prstGeom>
          <a:solidFill>
            <a:srgbClr val="F8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182BD"/>
                </a:solidFill>
                <a:effectLst/>
                <a:latin typeface="Fira"/>
                <a:cs typeface="Courier New" panose="02070309020205020404" pitchFamily="49" charset="0"/>
              </a:rPr>
              <a:t>keyframes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182BD"/>
                </a:solidFill>
                <a:effectLst/>
                <a:latin typeface="Fira"/>
                <a:cs typeface="Courier New" panose="02070309020205020404" pitchFamily="49" charset="0"/>
              </a:rPr>
              <a:t>box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182BD"/>
                </a:solidFill>
                <a:effectLst/>
                <a:latin typeface="Fira"/>
                <a:cs typeface="Courier New" panose="02070309020205020404" pitchFamily="49" charset="0"/>
              </a:rPr>
              <a:t>from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 {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E6550D"/>
                </a:solidFill>
                <a:effectLst/>
                <a:latin typeface="Fira"/>
                <a:cs typeface="Courier New" panose="02070309020205020404" pitchFamily="49" charset="0"/>
              </a:rPr>
              <a:t>left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Fira"/>
                <a:cs typeface="Courier New" panose="020703090202050204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; }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182BD"/>
                </a:solidFill>
                <a:effectLst/>
                <a:latin typeface="Fira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 {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E6550D"/>
                </a:solidFill>
                <a:effectLst/>
                <a:latin typeface="Fira"/>
                <a:cs typeface="Courier New" panose="02070309020205020404" pitchFamily="49" charset="0"/>
              </a:rPr>
              <a:t>left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Fira"/>
                <a:cs typeface="Courier New" panose="02070309020205020404" pitchFamily="49" charset="0"/>
              </a:rPr>
              <a:t>300px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; }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 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B1F671F8-AB6F-41D0-8F8F-C6100C20F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507" y="2925536"/>
            <a:ext cx="1870364" cy="861774"/>
          </a:xfrm>
          <a:prstGeom prst="rect">
            <a:avLst/>
          </a:prstGeom>
          <a:solidFill>
            <a:srgbClr val="F8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182BD"/>
                </a:solidFill>
                <a:effectLst/>
                <a:latin typeface="Fira"/>
                <a:cs typeface="Courier New" panose="02070309020205020404" pitchFamily="49" charset="0"/>
              </a:rPr>
              <a:t>keyframes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182BD"/>
                </a:solidFill>
                <a:effectLst/>
                <a:latin typeface="Fira"/>
                <a:cs typeface="Courier New" panose="02070309020205020404" pitchFamily="49" charset="0"/>
              </a:rPr>
              <a:t>box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182BD"/>
                </a:solidFill>
                <a:effectLst/>
                <a:latin typeface="Fira"/>
                <a:cs typeface="Courier New" panose="02070309020205020404" pitchFamily="49" charset="0"/>
              </a:rPr>
              <a:t>0%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 {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E6550D"/>
                </a:solidFill>
                <a:effectLst/>
                <a:latin typeface="Fira"/>
                <a:cs typeface="Courier New" panose="02070309020205020404" pitchFamily="49" charset="0"/>
              </a:rPr>
              <a:t>left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Fira"/>
                <a:cs typeface="Courier New" panose="020703090202050204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; }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3182BD"/>
                </a:solidFill>
                <a:latin typeface="Fira"/>
                <a:cs typeface="Courier New" panose="02070309020205020404" pitchFamily="49" charset="0"/>
              </a:rPr>
              <a:t>100%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 {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E6550D"/>
                </a:solidFill>
                <a:effectLst/>
                <a:latin typeface="Fira"/>
                <a:cs typeface="Courier New" panose="02070309020205020404" pitchFamily="49" charset="0"/>
              </a:rPr>
              <a:t>left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Fira"/>
                <a:cs typeface="Courier New" panose="02070309020205020404" pitchFamily="49" charset="0"/>
              </a:rPr>
              <a:t>300px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; }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 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D48FB3E-CEB9-480F-B8CD-C52D886280BB}"/>
              </a:ext>
            </a:extLst>
          </p:cNvPr>
          <p:cNvSpPr/>
          <p:nvPr/>
        </p:nvSpPr>
        <p:spPr>
          <a:xfrm>
            <a:off x="5227782" y="2862097"/>
            <a:ext cx="65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или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A630FCC-3C11-47D4-84C1-3252CF82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8" y="4167222"/>
            <a:ext cx="7490692" cy="1354217"/>
          </a:xfrm>
          <a:prstGeom prst="rect">
            <a:avLst/>
          </a:prstGeom>
          <a:solidFill>
            <a:srgbClr val="F8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82828"/>
                </a:solidFill>
                <a:effectLst/>
                <a:latin typeface="Helvetica Neue"/>
              </a:rPr>
              <a:t>Синтаксис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82828"/>
                </a:solidFill>
                <a:effectLst/>
                <a:latin typeface="Helvetica Neue"/>
              </a:rPr>
              <a:t>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Helvetica Neue"/>
              </a:rPr>
              <a:t>?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82828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Fira"/>
                <a:cs typeface="Courier New" panose="02070309020205020404" pitchFamily="49" charset="0"/>
              </a:rPr>
              <a:t>keyframes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Fira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&lt;переменная&gt;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[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Fira"/>
                <a:cs typeface="Courier New" panose="02070309020205020404" pitchFamily="49" charset="0"/>
              </a:rPr>
              <a:t>from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 |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Fira"/>
                <a:cs typeface="Courier New" panose="02070309020205020404" pitchFamily="49" charset="0"/>
              </a:rPr>
              <a:t>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 | &lt;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Fira"/>
                <a:cs typeface="Courier New" panose="02070309020205020404" pitchFamily="49" charset="0"/>
              </a:rPr>
              <a:t>проценты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&gt; ]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{…}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Fir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[,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Fira"/>
                <a:cs typeface="Courier New" panose="02070309020205020404" pitchFamily="49" charset="0"/>
              </a:rPr>
              <a:t>from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 |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Fira"/>
                <a:cs typeface="Courier New" panose="02070309020205020404" pitchFamily="49" charset="0"/>
              </a:rPr>
              <a:t>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 | &lt;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Fira"/>
                <a:cs typeface="Courier New" panose="02070309020205020404" pitchFamily="49" charset="0"/>
              </a:rPr>
              <a:t>проценты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&gt; ]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{…}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Fir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"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EFEFFD5-D6F7-48D6-A039-460EB3DE0942}"/>
              </a:ext>
            </a:extLst>
          </p:cNvPr>
          <p:cNvSpPr/>
          <p:nvPr/>
        </p:nvSpPr>
        <p:spPr>
          <a:xfrm>
            <a:off x="521852" y="5629719"/>
            <a:ext cx="7666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31A354"/>
                </a:solidFill>
                <a:latin typeface="Helvetica Neue"/>
              </a:rPr>
              <a:t>&lt;переменная&gt;</a:t>
            </a:r>
            <a:r>
              <a:rPr lang="en-US" altLang="ru-RU" sz="1200" dirty="0">
                <a:solidFill>
                  <a:srgbClr val="31A354"/>
                </a:solidFill>
                <a:latin typeface="Helvetica Neue"/>
              </a:rPr>
              <a:t>  </a:t>
            </a:r>
            <a:r>
              <a:rPr lang="ru-RU" altLang="ru-RU" sz="1200" dirty="0">
                <a:solidFill>
                  <a:srgbClr val="0A0A0A"/>
                </a:solidFill>
                <a:latin typeface="Helvetica Neue"/>
              </a:rPr>
              <a:t>уникальная имя, которое</a:t>
            </a:r>
            <a:r>
              <a:rPr lang="en-US" altLang="ru-RU" sz="1200" dirty="0">
                <a:solidFill>
                  <a:srgbClr val="0A0A0A"/>
                </a:solidFill>
                <a:latin typeface="Helvetica Neue"/>
              </a:rPr>
              <a:t> </a:t>
            </a:r>
            <a:r>
              <a:rPr lang="ru-RU" altLang="ru-RU" sz="1200" dirty="0">
                <a:solidFill>
                  <a:srgbClr val="0A0A0A"/>
                </a:solidFill>
                <a:latin typeface="Helvetica Neue"/>
              </a:rPr>
              <a:t>связывает </a:t>
            </a:r>
            <a:r>
              <a:rPr lang="ru-RU" altLang="ru-RU" sz="1200" dirty="0">
                <a:solidFill>
                  <a:srgbClr val="E6550D"/>
                </a:solidFill>
                <a:latin typeface="Helvetica Neue"/>
              </a:rPr>
              <a:t>@</a:t>
            </a:r>
            <a:r>
              <a:rPr lang="ru-RU" altLang="ru-RU" sz="1200" dirty="0" err="1">
                <a:solidFill>
                  <a:srgbClr val="E6550D"/>
                </a:solidFill>
                <a:latin typeface="Helvetica Neue"/>
              </a:rPr>
              <a:t>keyframes</a:t>
            </a:r>
            <a:r>
              <a:rPr lang="ru-RU" altLang="ru-RU" sz="1200" dirty="0">
                <a:solidFill>
                  <a:srgbClr val="0A0A0A"/>
                </a:solidFill>
                <a:latin typeface="Helvetica Neue"/>
              </a:rPr>
              <a:t> со свойством </a:t>
            </a:r>
            <a:r>
              <a:rPr lang="ru-RU" altLang="ru-RU" sz="1200" dirty="0" err="1">
                <a:solidFill>
                  <a:srgbClr val="9B59B6"/>
                </a:solidFill>
                <a:latin typeface="Helvetica Neue"/>
                <a:hlinkClick r:id="rId2"/>
              </a:rPr>
              <a:t>animation</a:t>
            </a:r>
            <a:r>
              <a:rPr lang="ru-RU" altLang="ru-RU" sz="1200" dirty="0">
                <a:solidFill>
                  <a:srgbClr val="0A0A0A"/>
                </a:solidFill>
                <a:latin typeface="Helvetica Neue"/>
              </a:rPr>
              <a:t> (через это свойство настраивается время анимации и другие её параметры)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A50F214-CE49-4DC4-B3F9-76138AFA07FA}"/>
              </a:ext>
            </a:extLst>
          </p:cNvPr>
          <p:cNvSpPr/>
          <p:nvPr/>
        </p:nvSpPr>
        <p:spPr>
          <a:xfrm>
            <a:off x="540326" y="6091384"/>
            <a:ext cx="36114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31A354"/>
                </a:solidFill>
                <a:latin typeface="Helvetica Neue"/>
              </a:rPr>
              <a:t>&lt;</a:t>
            </a:r>
            <a:r>
              <a:rPr lang="en-US" altLang="ru-RU" sz="1200" dirty="0">
                <a:solidFill>
                  <a:srgbClr val="31A354"/>
                </a:solidFill>
                <a:latin typeface="Helvetica Neue"/>
              </a:rPr>
              <a:t>from</a:t>
            </a:r>
            <a:r>
              <a:rPr lang="ru-RU" altLang="ru-RU" sz="1200" dirty="0">
                <a:solidFill>
                  <a:srgbClr val="31A354"/>
                </a:solidFill>
                <a:latin typeface="Helvetica Neue"/>
              </a:rPr>
              <a:t>&gt;</a:t>
            </a:r>
            <a:r>
              <a:rPr lang="en-US" altLang="ru-RU" sz="1200" dirty="0">
                <a:solidFill>
                  <a:srgbClr val="31A354"/>
                </a:solidFill>
                <a:latin typeface="Helvetica Neue"/>
              </a:rPr>
              <a:t>  </a:t>
            </a:r>
            <a:r>
              <a:rPr lang="ru-RU" altLang="ru-RU" sz="1200" dirty="0">
                <a:solidFill>
                  <a:srgbClr val="0A0A0A"/>
                </a:solidFill>
                <a:latin typeface="Helvetica Neue"/>
              </a:rPr>
              <a:t>первый ключевой кадр, аналогичен 0%.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1BCF2EE-4141-49D6-B03E-5CEA30D078EF}"/>
              </a:ext>
            </a:extLst>
          </p:cNvPr>
          <p:cNvSpPr/>
          <p:nvPr/>
        </p:nvSpPr>
        <p:spPr>
          <a:xfrm>
            <a:off x="4331854" y="6091383"/>
            <a:ext cx="48121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31A354"/>
                </a:solidFill>
                <a:latin typeface="Helvetica Neue"/>
              </a:rPr>
              <a:t>&lt;</a:t>
            </a:r>
            <a:r>
              <a:rPr lang="en-US" altLang="ru-RU" sz="1200" dirty="0">
                <a:solidFill>
                  <a:srgbClr val="31A354"/>
                </a:solidFill>
                <a:latin typeface="Helvetica Neue"/>
              </a:rPr>
              <a:t>to</a:t>
            </a:r>
            <a:r>
              <a:rPr lang="ru-RU" altLang="ru-RU" sz="1200" dirty="0">
                <a:solidFill>
                  <a:srgbClr val="31A354"/>
                </a:solidFill>
                <a:latin typeface="Helvetica Neue"/>
              </a:rPr>
              <a:t>&gt;</a:t>
            </a:r>
            <a:r>
              <a:rPr lang="en-US" altLang="ru-RU" sz="1200" dirty="0">
                <a:solidFill>
                  <a:srgbClr val="31A354"/>
                </a:solidFill>
                <a:latin typeface="Helvetica Neue"/>
              </a:rPr>
              <a:t>  </a:t>
            </a:r>
            <a:r>
              <a:rPr lang="ru-RU" altLang="ru-RU" sz="1200" dirty="0">
                <a:solidFill>
                  <a:srgbClr val="0A0A0A"/>
                </a:solidFill>
                <a:latin typeface="Helvetica Neue"/>
              </a:rPr>
              <a:t>последний ключевой кадр, аналогичен 100%.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4B7F59F-4437-4F70-BE78-599A430C2722}"/>
              </a:ext>
            </a:extLst>
          </p:cNvPr>
          <p:cNvSpPr/>
          <p:nvPr/>
        </p:nvSpPr>
        <p:spPr>
          <a:xfrm>
            <a:off x="540326" y="6425785"/>
            <a:ext cx="6617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31A354"/>
                </a:solidFill>
                <a:latin typeface="Helvetica Neue"/>
              </a:rPr>
              <a:t>&lt;проценты&gt;</a:t>
            </a:r>
            <a:r>
              <a:rPr lang="en-US" altLang="ru-RU" sz="1200" dirty="0">
                <a:solidFill>
                  <a:srgbClr val="31A354"/>
                </a:solidFill>
                <a:latin typeface="Helvetica Neue"/>
              </a:rPr>
              <a:t> </a:t>
            </a:r>
            <a:r>
              <a:rPr lang="ru-RU" altLang="ru-RU" sz="1200" dirty="0">
                <a:solidFill>
                  <a:srgbClr val="0A0A0A"/>
                </a:solidFill>
                <a:latin typeface="Helvetica Neue"/>
              </a:rPr>
              <a:t>устанавливает ключевой кадр в процентах от времени всей анимации</a:t>
            </a:r>
          </a:p>
        </p:txBody>
      </p:sp>
    </p:spTree>
    <p:extLst>
      <p:ext uri="{BB962C8B-B14F-4D97-AF65-F5344CB8AC3E}">
        <p14:creationId xmlns:p14="http://schemas.microsoft.com/office/powerpoint/2010/main" val="253245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EE9661-F795-4CBE-AE67-857BF60549D2}"/>
              </a:ext>
            </a:extLst>
          </p:cNvPr>
          <p:cNvSpPr/>
          <p:nvPr/>
        </p:nvSpPr>
        <p:spPr>
          <a:xfrm>
            <a:off x="2551063" y="2456360"/>
            <a:ext cx="442140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03E25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{animation}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8EB9BA-7889-499A-AEC6-4591A769B36C}"/>
              </a:ext>
            </a:extLst>
          </p:cNvPr>
          <p:cNvSpPr/>
          <p:nvPr/>
        </p:nvSpPr>
        <p:spPr>
          <a:xfrm>
            <a:off x="609600" y="0"/>
            <a:ext cx="923636" cy="3879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93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EB162FD-D043-441D-9F79-0C60B237BCE3}"/>
              </a:ext>
            </a:extLst>
          </p:cNvPr>
          <p:cNvSpPr/>
          <p:nvPr/>
        </p:nvSpPr>
        <p:spPr>
          <a:xfrm>
            <a:off x="609600" y="0"/>
            <a:ext cx="923636" cy="3879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CSS</a:t>
            </a:r>
            <a:endParaRPr lang="ru-RU" sz="24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B40634-93FB-4DF9-89B5-DC86D661A014}"/>
              </a:ext>
            </a:extLst>
          </p:cNvPr>
          <p:cNvSpPr/>
          <p:nvPr/>
        </p:nvSpPr>
        <p:spPr>
          <a:xfrm>
            <a:off x="1602509" y="-1"/>
            <a:ext cx="1907310" cy="3879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{animation}</a:t>
            </a:r>
            <a:endParaRPr lang="ru-RU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88106-D264-48BC-A0EA-6BBE3447C59E}"/>
              </a:ext>
            </a:extLst>
          </p:cNvPr>
          <p:cNvSpPr txBox="1"/>
          <p:nvPr/>
        </p:nvSpPr>
        <p:spPr>
          <a:xfrm>
            <a:off x="609600" y="766616"/>
            <a:ext cx="7490691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Animation</a:t>
            </a:r>
            <a:r>
              <a:rPr lang="ru-RU" sz="1400" b="1" dirty="0">
                <a:latin typeface="+mj-lt"/>
              </a:rPr>
              <a:t> -</a:t>
            </a:r>
            <a:r>
              <a:rPr lang="en-US" sz="1400" b="1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это универсальное свойство, которое задаёт сразу несколько параметров анимации.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809CC4-DB79-410A-B776-B4E52AFC4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509478"/>
            <a:ext cx="7490691" cy="1231106"/>
          </a:xfrm>
          <a:prstGeom prst="rect">
            <a:avLst/>
          </a:prstGeom>
          <a:solidFill>
            <a:srgbClr val="F8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82828"/>
                </a:solidFill>
                <a:effectLst/>
                <a:latin typeface="+mj-lt"/>
              </a:rPr>
              <a:t> Синтаксис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?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282828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+mj-lt"/>
                <a:cs typeface="Courier New" panose="020703090202050204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animation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B59B6"/>
                </a:solidFill>
                <a:effectLst/>
                <a:latin typeface="+mj-lt"/>
                <a:cs typeface="Courier New" panose="02070309020205020404" pitchFamily="49" charset="0"/>
                <a:hlinkClick r:id="rId2"/>
              </a:rPr>
              <a:t>animation-name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||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B59B6"/>
                </a:solidFill>
                <a:effectLst/>
                <a:latin typeface="+mj-lt"/>
                <a:cs typeface="Courier New" panose="02070309020205020404" pitchFamily="49" charset="0"/>
                <a:hlinkClick r:id="rId3"/>
              </a:rPr>
              <a:t>animation-duration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||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B59B6"/>
                </a:solidFill>
                <a:effectLst/>
                <a:latin typeface="+mj-lt"/>
                <a:cs typeface="Courier New" panose="02070309020205020404" pitchFamily="49" charset="0"/>
                <a:hlinkClick r:id="rId4"/>
              </a:rPr>
              <a:t>animation-timing-function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||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B59B6"/>
                </a:solidFill>
                <a:effectLst/>
                <a:latin typeface="+mj-lt"/>
                <a:cs typeface="Courier New" panose="02070309020205020404" pitchFamily="49" charset="0"/>
                <a:hlinkClick r:id="rId5"/>
              </a:rPr>
              <a:t>animation-delay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||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B59B6"/>
                </a:solidFill>
                <a:effectLst/>
                <a:latin typeface="+mj-lt"/>
                <a:cs typeface="Courier New" panose="02070309020205020404" pitchFamily="49" charset="0"/>
                <a:hlinkClick r:id="rId6"/>
              </a:rPr>
              <a:t>animation-iteration-count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||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B59B6"/>
                </a:solidFill>
                <a:effectLst/>
                <a:latin typeface="+mj-lt"/>
                <a:cs typeface="Courier New" panose="02070309020205020404" pitchFamily="49" charset="0"/>
                <a:hlinkClick r:id="rId7"/>
              </a:rPr>
              <a:t>animation-direction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||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B59B6"/>
                </a:solidFill>
                <a:effectLst/>
                <a:latin typeface="+mj-lt"/>
                <a:cs typeface="Courier New" panose="02070309020205020404" pitchFamily="49" charset="0"/>
                <a:hlinkClick r:id="rId8"/>
              </a:rPr>
              <a:t>animation-fill-mode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||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B59B6"/>
                </a:solidFill>
                <a:effectLst/>
                <a:latin typeface="+mj-lt"/>
                <a:cs typeface="Courier New" panose="02070309020205020404" pitchFamily="49" charset="0"/>
                <a:hlinkClick r:id="rId9"/>
              </a:rPr>
              <a:t>animation-play-state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9B59B6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9B59B6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724BAFB-759F-4466-AB6D-162F00CFD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22879"/>
              </p:ext>
            </p:extLst>
          </p:nvPr>
        </p:nvGraphicFramePr>
        <p:xfrm>
          <a:off x="628650" y="2858294"/>
          <a:ext cx="7886700" cy="1371600"/>
        </p:xfrm>
        <a:graphic>
          <a:graphicData uri="http://schemas.openxmlformats.org/drawingml/2006/table">
            <a:tbl>
              <a:tblPr/>
              <a:tblGrid>
                <a:gridCol w="2456295">
                  <a:extLst>
                    <a:ext uri="{9D8B030D-6E8A-4147-A177-3AD203B41FA5}">
                      <a16:colId xmlns:a16="http://schemas.microsoft.com/office/drawing/2014/main" val="763965381"/>
                    </a:ext>
                  </a:extLst>
                </a:gridCol>
                <a:gridCol w="5430405">
                  <a:extLst>
                    <a:ext uri="{9D8B030D-6E8A-4147-A177-3AD203B41FA5}">
                      <a16:colId xmlns:a16="http://schemas.microsoft.com/office/drawing/2014/main" val="626294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effectLst/>
                          <a:latin typeface="+mn-lt"/>
                        </a:rPr>
                        <a:t>Значение по умолчанию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  animation-name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: none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  animation-duration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: 0s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  animation-timing-function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: ease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  animation-delay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: 0s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  animation-iteration-count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: 1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  animation-direction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: normal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0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54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9B71F28-4578-46CA-8A0F-588A9440DEBA}"/>
              </a:ext>
            </a:extLst>
          </p:cNvPr>
          <p:cNvSpPr/>
          <p:nvPr/>
        </p:nvSpPr>
        <p:spPr>
          <a:xfrm>
            <a:off x="0" y="-18473"/>
            <a:ext cx="9144000" cy="1394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усеченные противолежащие углы 5">
            <a:extLst>
              <a:ext uri="{FF2B5EF4-FFF2-40B4-BE49-F238E27FC236}">
                <a16:creationId xmlns:a16="http://schemas.microsoft.com/office/drawing/2014/main" id="{98E89DF7-1957-47B2-8505-75D331ECDDED}"/>
              </a:ext>
            </a:extLst>
          </p:cNvPr>
          <p:cNvSpPr/>
          <p:nvPr/>
        </p:nvSpPr>
        <p:spPr>
          <a:xfrm>
            <a:off x="3024082" y="327642"/>
            <a:ext cx="2733963" cy="674255"/>
          </a:xfrm>
          <a:prstGeom prst="snip2DiagRect">
            <a:avLst>
              <a:gd name="adj1" fmla="val 27835"/>
              <a:gd name="adj2" fmla="val 28360"/>
            </a:avLst>
          </a:prstGeom>
          <a:gradFill>
            <a:gsLst>
              <a:gs pos="55000">
                <a:srgbClr val="1A61AA"/>
              </a:gs>
              <a:gs pos="0">
                <a:schemeClr val="accent1">
                  <a:lumMod val="7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Забронировать заезд</a:t>
            </a:r>
          </a:p>
        </p:txBody>
      </p:sp>
      <p:sp>
        <p:nvSpPr>
          <p:cNvPr id="8" name="Диагональная полоса 7">
            <a:extLst>
              <a:ext uri="{FF2B5EF4-FFF2-40B4-BE49-F238E27FC236}">
                <a16:creationId xmlns:a16="http://schemas.microsoft.com/office/drawing/2014/main" id="{79952724-8130-45B7-AE66-283C92F494D5}"/>
              </a:ext>
            </a:extLst>
          </p:cNvPr>
          <p:cNvSpPr/>
          <p:nvPr/>
        </p:nvSpPr>
        <p:spPr>
          <a:xfrm rot="18892132">
            <a:off x="4736926" y="3055204"/>
            <a:ext cx="1440000" cy="1440000"/>
          </a:xfrm>
          <a:prstGeom prst="diagStripe">
            <a:avLst>
              <a:gd name="adj" fmla="val 5927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Диагональная полоса 10">
            <a:extLst>
              <a:ext uri="{FF2B5EF4-FFF2-40B4-BE49-F238E27FC236}">
                <a16:creationId xmlns:a16="http://schemas.microsoft.com/office/drawing/2014/main" id="{0470C65B-E5EC-40C5-8FF3-2FF3F128C5D4}"/>
              </a:ext>
            </a:extLst>
          </p:cNvPr>
          <p:cNvSpPr/>
          <p:nvPr/>
        </p:nvSpPr>
        <p:spPr>
          <a:xfrm rot="2650851" flipH="1">
            <a:off x="2652934" y="3060669"/>
            <a:ext cx="1440000" cy="1440000"/>
          </a:xfrm>
          <a:prstGeom prst="diagStripe">
            <a:avLst>
              <a:gd name="adj" fmla="val 5927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Диагональная полоса 8">
            <a:extLst>
              <a:ext uri="{FF2B5EF4-FFF2-40B4-BE49-F238E27FC236}">
                <a16:creationId xmlns:a16="http://schemas.microsoft.com/office/drawing/2014/main" id="{C3057940-B41D-4BDF-83B1-9EF775AC0017}"/>
              </a:ext>
            </a:extLst>
          </p:cNvPr>
          <p:cNvSpPr/>
          <p:nvPr/>
        </p:nvSpPr>
        <p:spPr>
          <a:xfrm rot="2711222">
            <a:off x="3694981" y="4078799"/>
            <a:ext cx="1440000" cy="1440000"/>
          </a:xfrm>
          <a:prstGeom prst="diagStripe">
            <a:avLst>
              <a:gd name="adj" fmla="val 6091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Диагональная полоса 11">
            <a:extLst>
              <a:ext uri="{FF2B5EF4-FFF2-40B4-BE49-F238E27FC236}">
                <a16:creationId xmlns:a16="http://schemas.microsoft.com/office/drawing/2014/main" id="{C018BD67-A20B-4E90-A83A-E1995B4B040D}"/>
              </a:ext>
            </a:extLst>
          </p:cNvPr>
          <p:cNvSpPr/>
          <p:nvPr/>
        </p:nvSpPr>
        <p:spPr>
          <a:xfrm rot="18888778" flipV="1">
            <a:off x="3694981" y="2036973"/>
            <a:ext cx="1440000" cy="1440000"/>
          </a:xfrm>
          <a:prstGeom prst="diagStripe">
            <a:avLst>
              <a:gd name="adj" fmla="val 6091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18F7A11-3F0C-44E3-88A0-55C6E2492FE1}"/>
              </a:ext>
            </a:extLst>
          </p:cNvPr>
          <p:cNvSpPr/>
          <p:nvPr/>
        </p:nvSpPr>
        <p:spPr>
          <a:xfrm>
            <a:off x="2939482" y="2012219"/>
            <a:ext cx="295099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{border-top: 20px solid blue;}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11E8C45-D6C8-4086-B8EF-475FD06B10E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414981" y="2381551"/>
            <a:ext cx="0" cy="18755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AB41661-92A9-40CD-8E6F-6C9A07935B86}"/>
              </a:ext>
            </a:extLst>
          </p:cNvPr>
          <p:cNvSpPr/>
          <p:nvPr/>
        </p:nvSpPr>
        <p:spPr>
          <a:xfrm>
            <a:off x="5798469" y="3587131"/>
            <a:ext cx="32584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{border-right: 20px solid yellow;}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440E8D-6539-49FD-AECD-B813F122B6D7}"/>
              </a:ext>
            </a:extLst>
          </p:cNvPr>
          <p:cNvCxnSpPr>
            <a:cxnSpLocks/>
          </p:cNvCxnSpPr>
          <p:nvPr/>
        </p:nvCxnSpPr>
        <p:spPr>
          <a:xfrm rot="5400000">
            <a:off x="5709179" y="3682509"/>
            <a:ext cx="0" cy="17857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9AA226-28F3-4964-8619-E7E7AA195F0C}"/>
              </a:ext>
            </a:extLst>
          </p:cNvPr>
          <p:cNvSpPr/>
          <p:nvPr/>
        </p:nvSpPr>
        <p:spPr>
          <a:xfrm>
            <a:off x="2795789" y="5254263"/>
            <a:ext cx="34481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{border-bottom: 20px solid green;}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BD62D1E-4E9B-48DA-8B57-FBC98662B7E2}"/>
              </a:ext>
            </a:extLst>
          </p:cNvPr>
          <p:cNvCxnSpPr>
            <a:cxnSpLocks/>
          </p:cNvCxnSpPr>
          <p:nvPr/>
        </p:nvCxnSpPr>
        <p:spPr>
          <a:xfrm flipV="1">
            <a:off x="4382247" y="5075684"/>
            <a:ext cx="0" cy="17857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3BD52FF-918B-4263-B9F1-0ED166E96EB5}"/>
              </a:ext>
            </a:extLst>
          </p:cNvPr>
          <p:cNvSpPr/>
          <p:nvPr/>
        </p:nvSpPr>
        <p:spPr>
          <a:xfrm>
            <a:off x="118712" y="3583206"/>
            <a:ext cx="292913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{border-left: 20px solid grey;}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56F6EE6-F01F-4A4D-A610-CB9C7222B5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7137" y="3682508"/>
            <a:ext cx="0" cy="17857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6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9B71F28-4578-46CA-8A0F-588A9440DEBA}"/>
              </a:ext>
            </a:extLst>
          </p:cNvPr>
          <p:cNvSpPr/>
          <p:nvPr/>
        </p:nvSpPr>
        <p:spPr>
          <a:xfrm>
            <a:off x="0" y="-7259"/>
            <a:ext cx="9144000" cy="1394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усеченные противолежащие углы 5">
            <a:extLst>
              <a:ext uri="{FF2B5EF4-FFF2-40B4-BE49-F238E27FC236}">
                <a16:creationId xmlns:a16="http://schemas.microsoft.com/office/drawing/2014/main" id="{98E89DF7-1957-47B2-8505-75D331ECDDED}"/>
              </a:ext>
            </a:extLst>
          </p:cNvPr>
          <p:cNvSpPr/>
          <p:nvPr/>
        </p:nvSpPr>
        <p:spPr>
          <a:xfrm>
            <a:off x="3182529" y="352958"/>
            <a:ext cx="2733963" cy="674255"/>
          </a:xfrm>
          <a:prstGeom prst="snip2DiagRect">
            <a:avLst>
              <a:gd name="adj1" fmla="val 27835"/>
              <a:gd name="adj2" fmla="val 28360"/>
            </a:avLst>
          </a:prstGeom>
          <a:gradFill>
            <a:gsLst>
              <a:gs pos="55000">
                <a:srgbClr val="1A61AA"/>
              </a:gs>
              <a:gs pos="0">
                <a:schemeClr val="accent1">
                  <a:lumMod val="7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Забронировать заезд</a:t>
            </a:r>
          </a:p>
        </p:txBody>
      </p:sp>
      <p:sp>
        <p:nvSpPr>
          <p:cNvPr id="8" name="Диагональная полоса 7">
            <a:extLst>
              <a:ext uri="{FF2B5EF4-FFF2-40B4-BE49-F238E27FC236}">
                <a16:creationId xmlns:a16="http://schemas.microsoft.com/office/drawing/2014/main" id="{79952724-8130-45B7-AE66-283C92F494D5}"/>
              </a:ext>
            </a:extLst>
          </p:cNvPr>
          <p:cNvSpPr/>
          <p:nvPr/>
        </p:nvSpPr>
        <p:spPr>
          <a:xfrm rot="18892132">
            <a:off x="3853227" y="2032030"/>
            <a:ext cx="1440000" cy="1440000"/>
          </a:xfrm>
          <a:prstGeom prst="diagStripe">
            <a:avLst>
              <a:gd name="adj" fmla="val 5927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Диагональная полоса 10">
            <a:extLst>
              <a:ext uri="{FF2B5EF4-FFF2-40B4-BE49-F238E27FC236}">
                <a16:creationId xmlns:a16="http://schemas.microsoft.com/office/drawing/2014/main" id="{0470C65B-E5EC-40C5-8FF3-2FF3F128C5D4}"/>
              </a:ext>
            </a:extLst>
          </p:cNvPr>
          <p:cNvSpPr/>
          <p:nvPr/>
        </p:nvSpPr>
        <p:spPr>
          <a:xfrm rot="2650851" flipH="1">
            <a:off x="1769235" y="2037495"/>
            <a:ext cx="1440000" cy="1440000"/>
          </a:xfrm>
          <a:prstGeom prst="diagStripe">
            <a:avLst>
              <a:gd name="adj" fmla="val 5927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Диагональная полоса 8">
            <a:extLst>
              <a:ext uri="{FF2B5EF4-FFF2-40B4-BE49-F238E27FC236}">
                <a16:creationId xmlns:a16="http://schemas.microsoft.com/office/drawing/2014/main" id="{C3057940-B41D-4BDF-83B1-9EF775AC0017}"/>
              </a:ext>
            </a:extLst>
          </p:cNvPr>
          <p:cNvSpPr/>
          <p:nvPr/>
        </p:nvSpPr>
        <p:spPr>
          <a:xfrm rot="2711222">
            <a:off x="2811282" y="3055625"/>
            <a:ext cx="1440000" cy="1440000"/>
          </a:xfrm>
          <a:prstGeom prst="diagStripe">
            <a:avLst>
              <a:gd name="adj" fmla="val 6091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Диагональная полоса 11">
            <a:extLst>
              <a:ext uri="{FF2B5EF4-FFF2-40B4-BE49-F238E27FC236}">
                <a16:creationId xmlns:a16="http://schemas.microsoft.com/office/drawing/2014/main" id="{C018BD67-A20B-4E90-A83A-E1995B4B040D}"/>
              </a:ext>
            </a:extLst>
          </p:cNvPr>
          <p:cNvSpPr/>
          <p:nvPr/>
        </p:nvSpPr>
        <p:spPr>
          <a:xfrm rot="18888778" flipV="1">
            <a:off x="2811282" y="1013799"/>
            <a:ext cx="1440000" cy="1440000"/>
          </a:xfrm>
          <a:prstGeom prst="diagStripe">
            <a:avLst>
              <a:gd name="adj" fmla="val 6091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F84E7E-EEFA-46A7-B32F-B1C3492510F1}"/>
              </a:ext>
            </a:extLst>
          </p:cNvPr>
          <p:cNvSpPr/>
          <p:nvPr/>
        </p:nvSpPr>
        <p:spPr>
          <a:xfrm>
            <a:off x="187719" y="1733798"/>
            <a:ext cx="2207491" cy="203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Диагональная полоса 40">
            <a:extLst>
              <a:ext uri="{FF2B5EF4-FFF2-40B4-BE49-F238E27FC236}">
                <a16:creationId xmlns:a16="http://schemas.microsoft.com/office/drawing/2014/main" id="{162D485B-8AAE-4323-B9E3-3215633E031E}"/>
              </a:ext>
            </a:extLst>
          </p:cNvPr>
          <p:cNvSpPr/>
          <p:nvPr/>
        </p:nvSpPr>
        <p:spPr>
          <a:xfrm rot="18892132">
            <a:off x="8328886" y="2022792"/>
            <a:ext cx="1440000" cy="1440000"/>
          </a:xfrm>
          <a:prstGeom prst="diagStripe">
            <a:avLst>
              <a:gd name="adj" fmla="val 5927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C936317E-DB66-4155-9A08-66C92ED6518F}"/>
              </a:ext>
            </a:extLst>
          </p:cNvPr>
          <p:cNvSpPr/>
          <p:nvPr/>
        </p:nvSpPr>
        <p:spPr>
          <a:xfrm>
            <a:off x="5125196" y="1733796"/>
            <a:ext cx="2207491" cy="203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Диагональная полоса 44">
            <a:extLst>
              <a:ext uri="{FF2B5EF4-FFF2-40B4-BE49-F238E27FC236}">
                <a16:creationId xmlns:a16="http://schemas.microsoft.com/office/drawing/2014/main" id="{248841C7-69AB-471F-8E68-94767978BD3A}"/>
              </a:ext>
            </a:extLst>
          </p:cNvPr>
          <p:cNvSpPr/>
          <p:nvPr/>
        </p:nvSpPr>
        <p:spPr>
          <a:xfrm rot="2650851" flipH="1">
            <a:off x="6244894" y="2037493"/>
            <a:ext cx="1440000" cy="1440000"/>
          </a:xfrm>
          <a:prstGeom prst="diagStripe">
            <a:avLst>
              <a:gd name="adj" fmla="val 5927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6" name="Диагональная полоса 45">
            <a:extLst>
              <a:ext uri="{FF2B5EF4-FFF2-40B4-BE49-F238E27FC236}">
                <a16:creationId xmlns:a16="http://schemas.microsoft.com/office/drawing/2014/main" id="{9775A097-BEB0-44D3-A18E-2C351E8510B9}"/>
              </a:ext>
            </a:extLst>
          </p:cNvPr>
          <p:cNvSpPr/>
          <p:nvPr/>
        </p:nvSpPr>
        <p:spPr>
          <a:xfrm rot="18888778" flipV="1">
            <a:off x="7286941" y="1013797"/>
            <a:ext cx="1440000" cy="1440000"/>
          </a:xfrm>
          <a:prstGeom prst="diagStripe">
            <a:avLst>
              <a:gd name="adj" fmla="val 6091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7" name="Диагональная полоса 46">
            <a:extLst>
              <a:ext uri="{FF2B5EF4-FFF2-40B4-BE49-F238E27FC236}">
                <a16:creationId xmlns:a16="http://schemas.microsoft.com/office/drawing/2014/main" id="{02BED708-D529-430E-9849-0A9E2977B71E}"/>
              </a:ext>
            </a:extLst>
          </p:cNvPr>
          <p:cNvSpPr/>
          <p:nvPr/>
        </p:nvSpPr>
        <p:spPr>
          <a:xfrm rot="2711222">
            <a:off x="7286942" y="3055624"/>
            <a:ext cx="1440000" cy="1440000"/>
          </a:xfrm>
          <a:prstGeom prst="diagStripe">
            <a:avLst>
              <a:gd name="adj" fmla="val 6091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B4BAEC7D-FDA9-4AAD-87A4-8777D3DD8842}"/>
              </a:ext>
            </a:extLst>
          </p:cNvPr>
          <p:cNvSpPr/>
          <p:nvPr/>
        </p:nvSpPr>
        <p:spPr>
          <a:xfrm>
            <a:off x="5152336" y="4447227"/>
            <a:ext cx="2207491" cy="203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Диагональная полоса 49">
            <a:extLst>
              <a:ext uri="{FF2B5EF4-FFF2-40B4-BE49-F238E27FC236}">
                <a16:creationId xmlns:a16="http://schemas.microsoft.com/office/drawing/2014/main" id="{FF81C345-7952-4AE8-B11B-ABE6C85F8167}"/>
              </a:ext>
            </a:extLst>
          </p:cNvPr>
          <p:cNvSpPr/>
          <p:nvPr/>
        </p:nvSpPr>
        <p:spPr>
          <a:xfrm rot="2650851" flipH="1">
            <a:off x="6272034" y="4750924"/>
            <a:ext cx="1440000" cy="1440000"/>
          </a:xfrm>
          <a:prstGeom prst="diagStripe">
            <a:avLst>
              <a:gd name="adj" fmla="val 59272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1" name="Диагональная полоса 50">
            <a:extLst>
              <a:ext uri="{FF2B5EF4-FFF2-40B4-BE49-F238E27FC236}">
                <a16:creationId xmlns:a16="http://schemas.microsoft.com/office/drawing/2014/main" id="{4DD034DB-0864-4DAB-B42F-E3E1FD3B7B72}"/>
              </a:ext>
            </a:extLst>
          </p:cNvPr>
          <p:cNvSpPr/>
          <p:nvPr/>
        </p:nvSpPr>
        <p:spPr>
          <a:xfrm rot="18888778" flipV="1">
            <a:off x="7314081" y="3727228"/>
            <a:ext cx="1440000" cy="1440000"/>
          </a:xfrm>
          <a:prstGeom prst="diagStripe">
            <a:avLst>
              <a:gd name="adj" fmla="val 6091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D739B639-E706-4351-BB70-E6C47C69893D}"/>
              </a:ext>
            </a:extLst>
          </p:cNvPr>
          <p:cNvSpPr/>
          <p:nvPr/>
        </p:nvSpPr>
        <p:spPr>
          <a:xfrm>
            <a:off x="583712" y="4477815"/>
            <a:ext cx="2207491" cy="203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Диагональная полоса 54">
            <a:extLst>
              <a:ext uri="{FF2B5EF4-FFF2-40B4-BE49-F238E27FC236}">
                <a16:creationId xmlns:a16="http://schemas.microsoft.com/office/drawing/2014/main" id="{B70A1F12-1244-4EB2-A3BE-1A3F8387796F}"/>
              </a:ext>
            </a:extLst>
          </p:cNvPr>
          <p:cNvSpPr/>
          <p:nvPr/>
        </p:nvSpPr>
        <p:spPr>
          <a:xfrm rot="2650851" flipH="1">
            <a:off x="1703410" y="4781512"/>
            <a:ext cx="1440000" cy="1440000"/>
          </a:xfrm>
          <a:prstGeom prst="diagStripe">
            <a:avLst>
              <a:gd name="adj" fmla="val 5927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6" name="Диагональная полоса 55">
            <a:extLst>
              <a:ext uri="{FF2B5EF4-FFF2-40B4-BE49-F238E27FC236}">
                <a16:creationId xmlns:a16="http://schemas.microsoft.com/office/drawing/2014/main" id="{41BBF8DC-399E-4A8A-AC60-C6060E5864B5}"/>
              </a:ext>
            </a:extLst>
          </p:cNvPr>
          <p:cNvSpPr/>
          <p:nvPr/>
        </p:nvSpPr>
        <p:spPr>
          <a:xfrm rot="18888778" flipV="1">
            <a:off x="2745457" y="3757816"/>
            <a:ext cx="1440000" cy="1440000"/>
          </a:xfrm>
          <a:prstGeom prst="diagStripe">
            <a:avLst>
              <a:gd name="adj" fmla="val 6091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345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157</Words>
  <Application>Microsoft Office PowerPoint</Application>
  <PresentationFormat>Экран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Fira</vt:lpstr>
      <vt:lpstr>Helvetica Neue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Maja Majo</dc:creator>
  <cp:lastModifiedBy>Maja Majo</cp:lastModifiedBy>
  <cp:revision>9</cp:revision>
  <dcterms:created xsi:type="dcterms:W3CDTF">2017-12-05T06:52:48Z</dcterms:created>
  <dcterms:modified xsi:type="dcterms:W3CDTF">2017-12-05T09:46:17Z</dcterms:modified>
</cp:coreProperties>
</file>