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87" r:id="rId4"/>
    <p:sldId id="290" r:id="rId5"/>
    <p:sldId id="257" r:id="rId6"/>
    <p:sldId id="258" r:id="rId7"/>
    <p:sldId id="259" r:id="rId8"/>
    <p:sldId id="260" r:id="rId9"/>
    <p:sldId id="261" r:id="rId10"/>
    <p:sldId id="262" r:id="rId11"/>
    <p:sldId id="280" r:id="rId12"/>
    <p:sldId id="284" r:id="rId13"/>
    <p:sldId id="285" r:id="rId14"/>
    <p:sldId id="275" r:id="rId15"/>
    <p:sldId id="291" r:id="rId16"/>
    <p:sldId id="292" r:id="rId17"/>
    <p:sldId id="293" r:id="rId18"/>
    <p:sldId id="294" r:id="rId19"/>
    <p:sldId id="263" r:id="rId20"/>
    <p:sldId id="264" r:id="rId21"/>
    <p:sldId id="265" r:id="rId22"/>
    <p:sldId id="266" r:id="rId23"/>
    <p:sldId id="267" r:id="rId24"/>
    <p:sldId id="268" r:id="rId25"/>
    <p:sldId id="281" r:id="rId26"/>
    <p:sldId id="289" r:id="rId27"/>
    <p:sldId id="283" r:id="rId28"/>
    <p:sldId id="282" r:id="rId29"/>
    <p:sldId id="269" r:id="rId30"/>
    <p:sldId id="270" r:id="rId31"/>
    <p:sldId id="271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D90D0-6128-4FC1-B5CC-04E7F7E03DCD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368A-D4A8-49F1-9003-85ABF4621E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36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368A-D4A8-49F1-9003-85ABF4621E7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013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74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44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68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01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15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90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1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312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ED72-96AB-4E52-B473-440FB06BD4D7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A31C-BF6E-453F-9A7F-81F91C885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49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8582" y="1754911"/>
            <a:ext cx="95319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sz="3200" dirty="0">
                <a:solidFill>
                  <a:srgbClr val="1313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DIFFERENTIAL </a:t>
            </a:r>
            <a:r>
              <a:rPr lang="en-US" altLang="tr-TR" sz="3200" dirty="0" smtClean="0">
                <a:solidFill>
                  <a:srgbClr val="1313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AMPLIFIERS</a:t>
            </a:r>
            <a:endParaRPr lang="tr-TR" altLang="tr-TR" sz="3200" dirty="0" smtClean="0">
              <a:solidFill>
                <a:srgbClr val="13131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tr-TR" altLang="tr-TR" sz="3200" dirty="0" smtClean="0">
                <a:solidFill>
                  <a:srgbClr val="1313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MULTİSTAGE AMPLIFIERS (</a:t>
            </a:r>
            <a:r>
              <a:rPr lang="tr-TR" sz="3200" dirty="0" err="1">
                <a:latin typeface="Roboto"/>
              </a:rPr>
              <a:t>Cascade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Amplifier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Circuits</a:t>
            </a:r>
            <a:endParaRPr lang="tr-TR" sz="3200" dirty="0">
              <a:latin typeface="Comic Sans MS" panose="030F0702030302020204" pitchFamily="66" charset="0"/>
            </a:endParaRPr>
          </a:p>
          <a:p>
            <a:pPr algn="ctr">
              <a:spcBef>
                <a:spcPct val="50000"/>
              </a:spcBef>
            </a:pPr>
            <a:endParaRPr lang="tr-TR" altLang="tr-TR" sz="3200" dirty="0" smtClean="0">
              <a:solidFill>
                <a:srgbClr val="13131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endParaRPr lang="en-US" altLang="tr-TR" sz="3200" dirty="0">
              <a:solidFill>
                <a:srgbClr val="13131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19" y="1121632"/>
            <a:ext cx="5581650" cy="443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4" y="5338618"/>
            <a:ext cx="11233761" cy="443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42" y="5781946"/>
            <a:ext cx="2821204" cy="100161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1330036" y="129456"/>
            <a:ext cx="989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To ﬁnd the </a:t>
            </a:r>
            <a:r>
              <a:rPr lang="en-US" sz="2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common-mode gain</a:t>
            </a:r>
            <a:r>
              <a:rPr lang="en-US" sz="2400" dirty="0">
                <a:latin typeface="Comic Sans MS" panose="030F0702030302020204" pitchFamily="66" charset="0"/>
              </a:rPr>
              <a:t>, we apply a small signal </a:t>
            </a:r>
            <a:r>
              <a:rPr lang="en-US" sz="2400" i="1" dirty="0">
                <a:latin typeface="Comic Sans MS" panose="030F0702030302020204" pitchFamily="66" charset="0"/>
              </a:rPr>
              <a:t>vi1</a:t>
            </a:r>
            <a:r>
              <a:rPr lang="en-US" sz="2400" dirty="0">
                <a:latin typeface="Comic Sans MS" panose="030F0702030302020204" pitchFamily="66" charset="0"/>
              </a:rPr>
              <a:t> =</a:t>
            </a:r>
            <a:r>
              <a:rPr lang="en-US" sz="2400" i="1" dirty="0">
                <a:latin typeface="Comic Sans MS" panose="030F0702030302020204" pitchFamily="66" charset="0"/>
              </a:rPr>
              <a:t>vi2</a:t>
            </a:r>
            <a:r>
              <a:rPr lang="en-US" sz="2400" dirty="0">
                <a:latin typeface="Comic Sans MS" panose="030F0702030302020204" pitchFamily="66" charset="0"/>
              </a:rPr>
              <a:t> =</a:t>
            </a:r>
            <a:r>
              <a:rPr lang="en-US" sz="2400" i="1" dirty="0" err="1">
                <a:latin typeface="Comic Sans MS" panose="030F0702030302020204" pitchFamily="66" charset="0"/>
              </a:rPr>
              <a:t>vic</a:t>
            </a:r>
            <a:endParaRPr lang="tr-TR" sz="24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6" y="275223"/>
            <a:ext cx="6638925" cy="628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8" y="1640076"/>
            <a:ext cx="11118112" cy="6701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205" y="2718184"/>
            <a:ext cx="84105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9" y="1765272"/>
            <a:ext cx="9365673" cy="4953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8" y="354174"/>
            <a:ext cx="10259868" cy="1411099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5310909" y="5560291"/>
            <a:ext cx="3657600" cy="1297709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7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3" y="1537113"/>
            <a:ext cx="10113818" cy="5133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3" y="65282"/>
            <a:ext cx="10206181" cy="1361059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5008880" y="5374640"/>
            <a:ext cx="6492240" cy="1381760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92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674520"/>
            <a:ext cx="11336454" cy="1436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310" y="3558598"/>
            <a:ext cx="8696325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552" y="4468235"/>
            <a:ext cx="3867150" cy="60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7674" y="563419"/>
            <a:ext cx="538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Multistage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Transistor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77" y="503051"/>
            <a:ext cx="9283123" cy="60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209675"/>
            <a:ext cx="103917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2" y="1397432"/>
            <a:ext cx="9558308" cy="21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824037"/>
            <a:ext cx="100774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48" y="1900814"/>
            <a:ext cx="6160943" cy="4584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5090" y="369455"/>
            <a:ext cx="206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lang="tr-T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2" y="766144"/>
            <a:ext cx="11001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674520"/>
            <a:ext cx="11336454" cy="1436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74" y="4773035"/>
            <a:ext cx="3867150" cy="60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7674" y="563419"/>
            <a:ext cx="538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Cascade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Amplifier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Circuits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200" y="3574473"/>
            <a:ext cx="949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Each triangle symbol represents a separate amplifier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 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43" y="1564409"/>
            <a:ext cx="11455442" cy="33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71864"/>
            <a:ext cx="8703635" cy="66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523875"/>
            <a:ext cx="7584738" cy="62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984176"/>
            <a:ext cx="8833861" cy="5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43" y="1269423"/>
            <a:ext cx="7219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23" y="147783"/>
            <a:ext cx="10845367" cy="65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61925"/>
            <a:ext cx="10515600" cy="1325563"/>
          </a:xfrm>
        </p:spPr>
        <p:txBody>
          <a:bodyPr/>
          <a:lstStyle/>
          <a:p>
            <a:r>
              <a:rPr lang="tr-TR" dirty="0" err="1" smtClean="0"/>
              <a:t>Coupling</a:t>
            </a:r>
            <a:r>
              <a:rPr lang="tr-TR" dirty="0" smtClean="0"/>
              <a:t>  </a:t>
            </a:r>
            <a:r>
              <a:rPr lang="tr-TR" dirty="0" err="1" smtClean="0"/>
              <a:t>and</a:t>
            </a:r>
            <a:r>
              <a:rPr lang="tr-TR" dirty="0" smtClean="0"/>
              <a:t>  </a:t>
            </a:r>
            <a:r>
              <a:rPr lang="tr-TR" dirty="0" err="1" smtClean="0"/>
              <a:t>By-pass</a:t>
            </a:r>
            <a:r>
              <a:rPr lang="tr-TR" dirty="0" smtClean="0"/>
              <a:t> </a:t>
            </a:r>
            <a:r>
              <a:rPr lang="tr-TR" dirty="0" err="1" smtClean="0"/>
              <a:t>Capacitor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80" y="1243648"/>
            <a:ext cx="11607800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The capacitor is an element that insulates the </a:t>
            </a:r>
            <a:r>
              <a:rPr lang="tr-TR" dirty="0" smtClean="0">
                <a:latin typeface="Comic Sans MS" panose="030F0702030302020204" pitchFamily="66" charset="0"/>
              </a:rPr>
              <a:t>DC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tr-TR" dirty="0" err="1" smtClean="0">
                <a:latin typeface="Comic Sans MS" panose="030F0702030302020204" pitchFamily="66" charset="0"/>
              </a:rPr>
              <a:t>signal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but passes </a:t>
            </a:r>
            <a:r>
              <a:rPr lang="tr-TR" dirty="0" smtClean="0">
                <a:latin typeface="Comic Sans MS" panose="030F0702030302020204" pitchFamily="66" charset="0"/>
              </a:rPr>
              <a:t>AC </a:t>
            </a:r>
            <a:r>
              <a:rPr lang="tr-TR" dirty="0" err="1" smtClean="0">
                <a:latin typeface="Comic Sans MS" panose="030F0702030302020204" pitchFamily="66" charset="0"/>
              </a:rPr>
              <a:t>signal</a:t>
            </a:r>
            <a:r>
              <a:rPr lang="tr-TR" dirty="0" smtClean="0">
                <a:latin typeface="Comic Sans MS" panose="030F0702030302020204" pitchFamily="66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In an electronic circuit, when a capacitor is used to take advantage of this feature, it is called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 coupling 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(bağlama)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capacitor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tr-TR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There may be elements in the circuit that must remain in terms of the </a:t>
            </a:r>
            <a:r>
              <a:rPr lang="tr-TR" dirty="0" smtClean="0">
                <a:latin typeface="Comic Sans MS" panose="030F0702030302020204" pitchFamily="66" charset="0"/>
              </a:rPr>
              <a:t>DC </a:t>
            </a:r>
            <a:r>
              <a:rPr lang="en-US" dirty="0" smtClean="0">
                <a:latin typeface="Comic Sans MS" panose="030F0702030302020204" pitchFamily="66" charset="0"/>
              </a:rPr>
              <a:t>components</a:t>
            </a:r>
            <a:r>
              <a:rPr lang="en-US" dirty="0">
                <a:latin typeface="Comic Sans MS" panose="030F0702030302020204" pitchFamily="66" charset="0"/>
              </a:rPr>
              <a:t>, but must be disabled for </a:t>
            </a:r>
            <a:r>
              <a:rPr lang="tr-TR" dirty="0" smtClean="0">
                <a:latin typeface="Comic Sans MS" panose="030F0702030302020204" pitchFamily="66" charset="0"/>
              </a:rPr>
              <a:t>AC</a:t>
            </a:r>
            <a:r>
              <a:rPr lang="en-US" dirty="0" smtClean="0">
                <a:latin typeface="Comic Sans MS" panose="030F0702030302020204" pitchFamily="66" charset="0"/>
              </a:rPr>
              <a:t> sign</a:t>
            </a:r>
            <a:r>
              <a:rPr lang="tr-TR" dirty="0" smtClean="0">
                <a:latin typeface="Comic Sans MS" panose="030F0702030302020204" pitchFamily="66" charset="0"/>
              </a:rPr>
              <a:t>al</a:t>
            </a:r>
            <a:r>
              <a:rPr lang="en-US" dirty="0" smtClean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. By connecting a capacitor in parallel, unwanted element can be disabled for </a:t>
            </a:r>
            <a:r>
              <a:rPr lang="tr-TR" dirty="0" smtClean="0">
                <a:latin typeface="Comic Sans MS" panose="030F0702030302020204" pitchFamily="66" charset="0"/>
              </a:rPr>
              <a:t>AC</a:t>
            </a:r>
            <a:r>
              <a:rPr lang="en-US" dirty="0" smtClean="0">
                <a:latin typeface="Comic Sans MS" panose="030F0702030302020204" pitchFamily="66" charset="0"/>
              </a:rPr>
              <a:t> sign</a:t>
            </a:r>
            <a:r>
              <a:rPr lang="tr-TR" dirty="0" smtClean="0">
                <a:latin typeface="Comic Sans MS" panose="030F0702030302020204" pitchFamily="66" charset="0"/>
              </a:rPr>
              <a:t>al</a:t>
            </a:r>
            <a:r>
              <a:rPr lang="en-US" dirty="0" smtClean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. The capacitor used for this purpose is called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brid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(by-pass) capacitor.</a:t>
            </a:r>
            <a:endParaRPr lang="tr-T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just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35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40" y="148856"/>
            <a:ext cx="8943709" cy="63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2" y="109565"/>
            <a:ext cx="9210158" cy="63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7" y="843455"/>
            <a:ext cx="11749573" cy="543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273" y="443345"/>
            <a:ext cx="153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</a:t>
            </a:r>
            <a:endParaRPr lang="tr-TR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632" y="1234499"/>
            <a:ext cx="3476625" cy="971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0560" y="57517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Cascade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Amplifier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Circuits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2" y="601519"/>
            <a:ext cx="9001125" cy="27813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2364" y="3362037"/>
            <a:ext cx="12256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The structure obtained when the amplifiers are connected one after the other is called cascade amplifier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The output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terminals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of the amplifier used in this structure are connected to the input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terminals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the next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stage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It should be noted here that the output resistance of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mplifier-1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does not consist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only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of 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When calculating the gain of the amplifier, the input resistance 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of the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mplifier-2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should also be taken into account.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8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386051"/>
            <a:ext cx="117252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7" y="904586"/>
            <a:ext cx="11229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18250" y="157437"/>
            <a:ext cx="5673436" cy="530802"/>
          </a:xfrm>
        </p:spPr>
        <p:txBody>
          <a:bodyPr/>
          <a:lstStyle/>
          <a:p>
            <a:r>
              <a:rPr lang="en-US" altLang="tr-TR" sz="2800" dirty="0">
                <a:solidFill>
                  <a:srgbClr val="FF0000"/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DIFFERENTIAL </a:t>
            </a:r>
            <a:r>
              <a:rPr lang="en-US" altLang="tr-TR" sz="2800" dirty="0" smtClean="0">
                <a:solidFill>
                  <a:srgbClr val="FF0000"/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AMPLIFIERS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7" y="5699342"/>
            <a:ext cx="5386677" cy="50310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754255" y="1579418"/>
            <a:ext cx="5467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The </a:t>
            </a:r>
            <a:r>
              <a:rPr lang="en-US" sz="2400" dirty="0">
                <a:latin typeface="Comic Sans MS" panose="030F0702030302020204" pitchFamily="66" charset="0"/>
              </a:rPr>
              <a:t>tail supply is modeled as a current source IQ. The object is to solve for the small-signal output voltages and output resistances. It will be assumed that the transistors are identical.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8" y="902520"/>
            <a:ext cx="4018063" cy="47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3" y="1123585"/>
            <a:ext cx="3786601" cy="4796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9491" y="1498603"/>
            <a:ext cx="352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Differential</a:t>
            </a:r>
            <a:r>
              <a:rPr 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</a:t>
            </a:r>
            <a:endParaRPr 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707" y="1366327"/>
            <a:ext cx="2552700" cy="64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6691" y="148912"/>
            <a:ext cx="9264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tr-TR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DIFFERENTIAL AMPLIFIERS</a:t>
            </a:r>
            <a:endParaRPr lang="tr-TR" altLang="tr-TR" sz="2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r-TR" sz="28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</a:t>
            </a:r>
            <a:r>
              <a:rPr lang="tr-TR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tr-TR" sz="28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ignal</a:t>
            </a:r>
            <a:r>
              <a:rPr lang="tr-TR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tr-TR" sz="28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ehaviour</a:t>
            </a:r>
            <a:r>
              <a:rPr lang="tr-TR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</a:t>
            </a:r>
            <a:r>
              <a:rPr lang="tr-TR" sz="28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</a:t>
            </a:r>
            <a:endParaRPr lang="tr-TR" sz="2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217" y="2258304"/>
            <a:ext cx="6899564" cy="995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491" y="3493787"/>
            <a:ext cx="2484582" cy="8429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469" y="4471178"/>
            <a:ext cx="2321213" cy="839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8566" y="4428090"/>
            <a:ext cx="2450524" cy="925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040" y="3547493"/>
            <a:ext cx="23050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1884" y="461135"/>
            <a:ext cx="5837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</a:t>
            </a:r>
            <a:r>
              <a:rPr lang="tr-TR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</a:t>
            </a:r>
            <a:r>
              <a:rPr lang="tr-TR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behaviour</a:t>
            </a:r>
            <a:r>
              <a:rPr lang="tr-TR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tr-TR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tr-TR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</a:t>
            </a:r>
            <a:endParaRPr lang="tr-TR" sz="2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31" y="2193493"/>
            <a:ext cx="6260378" cy="318985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11" y="1308313"/>
            <a:ext cx="3786601" cy="47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436" y="1461762"/>
            <a:ext cx="10631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ﬁnd the 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diﬀerential- and common-mode</a:t>
            </a:r>
            <a:endParaRPr lang="tr-TR" sz="32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tr-T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gains for this ampliﬁer. </a:t>
            </a:r>
            <a:endParaRPr lang="tr-T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" y="571119"/>
            <a:ext cx="3460698" cy="37204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49" y="52534"/>
            <a:ext cx="8483524" cy="51665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198" y="781773"/>
            <a:ext cx="5476875" cy="6000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054764" y="1526474"/>
            <a:ext cx="774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Comic Sans MS" panose="030F0702030302020204" pitchFamily="66" charset="0"/>
              </a:rPr>
              <a:t>The </a:t>
            </a:r>
            <a:r>
              <a:rPr lang="tr-TR" sz="2400" dirty="0" err="1">
                <a:latin typeface="Comic Sans MS" panose="030F0702030302020204" pitchFamily="66" charset="0"/>
              </a:rPr>
              <a:t>output</a:t>
            </a:r>
            <a:r>
              <a:rPr lang="tr-TR" sz="2400" dirty="0">
                <a:latin typeface="Comic Sans MS" panose="030F0702030302020204" pitchFamily="66" charset="0"/>
              </a:rPr>
              <a:t> </a:t>
            </a:r>
            <a:r>
              <a:rPr lang="tr-TR" sz="2400" dirty="0" smtClean="0">
                <a:latin typeface="Comic Sans MS" panose="030F0702030302020204" pitchFamily="66" charset="0"/>
              </a:rPr>
              <a:t>of </a:t>
            </a:r>
            <a:r>
              <a:rPr lang="en-US" sz="2400" dirty="0">
                <a:latin typeface="Comic Sans MS" panose="030F0702030302020204" pitchFamily="66" charset="0"/>
              </a:rPr>
              <a:t>the diﬀerential ampliﬁer is given </a:t>
            </a:r>
            <a:r>
              <a:rPr lang="en-US" sz="2400" dirty="0" smtClean="0">
                <a:latin typeface="Comic Sans MS" panose="030F0702030302020204" pitchFamily="66" charset="0"/>
              </a:rPr>
              <a:t>by</a:t>
            </a:r>
            <a:r>
              <a:rPr lang="tr-TR" sz="2400" dirty="0" smtClean="0">
                <a:latin typeface="Comic Sans MS" panose="030F0702030302020204" pitchFamily="66" charset="0"/>
              </a:rPr>
              <a:t>: 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479" y="2085887"/>
            <a:ext cx="3415539" cy="74428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38539" y="2218655"/>
            <a:ext cx="480291" cy="6465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7730508" y="2230513"/>
            <a:ext cx="498764" cy="6373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Ok Bağlayıcısı 10"/>
          <p:cNvCxnSpPr>
            <a:endCxn id="8" idx="4"/>
          </p:cNvCxnSpPr>
          <p:nvPr/>
        </p:nvCxnSpPr>
        <p:spPr>
          <a:xfrm flipV="1">
            <a:off x="6412057" y="2865200"/>
            <a:ext cx="266628" cy="458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endCxn id="9" idx="4"/>
          </p:cNvCxnSpPr>
          <p:nvPr/>
        </p:nvCxnSpPr>
        <p:spPr>
          <a:xfrm flipH="1" flipV="1">
            <a:off x="7979890" y="2867822"/>
            <a:ext cx="244708" cy="458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4719783" y="3275211"/>
            <a:ext cx="3037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err="1" smtClean="0">
                <a:latin typeface="Comic Sans MS" panose="030F0702030302020204" pitchFamily="66" charset="0"/>
              </a:rPr>
              <a:t>Differential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mode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gain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7730508" y="328167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err="1" smtClean="0">
                <a:latin typeface="Comic Sans MS" panose="030F0702030302020204" pitchFamily="66" charset="0"/>
              </a:rPr>
              <a:t>Common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mode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gain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0" y="4117241"/>
            <a:ext cx="11799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A good diﬀerential ampliﬁer should reject Vic entirely, i.e., it should have Ac =0. 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In </a:t>
            </a:r>
            <a:r>
              <a:rPr lang="en-US" sz="2400" dirty="0">
                <a:latin typeface="Comic Sans MS" panose="030F0702030302020204" pitchFamily="66" charset="0"/>
              </a:rPr>
              <a:t>reality, </a:t>
            </a:r>
            <a:r>
              <a:rPr lang="tr-TR" sz="2400" dirty="0" smtClean="0">
                <a:latin typeface="Comic Sans MS" panose="030F0702030302020204" pitchFamily="66" charset="0"/>
              </a:rPr>
              <a:t>‘</a:t>
            </a:r>
            <a:r>
              <a:rPr lang="en-US" sz="2400" dirty="0">
                <a:latin typeface="Comic Sans MS" panose="030F0702030302020204" pitchFamily="66" charset="0"/>
              </a:rPr>
              <a:t>Ac</a:t>
            </a:r>
            <a:r>
              <a:rPr lang="tr-TR" sz="2400" dirty="0" smtClean="0">
                <a:latin typeface="Comic Sans MS" panose="030F0702030302020204" pitchFamily="66" charset="0"/>
              </a:rPr>
              <a:t>’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for a diﬀerential ampliﬁer is small but ﬁnite, and a ﬁgure of merit called the “Common-Mode Rejection Ratio” (CMRR) is used to indicate the eﬀectiveness of the ampliﬁer in rejecting common-mode inputs. The CMRR is deﬁned as </a:t>
            </a:r>
            <a:r>
              <a:rPr lang="tr-TR" sz="2400" dirty="0" smtClean="0">
                <a:latin typeface="Comic Sans MS" panose="030F0702030302020204" pitchFamily="66" charset="0"/>
              </a:rPr>
              <a:t>: 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383" y="5994485"/>
            <a:ext cx="1841239" cy="8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0" y="285172"/>
            <a:ext cx="7334250" cy="504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497" y="3010262"/>
            <a:ext cx="7099871" cy="55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62" y="4423245"/>
            <a:ext cx="671512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471" y="3563011"/>
            <a:ext cx="2921814" cy="963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471" y="5149870"/>
            <a:ext cx="2247900" cy="8382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078" y="1347945"/>
            <a:ext cx="6048375" cy="5334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2040" y="5807738"/>
            <a:ext cx="3048000" cy="9048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9266" y="3524255"/>
            <a:ext cx="2943121" cy="898990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4390" y="5020855"/>
            <a:ext cx="2247900" cy="838200"/>
          </a:xfrm>
          <a:prstGeom prst="rect">
            <a:avLst/>
          </a:prstGeom>
        </p:spPr>
      </p:pic>
      <p:cxnSp>
        <p:nvCxnSpPr>
          <p:cNvPr id="17" name="Düz Bağlayıcı 16"/>
          <p:cNvCxnSpPr/>
          <p:nvPr/>
        </p:nvCxnSpPr>
        <p:spPr>
          <a:xfrm flipV="1">
            <a:off x="9620826" y="5329120"/>
            <a:ext cx="0" cy="284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 flipH="1">
            <a:off x="3467732" y="4091050"/>
            <a:ext cx="9095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/>
          <p:cNvCxnSpPr/>
          <p:nvPr/>
        </p:nvCxnSpPr>
        <p:spPr>
          <a:xfrm>
            <a:off x="3467732" y="4091050"/>
            <a:ext cx="14378" cy="15164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irsek Bağlayıcısı 42"/>
          <p:cNvCxnSpPr>
            <a:endCxn id="8" idx="1"/>
          </p:cNvCxnSpPr>
          <p:nvPr/>
        </p:nvCxnSpPr>
        <p:spPr>
          <a:xfrm>
            <a:off x="3487844" y="5567977"/>
            <a:ext cx="1012627" cy="99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Bağlayıcı 51"/>
          <p:cNvCxnSpPr>
            <a:stCxn id="11" idx="3"/>
          </p:cNvCxnSpPr>
          <p:nvPr/>
        </p:nvCxnSpPr>
        <p:spPr>
          <a:xfrm>
            <a:off x="11092387" y="3973750"/>
            <a:ext cx="72698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Bağlayıcı 53"/>
          <p:cNvCxnSpPr/>
          <p:nvPr/>
        </p:nvCxnSpPr>
        <p:spPr>
          <a:xfrm>
            <a:off x="11819368" y="3973750"/>
            <a:ext cx="0" cy="14518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endCxn id="15" idx="3"/>
          </p:cNvCxnSpPr>
          <p:nvPr/>
        </p:nvCxnSpPr>
        <p:spPr>
          <a:xfrm flipH="1">
            <a:off x="11012290" y="5439955"/>
            <a:ext cx="8070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Metin kutusu 58"/>
          <p:cNvSpPr txBox="1"/>
          <p:nvPr/>
        </p:nvSpPr>
        <p:spPr>
          <a:xfrm>
            <a:off x="4812148" y="5604660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60" name="Metin kutusu 59"/>
          <p:cNvSpPr txBox="1"/>
          <p:nvPr/>
        </p:nvSpPr>
        <p:spPr>
          <a:xfrm>
            <a:off x="9097820" y="5438406"/>
            <a:ext cx="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pic>
        <p:nvPicPr>
          <p:cNvPr id="61" name="Resim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" y="978951"/>
            <a:ext cx="4593265" cy="29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13611</TotalTime>
  <Words>384</Words>
  <Application>Microsoft Office PowerPoint</Application>
  <PresentationFormat>Geniş ekran</PresentationFormat>
  <Paragraphs>34</Paragraphs>
  <Slides>31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Roboto</vt:lpstr>
      <vt:lpstr>Tahoma</vt:lpstr>
      <vt:lpstr>Times New Roman</vt:lpstr>
      <vt:lpstr>Office Theme</vt:lpstr>
      <vt:lpstr>PowerPoint Sunusu</vt:lpstr>
      <vt:lpstr>PowerPoint Sunusu</vt:lpstr>
      <vt:lpstr>PowerPoint Sunusu</vt:lpstr>
      <vt:lpstr>DIFFERENTIAL AMPLIFIERS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Coupling  and  By-pass Capacitor: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96</cp:revision>
  <dcterms:created xsi:type="dcterms:W3CDTF">2019-04-09T15:05:06Z</dcterms:created>
  <dcterms:modified xsi:type="dcterms:W3CDTF">2024-07-23T09:24:36Z</dcterms:modified>
</cp:coreProperties>
</file>