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5" r:id="rId2"/>
    <p:sldId id="390" r:id="rId3"/>
    <p:sldId id="357" r:id="rId4"/>
    <p:sldId id="386" r:id="rId5"/>
    <p:sldId id="387" r:id="rId6"/>
    <p:sldId id="358" r:id="rId7"/>
    <p:sldId id="365" r:id="rId8"/>
    <p:sldId id="364" r:id="rId9"/>
    <p:sldId id="363" r:id="rId10"/>
    <p:sldId id="362" r:id="rId11"/>
    <p:sldId id="361" r:id="rId12"/>
    <p:sldId id="360" r:id="rId13"/>
    <p:sldId id="388" r:id="rId14"/>
    <p:sldId id="389" r:id="rId15"/>
    <p:sldId id="376" r:id="rId16"/>
    <p:sldId id="373" r:id="rId17"/>
    <p:sldId id="375" r:id="rId18"/>
    <p:sldId id="378" r:id="rId19"/>
    <p:sldId id="379" r:id="rId20"/>
    <p:sldId id="381" r:id="rId2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5E5C-4EB7-4C9A-A511-059D3D63CF25}" type="datetimeFigureOut">
              <a:rPr lang="tr-TR" smtClean="0"/>
              <a:t>19.04.2020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A0B5-87C8-4B84-A6FB-CCBF4EB32E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6184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5E5C-4EB7-4C9A-A511-059D3D63CF25}" type="datetimeFigureOut">
              <a:rPr lang="tr-TR" smtClean="0"/>
              <a:t>19.04.2020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A0B5-87C8-4B84-A6FB-CCBF4EB32E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2578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5E5C-4EB7-4C9A-A511-059D3D63CF25}" type="datetimeFigureOut">
              <a:rPr lang="tr-TR" smtClean="0"/>
              <a:t>19.04.2020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A0B5-87C8-4B84-A6FB-CCBF4EB32E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0471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5E5C-4EB7-4C9A-A511-059D3D63CF25}" type="datetimeFigureOut">
              <a:rPr lang="tr-TR" smtClean="0"/>
              <a:t>19.04.2020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A0B5-87C8-4B84-A6FB-CCBF4EB32E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4282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5E5C-4EB7-4C9A-A511-059D3D63CF25}" type="datetimeFigureOut">
              <a:rPr lang="tr-TR" smtClean="0"/>
              <a:t>19.04.2020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A0B5-87C8-4B84-A6FB-CCBF4EB32E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19209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5E5C-4EB7-4C9A-A511-059D3D63CF25}" type="datetimeFigureOut">
              <a:rPr lang="tr-TR" smtClean="0"/>
              <a:t>19.04.2020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A0B5-87C8-4B84-A6FB-CCBF4EB32E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8988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5E5C-4EB7-4C9A-A511-059D3D63CF25}" type="datetimeFigureOut">
              <a:rPr lang="tr-TR" smtClean="0"/>
              <a:t>19.04.2020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A0B5-87C8-4B84-A6FB-CCBF4EB32E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1091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5E5C-4EB7-4C9A-A511-059D3D63CF25}" type="datetimeFigureOut">
              <a:rPr lang="tr-TR" smtClean="0"/>
              <a:t>19.04.2020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A0B5-87C8-4B84-A6FB-CCBF4EB32E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623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5E5C-4EB7-4C9A-A511-059D3D63CF25}" type="datetimeFigureOut">
              <a:rPr lang="tr-TR" smtClean="0"/>
              <a:t>19.04.2020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A0B5-87C8-4B84-A6FB-CCBF4EB32E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481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5E5C-4EB7-4C9A-A511-059D3D63CF25}" type="datetimeFigureOut">
              <a:rPr lang="tr-TR" smtClean="0"/>
              <a:t>19.04.2020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A0B5-87C8-4B84-A6FB-CCBF4EB32E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1688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C5E5C-4EB7-4C9A-A511-059D3D63CF25}" type="datetimeFigureOut">
              <a:rPr lang="tr-TR" smtClean="0"/>
              <a:t>19.04.2020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A0B5-87C8-4B84-A6FB-CCBF4EB32E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8221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C5E5C-4EB7-4C9A-A511-059D3D63CF25}" type="datetimeFigureOut">
              <a:rPr lang="tr-TR" smtClean="0"/>
              <a:t>19.04.2020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7A0B5-87C8-4B84-A6FB-CCBF4EB32E9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218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emf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emf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4838" y="1597890"/>
            <a:ext cx="932872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endParaRPr lang="tr-TR" sz="3200" dirty="0" smtClean="0">
              <a:latin typeface="Comic Sans MS" panose="030F0702030302020204" pitchFamily="66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3200" dirty="0" err="1" smtClean="0">
                <a:latin typeface="Roboto"/>
              </a:rPr>
              <a:t>Calculations</a:t>
            </a:r>
            <a:r>
              <a:rPr lang="tr-TR" sz="3200" dirty="0" smtClean="0">
                <a:latin typeface="Roboto"/>
              </a:rPr>
              <a:t> of </a:t>
            </a:r>
            <a:r>
              <a:rPr lang="tr-TR" sz="3200" dirty="0" err="1">
                <a:latin typeface="Roboto"/>
              </a:rPr>
              <a:t>Input-Output</a:t>
            </a:r>
            <a:r>
              <a:rPr lang="tr-TR" sz="3200" dirty="0">
                <a:latin typeface="Roboto"/>
              </a:rPr>
              <a:t> </a:t>
            </a:r>
            <a:r>
              <a:rPr lang="tr-TR" sz="3200" dirty="0" err="1">
                <a:latin typeface="Roboto"/>
              </a:rPr>
              <a:t>Resistance</a:t>
            </a:r>
            <a:r>
              <a:rPr lang="tr-TR" sz="3200" dirty="0">
                <a:latin typeface="Roboto"/>
              </a:rPr>
              <a:t> </a:t>
            </a:r>
            <a:r>
              <a:rPr lang="tr-TR" sz="3200" dirty="0" err="1" smtClean="0">
                <a:latin typeface="Roboto"/>
              </a:rPr>
              <a:t>for</a:t>
            </a:r>
            <a:r>
              <a:rPr lang="tr-TR" sz="3200" dirty="0" smtClean="0">
                <a:latin typeface="Roboto"/>
              </a:rPr>
              <a:t> BJT </a:t>
            </a:r>
            <a:endParaRPr lang="tr-TR" sz="3200" dirty="0">
              <a:latin typeface="Comic Sans MS" panose="030F0702030302020204" pitchFamily="66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3200" dirty="0" err="1" smtClean="0">
                <a:latin typeface="Roboto"/>
              </a:rPr>
              <a:t>Cascade</a:t>
            </a:r>
            <a:r>
              <a:rPr lang="tr-TR" sz="3200" dirty="0" smtClean="0">
                <a:latin typeface="Roboto"/>
              </a:rPr>
              <a:t> </a:t>
            </a:r>
            <a:r>
              <a:rPr lang="tr-TR" sz="3200" dirty="0" err="1">
                <a:latin typeface="Roboto"/>
              </a:rPr>
              <a:t>Amplifier</a:t>
            </a:r>
            <a:r>
              <a:rPr lang="tr-TR" sz="3200" dirty="0">
                <a:latin typeface="Roboto"/>
              </a:rPr>
              <a:t> </a:t>
            </a:r>
            <a:r>
              <a:rPr lang="tr-TR" sz="3200" dirty="0" err="1">
                <a:latin typeface="Roboto"/>
              </a:rPr>
              <a:t>Circuits</a:t>
            </a:r>
            <a:endParaRPr lang="tr-TR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67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1" y="3702891"/>
            <a:ext cx="7638472" cy="27760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49745" y="290170"/>
            <a:ext cx="9411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FF0000"/>
                </a:solidFill>
                <a:latin typeface="Roboto"/>
              </a:rPr>
              <a:t>Equivalent impedances seen from different ends of BJT:</a:t>
            </a:r>
            <a:endParaRPr lang="tr-TR" sz="2800" dirty="0">
              <a:solidFill>
                <a:srgbClr val="FF0000"/>
              </a:solidFill>
              <a:latin typeface="Robot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1056" y="1025235"/>
            <a:ext cx="1150850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Roboto"/>
              </a:rPr>
              <a:t>Equivalent impedance seen from the base </a:t>
            </a:r>
            <a:r>
              <a:rPr lang="tr-TR" sz="2400" dirty="0" smtClean="0">
                <a:latin typeface="Roboto"/>
              </a:rPr>
              <a:t>terminal</a:t>
            </a:r>
            <a:r>
              <a:rPr lang="tr-TR" sz="2400" dirty="0" smtClean="0">
                <a:latin typeface="Comic Sans MS" panose="030F0702030302020204" pitchFamily="66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400" dirty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Roboto"/>
              </a:rPr>
              <a:t>Equivalent impedance seen from the collector </a:t>
            </a:r>
            <a:r>
              <a:rPr lang="tr-TR" sz="2400" dirty="0" smtClean="0">
                <a:latin typeface="Roboto"/>
              </a:rPr>
              <a:t>terminal</a:t>
            </a:r>
            <a:r>
              <a:rPr lang="en-US" sz="2400" dirty="0" smtClean="0">
                <a:latin typeface="Roboto"/>
              </a:rPr>
              <a:t> </a:t>
            </a:r>
            <a:r>
              <a:rPr lang="tr-TR" sz="2400" dirty="0" smtClean="0">
                <a:latin typeface="Comic Sans MS" panose="030F0702030302020204" pitchFamily="66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400" dirty="0">
              <a:latin typeface="Comic Sans MS" panose="030F0702030302020204" pitchFamily="66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Roboto"/>
              </a:rPr>
              <a:t>Equivalent impedance seen from the emitter</a:t>
            </a:r>
            <a:r>
              <a:rPr lang="tr-TR" sz="2400" dirty="0" smtClean="0">
                <a:latin typeface="Comic Sans MS" panose="030F0702030302020204" pitchFamily="66" charset="0"/>
              </a:rPr>
              <a:t> (</a:t>
            </a:r>
            <a:r>
              <a:rPr lang="en-US" sz="2400" dirty="0">
                <a:latin typeface="Roboto"/>
              </a:rPr>
              <a:t>If the early tension is </a:t>
            </a:r>
            <a:r>
              <a:rPr lang="en-US" sz="2400" dirty="0" smtClean="0">
                <a:latin typeface="Roboto"/>
              </a:rPr>
              <a:t>neglected</a:t>
            </a:r>
            <a:r>
              <a:rPr lang="tr-TR" sz="2400" dirty="0" smtClean="0">
                <a:latin typeface="Comic Sans MS" panose="030F0702030302020204" pitchFamily="66" charset="0"/>
              </a:rPr>
              <a:t>):</a:t>
            </a:r>
            <a:endParaRPr lang="tr-TR" sz="2400" dirty="0">
              <a:latin typeface="Comic Sans MS" panose="030F0702030302020204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0519" y="961715"/>
            <a:ext cx="295275" cy="438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0519" y="1774495"/>
            <a:ext cx="352425" cy="485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0182" y="2572039"/>
            <a:ext cx="81915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69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594" y="2114548"/>
            <a:ext cx="8021207" cy="31413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73562" y="242928"/>
            <a:ext cx="7952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Input / Output Resistors </a:t>
            </a:r>
            <a:r>
              <a:rPr lang="tr-TR" sz="28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for</a:t>
            </a:r>
            <a:r>
              <a:rPr lang="en-US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CE Configuration</a:t>
            </a:r>
            <a:endParaRPr lang="tr-TR" sz="28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2655" y="1016000"/>
            <a:ext cx="10704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Roboto"/>
              </a:rPr>
              <a:t>When the output resistance is calculated, the input </a:t>
            </a:r>
            <a:r>
              <a:rPr lang="tr-TR" sz="2400" dirty="0" err="1" smtClean="0">
                <a:latin typeface="Roboto"/>
              </a:rPr>
              <a:t>node</a:t>
            </a:r>
            <a:r>
              <a:rPr lang="en-US" sz="2400" dirty="0" smtClean="0">
                <a:latin typeface="Roboto"/>
              </a:rPr>
              <a:t> </a:t>
            </a:r>
            <a:r>
              <a:rPr lang="en-US" sz="2400" dirty="0">
                <a:latin typeface="Roboto"/>
              </a:rPr>
              <a:t>is </a:t>
            </a:r>
            <a:r>
              <a:rPr lang="en-US" sz="2400" dirty="0" smtClean="0">
                <a:latin typeface="Roboto"/>
              </a:rPr>
              <a:t>short-circuit</a:t>
            </a:r>
            <a:r>
              <a:rPr lang="tr-TR" sz="2400" dirty="0" smtClean="0">
                <a:latin typeface="Roboto"/>
              </a:rPr>
              <a:t>.</a:t>
            </a:r>
            <a:r>
              <a:rPr lang="en-US" sz="2400" dirty="0" smtClean="0">
                <a:latin typeface="Roboto"/>
              </a:rPr>
              <a:t> </a:t>
            </a:r>
            <a:r>
              <a:rPr lang="tr-TR" sz="2400" dirty="0" smtClean="0">
                <a:latin typeface="Roboto"/>
              </a:rPr>
              <a:t>	</a:t>
            </a:r>
            <a:r>
              <a:rPr lang="tr-TR" sz="2400" dirty="0" smtClean="0">
                <a:latin typeface="Comic Sans MS" panose="030F0702030302020204" pitchFamily="66" charset="0"/>
              </a:rPr>
              <a:t>: </a:t>
            </a:r>
            <a:endParaRPr lang="tr-TR" sz="2400" dirty="0">
              <a:latin typeface="Comic Sans MS" panose="030F0702030302020204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6561" y="1062180"/>
            <a:ext cx="1066800" cy="43815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8236" y="2484513"/>
            <a:ext cx="29051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29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011" y="2280658"/>
            <a:ext cx="6544974" cy="34090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87055" y="277091"/>
            <a:ext cx="5643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Considering</a:t>
            </a:r>
            <a:r>
              <a:rPr lang="tr-TR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 the </a:t>
            </a:r>
            <a:r>
              <a:rPr lang="tr-TR" sz="28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Early</a:t>
            </a:r>
            <a:r>
              <a:rPr lang="tr-TR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tr-TR" sz="28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effect</a:t>
            </a:r>
            <a:r>
              <a:rPr lang="tr-TR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1891" y="1260402"/>
            <a:ext cx="9910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omic Sans MS" panose="030F0702030302020204" pitchFamily="66" charset="0"/>
              </a:rPr>
              <a:t>Early effect in CE configuration reduces voltage gain</a:t>
            </a:r>
            <a:r>
              <a:rPr lang="tr-TR" sz="2800" dirty="0" smtClean="0">
                <a:latin typeface="Comic Sans MS" panose="030F0702030302020204" pitchFamily="66" charset="0"/>
              </a:rPr>
              <a:t>.  </a:t>
            </a:r>
            <a:endParaRPr lang="tr-TR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34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6484" y="212937"/>
            <a:ext cx="2541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latin typeface="Comic Sans MS" panose="030F0702030302020204" pitchFamily="66" charset="0"/>
              </a:rPr>
              <a:t>Problem</a:t>
            </a:r>
            <a:endParaRPr lang="tr-TR" sz="2400" dirty="0">
              <a:latin typeface="Comic Sans MS" panose="030F0702030302020204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24" y="1588251"/>
            <a:ext cx="3171825" cy="3848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24" y="868218"/>
            <a:ext cx="5553075" cy="457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7564" y="868218"/>
            <a:ext cx="3352800" cy="4191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21200" y="2192939"/>
            <a:ext cx="6082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When the circuit's DC analysis is done:</a:t>
            </a:r>
            <a:endParaRPr lang="tr-TR" sz="2400" dirty="0">
              <a:latin typeface="Comic Sans MS" panose="030F0702030302020204" pitchFamily="66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7677" y="2803958"/>
            <a:ext cx="5353050" cy="19335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2423" y="4974359"/>
            <a:ext cx="1419225" cy="5238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056582" y="5036241"/>
            <a:ext cx="40455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Circuit works in Active </a:t>
            </a:r>
            <a:r>
              <a:rPr lang="tr-TR" sz="2000" dirty="0" err="1" smtClean="0">
                <a:latin typeface="Comic Sans MS" panose="030F0702030302020204" pitchFamily="66" charset="0"/>
              </a:rPr>
              <a:t>region</a:t>
            </a:r>
            <a:r>
              <a:rPr lang="tr-TR" sz="2000" dirty="0" smtClean="0">
                <a:latin typeface="Comic Sans MS" panose="030F0702030302020204" pitchFamily="66" charset="0"/>
              </a:rPr>
              <a:t>. </a:t>
            </a:r>
            <a:endParaRPr lang="tr-TR" sz="2000" dirty="0">
              <a:latin typeface="Comic Sans MS" panose="030F0702030302020204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8602" y="1355193"/>
            <a:ext cx="10947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Calculate the voltage gain, input and output </a:t>
            </a:r>
            <a:r>
              <a:rPr lang="en-US" sz="2400" dirty="0" smtClean="0">
                <a:latin typeface="Comic Sans MS" panose="030F0702030302020204" pitchFamily="66" charset="0"/>
              </a:rPr>
              <a:t>resist</a:t>
            </a:r>
            <a:r>
              <a:rPr lang="tr-TR" sz="2400" dirty="0" err="1" smtClean="0">
                <a:latin typeface="Comic Sans MS" panose="030F0702030302020204" pitchFamily="66" charset="0"/>
              </a:rPr>
              <a:t>ance</a:t>
            </a:r>
            <a:r>
              <a:rPr lang="en-US" sz="2400" dirty="0" smtClean="0">
                <a:latin typeface="Comic Sans MS" panose="030F0702030302020204" pitchFamily="66" charset="0"/>
              </a:rPr>
              <a:t> </a:t>
            </a:r>
            <a:r>
              <a:rPr lang="en-US" sz="2400" dirty="0">
                <a:latin typeface="Comic Sans MS" panose="030F0702030302020204" pitchFamily="66" charset="0"/>
              </a:rPr>
              <a:t>of the circuit below.</a:t>
            </a:r>
            <a:endParaRPr lang="tr-TR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32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64" y="1107930"/>
            <a:ext cx="1600200" cy="1095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0037" y="212436"/>
            <a:ext cx="2937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Solution:</a:t>
            </a:r>
            <a:endParaRPr lang="tr-TR" sz="2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105" y="1450829"/>
            <a:ext cx="1190625" cy="409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581" y="2399145"/>
            <a:ext cx="3648075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8794" y="4802475"/>
            <a:ext cx="3609975" cy="1000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493" y="3499715"/>
            <a:ext cx="4600575" cy="762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3423" y="580880"/>
            <a:ext cx="5745161" cy="32448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63274" y="6038560"/>
            <a:ext cx="7677150" cy="6096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669309" y="4802475"/>
            <a:ext cx="8478982" cy="193083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706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123" y="114444"/>
            <a:ext cx="5905500" cy="828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31" y="1026246"/>
            <a:ext cx="3838575" cy="3200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982" y="4143519"/>
            <a:ext cx="8564418" cy="22481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8580" y="914544"/>
            <a:ext cx="3638550" cy="3257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3333" y="1302616"/>
            <a:ext cx="2028825" cy="7429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648364" y="3278909"/>
            <a:ext cx="3648363" cy="89318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7963333" y="1026246"/>
            <a:ext cx="2252085" cy="133826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265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945" y="193964"/>
            <a:ext cx="10836565" cy="87823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Input / Output </a:t>
            </a:r>
            <a:r>
              <a:rPr lang="en-US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Resist</a:t>
            </a:r>
            <a:r>
              <a:rPr lang="tr-TR" sz="28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ance</a:t>
            </a:r>
            <a:r>
              <a:rPr lang="tr-TR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of </a:t>
            </a:r>
            <a:r>
              <a:rPr 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Common Base (CB) </a:t>
            </a:r>
            <a:r>
              <a:rPr lang="en-US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Configuration</a:t>
            </a:r>
            <a:endParaRPr lang="tr-TR" sz="2800" dirty="0">
              <a:solidFill>
                <a:srgbClr val="FF0000"/>
              </a:solidFill>
              <a:latin typeface="Comic Sans MS" panose="030F0702030302020204" pitchFamily="66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953" y="1348870"/>
            <a:ext cx="7925811" cy="27811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2039" y="4656714"/>
            <a:ext cx="5372100" cy="962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2039" y="5691764"/>
            <a:ext cx="2924175" cy="923925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288" y="1509295"/>
            <a:ext cx="2910039" cy="306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32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5635" y="119701"/>
            <a:ext cx="115916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>
                <a:latin typeface="Comic Sans MS" panose="030F0702030302020204" pitchFamily="66" charset="0"/>
              </a:rPr>
              <a:t/>
            </a:r>
            <a:br>
              <a:rPr lang="tr-TR" sz="2800" dirty="0">
                <a:latin typeface="Comic Sans MS" panose="030F0702030302020204" pitchFamily="66" charset="0"/>
              </a:rPr>
            </a:br>
            <a:endParaRPr lang="tr-TR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347" y="1387672"/>
            <a:ext cx="4609308" cy="29351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4930" y="2306566"/>
            <a:ext cx="3228975" cy="485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529" y="4858617"/>
            <a:ext cx="6489846" cy="17206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5496" y="3374303"/>
            <a:ext cx="4000500" cy="866775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1228436" y="177885"/>
            <a:ext cx="94857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Input / Output </a:t>
            </a:r>
            <a:r>
              <a:rPr lang="en-US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Resist</a:t>
            </a:r>
            <a:r>
              <a:rPr lang="tr-TR" sz="24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ance</a:t>
            </a:r>
            <a:r>
              <a:rPr lang="en-US" sz="24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of Common Collector Configuration</a:t>
            </a:r>
            <a:endParaRPr lang="tr-TR" sz="2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7485496" y="2096655"/>
            <a:ext cx="3616613" cy="97905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6655" y="3289484"/>
            <a:ext cx="4491979" cy="1268499"/>
          </a:xfrm>
          <a:prstGeom prst="rect">
            <a:avLst/>
          </a:prstGeom>
        </p:spPr>
      </p:pic>
      <p:cxnSp>
        <p:nvCxnSpPr>
          <p:cNvPr id="14" name="Düz Ok Bağlayıcısı 13"/>
          <p:cNvCxnSpPr/>
          <p:nvPr/>
        </p:nvCxnSpPr>
        <p:spPr>
          <a:xfrm>
            <a:off x="8876145" y="1283855"/>
            <a:ext cx="9237" cy="8128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etin kutusu 14"/>
          <p:cNvSpPr txBox="1"/>
          <p:nvPr/>
        </p:nvSpPr>
        <p:spPr>
          <a:xfrm>
            <a:off x="7906328" y="872114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Input</a:t>
            </a:r>
            <a:r>
              <a:rPr lang="tr-TR" dirty="0" smtClean="0"/>
              <a:t> </a:t>
            </a:r>
            <a:r>
              <a:rPr lang="tr-TR" dirty="0" err="1" smtClean="0"/>
              <a:t>Resistance</a:t>
            </a:r>
            <a:endParaRPr lang="tr-TR" dirty="0"/>
          </a:p>
        </p:txBody>
      </p:sp>
      <p:cxnSp>
        <p:nvCxnSpPr>
          <p:cNvPr id="18" name="Düz Ok Bağlayıcısı 17"/>
          <p:cNvCxnSpPr/>
          <p:nvPr/>
        </p:nvCxnSpPr>
        <p:spPr>
          <a:xfrm flipV="1">
            <a:off x="9587345" y="4562761"/>
            <a:ext cx="0" cy="99752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etin kutusu 20"/>
          <p:cNvSpPr txBox="1"/>
          <p:nvPr/>
        </p:nvSpPr>
        <p:spPr>
          <a:xfrm>
            <a:off x="8783782" y="5718918"/>
            <a:ext cx="221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Output</a:t>
            </a:r>
            <a:r>
              <a:rPr lang="tr-TR" dirty="0" smtClean="0"/>
              <a:t> </a:t>
            </a:r>
            <a:r>
              <a:rPr lang="tr-TR" dirty="0" err="1" smtClean="0"/>
              <a:t>Resistance</a:t>
            </a:r>
            <a:endParaRPr lang="tr-TR" dirty="0"/>
          </a:p>
        </p:txBody>
      </p:sp>
      <p:pic>
        <p:nvPicPr>
          <p:cNvPr id="22" name="Resim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9647" y="1250683"/>
            <a:ext cx="2705366" cy="264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31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431" y="1169410"/>
            <a:ext cx="7124700" cy="4962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1345" y="212436"/>
            <a:ext cx="2964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</a:t>
            </a:r>
            <a:endParaRPr lang="tr-TR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32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34" y="566882"/>
            <a:ext cx="1156335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76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70743" y="254000"/>
            <a:ext cx="6363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Block</a:t>
            </a:r>
            <a:r>
              <a:rPr kumimoji="0" lang="tr-TR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</a:t>
            </a:r>
            <a:r>
              <a:rPr kumimoji="0" lang="tr-TR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Diagram</a:t>
            </a:r>
            <a:r>
              <a:rPr kumimoji="0" lang="tr-TR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of </a:t>
            </a:r>
            <a:r>
              <a:rPr kumimoji="0" lang="tr-TR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Amplifier</a:t>
            </a:r>
            <a:endParaRPr kumimoji="0" lang="tr-T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8840"/>
            <a:ext cx="6167120" cy="5694680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6664960" y="329585"/>
            <a:ext cx="552704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General </a:t>
            </a:r>
            <a:r>
              <a:rPr kumimoji="0" lang="tr-TR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Definitions</a:t>
            </a:r>
            <a:endParaRPr kumimoji="0" lang="tr-TR" sz="2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2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tr-T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Vs</a:t>
            </a: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: </a:t>
            </a:r>
            <a:r>
              <a:rPr kumimoji="0" lang="tr-T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Input</a:t>
            </a: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</a:t>
            </a:r>
            <a:r>
              <a:rPr kumimoji="0" lang="tr-T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Signal</a:t>
            </a: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(</a:t>
            </a:r>
            <a:r>
              <a:rPr kumimoji="0" lang="tr-T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sourse</a:t>
            </a: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tr-TR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tr-T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Rs</a:t>
            </a: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: Source </a:t>
            </a:r>
            <a:r>
              <a:rPr kumimoji="0" lang="tr-T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intrinsic</a:t>
            </a: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</a:t>
            </a:r>
            <a:r>
              <a:rPr kumimoji="0" lang="tr-T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resistance</a:t>
            </a:r>
            <a:endParaRPr kumimoji="0" lang="tr-TR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tr-TR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tr-T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Ri</a:t>
            </a: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:</a:t>
            </a:r>
            <a:r>
              <a:rPr kumimoji="0" lang="tr-T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Input</a:t>
            </a: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</a:t>
            </a:r>
            <a:r>
              <a:rPr kumimoji="0" lang="tr-T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resistance</a:t>
            </a: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of </a:t>
            </a:r>
            <a:r>
              <a:rPr kumimoji="0" lang="tr-T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amplifier</a:t>
            </a:r>
            <a:endParaRPr kumimoji="0" lang="tr-TR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tr-TR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R</a:t>
            </a: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0</a:t>
            </a: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: </a:t>
            </a:r>
            <a:r>
              <a:rPr kumimoji="0" lang="tr-T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Outpur</a:t>
            </a: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</a:t>
            </a:r>
            <a:r>
              <a:rPr kumimoji="0" lang="tr-T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resistance</a:t>
            </a: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of </a:t>
            </a:r>
            <a:r>
              <a:rPr kumimoji="0" lang="tr-T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amplifier</a:t>
            </a:r>
            <a:endParaRPr kumimoji="0" lang="tr-TR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tr-TR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tr-T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I</a:t>
            </a:r>
            <a:r>
              <a:rPr kumimoji="0" lang="tr-TR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i</a:t>
            </a:r>
            <a:r>
              <a:rPr kumimoji="0" lang="tr-T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:Input</a:t>
            </a: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</a:t>
            </a:r>
            <a:r>
              <a:rPr kumimoji="0" lang="tr-T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current</a:t>
            </a:r>
            <a:endParaRPr kumimoji="0" lang="tr-TR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tr-TR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I</a:t>
            </a: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0</a:t>
            </a: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:Output </a:t>
            </a:r>
            <a:r>
              <a:rPr kumimoji="0" lang="tr-T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current</a:t>
            </a:r>
            <a:endParaRPr kumimoji="0" lang="tr-TR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tr-TR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tr-T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Vi</a:t>
            </a: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: </a:t>
            </a:r>
            <a:r>
              <a:rPr kumimoji="0" lang="tr-T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Input</a:t>
            </a: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 </a:t>
            </a:r>
            <a:r>
              <a:rPr kumimoji="0" lang="tr-T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voltage</a:t>
            </a:r>
            <a:endParaRPr kumimoji="0" lang="tr-TR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tr-TR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V</a:t>
            </a:r>
            <a:r>
              <a:rPr kumimoji="0" lang="tr-TR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0</a:t>
            </a:r>
            <a:r>
              <a:rPr kumimoji="0" lang="tr-T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:Output </a:t>
            </a:r>
            <a:r>
              <a:rPr kumimoji="0" lang="tr-TR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voltage</a:t>
            </a:r>
            <a:endParaRPr kumimoji="0" lang="tr-TR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702030302020204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843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67" y="371186"/>
            <a:ext cx="7921770" cy="39477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433" y="5033550"/>
            <a:ext cx="4815047" cy="131671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2480" y="5332556"/>
            <a:ext cx="12858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03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437" y="2462164"/>
            <a:ext cx="8943830" cy="37435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03927" y="370146"/>
            <a:ext cx="54494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err="1" smtClean="0">
                <a:latin typeface="Comic Sans MS" panose="030F0702030302020204" pitchFamily="66" charset="0"/>
              </a:rPr>
              <a:t>Input</a:t>
            </a:r>
            <a:r>
              <a:rPr lang="tr-TR" sz="3200" dirty="0" smtClean="0">
                <a:latin typeface="Comic Sans MS" panose="030F0702030302020204" pitchFamily="66" charset="0"/>
              </a:rPr>
              <a:t>/</a:t>
            </a:r>
            <a:r>
              <a:rPr lang="tr-TR" sz="3200" dirty="0" err="1" smtClean="0">
                <a:latin typeface="Comic Sans MS" panose="030F0702030302020204" pitchFamily="66" charset="0"/>
              </a:rPr>
              <a:t>Output</a:t>
            </a:r>
            <a:r>
              <a:rPr lang="tr-TR" sz="3200" dirty="0" smtClean="0">
                <a:latin typeface="Comic Sans MS" panose="030F0702030302020204" pitchFamily="66" charset="0"/>
              </a:rPr>
              <a:t> </a:t>
            </a:r>
            <a:r>
              <a:rPr lang="tr-TR" sz="3200" dirty="0" err="1" smtClean="0">
                <a:latin typeface="Comic Sans MS" panose="030F0702030302020204" pitchFamily="66" charset="0"/>
              </a:rPr>
              <a:t>Resistance</a:t>
            </a:r>
            <a:endParaRPr lang="tr-TR" sz="3200" dirty="0">
              <a:latin typeface="Comic Sans MS" panose="030F07020303020202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0036" y="1154545"/>
            <a:ext cx="6881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Roboto"/>
              </a:rPr>
              <a:t>All independent sources are made zero.</a:t>
            </a:r>
            <a:endParaRPr lang="tr-TR" sz="28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51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930" y="1597746"/>
            <a:ext cx="8410575" cy="2905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537" y="5028334"/>
            <a:ext cx="1914525" cy="514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7537" y="5706197"/>
            <a:ext cx="1247775" cy="361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2624" y="4990234"/>
            <a:ext cx="5410200" cy="5524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738255" y="4738255"/>
            <a:ext cx="6373090" cy="108065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Metin kutusu 1"/>
          <p:cNvSpPr txBox="1"/>
          <p:nvPr/>
        </p:nvSpPr>
        <p:spPr>
          <a:xfrm>
            <a:off x="1348509" y="258618"/>
            <a:ext cx="8876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>
                <a:solidFill>
                  <a:prstClr val="black"/>
                </a:solidFill>
                <a:latin typeface="Comic Sans MS" panose="030F0702030302020204" pitchFamily="66" charset="0"/>
              </a:rPr>
              <a:t>Small signal model of bipolar transistor</a:t>
            </a:r>
            <a:endParaRPr lang="tr-TR" sz="2400" b="1" dirty="0">
              <a:solidFill>
                <a:prstClr val="black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20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537" y="941503"/>
            <a:ext cx="8797609" cy="24376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571" y="3638982"/>
            <a:ext cx="8410575" cy="2905125"/>
          </a:xfrm>
          <a:prstGeom prst="rect">
            <a:avLst/>
          </a:prstGeom>
        </p:spPr>
      </p:pic>
      <p:sp>
        <p:nvSpPr>
          <p:cNvPr id="2" name="Dikdörtgen 1"/>
          <p:cNvSpPr/>
          <p:nvPr/>
        </p:nvSpPr>
        <p:spPr>
          <a:xfrm>
            <a:off x="3036470" y="0"/>
            <a:ext cx="60821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b="1" dirty="0">
                <a:solidFill>
                  <a:prstClr val="black"/>
                </a:solidFill>
                <a:latin typeface="Comic Sans MS" panose="030F0702030302020204" pitchFamily="66" charset="0"/>
              </a:rPr>
              <a:t>Small signal model of bipolar transistor</a:t>
            </a:r>
            <a:endParaRPr lang="tr-TR" sz="2400" b="1" dirty="0">
              <a:solidFill>
                <a:prstClr val="black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06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381" y="3216806"/>
            <a:ext cx="8227724" cy="33180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2182" y="213757"/>
            <a:ext cx="5578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err="1">
                <a:latin typeface="Comic Sans MS" panose="030F0702030302020204" pitchFamily="66" charset="0"/>
              </a:rPr>
              <a:t>Input</a:t>
            </a:r>
            <a:r>
              <a:rPr lang="tr-TR" sz="3200" dirty="0">
                <a:latin typeface="Comic Sans MS" panose="030F0702030302020204" pitchFamily="66" charset="0"/>
              </a:rPr>
              <a:t>/</a:t>
            </a:r>
            <a:r>
              <a:rPr lang="tr-TR" sz="3200" dirty="0" err="1">
                <a:latin typeface="Comic Sans MS" panose="030F0702030302020204" pitchFamily="66" charset="0"/>
              </a:rPr>
              <a:t>Output</a:t>
            </a:r>
            <a:r>
              <a:rPr lang="tr-TR" sz="3200" dirty="0">
                <a:latin typeface="Comic Sans MS" panose="030F0702030302020204" pitchFamily="66" charset="0"/>
              </a:rPr>
              <a:t> </a:t>
            </a:r>
            <a:r>
              <a:rPr lang="tr-TR" sz="3200" dirty="0" err="1">
                <a:latin typeface="Comic Sans MS" panose="030F0702030302020204" pitchFamily="66" charset="0"/>
              </a:rPr>
              <a:t>Resistance</a:t>
            </a:r>
            <a:endParaRPr lang="tr-TR" sz="3200" dirty="0">
              <a:latin typeface="Comic Sans MS" panose="030F07020303020202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2182" y="951346"/>
            <a:ext cx="9892145" cy="195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Comic Sans MS" panose="030F0702030302020204" pitchFamily="66" charset="0"/>
              </a:rPr>
              <a:t>The input impedance is obtained by applying a small change in the input voltage and finding the changes occurring in the input current.</a:t>
            </a:r>
            <a:endParaRPr lang="tr-TR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60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036" y="3918528"/>
            <a:ext cx="7717628" cy="26669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16000" y="235662"/>
            <a:ext cx="5163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Impedance</a:t>
            </a:r>
            <a:r>
              <a:rPr lang="tr-TR" sz="3200" dirty="0">
                <a:solidFill>
                  <a:srgbClr val="FF0000"/>
                </a:solidFill>
                <a:latin typeface="Comic Sans MS" panose="030F0702030302020204" pitchFamily="66" charset="0"/>
              </a:rPr>
              <a:t> in a </a:t>
            </a:r>
            <a:r>
              <a:rPr lang="tr-TR" sz="32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node</a:t>
            </a:r>
            <a:r>
              <a:rPr lang="tr-TR" sz="3200" dirty="0">
                <a:latin typeface="Roboto"/>
              </a:rPr>
              <a:t>: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1818" y="960582"/>
            <a:ext cx="112960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Roboto"/>
              </a:rPr>
              <a:t>When the impedance in a node is to be calculated, a terminal is grounded</a:t>
            </a:r>
            <a:r>
              <a:rPr lang="en-US" sz="2800" dirty="0" smtClean="0">
                <a:latin typeface="Roboto"/>
              </a:rPr>
              <a:t>.</a:t>
            </a:r>
            <a:endParaRPr lang="tr-TR" sz="2800" dirty="0" smtClean="0">
              <a:latin typeface="Roboto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Roboto"/>
              </a:rPr>
              <a:t>It is generally referred to as "impedance seen in a node" rather than the impedance between the two nodes.</a:t>
            </a:r>
            <a:endParaRPr lang="tr-TR" sz="2800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56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657" y="3450359"/>
            <a:ext cx="9772650" cy="2857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03925" y="267855"/>
            <a:ext cx="8303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Equivalent impedance seen at the collector </a:t>
            </a:r>
            <a:r>
              <a:rPr lang="tr-TR" sz="2800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node</a:t>
            </a:r>
            <a:r>
              <a:rPr lang="en-US" sz="28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:</a:t>
            </a:r>
            <a:endParaRPr lang="tr-TR" sz="28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4327" y="1182255"/>
            <a:ext cx="10815782" cy="1137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Roboto"/>
              </a:rPr>
              <a:t>If the emitter end is grounded, the equivalent impedance seen from the collector </a:t>
            </a:r>
            <a:r>
              <a:rPr lang="tr-TR" sz="2400" dirty="0" err="1" smtClean="0">
                <a:latin typeface="Roboto"/>
              </a:rPr>
              <a:t>node</a:t>
            </a:r>
            <a:r>
              <a:rPr lang="en-US" sz="2400" dirty="0" smtClean="0">
                <a:latin typeface="Roboto"/>
              </a:rPr>
              <a:t> </a:t>
            </a:r>
            <a:r>
              <a:rPr lang="en-US" sz="2400" dirty="0">
                <a:latin typeface="Roboto"/>
              </a:rPr>
              <a:t>of the transistor is the output resistance of the transistor.</a:t>
            </a:r>
            <a:endParaRPr lang="tr-TR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96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192" y="2846821"/>
            <a:ext cx="8695026" cy="38473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5309" y="147782"/>
            <a:ext cx="10095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Equivalent impedance seen from the emitter</a:t>
            </a:r>
            <a:endParaRPr lang="tr-TR" sz="28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6400" y="863214"/>
            <a:ext cx="115177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Comic Sans MS" panose="030F0702030302020204" pitchFamily="66" charset="0"/>
              </a:rPr>
              <a:t>When the base </a:t>
            </a:r>
            <a:r>
              <a:rPr lang="tr-TR" sz="2800" dirty="0" smtClean="0">
                <a:latin typeface="Comic Sans MS" panose="030F0702030302020204" pitchFamily="66" charset="0"/>
              </a:rPr>
              <a:t>terminal</a:t>
            </a:r>
            <a:r>
              <a:rPr lang="en-US" sz="2800" dirty="0" smtClean="0">
                <a:latin typeface="Comic Sans MS" panose="030F0702030302020204" pitchFamily="66" charset="0"/>
              </a:rPr>
              <a:t> </a:t>
            </a:r>
            <a:r>
              <a:rPr lang="en-US" sz="2800" dirty="0">
                <a:latin typeface="Comic Sans MS" panose="030F0702030302020204" pitchFamily="66" charset="0"/>
              </a:rPr>
              <a:t>is </a:t>
            </a:r>
            <a:r>
              <a:rPr lang="en-US" sz="2800" dirty="0" smtClean="0">
                <a:latin typeface="Comic Sans MS" panose="030F0702030302020204" pitchFamily="66" charset="0"/>
              </a:rPr>
              <a:t>short-circuit, </a:t>
            </a:r>
            <a:r>
              <a:rPr lang="en-US" sz="2800" dirty="0">
                <a:latin typeface="Comic Sans MS" panose="030F0702030302020204" pitchFamily="66" charset="0"/>
              </a:rPr>
              <a:t>the equivalent impedance seen from the emitter </a:t>
            </a:r>
            <a:r>
              <a:rPr lang="tr-TR" sz="2800" dirty="0" smtClean="0">
                <a:latin typeface="Comic Sans MS" panose="030F0702030302020204" pitchFamily="66" charset="0"/>
              </a:rPr>
              <a:t>terminal</a:t>
            </a:r>
            <a:r>
              <a:rPr lang="en-US" sz="2800" dirty="0" smtClean="0">
                <a:latin typeface="Comic Sans MS" panose="030F0702030302020204" pitchFamily="66" charset="0"/>
              </a:rPr>
              <a:t> </a:t>
            </a:r>
            <a:r>
              <a:rPr lang="en-US" sz="2800" dirty="0">
                <a:latin typeface="Comic Sans MS" panose="030F0702030302020204" pitchFamily="66" charset="0"/>
              </a:rPr>
              <a:t>becomes approximately the opposite of the </a:t>
            </a:r>
            <a:r>
              <a:rPr lang="en-US" sz="2800" dirty="0" smtClean="0">
                <a:latin typeface="Comic Sans MS" panose="030F0702030302020204" pitchFamily="66" charset="0"/>
              </a:rPr>
              <a:t>trans</a:t>
            </a:r>
            <a:r>
              <a:rPr lang="tr-TR" sz="2800" dirty="0" smtClean="0">
                <a:latin typeface="Comic Sans MS" panose="030F0702030302020204" pitchFamily="66" charset="0"/>
              </a:rPr>
              <a:t>-</a:t>
            </a:r>
            <a:r>
              <a:rPr lang="en-US" sz="2800" dirty="0" smtClean="0">
                <a:latin typeface="Comic Sans MS" panose="030F0702030302020204" pitchFamily="66" charset="0"/>
              </a:rPr>
              <a:t>conduct</a:t>
            </a:r>
            <a:r>
              <a:rPr lang="tr-TR" sz="2800" dirty="0" err="1" smtClean="0">
                <a:latin typeface="Comic Sans MS" panose="030F0702030302020204" pitchFamily="66" charset="0"/>
              </a:rPr>
              <a:t>ance</a:t>
            </a:r>
            <a:r>
              <a:rPr lang="en-US" sz="2800" dirty="0" smtClean="0">
                <a:latin typeface="Comic Sans MS" panose="030F0702030302020204" pitchFamily="66" charset="0"/>
              </a:rPr>
              <a:t>.</a:t>
            </a:r>
            <a:endParaRPr lang="tr-TR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70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20146</TotalTime>
  <Words>336</Words>
  <Application>Microsoft Office PowerPoint</Application>
  <PresentationFormat>Geniş ekran</PresentationFormat>
  <Paragraphs>55</Paragraphs>
  <Slides>20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Comic Sans MS</vt:lpstr>
      <vt:lpstr>Roboto</vt:lpstr>
      <vt:lpstr>Tahoma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Input / Output Resistance of Common Base (CB) Configuration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itu</dc:creator>
  <cp:lastModifiedBy>itu</cp:lastModifiedBy>
  <cp:revision>229</cp:revision>
  <dcterms:created xsi:type="dcterms:W3CDTF">2019-03-29T20:54:41Z</dcterms:created>
  <dcterms:modified xsi:type="dcterms:W3CDTF">2020-04-19T18:30:29Z</dcterms:modified>
</cp:coreProperties>
</file>