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6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theme/theme7.xml" ContentType="application/vnd.openxmlformats-officedocument.theme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8.xml" ContentType="application/vnd.openxmlformats-officedocument.theme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9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10.xml" ContentType="application/vnd.openxmlformats-officedocument.theme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theme/theme11.xml" ContentType="application/vnd.openxmlformats-officedocument.theme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theme/theme12.xml" ContentType="application/vnd.openxmlformats-officedocument.theme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theme/theme13.xml" ContentType="application/vnd.openxmlformats-officedocument.theme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theme/theme14.xml" ContentType="application/vnd.openxmlformats-officedocument.theme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4" r:id="rId3"/>
    <p:sldMasterId id="2147483688" r:id="rId4"/>
    <p:sldMasterId id="2147483700" r:id="rId5"/>
    <p:sldMasterId id="2147483712" r:id="rId6"/>
    <p:sldMasterId id="2147483724" r:id="rId7"/>
    <p:sldMasterId id="2147483731" r:id="rId8"/>
    <p:sldMasterId id="2147483738" r:id="rId9"/>
    <p:sldMasterId id="2147483745" r:id="rId10"/>
    <p:sldMasterId id="2147483752" r:id="rId11"/>
    <p:sldMasterId id="2147483759" r:id="rId12"/>
    <p:sldMasterId id="2147483766" r:id="rId13"/>
    <p:sldMasterId id="2147483773" r:id="rId14"/>
    <p:sldMasterId id="2147483780" r:id="rId15"/>
  </p:sldMasterIdLst>
  <p:notesMasterIdLst>
    <p:notesMasterId r:id="rId60"/>
  </p:notesMasterIdLst>
  <p:sldIdLst>
    <p:sldId id="257" r:id="rId16"/>
    <p:sldId id="256" r:id="rId17"/>
    <p:sldId id="277" r:id="rId18"/>
    <p:sldId id="274" r:id="rId19"/>
    <p:sldId id="285" r:id="rId20"/>
    <p:sldId id="283" r:id="rId21"/>
    <p:sldId id="284" r:id="rId22"/>
    <p:sldId id="278" r:id="rId23"/>
    <p:sldId id="275" r:id="rId24"/>
    <p:sldId id="273" r:id="rId25"/>
    <p:sldId id="276" r:id="rId26"/>
    <p:sldId id="259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271" r:id="rId43"/>
    <p:sldId id="260" r:id="rId44"/>
    <p:sldId id="280" r:id="rId45"/>
    <p:sldId id="279" r:id="rId46"/>
    <p:sldId id="281" r:id="rId47"/>
    <p:sldId id="282" r:id="rId48"/>
    <p:sldId id="262" r:id="rId49"/>
    <p:sldId id="261" r:id="rId50"/>
    <p:sldId id="263" r:id="rId51"/>
    <p:sldId id="272" r:id="rId52"/>
    <p:sldId id="264" r:id="rId53"/>
    <p:sldId id="265" r:id="rId54"/>
    <p:sldId id="266" r:id="rId55"/>
    <p:sldId id="267" r:id="rId56"/>
    <p:sldId id="268" r:id="rId57"/>
    <p:sldId id="269" r:id="rId58"/>
    <p:sldId id="270" r:id="rId5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3.xml"/><Relationship Id="rId26" Type="http://schemas.openxmlformats.org/officeDocument/2006/relationships/slide" Target="slides/slide11.xml"/><Relationship Id="rId39" Type="http://schemas.openxmlformats.org/officeDocument/2006/relationships/slide" Target="slides/slide24.xml"/><Relationship Id="rId21" Type="http://schemas.openxmlformats.org/officeDocument/2006/relationships/slide" Target="slides/slide6.xml"/><Relationship Id="rId34" Type="http://schemas.openxmlformats.org/officeDocument/2006/relationships/slide" Target="slides/slide19.xml"/><Relationship Id="rId42" Type="http://schemas.openxmlformats.org/officeDocument/2006/relationships/slide" Target="slides/slide27.xml"/><Relationship Id="rId47" Type="http://schemas.openxmlformats.org/officeDocument/2006/relationships/slide" Target="slides/slide32.xml"/><Relationship Id="rId50" Type="http://schemas.openxmlformats.org/officeDocument/2006/relationships/slide" Target="slides/slide35.xml"/><Relationship Id="rId55" Type="http://schemas.openxmlformats.org/officeDocument/2006/relationships/slide" Target="slides/slide40.xml"/><Relationship Id="rId63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.xml"/><Relationship Id="rId29" Type="http://schemas.openxmlformats.org/officeDocument/2006/relationships/slide" Target="slides/slide14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9.xml"/><Relationship Id="rId32" Type="http://schemas.openxmlformats.org/officeDocument/2006/relationships/slide" Target="slides/slide17.xml"/><Relationship Id="rId37" Type="http://schemas.openxmlformats.org/officeDocument/2006/relationships/slide" Target="slides/slide22.xml"/><Relationship Id="rId40" Type="http://schemas.openxmlformats.org/officeDocument/2006/relationships/slide" Target="slides/slide25.xml"/><Relationship Id="rId45" Type="http://schemas.openxmlformats.org/officeDocument/2006/relationships/slide" Target="slides/slide30.xml"/><Relationship Id="rId53" Type="http://schemas.openxmlformats.org/officeDocument/2006/relationships/slide" Target="slides/slide38.xml"/><Relationship Id="rId58" Type="http://schemas.openxmlformats.org/officeDocument/2006/relationships/slide" Target="slides/slide43.xml"/><Relationship Id="rId5" Type="http://schemas.openxmlformats.org/officeDocument/2006/relationships/slideMaster" Target="slideMasters/slideMaster5.xml"/><Relationship Id="rId61" Type="http://schemas.openxmlformats.org/officeDocument/2006/relationships/presProps" Target="presProps.xml"/><Relationship Id="rId19" Type="http://schemas.openxmlformats.org/officeDocument/2006/relationships/slide" Target="slides/slide4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7.xml"/><Relationship Id="rId27" Type="http://schemas.openxmlformats.org/officeDocument/2006/relationships/slide" Target="slides/slide12.xml"/><Relationship Id="rId30" Type="http://schemas.openxmlformats.org/officeDocument/2006/relationships/slide" Target="slides/slide15.xml"/><Relationship Id="rId35" Type="http://schemas.openxmlformats.org/officeDocument/2006/relationships/slide" Target="slides/slide20.xml"/><Relationship Id="rId43" Type="http://schemas.openxmlformats.org/officeDocument/2006/relationships/slide" Target="slides/slide28.xml"/><Relationship Id="rId48" Type="http://schemas.openxmlformats.org/officeDocument/2006/relationships/slide" Target="slides/slide33.xml"/><Relationship Id="rId56" Type="http://schemas.openxmlformats.org/officeDocument/2006/relationships/slide" Target="slides/slide41.xml"/><Relationship Id="rId64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6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2.xml"/><Relationship Id="rId25" Type="http://schemas.openxmlformats.org/officeDocument/2006/relationships/slide" Target="slides/slide10.xml"/><Relationship Id="rId33" Type="http://schemas.openxmlformats.org/officeDocument/2006/relationships/slide" Target="slides/slide18.xml"/><Relationship Id="rId38" Type="http://schemas.openxmlformats.org/officeDocument/2006/relationships/slide" Target="slides/slide23.xml"/><Relationship Id="rId46" Type="http://schemas.openxmlformats.org/officeDocument/2006/relationships/slide" Target="slides/slide31.xml"/><Relationship Id="rId59" Type="http://schemas.openxmlformats.org/officeDocument/2006/relationships/slide" Target="slides/slide44.xml"/><Relationship Id="rId20" Type="http://schemas.openxmlformats.org/officeDocument/2006/relationships/slide" Target="slides/slide5.xml"/><Relationship Id="rId41" Type="http://schemas.openxmlformats.org/officeDocument/2006/relationships/slide" Target="slides/slide26.xml"/><Relationship Id="rId54" Type="http://schemas.openxmlformats.org/officeDocument/2006/relationships/slide" Target="slides/slide39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8.xml"/><Relationship Id="rId28" Type="http://schemas.openxmlformats.org/officeDocument/2006/relationships/slide" Target="slides/slide13.xml"/><Relationship Id="rId36" Type="http://schemas.openxmlformats.org/officeDocument/2006/relationships/slide" Target="slides/slide21.xml"/><Relationship Id="rId49" Type="http://schemas.openxmlformats.org/officeDocument/2006/relationships/slide" Target="slides/slide34.xml"/><Relationship Id="rId57" Type="http://schemas.openxmlformats.org/officeDocument/2006/relationships/slide" Target="slides/slide42.xml"/><Relationship Id="rId10" Type="http://schemas.openxmlformats.org/officeDocument/2006/relationships/slideMaster" Target="slideMasters/slideMaster10.xml"/><Relationship Id="rId31" Type="http://schemas.openxmlformats.org/officeDocument/2006/relationships/slide" Target="slides/slide16.xml"/><Relationship Id="rId44" Type="http://schemas.openxmlformats.org/officeDocument/2006/relationships/slide" Target="slides/slide29.xml"/><Relationship Id="rId52" Type="http://schemas.openxmlformats.org/officeDocument/2006/relationships/slide" Target="slides/slide37.xml"/><Relationship Id="rId60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F46774-9D21-4D39-ACBB-096617F56811}" type="datetimeFigureOut">
              <a:rPr lang="tr-TR" smtClean="0"/>
              <a:t>1.10.2024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B9280-D6EC-4F59-B0A4-69D3B4B42D09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40358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EC3A07-66FA-4D43-B29E-8148FDEF49C8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86710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815D-BEBD-494B-8BC0-E32F2BD42DF0}" type="datetimeFigureOut">
              <a:rPr lang="tr-TR" smtClean="0"/>
              <a:t>1.10.2024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DFAEF-B73F-4ADD-8355-7315F6199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19822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815D-BEBD-494B-8BC0-E32F2BD42DF0}" type="datetimeFigureOut">
              <a:rPr lang="tr-TR" smtClean="0"/>
              <a:t>1.10.2024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DFAEF-B73F-4ADD-8355-7315F6199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9517581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r-TR">
              <a:solidFill>
                <a:prstClr val="black">
                  <a:tint val="75000"/>
                </a:prstClr>
              </a:solidFill>
              <a:latin typeface="Arial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r-TR">
              <a:solidFill>
                <a:prstClr val="black">
                  <a:tint val="75000"/>
                </a:prstClr>
              </a:solidFill>
              <a:latin typeface="Arial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BACC0C6-0267-4D15-9CB5-4555C7D89DE8}" type="slidenum">
              <a:rPr lang="tr-TR" smtClean="0">
                <a:solidFill>
                  <a:prstClr val="black">
                    <a:tint val="75000"/>
                  </a:prstClr>
                </a:solidFill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tr-TR">
              <a:solidFill>
                <a:prstClr val="black">
                  <a:tint val="75000"/>
                </a:prstClr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631522"/>
      </p:ext>
    </p:extLst>
  </p:cSld>
  <p:clrMapOvr>
    <a:masterClrMapping/>
  </p:clrMapOvr>
  <p:transition>
    <p:plus/>
  </p:transition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92EC4C-CACE-4180-8A44-D6D04606C1A3}" type="slidenum">
              <a:rPr lang="tr-TR" smtClean="0">
                <a:solidFill>
                  <a:prstClr val="black">
                    <a:tint val="75000"/>
                  </a:prstClr>
                </a:solidFill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tr-TR">
              <a:solidFill>
                <a:prstClr val="black">
                  <a:tint val="75000"/>
                </a:prstClr>
              </a:solidFill>
              <a:latin typeface="Arial" pitchFamily="34" charset="0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40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79749486"/>
      </p:ext>
    </p:extLst>
  </p:cSld>
  <p:clrMapOvr>
    <a:masterClrMapping/>
  </p:clrMapOvr>
  <p:transition>
    <p:plus/>
  </p:transition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24744"/>
            <a:ext cx="10972800" cy="5112568"/>
          </a:xfrm>
        </p:spPr>
        <p:txBody>
          <a:bodyPr/>
          <a:lstStyle>
            <a:lvl1pPr marL="0" indent="457200">
              <a:buNone/>
              <a:defRPr>
                <a:latin typeface="Comic Sans MS" panose="030F0702030302020204" pitchFamily="66" charset="0"/>
              </a:defRPr>
            </a:lvl1pPr>
            <a:lvl2pPr>
              <a:defRPr>
                <a:latin typeface="Comic Sans MS" panose="030F0702030302020204" pitchFamily="66" charset="0"/>
              </a:defRPr>
            </a:lvl2pPr>
            <a:lvl3pPr>
              <a:defRPr>
                <a:latin typeface="Comic Sans MS" panose="030F0702030302020204" pitchFamily="66" charset="0"/>
              </a:defRPr>
            </a:lvl3pPr>
            <a:lvl4pPr>
              <a:defRPr>
                <a:latin typeface="Comic Sans MS" panose="030F0702030302020204" pitchFamily="66" charset="0"/>
              </a:defRPr>
            </a:lvl4pPr>
            <a:lvl5pPr>
              <a:defRPr>
                <a:latin typeface="Comic Sans MS" panose="030F0702030302020204" pitchFamily="66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92EC4C-CACE-4180-8A44-D6D04606C1A3}" type="slidenum">
              <a:rPr lang="tr-TR" smtClean="0">
                <a:solidFill>
                  <a:prstClr val="black">
                    <a:tint val="75000"/>
                  </a:prstClr>
                </a:solidFill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tr-TR">
              <a:solidFill>
                <a:prstClr val="black">
                  <a:tint val="75000"/>
                </a:prstClr>
              </a:solidFill>
              <a:latin typeface="Arial" pitchFamily="34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48000"/>
          </a:xfrm>
        </p:spPr>
        <p:txBody>
          <a:bodyPr>
            <a:noAutofit/>
          </a:bodyPr>
          <a:lstStyle>
            <a:lvl1pPr>
              <a:defRPr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36155136"/>
      </p:ext>
    </p:extLst>
  </p:cSld>
  <p:clrMapOvr>
    <a:masterClrMapping/>
  </p:clrMapOvr>
  <p:transition>
    <p:plus/>
  </p:transition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0E79908-57EE-4F43-ABF7-FDD4277A28DB}" type="slidenum">
              <a:rPr lang="en-US" altLang="zh-TW" smtClean="0">
                <a:solidFill>
                  <a:prstClr val="white"/>
                </a:solidFill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TW">
              <a:solidFill>
                <a:prstClr val="white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67263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r-TR">
              <a:solidFill>
                <a:prstClr val="black">
                  <a:tint val="75000"/>
                </a:prstClr>
              </a:solidFill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r-TR">
              <a:solidFill>
                <a:prstClr val="black">
                  <a:tint val="75000"/>
                </a:prstClr>
              </a:solidFill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F68D14B-E62E-4C2B-83F0-8BA40636585A}" type="slidenum">
              <a:rPr lang="tr-TR" smtClean="0">
                <a:solidFill>
                  <a:prstClr val="black">
                    <a:tint val="75000"/>
                  </a:prstClr>
                </a:solidFill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tr-TR">
              <a:solidFill>
                <a:prstClr val="black">
                  <a:tint val="75000"/>
                </a:prstClr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278842"/>
      </p:ext>
    </p:extLst>
  </p:cSld>
  <p:clrMapOvr>
    <a:masterClrMapping/>
  </p:clrMapOvr>
  <p:transition>
    <p:plus/>
  </p:transition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617538"/>
            <a:ext cx="10390716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Online Image Placeholder 3"/>
          <p:cNvSpPr>
            <a:spLocks noGrp="1"/>
          </p:cNvSpPr>
          <p:nvPr>
            <p:ph type="clipArt"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19200" y="6324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tr-TR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70400" y="63246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tr-TR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42400" y="6324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574F388-7070-46B4-8CAD-2D65846C2D98}" type="slidenum">
              <a:rPr lang="en-US" altLang="tr-TR" smtClean="0">
                <a:solidFill>
                  <a:prstClr val="black">
                    <a:tint val="75000"/>
                  </a:prstClr>
                </a:solidFill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tr-TR">
              <a:solidFill>
                <a:prstClr val="black">
                  <a:tint val="75000"/>
                </a:prstClr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51350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r-TR">
              <a:solidFill>
                <a:prstClr val="black">
                  <a:tint val="75000"/>
                </a:prstClr>
              </a:solidFill>
              <a:latin typeface="Arial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r-TR">
              <a:solidFill>
                <a:prstClr val="black">
                  <a:tint val="75000"/>
                </a:prstClr>
              </a:solidFill>
              <a:latin typeface="Arial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BACC0C6-0267-4D15-9CB5-4555C7D89DE8}" type="slidenum">
              <a:rPr lang="tr-TR" smtClean="0">
                <a:solidFill>
                  <a:prstClr val="black">
                    <a:tint val="75000"/>
                  </a:prstClr>
                </a:solidFill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tr-TR">
              <a:solidFill>
                <a:prstClr val="black">
                  <a:tint val="75000"/>
                </a:prstClr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782221"/>
      </p:ext>
    </p:extLst>
  </p:cSld>
  <p:clrMapOvr>
    <a:masterClrMapping/>
  </p:clrMapOvr>
  <p:transition>
    <p:plus/>
  </p:transition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92EC4C-CACE-4180-8A44-D6D04606C1A3}" type="slidenum">
              <a:rPr lang="tr-TR" smtClean="0">
                <a:solidFill>
                  <a:prstClr val="black">
                    <a:tint val="75000"/>
                  </a:prstClr>
                </a:solidFill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tr-TR">
              <a:solidFill>
                <a:prstClr val="black">
                  <a:tint val="75000"/>
                </a:prstClr>
              </a:solidFill>
              <a:latin typeface="Arial" pitchFamily="34" charset="0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40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28322453"/>
      </p:ext>
    </p:extLst>
  </p:cSld>
  <p:clrMapOvr>
    <a:masterClrMapping/>
  </p:clrMapOvr>
  <p:transition>
    <p:plus/>
  </p:transition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24744"/>
            <a:ext cx="10972800" cy="5112568"/>
          </a:xfrm>
        </p:spPr>
        <p:txBody>
          <a:bodyPr/>
          <a:lstStyle>
            <a:lvl1pPr marL="0" indent="457200">
              <a:buNone/>
              <a:defRPr>
                <a:latin typeface="Comic Sans MS" panose="030F0702030302020204" pitchFamily="66" charset="0"/>
              </a:defRPr>
            </a:lvl1pPr>
            <a:lvl2pPr>
              <a:defRPr>
                <a:latin typeface="Comic Sans MS" panose="030F0702030302020204" pitchFamily="66" charset="0"/>
              </a:defRPr>
            </a:lvl2pPr>
            <a:lvl3pPr>
              <a:defRPr>
                <a:latin typeface="Comic Sans MS" panose="030F0702030302020204" pitchFamily="66" charset="0"/>
              </a:defRPr>
            </a:lvl3pPr>
            <a:lvl4pPr>
              <a:defRPr>
                <a:latin typeface="Comic Sans MS" panose="030F0702030302020204" pitchFamily="66" charset="0"/>
              </a:defRPr>
            </a:lvl4pPr>
            <a:lvl5pPr>
              <a:defRPr>
                <a:latin typeface="Comic Sans MS" panose="030F0702030302020204" pitchFamily="66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92EC4C-CACE-4180-8A44-D6D04606C1A3}" type="slidenum">
              <a:rPr lang="tr-TR" smtClean="0">
                <a:solidFill>
                  <a:prstClr val="black">
                    <a:tint val="75000"/>
                  </a:prstClr>
                </a:solidFill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tr-TR">
              <a:solidFill>
                <a:prstClr val="black">
                  <a:tint val="75000"/>
                </a:prstClr>
              </a:solidFill>
              <a:latin typeface="Arial" pitchFamily="34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48000"/>
          </a:xfrm>
        </p:spPr>
        <p:txBody>
          <a:bodyPr>
            <a:noAutofit/>
          </a:bodyPr>
          <a:lstStyle>
            <a:lvl1pPr>
              <a:defRPr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8193260"/>
      </p:ext>
    </p:extLst>
  </p:cSld>
  <p:clrMapOvr>
    <a:masterClrMapping/>
  </p:clrMapOvr>
  <p:transition>
    <p:plus/>
  </p:transition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0E79908-57EE-4F43-ABF7-FDD4277A28DB}" type="slidenum">
              <a:rPr lang="en-US" altLang="zh-TW" smtClean="0">
                <a:solidFill>
                  <a:prstClr val="white"/>
                </a:solidFill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TW">
              <a:solidFill>
                <a:prstClr val="white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614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815D-BEBD-494B-8BC0-E32F2BD42DF0}" type="datetimeFigureOut">
              <a:rPr lang="tr-TR" smtClean="0"/>
              <a:t>1.10.2024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DFAEF-B73F-4ADD-8355-7315F6199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45702196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r-TR">
              <a:solidFill>
                <a:prstClr val="black">
                  <a:tint val="75000"/>
                </a:prstClr>
              </a:solidFill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r-TR">
              <a:solidFill>
                <a:prstClr val="black">
                  <a:tint val="75000"/>
                </a:prstClr>
              </a:solidFill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F68D14B-E62E-4C2B-83F0-8BA40636585A}" type="slidenum">
              <a:rPr lang="tr-TR" smtClean="0">
                <a:solidFill>
                  <a:prstClr val="black">
                    <a:tint val="75000"/>
                  </a:prstClr>
                </a:solidFill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tr-TR">
              <a:solidFill>
                <a:prstClr val="black">
                  <a:tint val="75000"/>
                </a:prstClr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0586224"/>
      </p:ext>
    </p:extLst>
  </p:cSld>
  <p:clrMapOvr>
    <a:masterClrMapping/>
  </p:clrMapOvr>
  <p:transition>
    <p:plus/>
  </p:transition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617538"/>
            <a:ext cx="10390716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Online Image Placeholder 3"/>
          <p:cNvSpPr>
            <a:spLocks noGrp="1"/>
          </p:cNvSpPr>
          <p:nvPr>
            <p:ph type="clipArt"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19200" y="6324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tr-TR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70400" y="63246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tr-TR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42400" y="6324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574F388-7070-46B4-8CAD-2D65846C2D98}" type="slidenum">
              <a:rPr lang="en-US" altLang="tr-TR" smtClean="0">
                <a:solidFill>
                  <a:prstClr val="black">
                    <a:tint val="75000"/>
                  </a:prstClr>
                </a:solidFill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tr-TR">
              <a:solidFill>
                <a:prstClr val="black">
                  <a:tint val="75000"/>
                </a:prstClr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44465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r-TR">
              <a:solidFill>
                <a:prstClr val="black">
                  <a:tint val="75000"/>
                </a:prstClr>
              </a:solidFill>
              <a:latin typeface="Arial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r-TR">
              <a:solidFill>
                <a:prstClr val="black">
                  <a:tint val="75000"/>
                </a:prstClr>
              </a:solidFill>
              <a:latin typeface="Arial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BACC0C6-0267-4D15-9CB5-4555C7D89DE8}" type="slidenum">
              <a:rPr lang="tr-TR" smtClean="0">
                <a:solidFill>
                  <a:prstClr val="black">
                    <a:tint val="75000"/>
                  </a:prstClr>
                </a:solidFill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tr-TR">
              <a:solidFill>
                <a:prstClr val="black">
                  <a:tint val="75000"/>
                </a:prstClr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388970"/>
      </p:ext>
    </p:extLst>
  </p:cSld>
  <p:clrMapOvr>
    <a:masterClrMapping/>
  </p:clrMapOvr>
  <p:transition>
    <p:plus/>
  </p:transition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92EC4C-CACE-4180-8A44-D6D04606C1A3}" type="slidenum">
              <a:rPr lang="tr-TR" smtClean="0">
                <a:solidFill>
                  <a:prstClr val="black">
                    <a:tint val="75000"/>
                  </a:prstClr>
                </a:solidFill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tr-TR">
              <a:solidFill>
                <a:prstClr val="black">
                  <a:tint val="75000"/>
                </a:prstClr>
              </a:solidFill>
              <a:latin typeface="Arial" pitchFamily="34" charset="0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40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8255616"/>
      </p:ext>
    </p:extLst>
  </p:cSld>
  <p:clrMapOvr>
    <a:masterClrMapping/>
  </p:clrMapOvr>
  <p:transition>
    <p:plus/>
  </p:transition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24744"/>
            <a:ext cx="10972800" cy="5112568"/>
          </a:xfrm>
        </p:spPr>
        <p:txBody>
          <a:bodyPr/>
          <a:lstStyle>
            <a:lvl1pPr marL="0" indent="457200">
              <a:buNone/>
              <a:defRPr>
                <a:latin typeface="Comic Sans MS" panose="030F0702030302020204" pitchFamily="66" charset="0"/>
              </a:defRPr>
            </a:lvl1pPr>
            <a:lvl2pPr>
              <a:defRPr>
                <a:latin typeface="Comic Sans MS" panose="030F0702030302020204" pitchFamily="66" charset="0"/>
              </a:defRPr>
            </a:lvl2pPr>
            <a:lvl3pPr>
              <a:defRPr>
                <a:latin typeface="Comic Sans MS" panose="030F0702030302020204" pitchFamily="66" charset="0"/>
              </a:defRPr>
            </a:lvl3pPr>
            <a:lvl4pPr>
              <a:defRPr>
                <a:latin typeface="Comic Sans MS" panose="030F0702030302020204" pitchFamily="66" charset="0"/>
              </a:defRPr>
            </a:lvl4pPr>
            <a:lvl5pPr>
              <a:defRPr>
                <a:latin typeface="Comic Sans MS" panose="030F0702030302020204" pitchFamily="66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92EC4C-CACE-4180-8A44-D6D04606C1A3}" type="slidenum">
              <a:rPr lang="tr-TR" smtClean="0">
                <a:solidFill>
                  <a:prstClr val="black">
                    <a:tint val="75000"/>
                  </a:prstClr>
                </a:solidFill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tr-TR">
              <a:solidFill>
                <a:prstClr val="black">
                  <a:tint val="75000"/>
                </a:prstClr>
              </a:solidFill>
              <a:latin typeface="Arial" pitchFamily="34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48000"/>
          </a:xfrm>
        </p:spPr>
        <p:txBody>
          <a:bodyPr>
            <a:noAutofit/>
          </a:bodyPr>
          <a:lstStyle>
            <a:lvl1pPr>
              <a:defRPr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7537697"/>
      </p:ext>
    </p:extLst>
  </p:cSld>
  <p:clrMapOvr>
    <a:masterClrMapping/>
  </p:clrMapOvr>
  <p:transition>
    <p:plus/>
  </p:transition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0E79908-57EE-4F43-ABF7-FDD4277A28DB}" type="slidenum">
              <a:rPr lang="en-US" altLang="zh-TW" smtClean="0">
                <a:solidFill>
                  <a:prstClr val="white"/>
                </a:solidFill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TW">
              <a:solidFill>
                <a:prstClr val="white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2884016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r-TR">
              <a:solidFill>
                <a:prstClr val="black">
                  <a:tint val="75000"/>
                </a:prstClr>
              </a:solidFill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r-TR">
              <a:solidFill>
                <a:prstClr val="black">
                  <a:tint val="75000"/>
                </a:prstClr>
              </a:solidFill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F68D14B-E62E-4C2B-83F0-8BA40636585A}" type="slidenum">
              <a:rPr lang="tr-TR" smtClean="0">
                <a:solidFill>
                  <a:prstClr val="black">
                    <a:tint val="75000"/>
                  </a:prstClr>
                </a:solidFill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tr-TR">
              <a:solidFill>
                <a:prstClr val="black">
                  <a:tint val="75000"/>
                </a:prstClr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376347"/>
      </p:ext>
    </p:extLst>
  </p:cSld>
  <p:clrMapOvr>
    <a:masterClrMapping/>
  </p:clrMapOvr>
  <p:transition>
    <p:plus/>
  </p:transition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617538"/>
            <a:ext cx="10390716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Online Image Placeholder 3"/>
          <p:cNvSpPr>
            <a:spLocks noGrp="1"/>
          </p:cNvSpPr>
          <p:nvPr>
            <p:ph type="clipArt"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19200" y="6324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tr-TR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70400" y="63246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tr-TR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42400" y="6324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574F388-7070-46B4-8CAD-2D65846C2D98}" type="slidenum">
              <a:rPr lang="en-US" altLang="tr-TR" smtClean="0">
                <a:solidFill>
                  <a:prstClr val="black">
                    <a:tint val="75000"/>
                  </a:prstClr>
                </a:solidFill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tr-TR">
              <a:solidFill>
                <a:prstClr val="black">
                  <a:tint val="75000"/>
                </a:prstClr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991261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r-TR">
              <a:solidFill>
                <a:prstClr val="black">
                  <a:tint val="75000"/>
                </a:prstClr>
              </a:solidFill>
              <a:latin typeface="Arial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r-TR">
              <a:solidFill>
                <a:prstClr val="black">
                  <a:tint val="75000"/>
                </a:prstClr>
              </a:solidFill>
              <a:latin typeface="Arial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BACC0C6-0267-4D15-9CB5-4555C7D89DE8}" type="slidenum">
              <a:rPr lang="tr-TR" smtClean="0">
                <a:solidFill>
                  <a:prstClr val="black">
                    <a:tint val="75000"/>
                  </a:prstClr>
                </a:solidFill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tr-TR">
              <a:solidFill>
                <a:prstClr val="black">
                  <a:tint val="75000"/>
                </a:prstClr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9308123"/>
      </p:ext>
    </p:extLst>
  </p:cSld>
  <p:clrMapOvr>
    <a:masterClrMapping/>
  </p:clrMapOvr>
  <p:transition>
    <p:plus/>
  </p:transition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92EC4C-CACE-4180-8A44-D6D04606C1A3}" type="slidenum">
              <a:rPr lang="tr-TR" smtClean="0">
                <a:solidFill>
                  <a:prstClr val="black">
                    <a:tint val="75000"/>
                  </a:prstClr>
                </a:solidFill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tr-TR">
              <a:solidFill>
                <a:prstClr val="black">
                  <a:tint val="75000"/>
                </a:prstClr>
              </a:solidFill>
              <a:latin typeface="Arial" pitchFamily="34" charset="0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40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79840596"/>
      </p:ext>
    </p:extLst>
  </p:cSld>
  <p:clrMapOvr>
    <a:masterClrMapping/>
  </p:clrMapOvr>
  <p:transition>
    <p:plus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E0EDE6-90A4-444C-847D-4FEA684EFF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E98665C-0256-4E51-9637-C6C720F34447}" type="slidenum">
              <a:rPr lang="en-US" altLang="tr-TR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461090122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24744"/>
            <a:ext cx="10972800" cy="5112568"/>
          </a:xfrm>
        </p:spPr>
        <p:txBody>
          <a:bodyPr/>
          <a:lstStyle>
            <a:lvl1pPr marL="0" indent="457200">
              <a:buNone/>
              <a:defRPr>
                <a:latin typeface="Comic Sans MS" panose="030F0702030302020204" pitchFamily="66" charset="0"/>
              </a:defRPr>
            </a:lvl1pPr>
            <a:lvl2pPr>
              <a:defRPr>
                <a:latin typeface="Comic Sans MS" panose="030F0702030302020204" pitchFamily="66" charset="0"/>
              </a:defRPr>
            </a:lvl2pPr>
            <a:lvl3pPr>
              <a:defRPr>
                <a:latin typeface="Comic Sans MS" panose="030F0702030302020204" pitchFamily="66" charset="0"/>
              </a:defRPr>
            </a:lvl3pPr>
            <a:lvl4pPr>
              <a:defRPr>
                <a:latin typeface="Comic Sans MS" panose="030F0702030302020204" pitchFamily="66" charset="0"/>
              </a:defRPr>
            </a:lvl4pPr>
            <a:lvl5pPr>
              <a:defRPr>
                <a:latin typeface="Comic Sans MS" panose="030F0702030302020204" pitchFamily="66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92EC4C-CACE-4180-8A44-D6D04606C1A3}" type="slidenum">
              <a:rPr lang="tr-TR" smtClean="0">
                <a:solidFill>
                  <a:prstClr val="black">
                    <a:tint val="75000"/>
                  </a:prstClr>
                </a:solidFill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tr-TR">
              <a:solidFill>
                <a:prstClr val="black">
                  <a:tint val="75000"/>
                </a:prstClr>
              </a:solidFill>
              <a:latin typeface="Arial" pitchFamily="34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48000"/>
          </a:xfrm>
        </p:spPr>
        <p:txBody>
          <a:bodyPr>
            <a:noAutofit/>
          </a:bodyPr>
          <a:lstStyle>
            <a:lvl1pPr>
              <a:defRPr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69197303"/>
      </p:ext>
    </p:extLst>
  </p:cSld>
  <p:clrMapOvr>
    <a:masterClrMapping/>
  </p:clrMapOvr>
  <p:transition>
    <p:plus/>
  </p:transition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0E79908-57EE-4F43-ABF7-FDD4277A28DB}" type="slidenum">
              <a:rPr lang="en-US" altLang="zh-TW" smtClean="0">
                <a:solidFill>
                  <a:prstClr val="white"/>
                </a:solidFill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TW">
              <a:solidFill>
                <a:prstClr val="white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749347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r-TR">
              <a:solidFill>
                <a:prstClr val="black">
                  <a:tint val="75000"/>
                </a:prstClr>
              </a:solidFill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r-TR">
              <a:solidFill>
                <a:prstClr val="black">
                  <a:tint val="75000"/>
                </a:prstClr>
              </a:solidFill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F68D14B-E62E-4C2B-83F0-8BA40636585A}" type="slidenum">
              <a:rPr lang="tr-TR" smtClean="0">
                <a:solidFill>
                  <a:prstClr val="black">
                    <a:tint val="75000"/>
                  </a:prstClr>
                </a:solidFill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tr-TR">
              <a:solidFill>
                <a:prstClr val="black">
                  <a:tint val="75000"/>
                </a:prstClr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308368"/>
      </p:ext>
    </p:extLst>
  </p:cSld>
  <p:clrMapOvr>
    <a:masterClrMapping/>
  </p:clrMapOvr>
  <p:transition>
    <p:plus/>
  </p:transition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617538"/>
            <a:ext cx="10390716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Online Image Placeholder 3"/>
          <p:cNvSpPr>
            <a:spLocks noGrp="1"/>
          </p:cNvSpPr>
          <p:nvPr>
            <p:ph type="clipArt"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19200" y="6324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tr-TR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70400" y="63246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tr-TR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42400" y="6324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574F388-7070-46B4-8CAD-2D65846C2D98}" type="slidenum">
              <a:rPr lang="en-US" altLang="tr-TR" smtClean="0">
                <a:solidFill>
                  <a:prstClr val="black">
                    <a:tint val="75000"/>
                  </a:prstClr>
                </a:solidFill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tr-TR">
              <a:solidFill>
                <a:prstClr val="black">
                  <a:tint val="75000"/>
                </a:prstClr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607464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r-TR">
              <a:solidFill>
                <a:prstClr val="black">
                  <a:tint val="75000"/>
                </a:prstClr>
              </a:solidFill>
              <a:latin typeface="Arial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r-TR">
              <a:solidFill>
                <a:prstClr val="black">
                  <a:tint val="75000"/>
                </a:prstClr>
              </a:solidFill>
              <a:latin typeface="Arial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BACC0C6-0267-4D15-9CB5-4555C7D89DE8}" type="slidenum">
              <a:rPr lang="tr-TR" smtClean="0">
                <a:solidFill>
                  <a:prstClr val="black">
                    <a:tint val="75000"/>
                  </a:prstClr>
                </a:solidFill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tr-TR">
              <a:solidFill>
                <a:prstClr val="black">
                  <a:tint val="75000"/>
                </a:prstClr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346233"/>
      </p:ext>
    </p:extLst>
  </p:cSld>
  <p:clrMapOvr>
    <a:masterClrMapping/>
  </p:clrMapOvr>
  <p:transition>
    <p:plus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609600" y="1143000"/>
            <a:ext cx="109728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 userDrawn="1"/>
        </p:nvSpPr>
        <p:spPr>
          <a:xfrm>
            <a:off x="577852" y="6400801"/>
            <a:ext cx="132760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EE105 Fall 2007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181600" y="6400801"/>
            <a:ext cx="154805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Lecture 1, Slide </a:t>
            </a:r>
            <a:fld id="{D7A99AA9-F482-452A-95DB-AFEE0F381E08}" type="slidenum">
              <a:rPr kumimoji="0" lang="en-US" altLang="tr-TR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tr-TR" sz="14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4830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70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A1465-6DC2-4041-88C1-5D3BE99DCB2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45C992B-7FCE-476C-95E1-E462407F7C62}" type="slidenum">
              <a:rPr lang="en-US" altLang="tr-TR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703443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2A7160-4BCA-4EB1-A95C-125C559B522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BDB9141-0DB3-4930-81FB-BDE4B0EB32A3}" type="slidenum">
              <a:rPr lang="en-US" altLang="tr-TR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886215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6255C0-EB4A-4359-9E55-7317F9AD6ED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BE458DD-B221-4A51-A63B-0542968F0B6D}" type="slidenum">
              <a:rPr lang="en-US" altLang="tr-TR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40025511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1AC57F-84AC-40AE-806B-3076A44F36C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FA6BE63-E24A-42E2-9E06-0F9D8AF52854}" type="slidenum">
              <a:rPr lang="en-US" altLang="tr-TR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40615086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1FBA55-9875-434B-AF8B-0B8B0225868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FACEDC4-78D6-4FCE-BD42-1136828BE5BB}" type="slidenum">
              <a:rPr lang="en-US" altLang="tr-TR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4294294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A40BD-D6AF-463D-B35E-00BB6DB8E7F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391A789-F06B-489D-A54F-0A3034E06A8A}" type="slidenum">
              <a:rPr lang="en-US" altLang="tr-TR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774432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815D-BEBD-494B-8BC0-E32F2BD42DF0}" type="datetimeFigureOut">
              <a:rPr lang="tr-TR" smtClean="0"/>
              <a:t>1.10.2024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DFAEF-B73F-4ADD-8355-7315F6199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888580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A86CDA-5812-4846-B814-5A1D7B3FCEA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4216B34-BB50-4B77-AD8E-07CC79599123}" type="slidenum">
              <a:rPr lang="en-US" altLang="tr-TR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3907682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C8B759-FE6D-433A-8CA4-EDD0CED0A7B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0555897-177B-4272-BF8D-7672420B4E11}" type="slidenum">
              <a:rPr lang="en-US" altLang="tr-TR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7524212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7D4A19-1475-42E2-BEC9-7B1A42D1B63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2508BC3-1C61-4918-A03A-86538200A00A}" type="slidenum">
              <a:rPr lang="en-US" altLang="tr-TR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24675294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52400"/>
            <a:ext cx="104648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4800600"/>
            <a:ext cx="5080000" cy="152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4800600"/>
            <a:ext cx="5080000" cy="152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914400" y="6400800"/>
            <a:ext cx="6400800" cy="3048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737600" y="6400800"/>
            <a:ext cx="2540000" cy="3048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E24B8E6-3E2B-42DA-A894-48FC38924025}" type="slidenum">
              <a:rPr lang="en-US" altLang="tr-TR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8564492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52400"/>
            <a:ext cx="104648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4800600"/>
            <a:ext cx="5080000" cy="152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4800600"/>
            <a:ext cx="5080000" cy="68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5638800"/>
            <a:ext cx="5080000" cy="68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914400" y="6400800"/>
            <a:ext cx="6400800" cy="3048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737600" y="6400800"/>
            <a:ext cx="2540000" cy="3048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1CBD175-C1EF-41D4-9FC1-7D7B1FD255C9}" type="slidenum">
              <a:rPr lang="en-US" altLang="tr-TR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0848539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E0EDE6-90A4-444C-847D-4FEA684EFF6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E98665C-0256-4E51-9637-C6C720F34447}" type="slidenum">
              <a:rPr lang="en-US" altLang="tr-TR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41232937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609600" y="1143000"/>
            <a:ext cx="10972800" cy="15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 userDrawn="1"/>
        </p:nvSpPr>
        <p:spPr>
          <a:xfrm>
            <a:off x="577852" y="6400801"/>
            <a:ext cx="1327608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EE105 Fall 2007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5181600" y="6400801"/>
            <a:ext cx="154805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tr-TR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Lecture 1, Slide </a:t>
            </a:r>
            <a:fld id="{D7A99AA9-F482-452A-95DB-AFEE0F381E08}" type="slidenum">
              <a:rPr kumimoji="0" lang="en-US" altLang="tr-TR" sz="14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tr-TR" sz="1400" b="0" i="0" u="none" strike="noStrike" kern="120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1"/>
            <a:ext cx="10972800" cy="48307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333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A1465-6DC2-4041-88C1-5D3BE99DCB27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45C992B-7FCE-476C-95E1-E462407F7C62}" type="slidenum">
              <a:rPr lang="en-US" altLang="tr-TR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8756884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2A7160-4BCA-4EB1-A95C-125C559B522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BDB9141-0DB3-4930-81FB-BDE4B0EB32A3}" type="slidenum">
              <a:rPr lang="en-US" altLang="tr-TR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7955341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6255C0-EB4A-4359-9E55-7317F9AD6ED6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6BE458DD-B221-4A51-A63B-0542968F0B6D}" type="slidenum">
              <a:rPr lang="en-US" altLang="tr-TR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221726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815D-BEBD-494B-8BC0-E32F2BD42DF0}" type="datetimeFigureOut">
              <a:rPr lang="tr-TR" smtClean="0"/>
              <a:t>1.10.2024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DFAEF-B73F-4ADD-8355-7315F6199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92550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1AC57F-84AC-40AE-806B-3076A44F36C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FA6BE63-E24A-42E2-9E06-0F9D8AF52854}" type="slidenum">
              <a:rPr lang="en-US" altLang="tr-TR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24410027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1FBA55-9875-434B-AF8B-0B8B0225868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FACEDC4-78D6-4FCE-BD42-1136828BE5BB}" type="slidenum">
              <a:rPr lang="en-US" altLang="tr-TR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1262143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A40BD-D6AF-463D-B35E-00BB6DB8E7F2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391A789-F06B-489D-A54F-0A3034E06A8A}" type="slidenum">
              <a:rPr lang="en-US" altLang="tr-TR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9006594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A86CDA-5812-4846-B814-5A1D7B3FCEA3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4216B34-BB50-4B77-AD8E-07CC79599123}" type="slidenum">
              <a:rPr lang="en-US" altLang="tr-TR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22732943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C8B759-FE6D-433A-8CA4-EDD0CED0A7B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0555897-177B-4272-BF8D-7672420B4E11}" type="slidenum">
              <a:rPr lang="en-US" altLang="tr-TR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41883333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7D4A19-1475-42E2-BEC9-7B1A42D1B638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2508BC3-1C61-4918-A03A-86538200A00A}" type="slidenum">
              <a:rPr lang="en-US" altLang="tr-TR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0969896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52400"/>
            <a:ext cx="104648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4800600"/>
            <a:ext cx="5080000" cy="152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4800600"/>
            <a:ext cx="5080000" cy="152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914400" y="6400800"/>
            <a:ext cx="6400800" cy="3048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737600" y="6400800"/>
            <a:ext cx="2540000" cy="3048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E24B8E6-3E2B-42DA-A894-48FC38924025}" type="slidenum">
              <a:rPr lang="en-US" altLang="tr-TR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60259541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52400"/>
            <a:ext cx="104648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4800600"/>
            <a:ext cx="5080000" cy="1524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4800600"/>
            <a:ext cx="5080000" cy="68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5638800"/>
            <a:ext cx="5080000" cy="68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914400" y="6400800"/>
            <a:ext cx="6400800" cy="3048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737600" y="6400800"/>
            <a:ext cx="2540000" cy="3048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1CBD175-C1EF-41D4-9FC1-7D7B1FD255C9}" type="slidenum">
              <a:rPr lang="en-US" altLang="tr-TR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97417182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75FE9F5-6701-4D27-ADE3-90E314DC4E9F}" type="slidenum">
              <a:rPr lang="zh-TW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646790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37DF3EC-2A94-40CD-BC45-2545A21E63F4}" type="slidenum">
              <a:rPr lang="zh-TW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793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815D-BEBD-494B-8BC0-E32F2BD42DF0}" type="datetimeFigureOut">
              <a:rPr lang="tr-TR" smtClean="0"/>
              <a:t>1.10.2024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DFAEF-B73F-4ADD-8355-7315F6199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402872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08BCAC5-3D85-4F3D-B361-8E9A6DE48710}" type="slidenum">
              <a:rPr lang="zh-TW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30137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F460FA5-94A0-41D8-8807-72278D91D3C7}" type="slidenum">
              <a:rPr lang="zh-TW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29313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89E5E4A-96DF-4CBD-AF2D-96321DAA2CD3}" type="slidenum">
              <a:rPr lang="zh-TW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30540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6BE3DA4-F32F-408A-8CC8-6A0518E22571}" type="slidenum">
              <a:rPr lang="zh-TW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25229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82A8D50-CE9D-44B8-89BC-C7EDD251B56B}" type="slidenum">
              <a:rPr lang="zh-TW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61447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3462A0F9-1357-4032-9776-6991FBCA7A03}" type="slidenum">
              <a:rPr lang="zh-TW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03618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19A4C4E-DAEB-402B-B954-4A5B55300795}" type="slidenum">
              <a:rPr lang="zh-TW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86263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ED324FF-50CB-4996-93B1-EA82A7A6B876}" type="slidenum">
              <a:rPr lang="zh-TW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63712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53DDD83-DA0F-4AAA-937B-9FF4ED4977E9}" type="slidenum">
              <a:rPr lang="zh-TW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16729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339C1D-C8F9-4A89-9620-2CEA14BE212B}" type="datetimeFigureOut">
              <a:rPr kumimoji="0" lang="tr-TR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1.10.2024</a:t>
            </a:fld>
            <a:endParaRPr kumimoji="0" lang="tr-TR" sz="105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05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E981FF-3229-4E7B-95B8-AC1850F401AE}" type="slidenum">
              <a:rPr kumimoji="0" lang="tr-TR" sz="36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tr-TR" sz="36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421743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815D-BEBD-494B-8BC0-E32F2BD42DF0}" type="datetimeFigureOut">
              <a:rPr lang="tr-TR" smtClean="0"/>
              <a:t>1.10.2024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DFAEF-B73F-4ADD-8355-7315F6199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3716403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339C1D-C8F9-4A89-9620-2CEA14BE212B}" type="datetimeFigureOut">
              <a:rPr kumimoji="0" lang="tr-TR" sz="1050" b="0" i="0" u="none" strike="noStrike" kern="1200" cap="none" spc="0" normalizeH="0" baseline="0" noProof="0" smtClean="0">
                <a:ln>
                  <a:noFill/>
                </a:ln>
                <a:solidFill>
                  <a:srgbClr val="46464A">
                    <a:lumMod val="20000"/>
                    <a:lumOff val="80000"/>
                  </a:srgb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1.10.2024</a:t>
            </a:fld>
            <a:endParaRPr kumimoji="0" lang="tr-TR" sz="1050" b="0" i="0" u="none" strike="noStrike" kern="1200" cap="none" spc="0" normalizeH="0" baseline="0" noProof="0">
              <a:ln>
                <a:noFill/>
              </a:ln>
              <a:solidFill>
                <a:srgbClr val="46464A">
                  <a:lumMod val="20000"/>
                  <a:lumOff val="80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050" b="0" i="0" u="none" strike="noStrike" kern="1200" cap="none" spc="0" normalizeH="0" baseline="0" noProof="0">
              <a:ln>
                <a:noFill/>
              </a:ln>
              <a:solidFill>
                <a:srgbClr val="46464A">
                  <a:lumMod val="20000"/>
                  <a:lumOff val="80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E981FF-3229-4E7B-95B8-AC1850F401AE}" type="slidenum">
              <a:rPr kumimoji="0" lang="tr-TR" sz="3600" b="0" i="0" u="none" strike="noStrike" kern="1200" cap="none" spc="0" normalizeH="0" baseline="0" noProof="0" smtClean="0">
                <a:ln>
                  <a:noFill/>
                </a:ln>
                <a:solidFill>
                  <a:srgbClr val="46464A">
                    <a:lumMod val="60000"/>
                    <a:lumOff val="40000"/>
                  </a:srgb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tr-TR" sz="3600" b="0" i="0" u="none" strike="noStrike" kern="1200" cap="none" spc="0" normalizeH="0" baseline="0" noProof="0">
              <a:ln>
                <a:noFill/>
              </a:ln>
              <a:solidFill>
                <a:srgbClr val="46464A">
                  <a:lumMod val="60000"/>
                  <a:lumOff val="40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513954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339C1D-C8F9-4A89-9620-2CEA14BE212B}" type="datetimeFigureOut">
              <a:rPr kumimoji="0" lang="tr-TR" sz="1050" b="0" i="0" u="none" strike="noStrike" kern="1200" cap="none" spc="0" normalizeH="0" baseline="0" noProof="0" smtClean="0">
                <a:ln>
                  <a:noFill/>
                </a:ln>
                <a:solidFill>
                  <a:srgbClr val="46464A">
                    <a:lumMod val="20000"/>
                    <a:lumOff val="80000"/>
                  </a:srgb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1.10.2024</a:t>
            </a:fld>
            <a:endParaRPr kumimoji="0" lang="tr-TR" sz="1050" b="0" i="0" u="none" strike="noStrike" kern="1200" cap="none" spc="0" normalizeH="0" baseline="0" noProof="0">
              <a:ln>
                <a:noFill/>
              </a:ln>
              <a:solidFill>
                <a:srgbClr val="46464A">
                  <a:lumMod val="20000"/>
                  <a:lumOff val="80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050" b="0" i="0" u="none" strike="noStrike" kern="1200" cap="none" spc="0" normalizeH="0" baseline="0" noProof="0">
              <a:ln>
                <a:noFill/>
              </a:ln>
              <a:solidFill>
                <a:srgbClr val="46464A">
                  <a:lumMod val="20000"/>
                  <a:lumOff val="80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E981FF-3229-4E7B-95B8-AC1850F401AE}" type="slidenum">
              <a:rPr kumimoji="0" lang="tr-TR" sz="3600" b="0" i="0" u="none" strike="noStrike" kern="1200" cap="none" spc="0" normalizeH="0" baseline="0" noProof="0" smtClean="0">
                <a:ln>
                  <a:noFill/>
                </a:ln>
                <a:solidFill>
                  <a:srgbClr val="46464A">
                    <a:lumMod val="60000"/>
                    <a:lumOff val="40000"/>
                  </a:srgb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tr-TR" sz="3600" b="0" i="0" u="none" strike="noStrike" kern="1200" cap="none" spc="0" normalizeH="0" baseline="0" noProof="0">
              <a:ln>
                <a:noFill/>
              </a:ln>
              <a:solidFill>
                <a:srgbClr val="46464A">
                  <a:lumMod val="60000"/>
                  <a:lumOff val="40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2716924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339C1D-C8F9-4A89-9620-2CEA14BE212B}" type="datetimeFigureOut">
              <a:rPr kumimoji="0" lang="tr-TR" sz="1050" b="0" i="0" u="none" strike="noStrike" kern="1200" cap="none" spc="0" normalizeH="0" baseline="0" noProof="0" smtClean="0">
                <a:ln>
                  <a:noFill/>
                </a:ln>
                <a:solidFill>
                  <a:srgbClr val="46464A">
                    <a:lumMod val="20000"/>
                    <a:lumOff val="80000"/>
                  </a:srgb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1.10.2024</a:t>
            </a:fld>
            <a:endParaRPr kumimoji="0" lang="tr-TR" sz="1050" b="0" i="0" u="none" strike="noStrike" kern="1200" cap="none" spc="0" normalizeH="0" baseline="0" noProof="0">
              <a:ln>
                <a:noFill/>
              </a:ln>
              <a:solidFill>
                <a:srgbClr val="46464A">
                  <a:lumMod val="20000"/>
                  <a:lumOff val="80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050" b="0" i="0" u="none" strike="noStrike" kern="1200" cap="none" spc="0" normalizeH="0" baseline="0" noProof="0">
              <a:ln>
                <a:noFill/>
              </a:ln>
              <a:solidFill>
                <a:srgbClr val="46464A">
                  <a:lumMod val="20000"/>
                  <a:lumOff val="80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E981FF-3229-4E7B-95B8-AC1850F401AE}" type="slidenum">
              <a:rPr kumimoji="0" lang="tr-TR" sz="3600" b="0" i="0" u="none" strike="noStrike" kern="1200" cap="none" spc="0" normalizeH="0" baseline="0" noProof="0" smtClean="0">
                <a:ln>
                  <a:noFill/>
                </a:ln>
                <a:solidFill>
                  <a:srgbClr val="46464A">
                    <a:lumMod val="60000"/>
                    <a:lumOff val="40000"/>
                  </a:srgb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tr-TR" sz="3600" b="0" i="0" u="none" strike="noStrike" kern="1200" cap="none" spc="0" normalizeH="0" baseline="0" noProof="0">
              <a:ln>
                <a:noFill/>
              </a:ln>
              <a:solidFill>
                <a:srgbClr val="46464A">
                  <a:lumMod val="60000"/>
                  <a:lumOff val="40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845377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339C1D-C8F9-4A89-9620-2CEA14BE212B}" type="datetimeFigureOut">
              <a:rPr kumimoji="0" lang="tr-TR" sz="1050" b="0" i="0" u="none" strike="noStrike" kern="1200" cap="none" spc="0" normalizeH="0" baseline="0" noProof="0" smtClean="0">
                <a:ln>
                  <a:noFill/>
                </a:ln>
                <a:solidFill>
                  <a:srgbClr val="46464A">
                    <a:lumMod val="20000"/>
                    <a:lumOff val="80000"/>
                  </a:srgb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1.10.2024</a:t>
            </a:fld>
            <a:endParaRPr kumimoji="0" lang="tr-TR" sz="1050" b="0" i="0" u="none" strike="noStrike" kern="1200" cap="none" spc="0" normalizeH="0" baseline="0" noProof="0">
              <a:ln>
                <a:noFill/>
              </a:ln>
              <a:solidFill>
                <a:srgbClr val="46464A">
                  <a:lumMod val="20000"/>
                  <a:lumOff val="80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050" b="0" i="0" u="none" strike="noStrike" kern="1200" cap="none" spc="0" normalizeH="0" baseline="0" noProof="0">
              <a:ln>
                <a:noFill/>
              </a:ln>
              <a:solidFill>
                <a:srgbClr val="46464A">
                  <a:lumMod val="20000"/>
                  <a:lumOff val="80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E981FF-3229-4E7B-95B8-AC1850F401AE}" type="slidenum">
              <a:rPr kumimoji="0" lang="tr-TR" sz="3600" b="0" i="0" u="none" strike="noStrike" kern="1200" cap="none" spc="0" normalizeH="0" baseline="0" noProof="0" smtClean="0">
                <a:ln>
                  <a:noFill/>
                </a:ln>
                <a:solidFill>
                  <a:srgbClr val="46464A">
                    <a:lumMod val="60000"/>
                    <a:lumOff val="40000"/>
                  </a:srgb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tr-TR" sz="3600" b="0" i="0" u="none" strike="noStrike" kern="1200" cap="none" spc="0" normalizeH="0" baseline="0" noProof="0">
              <a:ln>
                <a:noFill/>
              </a:ln>
              <a:solidFill>
                <a:srgbClr val="46464A">
                  <a:lumMod val="60000"/>
                  <a:lumOff val="40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803034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339C1D-C8F9-4A89-9620-2CEA14BE212B}" type="datetimeFigureOut">
              <a:rPr kumimoji="0" lang="tr-TR" sz="1050" b="0" i="0" u="none" strike="noStrike" kern="1200" cap="none" spc="0" normalizeH="0" baseline="0" noProof="0" smtClean="0">
                <a:ln>
                  <a:noFill/>
                </a:ln>
                <a:solidFill>
                  <a:srgbClr val="46464A">
                    <a:lumMod val="20000"/>
                    <a:lumOff val="80000"/>
                  </a:srgb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1.10.2024</a:t>
            </a:fld>
            <a:endParaRPr kumimoji="0" lang="tr-TR" sz="1050" b="0" i="0" u="none" strike="noStrike" kern="1200" cap="none" spc="0" normalizeH="0" baseline="0" noProof="0">
              <a:ln>
                <a:noFill/>
              </a:ln>
              <a:solidFill>
                <a:srgbClr val="46464A">
                  <a:lumMod val="20000"/>
                  <a:lumOff val="80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050" b="0" i="0" u="none" strike="noStrike" kern="1200" cap="none" spc="0" normalizeH="0" baseline="0" noProof="0">
              <a:ln>
                <a:noFill/>
              </a:ln>
              <a:solidFill>
                <a:srgbClr val="46464A">
                  <a:lumMod val="20000"/>
                  <a:lumOff val="80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E981FF-3229-4E7B-95B8-AC1850F401AE}" type="slidenum">
              <a:rPr kumimoji="0" lang="tr-TR" sz="3600" b="0" i="0" u="none" strike="noStrike" kern="1200" cap="none" spc="0" normalizeH="0" baseline="0" noProof="0" smtClean="0">
                <a:ln>
                  <a:noFill/>
                </a:ln>
                <a:solidFill>
                  <a:srgbClr val="46464A">
                    <a:lumMod val="60000"/>
                    <a:lumOff val="40000"/>
                  </a:srgb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tr-TR" sz="3600" b="0" i="0" u="none" strike="noStrike" kern="1200" cap="none" spc="0" normalizeH="0" baseline="0" noProof="0">
              <a:ln>
                <a:noFill/>
              </a:ln>
              <a:solidFill>
                <a:srgbClr val="46464A">
                  <a:lumMod val="60000"/>
                  <a:lumOff val="40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275263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339C1D-C8F9-4A89-9620-2CEA14BE212B}" type="datetimeFigureOut">
              <a:rPr kumimoji="0" lang="tr-TR" sz="1050" b="0" i="0" u="none" strike="noStrike" kern="1200" cap="none" spc="0" normalizeH="0" baseline="0" noProof="0" smtClean="0">
                <a:ln>
                  <a:noFill/>
                </a:ln>
                <a:solidFill>
                  <a:srgbClr val="46464A">
                    <a:lumMod val="20000"/>
                    <a:lumOff val="80000"/>
                  </a:srgb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1.10.2024</a:t>
            </a:fld>
            <a:endParaRPr kumimoji="0" lang="tr-TR" sz="1050" b="0" i="0" u="none" strike="noStrike" kern="1200" cap="none" spc="0" normalizeH="0" baseline="0" noProof="0">
              <a:ln>
                <a:noFill/>
              </a:ln>
              <a:solidFill>
                <a:srgbClr val="46464A">
                  <a:lumMod val="20000"/>
                  <a:lumOff val="80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050" b="0" i="0" u="none" strike="noStrike" kern="1200" cap="none" spc="0" normalizeH="0" baseline="0" noProof="0">
              <a:ln>
                <a:noFill/>
              </a:ln>
              <a:solidFill>
                <a:srgbClr val="46464A">
                  <a:lumMod val="20000"/>
                  <a:lumOff val="80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E981FF-3229-4E7B-95B8-AC1850F401AE}" type="slidenum">
              <a:rPr kumimoji="0" lang="tr-TR" sz="3600" b="0" i="0" u="none" strike="noStrike" kern="1200" cap="none" spc="0" normalizeH="0" baseline="0" noProof="0" smtClean="0">
                <a:ln>
                  <a:noFill/>
                </a:ln>
                <a:solidFill>
                  <a:srgbClr val="46464A">
                    <a:lumMod val="60000"/>
                    <a:lumOff val="40000"/>
                  </a:srgb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tr-TR" sz="3600" b="0" i="0" u="none" strike="noStrike" kern="1200" cap="none" spc="0" normalizeH="0" baseline="0" noProof="0">
              <a:ln>
                <a:noFill/>
              </a:ln>
              <a:solidFill>
                <a:srgbClr val="46464A">
                  <a:lumMod val="60000"/>
                  <a:lumOff val="40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208015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339C1D-C8F9-4A89-9620-2CEA14BE212B}" type="datetimeFigureOut">
              <a:rPr kumimoji="0" lang="tr-TR" sz="1050" b="0" i="0" u="none" strike="noStrike" kern="1200" cap="none" spc="0" normalizeH="0" baseline="0" noProof="0" smtClean="0">
                <a:ln>
                  <a:noFill/>
                </a:ln>
                <a:solidFill>
                  <a:srgbClr val="46464A">
                    <a:lumMod val="20000"/>
                    <a:lumOff val="80000"/>
                  </a:srgb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1.10.2024</a:t>
            </a:fld>
            <a:endParaRPr kumimoji="0" lang="tr-TR" sz="1050" b="0" i="0" u="none" strike="noStrike" kern="1200" cap="none" spc="0" normalizeH="0" baseline="0" noProof="0">
              <a:ln>
                <a:noFill/>
              </a:ln>
              <a:solidFill>
                <a:srgbClr val="46464A">
                  <a:lumMod val="20000"/>
                  <a:lumOff val="80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050" b="0" i="0" u="none" strike="noStrike" kern="1200" cap="none" spc="0" normalizeH="0" baseline="0" noProof="0">
              <a:ln>
                <a:noFill/>
              </a:ln>
              <a:solidFill>
                <a:srgbClr val="46464A">
                  <a:lumMod val="20000"/>
                  <a:lumOff val="80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E981FF-3229-4E7B-95B8-AC1850F401AE}" type="slidenum">
              <a:rPr kumimoji="0" lang="tr-TR" sz="3600" b="0" i="0" u="none" strike="noStrike" kern="1200" cap="none" spc="0" normalizeH="0" baseline="0" noProof="0" smtClean="0">
                <a:ln>
                  <a:noFill/>
                </a:ln>
                <a:solidFill>
                  <a:srgbClr val="46464A">
                    <a:lumMod val="60000"/>
                    <a:lumOff val="40000"/>
                  </a:srgb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tr-TR" sz="3600" b="0" i="0" u="none" strike="noStrike" kern="1200" cap="none" spc="0" normalizeH="0" baseline="0" noProof="0">
              <a:ln>
                <a:noFill/>
              </a:ln>
              <a:solidFill>
                <a:srgbClr val="46464A">
                  <a:lumMod val="60000"/>
                  <a:lumOff val="40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950624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339C1D-C8F9-4A89-9620-2CEA14BE212B}" type="datetimeFigureOut">
              <a:rPr kumimoji="0" lang="tr-TR" sz="1050" b="0" i="0" u="none" strike="noStrike" kern="1200" cap="none" spc="0" normalizeH="0" baseline="0" noProof="0" smtClean="0">
                <a:ln>
                  <a:noFill/>
                </a:ln>
                <a:solidFill>
                  <a:srgbClr val="46464A">
                    <a:lumMod val="20000"/>
                    <a:lumOff val="80000"/>
                  </a:srgb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1.10.2024</a:t>
            </a:fld>
            <a:endParaRPr kumimoji="0" lang="tr-TR" sz="1050" b="0" i="0" u="none" strike="noStrike" kern="1200" cap="none" spc="0" normalizeH="0" baseline="0" noProof="0">
              <a:ln>
                <a:noFill/>
              </a:ln>
              <a:solidFill>
                <a:srgbClr val="46464A">
                  <a:lumMod val="20000"/>
                  <a:lumOff val="80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050" b="0" i="0" u="none" strike="noStrike" kern="1200" cap="none" spc="0" normalizeH="0" baseline="0" noProof="0">
              <a:ln>
                <a:noFill/>
              </a:ln>
              <a:solidFill>
                <a:srgbClr val="46464A">
                  <a:lumMod val="20000"/>
                  <a:lumOff val="80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E981FF-3229-4E7B-95B8-AC1850F401AE}" type="slidenum">
              <a:rPr kumimoji="0" lang="tr-TR" sz="3600" b="0" i="0" u="none" strike="noStrike" kern="1200" cap="none" spc="0" normalizeH="0" baseline="0" noProof="0" smtClean="0">
                <a:ln>
                  <a:noFill/>
                </a:ln>
                <a:solidFill>
                  <a:srgbClr val="46464A">
                    <a:lumMod val="60000"/>
                    <a:lumOff val="40000"/>
                  </a:srgb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tr-TR" sz="3600" b="0" i="0" u="none" strike="noStrike" kern="1200" cap="none" spc="0" normalizeH="0" baseline="0" noProof="0">
              <a:ln>
                <a:noFill/>
              </a:ln>
              <a:solidFill>
                <a:srgbClr val="46464A">
                  <a:lumMod val="60000"/>
                  <a:lumOff val="40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028524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339C1D-C8F9-4A89-9620-2CEA14BE212B}" type="datetimeFigureOut">
              <a:rPr kumimoji="0" lang="tr-TR" sz="1050" b="0" i="0" u="none" strike="noStrike" kern="1200" cap="none" spc="0" normalizeH="0" baseline="0" noProof="0" smtClean="0">
                <a:ln>
                  <a:noFill/>
                </a:ln>
                <a:solidFill>
                  <a:srgbClr val="46464A">
                    <a:lumMod val="20000"/>
                    <a:lumOff val="80000"/>
                  </a:srgb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1.10.2024</a:t>
            </a:fld>
            <a:endParaRPr kumimoji="0" lang="tr-TR" sz="1050" b="0" i="0" u="none" strike="noStrike" kern="1200" cap="none" spc="0" normalizeH="0" baseline="0" noProof="0">
              <a:ln>
                <a:noFill/>
              </a:ln>
              <a:solidFill>
                <a:srgbClr val="46464A">
                  <a:lumMod val="20000"/>
                  <a:lumOff val="80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050" b="0" i="0" u="none" strike="noStrike" kern="1200" cap="none" spc="0" normalizeH="0" baseline="0" noProof="0">
              <a:ln>
                <a:noFill/>
              </a:ln>
              <a:solidFill>
                <a:srgbClr val="46464A">
                  <a:lumMod val="20000"/>
                  <a:lumOff val="80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E981FF-3229-4E7B-95B8-AC1850F401AE}" type="slidenum">
              <a:rPr kumimoji="0" lang="tr-TR" sz="3600" b="0" i="0" u="none" strike="noStrike" kern="1200" cap="none" spc="0" normalizeH="0" baseline="0" noProof="0" smtClean="0">
                <a:ln>
                  <a:noFill/>
                </a:ln>
                <a:solidFill>
                  <a:srgbClr val="46464A">
                    <a:lumMod val="60000"/>
                    <a:lumOff val="40000"/>
                  </a:srgb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tr-TR" sz="3600" b="0" i="0" u="none" strike="noStrike" kern="1200" cap="none" spc="0" normalizeH="0" baseline="0" noProof="0">
              <a:ln>
                <a:noFill/>
              </a:ln>
              <a:solidFill>
                <a:srgbClr val="46464A">
                  <a:lumMod val="60000"/>
                  <a:lumOff val="40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210870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339C1D-C8F9-4A89-9620-2CEA14BE212B}" type="datetimeFigureOut">
              <a:rPr kumimoji="0" lang="tr-TR" sz="1050" b="0" i="0" u="none" strike="noStrike" kern="1200" cap="none" spc="0" normalizeH="0" baseline="0" noProof="0" smtClean="0">
                <a:ln>
                  <a:noFill/>
                </a:ln>
                <a:solidFill>
                  <a:srgbClr val="46464A">
                    <a:lumMod val="20000"/>
                    <a:lumOff val="80000"/>
                  </a:srgb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1.10.2024</a:t>
            </a:fld>
            <a:endParaRPr kumimoji="0" lang="tr-TR" sz="1050" b="0" i="0" u="none" strike="noStrike" kern="1200" cap="none" spc="0" normalizeH="0" baseline="0" noProof="0">
              <a:ln>
                <a:noFill/>
              </a:ln>
              <a:solidFill>
                <a:srgbClr val="46464A">
                  <a:lumMod val="20000"/>
                  <a:lumOff val="80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050" b="0" i="0" u="none" strike="noStrike" kern="1200" cap="none" spc="0" normalizeH="0" baseline="0" noProof="0">
              <a:ln>
                <a:noFill/>
              </a:ln>
              <a:solidFill>
                <a:srgbClr val="46464A">
                  <a:lumMod val="20000"/>
                  <a:lumOff val="80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E981FF-3229-4E7B-95B8-AC1850F401AE}" type="slidenum">
              <a:rPr kumimoji="0" lang="tr-TR" sz="3600" b="0" i="0" u="none" strike="noStrike" kern="1200" cap="none" spc="0" normalizeH="0" baseline="0" noProof="0" smtClean="0">
                <a:ln>
                  <a:noFill/>
                </a:ln>
                <a:solidFill>
                  <a:srgbClr val="46464A">
                    <a:lumMod val="60000"/>
                    <a:lumOff val="40000"/>
                  </a:srgb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tr-TR" sz="3600" b="0" i="0" u="none" strike="noStrike" kern="1200" cap="none" spc="0" normalizeH="0" baseline="0" noProof="0">
              <a:ln>
                <a:noFill/>
              </a:ln>
              <a:solidFill>
                <a:srgbClr val="46464A">
                  <a:lumMod val="60000"/>
                  <a:lumOff val="40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5295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815D-BEBD-494B-8BC0-E32F2BD42DF0}" type="datetimeFigureOut">
              <a:rPr lang="tr-TR" smtClean="0"/>
              <a:t>1.10.2024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DFAEF-B73F-4ADD-8355-7315F6199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649549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339C1D-C8F9-4A89-9620-2CEA14BE212B}" type="datetimeFigureOut">
              <a:rPr kumimoji="0" lang="tr-TR" sz="105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1.10.2024</a:t>
            </a:fld>
            <a:endParaRPr kumimoji="0" lang="tr-TR" sz="105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05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E981FF-3229-4E7B-95B8-AC1850F401AE}" type="slidenum">
              <a:rPr kumimoji="0" lang="tr-TR" sz="36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65000"/>
                  </a:srgb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tr-TR" sz="36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65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06393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339C1D-C8F9-4A89-9620-2CEA14BE212B}" type="datetimeFigureOut">
              <a:rPr kumimoji="0" lang="tr-TR" sz="1050" b="0" i="0" u="none" strike="noStrike" kern="1200" cap="none" spc="0" normalizeH="0" baseline="0" noProof="0" smtClean="0">
                <a:ln>
                  <a:noFill/>
                </a:ln>
                <a:solidFill>
                  <a:srgbClr val="46464A">
                    <a:lumMod val="20000"/>
                    <a:lumOff val="80000"/>
                  </a:srgb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1.10.2024</a:t>
            </a:fld>
            <a:endParaRPr kumimoji="0" lang="tr-TR" sz="1050" b="0" i="0" u="none" strike="noStrike" kern="1200" cap="none" spc="0" normalizeH="0" baseline="0" noProof="0">
              <a:ln>
                <a:noFill/>
              </a:ln>
              <a:solidFill>
                <a:srgbClr val="46464A">
                  <a:lumMod val="20000"/>
                  <a:lumOff val="80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050" b="0" i="0" u="none" strike="noStrike" kern="1200" cap="none" spc="0" normalizeH="0" baseline="0" noProof="0">
              <a:ln>
                <a:noFill/>
              </a:ln>
              <a:solidFill>
                <a:srgbClr val="46464A">
                  <a:lumMod val="20000"/>
                  <a:lumOff val="80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E981FF-3229-4E7B-95B8-AC1850F401AE}" type="slidenum">
              <a:rPr kumimoji="0" lang="tr-TR" sz="3600" b="0" i="0" u="none" strike="noStrike" kern="1200" cap="none" spc="0" normalizeH="0" baseline="0" noProof="0" smtClean="0">
                <a:ln>
                  <a:noFill/>
                </a:ln>
                <a:solidFill>
                  <a:srgbClr val="46464A">
                    <a:lumMod val="60000"/>
                    <a:lumOff val="40000"/>
                  </a:srgb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tr-TR" sz="3600" b="0" i="0" u="none" strike="noStrike" kern="1200" cap="none" spc="0" normalizeH="0" baseline="0" noProof="0">
              <a:ln>
                <a:noFill/>
              </a:ln>
              <a:solidFill>
                <a:srgbClr val="46464A">
                  <a:lumMod val="60000"/>
                  <a:lumOff val="40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838552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339C1D-C8F9-4A89-9620-2CEA14BE212B}" type="datetimeFigureOut">
              <a:rPr kumimoji="0" lang="tr-TR" sz="1050" b="0" i="0" u="none" strike="noStrike" kern="1200" cap="none" spc="0" normalizeH="0" baseline="0" noProof="0" smtClean="0">
                <a:ln>
                  <a:noFill/>
                </a:ln>
                <a:solidFill>
                  <a:srgbClr val="46464A">
                    <a:lumMod val="20000"/>
                    <a:lumOff val="80000"/>
                  </a:srgb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1.10.2024</a:t>
            </a:fld>
            <a:endParaRPr kumimoji="0" lang="tr-TR" sz="1050" b="0" i="0" u="none" strike="noStrike" kern="1200" cap="none" spc="0" normalizeH="0" baseline="0" noProof="0">
              <a:ln>
                <a:noFill/>
              </a:ln>
              <a:solidFill>
                <a:srgbClr val="46464A">
                  <a:lumMod val="20000"/>
                  <a:lumOff val="80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050" b="0" i="0" u="none" strike="noStrike" kern="1200" cap="none" spc="0" normalizeH="0" baseline="0" noProof="0">
              <a:ln>
                <a:noFill/>
              </a:ln>
              <a:solidFill>
                <a:srgbClr val="46464A">
                  <a:lumMod val="20000"/>
                  <a:lumOff val="80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E981FF-3229-4E7B-95B8-AC1850F401AE}" type="slidenum">
              <a:rPr kumimoji="0" lang="tr-TR" sz="3600" b="0" i="0" u="none" strike="noStrike" kern="1200" cap="none" spc="0" normalizeH="0" baseline="0" noProof="0" smtClean="0">
                <a:ln>
                  <a:noFill/>
                </a:ln>
                <a:solidFill>
                  <a:srgbClr val="46464A">
                    <a:lumMod val="60000"/>
                    <a:lumOff val="40000"/>
                  </a:srgb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tr-TR" sz="3600" b="0" i="0" u="none" strike="noStrike" kern="1200" cap="none" spc="0" normalizeH="0" baseline="0" noProof="0">
              <a:ln>
                <a:noFill/>
              </a:ln>
              <a:solidFill>
                <a:srgbClr val="46464A">
                  <a:lumMod val="60000"/>
                  <a:lumOff val="40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0262645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339C1D-C8F9-4A89-9620-2CEA14BE212B}" type="datetimeFigureOut">
              <a:rPr kumimoji="0" lang="tr-TR" sz="1050" b="0" i="0" u="none" strike="noStrike" kern="1200" cap="none" spc="0" normalizeH="0" baseline="0" noProof="0" smtClean="0">
                <a:ln>
                  <a:noFill/>
                </a:ln>
                <a:solidFill>
                  <a:srgbClr val="46464A">
                    <a:lumMod val="20000"/>
                    <a:lumOff val="80000"/>
                  </a:srgb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1.10.2024</a:t>
            </a:fld>
            <a:endParaRPr kumimoji="0" lang="tr-TR" sz="1050" b="0" i="0" u="none" strike="noStrike" kern="1200" cap="none" spc="0" normalizeH="0" baseline="0" noProof="0">
              <a:ln>
                <a:noFill/>
              </a:ln>
              <a:solidFill>
                <a:srgbClr val="46464A">
                  <a:lumMod val="20000"/>
                  <a:lumOff val="80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050" b="0" i="0" u="none" strike="noStrike" kern="1200" cap="none" spc="0" normalizeH="0" baseline="0" noProof="0">
              <a:ln>
                <a:noFill/>
              </a:ln>
              <a:solidFill>
                <a:srgbClr val="46464A">
                  <a:lumMod val="20000"/>
                  <a:lumOff val="80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E981FF-3229-4E7B-95B8-AC1850F401AE}" type="slidenum">
              <a:rPr kumimoji="0" lang="tr-TR" sz="3600" b="0" i="0" u="none" strike="noStrike" kern="1200" cap="none" spc="0" normalizeH="0" baseline="0" noProof="0" smtClean="0">
                <a:ln>
                  <a:noFill/>
                </a:ln>
                <a:solidFill>
                  <a:srgbClr val="46464A">
                    <a:lumMod val="60000"/>
                    <a:lumOff val="40000"/>
                  </a:srgb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tr-TR" sz="3600" b="0" i="0" u="none" strike="noStrike" kern="1200" cap="none" spc="0" normalizeH="0" baseline="0" noProof="0">
              <a:ln>
                <a:noFill/>
              </a:ln>
              <a:solidFill>
                <a:srgbClr val="46464A">
                  <a:lumMod val="60000"/>
                  <a:lumOff val="40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92006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339C1D-C8F9-4A89-9620-2CEA14BE212B}" type="datetimeFigureOut">
              <a:rPr kumimoji="0" lang="tr-TR" sz="1050" b="0" i="0" u="none" strike="noStrike" kern="1200" cap="none" spc="0" normalizeH="0" baseline="0" noProof="0" smtClean="0">
                <a:ln>
                  <a:noFill/>
                </a:ln>
                <a:solidFill>
                  <a:srgbClr val="46464A">
                    <a:lumMod val="20000"/>
                    <a:lumOff val="80000"/>
                  </a:srgb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1.10.2024</a:t>
            </a:fld>
            <a:endParaRPr kumimoji="0" lang="tr-TR" sz="1050" b="0" i="0" u="none" strike="noStrike" kern="1200" cap="none" spc="0" normalizeH="0" baseline="0" noProof="0">
              <a:ln>
                <a:noFill/>
              </a:ln>
              <a:solidFill>
                <a:srgbClr val="46464A">
                  <a:lumMod val="20000"/>
                  <a:lumOff val="80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050" b="0" i="0" u="none" strike="noStrike" kern="1200" cap="none" spc="0" normalizeH="0" baseline="0" noProof="0">
              <a:ln>
                <a:noFill/>
              </a:ln>
              <a:solidFill>
                <a:srgbClr val="46464A">
                  <a:lumMod val="20000"/>
                  <a:lumOff val="80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E981FF-3229-4E7B-95B8-AC1850F401AE}" type="slidenum">
              <a:rPr kumimoji="0" lang="tr-TR" sz="3600" b="0" i="0" u="none" strike="noStrike" kern="1200" cap="none" spc="0" normalizeH="0" baseline="0" noProof="0" smtClean="0">
                <a:ln>
                  <a:noFill/>
                </a:ln>
                <a:solidFill>
                  <a:srgbClr val="46464A">
                    <a:lumMod val="60000"/>
                    <a:lumOff val="40000"/>
                  </a:srgb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tr-TR" sz="3600" b="0" i="0" u="none" strike="noStrike" kern="1200" cap="none" spc="0" normalizeH="0" baseline="0" noProof="0">
              <a:ln>
                <a:noFill/>
              </a:ln>
              <a:solidFill>
                <a:srgbClr val="46464A">
                  <a:lumMod val="60000"/>
                  <a:lumOff val="40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551229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339C1D-C8F9-4A89-9620-2CEA14BE212B}" type="datetimeFigureOut">
              <a:rPr kumimoji="0" lang="tr-TR" sz="1050" b="0" i="0" u="none" strike="noStrike" kern="1200" cap="none" spc="0" normalizeH="0" baseline="0" noProof="0" smtClean="0">
                <a:ln>
                  <a:noFill/>
                </a:ln>
                <a:solidFill>
                  <a:srgbClr val="46464A">
                    <a:lumMod val="20000"/>
                    <a:lumOff val="80000"/>
                  </a:srgb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1.10.2024</a:t>
            </a:fld>
            <a:endParaRPr kumimoji="0" lang="tr-TR" sz="1050" b="0" i="0" u="none" strike="noStrike" kern="1200" cap="none" spc="0" normalizeH="0" baseline="0" noProof="0">
              <a:ln>
                <a:noFill/>
              </a:ln>
              <a:solidFill>
                <a:srgbClr val="46464A">
                  <a:lumMod val="20000"/>
                  <a:lumOff val="80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050" b="0" i="0" u="none" strike="noStrike" kern="1200" cap="none" spc="0" normalizeH="0" baseline="0" noProof="0">
              <a:ln>
                <a:noFill/>
              </a:ln>
              <a:solidFill>
                <a:srgbClr val="46464A">
                  <a:lumMod val="20000"/>
                  <a:lumOff val="80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E981FF-3229-4E7B-95B8-AC1850F401AE}" type="slidenum">
              <a:rPr kumimoji="0" lang="tr-TR" sz="3600" b="0" i="0" u="none" strike="noStrike" kern="1200" cap="none" spc="0" normalizeH="0" baseline="0" noProof="0" smtClean="0">
                <a:ln>
                  <a:noFill/>
                </a:ln>
                <a:solidFill>
                  <a:srgbClr val="46464A">
                    <a:lumMod val="60000"/>
                    <a:lumOff val="40000"/>
                  </a:srgb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tr-TR" sz="3600" b="0" i="0" u="none" strike="noStrike" kern="1200" cap="none" spc="0" normalizeH="0" baseline="0" noProof="0">
              <a:ln>
                <a:noFill/>
              </a:ln>
              <a:solidFill>
                <a:srgbClr val="46464A">
                  <a:lumMod val="60000"/>
                  <a:lumOff val="40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625760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339C1D-C8F9-4A89-9620-2CEA14BE212B}" type="datetimeFigureOut">
              <a:rPr kumimoji="0" lang="tr-TR" sz="1050" b="0" i="0" u="none" strike="noStrike" kern="1200" cap="none" spc="0" normalizeH="0" baseline="0" noProof="0" smtClean="0">
                <a:ln>
                  <a:noFill/>
                </a:ln>
                <a:solidFill>
                  <a:srgbClr val="46464A">
                    <a:lumMod val="20000"/>
                    <a:lumOff val="80000"/>
                  </a:srgb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1.10.2024</a:t>
            </a:fld>
            <a:endParaRPr kumimoji="0" lang="tr-TR" sz="1050" b="0" i="0" u="none" strike="noStrike" kern="1200" cap="none" spc="0" normalizeH="0" baseline="0" noProof="0">
              <a:ln>
                <a:noFill/>
              </a:ln>
              <a:solidFill>
                <a:srgbClr val="46464A">
                  <a:lumMod val="20000"/>
                  <a:lumOff val="80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050" b="0" i="0" u="none" strike="noStrike" kern="1200" cap="none" spc="0" normalizeH="0" baseline="0" noProof="0">
              <a:ln>
                <a:noFill/>
              </a:ln>
              <a:solidFill>
                <a:srgbClr val="46464A">
                  <a:lumMod val="20000"/>
                  <a:lumOff val="80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E981FF-3229-4E7B-95B8-AC1850F401AE}" type="slidenum">
              <a:rPr kumimoji="0" lang="tr-TR" sz="3600" b="0" i="0" u="none" strike="noStrike" kern="1200" cap="none" spc="0" normalizeH="0" baseline="0" noProof="0" smtClean="0">
                <a:ln>
                  <a:noFill/>
                </a:ln>
                <a:solidFill>
                  <a:srgbClr val="46464A">
                    <a:lumMod val="60000"/>
                    <a:lumOff val="40000"/>
                  </a:srgb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tr-TR" sz="3600" b="0" i="0" u="none" strike="noStrike" kern="1200" cap="none" spc="0" normalizeH="0" baseline="0" noProof="0">
              <a:ln>
                <a:noFill/>
              </a:ln>
              <a:solidFill>
                <a:srgbClr val="46464A">
                  <a:lumMod val="60000"/>
                  <a:lumOff val="40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242783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339C1D-C8F9-4A89-9620-2CEA14BE212B}" type="datetimeFigureOut">
              <a:rPr kumimoji="0" lang="tr-TR" sz="1050" b="0" i="0" u="none" strike="noStrike" kern="1200" cap="none" spc="0" normalizeH="0" baseline="0" noProof="0" smtClean="0">
                <a:ln>
                  <a:noFill/>
                </a:ln>
                <a:solidFill>
                  <a:srgbClr val="46464A">
                    <a:lumMod val="20000"/>
                    <a:lumOff val="80000"/>
                  </a:srgb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1.10.2024</a:t>
            </a:fld>
            <a:endParaRPr kumimoji="0" lang="tr-TR" sz="1050" b="0" i="0" u="none" strike="noStrike" kern="1200" cap="none" spc="0" normalizeH="0" baseline="0" noProof="0">
              <a:ln>
                <a:noFill/>
              </a:ln>
              <a:solidFill>
                <a:srgbClr val="46464A">
                  <a:lumMod val="20000"/>
                  <a:lumOff val="80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050" b="0" i="0" u="none" strike="noStrike" kern="1200" cap="none" spc="0" normalizeH="0" baseline="0" noProof="0">
              <a:ln>
                <a:noFill/>
              </a:ln>
              <a:solidFill>
                <a:srgbClr val="46464A">
                  <a:lumMod val="20000"/>
                  <a:lumOff val="80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E981FF-3229-4E7B-95B8-AC1850F401AE}" type="slidenum">
              <a:rPr kumimoji="0" lang="tr-TR" sz="3600" b="0" i="0" u="none" strike="noStrike" kern="1200" cap="none" spc="0" normalizeH="0" baseline="0" noProof="0" smtClean="0">
                <a:ln>
                  <a:noFill/>
                </a:ln>
                <a:solidFill>
                  <a:srgbClr val="46464A">
                    <a:lumMod val="60000"/>
                    <a:lumOff val="40000"/>
                  </a:srgb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tr-TR" sz="3600" b="0" i="0" u="none" strike="noStrike" kern="1200" cap="none" spc="0" normalizeH="0" baseline="0" noProof="0">
              <a:ln>
                <a:noFill/>
              </a:ln>
              <a:solidFill>
                <a:srgbClr val="46464A">
                  <a:lumMod val="60000"/>
                  <a:lumOff val="40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597465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339C1D-C8F9-4A89-9620-2CEA14BE212B}" type="datetimeFigureOut">
              <a:rPr kumimoji="0" lang="tr-TR" sz="1050" b="0" i="0" u="none" strike="noStrike" kern="1200" cap="none" spc="0" normalizeH="0" baseline="0" noProof="0" smtClean="0">
                <a:ln>
                  <a:noFill/>
                </a:ln>
                <a:solidFill>
                  <a:srgbClr val="46464A">
                    <a:lumMod val="20000"/>
                    <a:lumOff val="80000"/>
                  </a:srgb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1.10.2024</a:t>
            </a:fld>
            <a:endParaRPr kumimoji="0" lang="tr-TR" sz="1050" b="0" i="0" u="none" strike="noStrike" kern="1200" cap="none" spc="0" normalizeH="0" baseline="0" noProof="0">
              <a:ln>
                <a:noFill/>
              </a:ln>
              <a:solidFill>
                <a:srgbClr val="46464A">
                  <a:lumMod val="20000"/>
                  <a:lumOff val="80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050" b="0" i="0" u="none" strike="noStrike" kern="1200" cap="none" spc="0" normalizeH="0" baseline="0" noProof="0">
              <a:ln>
                <a:noFill/>
              </a:ln>
              <a:solidFill>
                <a:srgbClr val="46464A">
                  <a:lumMod val="20000"/>
                  <a:lumOff val="80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E981FF-3229-4E7B-95B8-AC1850F401AE}" type="slidenum">
              <a:rPr kumimoji="0" lang="tr-TR" sz="3600" b="0" i="0" u="none" strike="noStrike" kern="1200" cap="none" spc="0" normalizeH="0" baseline="0" noProof="0" smtClean="0">
                <a:ln>
                  <a:noFill/>
                </a:ln>
                <a:solidFill>
                  <a:srgbClr val="46464A">
                    <a:lumMod val="60000"/>
                    <a:lumOff val="40000"/>
                  </a:srgb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tr-TR" sz="3600" b="0" i="0" u="none" strike="noStrike" kern="1200" cap="none" spc="0" normalizeH="0" baseline="0" noProof="0">
              <a:ln>
                <a:noFill/>
              </a:ln>
              <a:solidFill>
                <a:srgbClr val="46464A">
                  <a:lumMod val="60000"/>
                  <a:lumOff val="40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224361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339C1D-C8F9-4A89-9620-2CEA14BE212B}" type="datetimeFigureOut">
              <a:rPr kumimoji="0" lang="tr-TR" sz="1050" b="0" i="0" u="none" strike="noStrike" kern="1200" cap="none" spc="0" normalizeH="0" baseline="0" noProof="0" smtClean="0">
                <a:ln>
                  <a:noFill/>
                </a:ln>
                <a:solidFill>
                  <a:srgbClr val="46464A">
                    <a:lumMod val="20000"/>
                    <a:lumOff val="80000"/>
                  </a:srgb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1.10.2024</a:t>
            </a:fld>
            <a:endParaRPr kumimoji="0" lang="tr-TR" sz="1050" b="0" i="0" u="none" strike="noStrike" kern="1200" cap="none" spc="0" normalizeH="0" baseline="0" noProof="0">
              <a:ln>
                <a:noFill/>
              </a:ln>
              <a:solidFill>
                <a:srgbClr val="46464A">
                  <a:lumMod val="20000"/>
                  <a:lumOff val="80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050" b="0" i="0" u="none" strike="noStrike" kern="1200" cap="none" spc="0" normalizeH="0" baseline="0" noProof="0">
              <a:ln>
                <a:noFill/>
              </a:ln>
              <a:solidFill>
                <a:srgbClr val="46464A">
                  <a:lumMod val="20000"/>
                  <a:lumOff val="80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E981FF-3229-4E7B-95B8-AC1850F401AE}" type="slidenum">
              <a:rPr kumimoji="0" lang="tr-TR" sz="3600" b="0" i="0" u="none" strike="noStrike" kern="1200" cap="none" spc="0" normalizeH="0" baseline="0" noProof="0" smtClean="0">
                <a:ln>
                  <a:noFill/>
                </a:ln>
                <a:solidFill>
                  <a:srgbClr val="46464A">
                    <a:lumMod val="60000"/>
                    <a:lumOff val="40000"/>
                  </a:srgb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tr-TR" sz="3600" b="0" i="0" u="none" strike="noStrike" kern="1200" cap="none" spc="0" normalizeH="0" baseline="0" noProof="0">
              <a:ln>
                <a:noFill/>
              </a:ln>
              <a:solidFill>
                <a:srgbClr val="46464A">
                  <a:lumMod val="60000"/>
                  <a:lumOff val="40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9274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815D-BEBD-494B-8BC0-E32F2BD42DF0}" type="datetimeFigureOut">
              <a:rPr lang="tr-TR" smtClean="0"/>
              <a:t>1.10.2024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DFAEF-B73F-4ADD-8355-7315F6199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027928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339C1D-C8F9-4A89-9620-2CEA14BE212B}" type="datetimeFigureOut">
              <a:rPr kumimoji="0" lang="tr-TR" sz="1050" b="0" i="0" u="none" strike="noStrike" kern="1200" cap="none" spc="0" normalizeH="0" baseline="0" noProof="0" smtClean="0">
                <a:ln>
                  <a:noFill/>
                </a:ln>
                <a:solidFill>
                  <a:srgbClr val="46464A">
                    <a:lumMod val="20000"/>
                    <a:lumOff val="80000"/>
                  </a:srgb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1.10.2024</a:t>
            </a:fld>
            <a:endParaRPr kumimoji="0" lang="tr-TR" sz="1050" b="0" i="0" u="none" strike="noStrike" kern="1200" cap="none" spc="0" normalizeH="0" baseline="0" noProof="0">
              <a:ln>
                <a:noFill/>
              </a:ln>
              <a:solidFill>
                <a:srgbClr val="46464A">
                  <a:lumMod val="20000"/>
                  <a:lumOff val="80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050" b="0" i="0" u="none" strike="noStrike" kern="1200" cap="none" spc="0" normalizeH="0" baseline="0" noProof="0">
              <a:ln>
                <a:noFill/>
              </a:ln>
              <a:solidFill>
                <a:srgbClr val="46464A">
                  <a:lumMod val="20000"/>
                  <a:lumOff val="80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E981FF-3229-4E7B-95B8-AC1850F401AE}" type="slidenum">
              <a:rPr kumimoji="0" lang="tr-TR" sz="3600" b="0" i="0" u="none" strike="noStrike" kern="1200" cap="none" spc="0" normalizeH="0" baseline="0" noProof="0" smtClean="0">
                <a:ln>
                  <a:noFill/>
                </a:ln>
                <a:solidFill>
                  <a:srgbClr val="46464A">
                    <a:lumMod val="60000"/>
                    <a:lumOff val="40000"/>
                  </a:srgb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tr-TR" sz="3600" b="0" i="0" u="none" strike="noStrike" kern="1200" cap="none" spc="0" normalizeH="0" baseline="0" noProof="0">
              <a:ln>
                <a:noFill/>
              </a:ln>
              <a:solidFill>
                <a:srgbClr val="46464A">
                  <a:lumMod val="60000"/>
                  <a:lumOff val="40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120977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92EC4C-CACE-4180-8A44-D6D04606C1A3}" type="slidenum">
              <a:rPr lang="tr-TR" smtClean="0">
                <a:solidFill>
                  <a:prstClr val="black">
                    <a:tint val="75000"/>
                  </a:prstClr>
                </a:solidFill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tr-TR">
              <a:solidFill>
                <a:prstClr val="black">
                  <a:tint val="75000"/>
                </a:prstClr>
              </a:solidFill>
              <a:latin typeface="Arial" pitchFamily="34" charset="0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40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502403"/>
      </p:ext>
    </p:extLst>
  </p:cSld>
  <p:clrMapOvr>
    <a:masterClrMapping/>
  </p:clrMapOvr>
  <p:transition>
    <p:plus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24744"/>
            <a:ext cx="10972800" cy="5112568"/>
          </a:xfrm>
        </p:spPr>
        <p:txBody>
          <a:bodyPr/>
          <a:lstStyle>
            <a:lvl1pPr marL="0" indent="457200">
              <a:buNone/>
              <a:defRPr>
                <a:latin typeface="Comic Sans MS" panose="030F0702030302020204" pitchFamily="66" charset="0"/>
              </a:defRPr>
            </a:lvl1pPr>
            <a:lvl2pPr>
              <a:defRPr>
                <a:latin typeface="Comic Sans MS" panose="030F0702030302020204" pitchFamily="66" charset="0"/>
              </a:defRPr>
            </a:lvl2pPr>
            <a:lvl3pPr>
              <a:defRPr>
                <a:latin typeface="Comic Sans MS" panose="030F0702030302020204" pitchFamily="66" charset="0"/>
              </a:defRPr>
            </a:lvl3pPr>
            <a:lvl4pPr>
              <a:defRPr>
                <a:latin typeface="Comic Sans MS" panose="030F0702030302020204" pitchFamily="66" charset="0"/>
              </a:defRPr>
            </a:lvl4pPr>
            <a:lvl5pPr>
              <a:defRPr>
                <a:latin typeface="Comic Sans MS" panose="030F0702030302020204" pitchFamily="66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92EC4C-CACE-4180-8A44-D6D04606C1A3}" type="slidenum">
              <a:rPr lang="tr-TR" smtClean="0">
                <a:solidFill>
                  <a:prstClr val="black">
                    <a:tint val="75000"/>
                  </a:prstClr>
                </a:solidFill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tr-TR">
              <a:solidFill>
                <a:prstClr val="black">
                  <a:tint val="75000"/>
                </a:prstClr>
              </a:solidFill>
              <a:latin typeface="Arial" pitchFamily="34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48000"/>
          </a:xfrm>
        </p:spPr>
        <p:txBody>
          <a:bodyPr>
            <a:noAutofit/>
          </a:bodyPr>
          <a:lstStyle>
            <a:lvl1pPr>
              <a:defRPr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41576874"/>
      </p:ext>
    </p:extLst>
  </p:cSld>
  <p:clrMapOvr>
    <a:masterClrMapping/>
  </p:clrMapOvr>
  <p:transition>
    <p:plus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0E79908-57EE-4F43-ABF7-FDD4277A28DB}" type="slidenum">
              <a:rPr lang="en-US" altLang="zh-TW" smtClean="0">
                <a:solidFill>
                  <a:prstClr val="white"/>
                </a:solidFill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TW">
              <a:solidFill>
                <a:prstClr val="white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410251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r-TR">
              <a:solidFill>
                <a:prstClr val="black">
                  <a:tint val="75000"/>
                </a:prstClr>
              </a:solidFill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r-TR">
              <a:solidFill>
                <a:prstClr val="black">
                  <a:tint val="75000"/>
                </a:prstClr>
              </a:solidFill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F68D14B-E62E-4C2B-83F0-8BA40636585A}" type="slidenum">
              <a:rPr lang="tr-TR" smtClean="0">
                <a:solidFill>
                  <a:prstClr val="black">
                    <a:tint val="75000"/>
                  </a:prstClr>
                </a:solidFill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tr-TR">
              <a:solidFill>
                <a:prstClr val="black">
                  <a:tint val="75000"/>
                </a:prstClr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046960"/>
      </p:ext>
    </p:extLst>
  </p:cSld>
  <p:clrMapOvr>
    <a:masterClrMapping/>
  </p:clrMapOvr>
  <p:transition>
    <p:plus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617538"/>
            <a:ext cx="10390716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Online Image Placeholder 3"/>
          <p:cNvSpPr>
            <a:spLocks noGrp="1"/>
          </p:cNvSpPr>
          <p:nvPr>
            <p:ph type="clipArt"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19200" y="6324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tr-TR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70400" y="63246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tr-TR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42400" y="6324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574F388-7070-46B4-8CAD-2D65846C2D98}" type="slidenum">
              <a:rPr lang="en-US" altLang="tr-TR" smtClean="0">
                <a:solidFill>
                  <a:prstClr val="black">
                    <a:tint val="75000"/>
                  </a:prstClr>
                </a:solidFill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tr-TR">
              <a:solidFill>
                <a:prstClr val="black">
                  <a:tint val="75000"/>
                </a:prstClr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75606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r-TR">
              <a:solidFill>
                <a:prstClr val="black">
                  <a:tint val="75000"/>
                </a:prstClr>
              </a:solidFill>
              <a:latin typeface="Arial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r-TR">
              <a:solidFill>
                <a:prstClr val="black">
                  <a:tint val="75000"/>
                </a:prstClr>
              </a:solidFill>
              <a:latin typeface="Arial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BACC0C6-0267-4D15-9CB5-4555C7D89DE8}" type="slidenum">
              <a:rPr lang="tr-TR" smtClean="0">
                <a:solidFill>
                  <a:prstClr val="black">
                    <a:tint val="75000"/>
                  </a:prstClr>
                </a:solidFill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tr-TR">
              <a:solidFill>
                <a:prstClr val="black">
                  <a:tint val="75000"/>
                </a:prstClr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467334"/>
      </p:ext>
    </p:extLst>
  </p:cSld>
  <p:clrMapOvr>
    <a:masterClrMapping/>
  </p:clrMapOvr>
  <p:transition>
    <p:plus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92EC4C-CACE-4180-8A44-D6D04606C1A3}" type="slidenum">
              <a:rPr lang="tr-TR" smtClean="0">
                <a:solidFill>
                  <a:prstClr val="black">
                    <a:tint val="75000"/>
                  </a:prstClr>
                </a:solidFill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tr-TR">
              <a:solidFill>
                <a:prstClr val="black">
                  <a:tint val="75000"/>
                </a:prstClr>
              </a:solidFill>
              <a:latin typeface="Arial" pitchFamily="34" charset="0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40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064961"/>
      </p:ext>
    </p:extLst>
  </p:cSld>
  <p:clrMapOvr>
    <a:masterClrMapping/>
  </p:clrMapOvr>
  <p:transition>
    <p:plus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24744"/>
            <a:ext cx="10972800" cy="5112568"/>
          </a:xfrm>
        </p:spPr>
        <p:txBody>
          <a:bodyPr/>
          <a:lstStyle>
            <a:lvl1pPr marL="0" indent="457200">
              <a:buNone/>
              <a:defRPr>
                <a:latin typeface="Comic Sans MS" panose="030F0702030302020204" pitchFamily="66" charset="0"/>
              </a:defRPr>
            </a:lvl1pPr>
            <a:lvl2pPr>
              <a:defRPr>
                <a:latin typeface="Comic Sans MS" panose="030F0702030302020204" pitchFamily="66" charset="0"/>
              </a:defRPr>
            </a:lvl2pPr>
            <a:lvl3pPr>
              <a:defRPr>
                <a:latin typeface="Comic Sans MS" panose="030F0702030302020204" pitchFamily="66" charset="0"/>
              </a:defRPr>
            </a:lvl3pPr>
            <a:lvl4pPr>
              <a:defRPr>
                <a:latin typeface="Comic Sans MS" panose="030F0702030302020204" pitchFamily="66" charset="0"/>
              </a:defRPr>
            </a:lvl4pPr>
            <a:lvl5pPr>
              <a:defRPr>
                <a:latin typeface="Comic Sans MS" panose="030F0702030302020204" pitchFamily="66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92EC4C-CACE-4180-8A44-D6D04606C1A3}" type="slidenum">
              <a:rPr lang="tr-TR" smtClean="0">
                <a:solidFill>
                  <a:prstClr val="black">
                    <a:tint val="75000"/>
                  </a:prstClr>
                </a:solidFill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tr-TR">
              <a:solidFill>
                <a:prstClr val="black">
                  <a:tint val="75000"/>
                </a:prstClr>
              </a:solidFill>
              <a:latin typeface="Arial" pitchFamily="34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48000"/>
          </a:xfrm>
        </p:spPr>
        <p:txBody>
          <a:bodyPr>
            <a:noAutofit/>
          </a:bodyPr>
          <a:lstStyle>
            <a:lvl1pPr>
              <a:defRPr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56432543"/>
      </p:ext>
    </p:extLst>
  </p:cSld>
  <p:clrMapOvr>
    <a:masterClrMapping/>
  </p:clrMapOvr>
  <p:transition>
    <p:plus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0E79908-57EE-4F43-ABF7-FDD4277A28DB}" type="slidenum">
              <a:rPr lang="en-US" altLang="zh-TW" smtClean="0">
                <a:solidFill>
                  <a:prstClr val="white"/>
                </a:solidFill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TW">
              <a:solidFill>
                <a:prstClr val="white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355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815D-BEBD-494B-8BC0-E32F2BD42DF0}" type="datetimeFigureOut">
              <a:rPr lang="tr-TR" smtClean="0"/>
              <a:t>1.10.2024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DFAEF-B73F-4ADD-8355-7315F6199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3995551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r-TR">
              <a:solidFill>
                <a:prstClr val="black">
                  <a:tint val="75000"/>
                </a:prstClr>
              </a:solidFill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r-TR">
              <a:solidFill>
                <a:prstClr val="black">
                  <a:tint val="75000"/>
                </a:prstClr>
              </a:solidFill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F68D14B-E62E-4C2B-83F0-8BA40636585A}" type="slidenum">
              <a:rPr lang="tr-TR" smtClean="0">
                <a:solidFill>
                  <a:prstClr val="black">
                    <a:tint val="75000"/>
                  </a:prstClr>
                </a:solidFill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tr-TR">
              <a:solidFill>
                <a:prstClr val="black">
                  <a:tint val="75000"/>
                </a:prstClr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269137"/>
      </p:ext>
    </p:extLst>
  </p:cSld>
  <p:clrMapOvr>
    <a:masterClrMapping/>
  </p:clrMapOvr>
  <p:transition>
    <p:plus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617538"/>
            <a:ext cx="10390716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Online Image Placeholder 3"/>
          <p:cNvSpPr>
            <a:spLocks noGrp="1"/>
          </p:cNvSpPr>
          <p:nvPr>
            <p:ph type="clipArt"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19200" y="6324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tr-TR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70400" y="63246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tr-TR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42400" y="6324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574F388-7070-46B4-8CAD-2D65846C2D98}" type="slidenum">
              <a:rPr lang="en-US" altLang="tr-TR" smtClean="0">
                <a:solidFill>
                  <a:prstClr val="black">
                    <a:tint val="75000"/>
                  </a:prstClr>
                </a:solidFill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tr-TR">
              <a:solidFill>
                <a:prstClr val="black">
                  <a:tint val="75000"/>
                </a:prstClr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12018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r-TR">
              <a:solidFill>
                <a:prstClr val="black">
                  <a:tint val="75000"/>
                </a:prstClr>
              </a:solidFill>
              <a:latin typeface="Arial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r-TR">
              <a:solidFill>
                <a:prstClr val="black">
                  <a:tint val="75000"/>
                </a:prstClr>
              </a:solidFill>
              <a:latin typeface="Arial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BACC0C6-0267-4D15-9CB5-4555C7D89DE8}" type="slidenum">
              <a:rPr lang="tr-TR" smtClean="0">
                <a:solidFill>
                  <a:prstClr val="black">
                    <a:tint val="75000"/>
                  </a:prstClr>
                </a:solidFill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tr-TR">
              <a:solidFill>
                <a:prstClr val="black">
                  <a:tint val="75000"/>
                </a:prstClr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508433"/>
      </p:ext>
    </p:extLst>
  </p:cSld>
  <p:clrMapOvr>
    <a:masterClrMapping/>
  </p:clrMapOvr>
  <p:transition>
    <p:plus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92EC4C-CACE-4180-8A44-D6D04606C1A3}" type="slidenum">
              <a:rPr lang="tr-TR" smtClean="0">
                <a:solidFill>
                  <a:prstClr val="black">
                    <a:tint val="75000"/>
                  </a:prstClr>
                </a:solidFill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tr-TR">
              <a:solidFill>
                <a:prstClr val="black">
                  <a:tint val="75000"/>
                </a:prstClr>
              </a:solidFill>
              <a:latin typeface="Arial" pitchFamily="34" charset="0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40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77246125"/>
      </p:ext>
    </p:extLst>
  </p:cSld>
  <p:clrMapOvr>
    <a:masterClrMapping/>
  </p:clrMapOvr>
  <p:transition>
    <p:plus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24744"/>
            <a:ext cx="10972800" cy="5112568"/>
          </a:xfrm>
        </p:spPr>
        <p:txBody>
          <a:bodyPr/>
          <a:lstStyle>
            <a:lvl1pPr marL="0" indent="457200">
              <a:buNone/>
              <a:defRPr>
                <a:latin typeface="Comic Sans MS" panose="030F0702030302020204" pitchFamily="66" charset="0"/>
              </a:defRPr>
            </a:lvl1pPr>
            <a:lvl2pPr>
              <a:defRPr>
                <a:latin typeface="Comic Sans MS" panose="030F0702030302020204" pitchFamily="66" charset="0"/>
              </a:defRPr>
            </a:lvl2pPr>
            <a:lvl3pPr>
              <a:defRPr>
                <a:latin typeface="Comic Sans MS" panose="030F0702030302020204" pitchFamily="66" charset="0"/>
              </a:defRPr>
            </a:lvl3pPr>
            <a:lvl4pPr>
              <a:defRPr>
                <a:latin typeface="Comic Sans MS" panose="030F0702030302020204" pitchFamily="66" charset="0"/>
              </a:defRPr>
            </a:lvl4pPr>
            <a:lvl5pPr>
              <a:defRPr>
                <a:latin typeface="Comic Sans MS" panose="030F0702030302020204" pitchFamily="66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92EC4C-CACE-4180-8A44-D6D04606C1A3}" type="slidenum">
              <a:rPr lang="tr-TR" smtClean="0">
                <a:solidFill>
                  <a:prstClr val="black">
                    <a:tint val="75000"/>
                  </a:prstClr>
                </a:solidFill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tr-TR">
              <a:solidFill>
                <a:prstClr val="black">
                  <a:tint val="75000"/>
                </a:prstClr>
              </a:solidFill>
              <a:latin typeface="Arial" pitchFamily="34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48000"/>
          </a:xfrm>
        </p:spPr>
        <p:txBody>
          <a:bodyPr>
            <a:noAutofit/>
          </a:bodyPr>
          <a:lstStyle>
            <a:lvl1pPr>
              <a:defRPr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19381284"/>
      </p:ext>
    </p:extLst>
  </p:cSld>
  <p:clrMapOvr>
    <a:masterClrMapping/>
  </p:clrMapOvr>
  <p:transition>
    <p:plus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0E79908-57EE-4F43-ABF7-FDD4277A28DB}" type="slidenum">
              <a:rPr lang="en-US" altLang="zh-TW" smtClean="0">
                <a:solidFill>
                  <a:prstClr val="white"/>
                </a:solidFill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TW">
              <a:solidFill>
                <a:prstClr val="white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99681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r-TR">
              <a:solidFill>
                <a:prstClr val="black">
                  <a:tint val="75000"/>
                </a:prstClr>
              </a:solidFill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r-TR">
              <a:solidFill>
                <a:prstClr val="black">
                  <a:tint val="75000"/>
                </a:prstClr>
              </a:solidFill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F68D14B-E62E-4C2B-83F0-8BA40636585A}" type="slidenum">
              <a:rPr lang="tr-TR" smtClean="0">
                <a:solidFill>
                  <a:prstClr val="black">
                    <a:tint val="75000"/>
                  </a:prstClr>
                </a:solidFill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tr-TR">
              <a:solidFill>
                <a:prstClr val="black">
                  <a:tint val="75000"/>
                </a:prstClr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93377"/>
      </p:ext>
    </p:extLst>
  </p:cSld>
  <p:clrMapOvr>
    <a:masterClrMapping/>
  </p:clrMapOvr>
  <p:transition>
    <p:plus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617538"/>
            <a:ext cx="10390716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Online Image Placeholder 3"/>
          <p:cNvSpPr>
            <a:spLocks noGrp="1"/>
          </p:cNvSpPr>
          <p:nvPr>
            <p:ph type="clipArt"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19200" y="6324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tr-TR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70400" y="63246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tr-TR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42400" y="6324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574F388-7070-46B4-8CAD-2D65846C2D98}" type="slidenum">
              <a:rPr lang="en-US" altLang="tr-TR" smtClean="0">
                <a:solidFill>
                  <a:prstClr val="black">
                    <a:tint val="75000"/>
                  </a:prstClr>
                </a:solidFill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tr-TR">
              <a:solidFill>
                <a:prstClr val="black">
                  <a:tint val="75000"/>
                </a:prstClr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18923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r-TR">
              <a:solidFill>
                <a:prstClr val="black">
                  <a:tint val="75000"/>
                </a:prstClr>
              </a:solidFill>
              <a:latin typeface="Arial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r-TR">
              <a:solidFill>
                <a:prstClr val="black">
                  <a:tint val="75000"/>
                </a:prstClr>
              </a:solidFill>
              <a:latin typeface="Arial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BACC0C6-0267-4D15-9CB5-4555C7D89DE8}" type="slidenum">
              <a:rPr lang="tr-TR" smtClean="0">
                <a:solidFill>
                  <a:prstClr val="black">
                    <a:tint val="75000"/>
                  </a:prstClr>
                </a:solidFill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tr-TR">
              <a:solidFill>
                <a:prstClr val="black">
                  <a:tint val="75000"/>
                </a:prstClr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5645211"/>
      </p:ext>
    </p:extLst>
  </p:cSld>
  <p:clrMapOvr>
    <a:masterClrMapping/>
  </p:clrMapOvr>
  <p:transition>
    <p:plus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92EC4C-CACE-4180-8A44-D6D04606C1A3}" type="slidenum">
              <a:rPr lang="tr-TR" smtClean="0">
                <a:solidFill>
                  <a:prstClr val="black">
                    <a:tint val="75000"/>
                  </a:prstClr>
                </a:solidFill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tr-TR">
              <a:solidFill>
                <a:prstClr val="black">
                  <a:tint val="75000"/>
                </a:prstClr>
              </a:solidFill>
              <a:latin typeface="Arial" pitchFamily="34" charset="0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40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2913008"/>
      </p:ext>
    </p:extLst>
  </p:cSld>
  <p:clrMapOvr>
    <a:masterClrMapping/>
  </p:clrMapOvr>
  <p:transition>
    <p:plus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B815D-BEBD-494B-8BC0-E32F2BD42DF0}" type="datetimeFigureOut">
              <a:rPr lang="tr-TR" smtClean="0"/>
              <a:t>1.10.2024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DFAEF-B73F-4ADD-8355-7315F6199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1835431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24744"/>
            <a:ext cx="10972800" cy="5112568"/>
          </a:xfrm>
        </p:spPr>
        <p:txBody>
          <a:bodyPr/>
          <a:lstStyle>
            <a:lvl1pPr marL="0" indent="457200">
              <a:buNone/>
              <a:defRPr>
                <a:latin typeface="Comic Sans MS" panose="030F0702030302020204" pitchFamily="66" charset="0"/>
              </a:defRPr>
            </a:lvl1pPr>
            <a:lvl2pPr>
              <a:defRPr>
                <a:latin typeface="Comic Sans MS" panose="030F0702030302020204" pitchFamily="66" charset="0"/>
              </a:defRPr>
            </a:lvl2pPr>
            <a:lvl3pPr>
              <a:defRPr>
                <a:latin typeface="Comic Sans MS" panose="030F0702030302020204" pitchFamily="66" charset="0"/>
              </a:defRPr>
            </a:lvl3pPr>
            <a:lvl4pPr>
              <a:defRPr>
                <a:latin typeface="Comic Sans MS" panose="030F0702030302020204" pitchFamily="66" charset="0"/>
              </a:defRPr>
            </a:lvl4pPr>
            <a:lvl5pPr>
              <a:defRPr>
                <a:latin typeface="Comic Sans MS" panose="030F0702030302020204" pitchFamily="66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92EC4C-CACE-4180-8A44-D6D04606C1A3}" type="slidenum">
              <a:rPr lang="tr-TR" smtClean="0">
                <a:solidFill>
                  <a:prstClr val="black">
                    <a:tint val="75000"/>
                  </a:prstClr>
                </a:solidFill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tr-TR">
              <a:solidFill>
                <a:prstClr val="black">
                  <a:tint val="75000"/>
                </a:prstClr>
              </a:solidFill>
              <a:latin typeface="Arial" pitchFamily="34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48000"/>
          </a:xfrm>
        </p:spPr>
        <p:txBody>
          <a:bodyPr>
            <a:noAutofit/>
          </a:bodyPr>
          <a:lstStyle>
            <a:lvl1pPr>
              <a:defRPr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86247363"/>
      </p:ext>
    </p:extLst>
  </p:cSld>
  <p:clrMapOvr>
    <a:masterClrMapping/>
  </p:clrMapOvr>
  <p:transition>
    <p:plus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0E79908-57EE-4F43-ABF7-FDD4277A28DB}" type="slidenum">
              <a:rPr lang="en-US" altLang="zh-TW" smtClean="0">
                <a:solidFill>
                  <a:prstClr val="white"/>
                </a:solidFill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TW">
              <a:solidFill>
                <a:prstClr val="white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890828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r-TR">
              <a:solidFill>
                <a:prstClr val="black">
                  <a:tint val="75000"/>
                </a:prstClr>
              </a:solidFill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r-TR">
              <a:solidFill>
                <a:prstClr val="black">
                  <a:tint val="75000"/>
                </a:prstClr>
              </a:solidFill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F68D14B-E62E-4C2B-83F0-8BA40636585A}" type="slidenum">
              <a:rPr lang="tr-TR" smtClean="0">
                <a:solidFill>
                  <a:prstClr val="black">
                    <a:tint val="75000"/>
                  </a:prstClr>
                </a:solidFill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tr-TR">
              <a:solidFill>
                <a:prstClr val="black">
                  <a:tint val="75000"/>
                </a:prstClr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110296"/>
      </p:ext>
    </p:extLst>
  </p:cSld>
  <p:clrMapOvr>
    <a:masterClrMapping/>
  </p:clrMapOvr>
  <p:transition>
    <p:plus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617538"/>
            <a:ext cx="10390716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Online Image Placeholder 3"/>
          <p:cNvSpPr>
            <a:spLocks noGrp="1"/>
          </p:cNvSpPr>
          <p:nvPr>
            <p:ph type="clipArt"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19200" y="6324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tr-TR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70400" y="63246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tr-TR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42400" y="6324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574F388-7070-46B4-8CAD-2D65846C2D98}" type="slidenum">
              <a:rPr lang="en-US" altLang="tr-TR" smtClean="0">
                <a:solidFill>
                  <a:prstClr val="black">
                    <a:tint val="75000"/>
                  </a:prstClr>
                </a:solidFill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tr-TR">
              <a:solidFill>
                <a:prstClr val="black">
                  <a:tint val="75000"/>
                </a:prstClr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187655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r-TR">
              <a:solidFill>
                <a:prstClr val="black">
                  <a:tint val="75000"/>
                </a:prstClr>
              </a:solidFill>
              <a:latin typeface="Arial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r-TR">
              <a:solidFill>
                <a:prstClr val="black">
                  <a:tint val="75000"/>
                </a:prstClr>
              </a:solidFill>
              <a:latin typeface="Arial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BACC0C6-0267-4D15-9CB5-4555C7D89DE8}" type="slidenum">
              <a:rPr lang="tr-TR" smtClean="0">
                <a:solidFill>
                  <a:prstClr val="black">
                    <a:tint val="75000"/>
                  </a:prstClr>
                </a:solidFill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tr-TR">
              <a:solidFill>
                <a:prstClr val="black">
                  <a:tint val="75000"/>
                </a:prstClr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28271"/>
      </p:ext>
    </p:extLst>
  </p:cSld>
  <p:clrMapOvr>
    <a:masterClrMapping/>
  </p:clrMapOvr>
  <p:transition>
    <p:plus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omic Sans MS" panose="030F0702030302020204" pitchFamily="66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92EC4C-CACE-4180-8A44-D6D04606C1A3}" type="slidenum">
              <a:rPr lang="tr-TR" smtClean="0">
                <a:solidFill>
                  <a:prstClr val="black">
                    <a:tint val="75000"/>
                  </a:prstClr>
                </a:solidFill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tr-TR">
              <a:solidFill>
                <a:prstClr val="black">
                  <a:tint val="75000"/>
                </a:prstClr>
              </a:solidFill>
              <a:latin typeface="Arial" pitchFamily="34" charset="0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40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20751312"/>
      </p:ext>
    </p:extLst>
  </p:cSld>
  <p:clrMapOvr>
    <a:masterClrMapping/>
  </p:clrMapOvr>
  <p:transition>
    <p:plus/>
  </p:transition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24744"/>
            <a:ext cx="10972800" cy="5112568"/>
          </a:xfrm>
        </p:spPr>
        <p:txBody>
          <a:bodyPr/>
          <a:lstStyle>
            <a:lvl1pPr marL="0" indent="457200">
              <a:buNone/>
              <a:defRPr>
                <a:latin typeface="Comic Sans MS" panose="030F0702030302020204" pitchFamily="66" charset="0"/>
              </a:defRPr>
            </a:lvl1pPr>
            <a:lvl2pPr>
              <a:defRPr>
                <a:latin typeface="Comic Sans MS" panose="030F0702030302020204" pitchFamily="66" charset="0"/>
              </a:defRPr>
            </a:lvl2pPr>
            <a:lvl3pPr>
              <a:defRPr>
                <a:latin typeface="Comic Sans MS" panose="030F0702030302020204" pitchFamily="66" charset="0"/>
              </a:defRPr>
            </a:lvl3pPr>
            <a:lvl4pPr>
              <a:defRPr>
                <a:latin typeface="Comic Sans MS" panose="030F0702030302020204" pitchFamily="66" charset="0"/>
              </a:defRPr>
            </a:lvl4pPr>
            <a:lvl5pPr>
              <a:defRPr>
                <a:latin typeface="Comic Sans MS" panose="030F0702030302020204" pitchFamily="66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92EC4C-CACE-4180-8A44-D6D04606C1A3}" type="slidenum">
              <a:rPr lang="tr-TR" smtClean="0">
                <a:solidFill>
                  <a:prstClr val="black">
                    <a:tint val="75000"/>
                  </a:prstClr>
                </a:solidFill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tr-TR">
              <a:solidFill>
                <a:prstClr val="black">
                  <a:tint val="75000"/>
                </a:prstClr>
              </a:solidFill>
              <a:latin typeface="Arial" pitchFamily="34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48000"/>
          </a:xfrm>
        </p:spPr>
        <p:txBody>
          <a:bodyPr>
            <a:noAutofit/>
          </a:bodyPr>
          <a:lstStyle>
            <a:lvl1pPr>
              <a:defRPr sz="32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53115863"/>
      </p:ext>
    </p:extLst>
  </p:cSld>
  <p:clrMapOvr>
    <a:masterClrMapping/>
  </p:clrMapOvr>
  <p:transition>
    <p:plus/>
  </p:transition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prstClr val="white"/>
              </a:solidFill>
              <a:latin typeface="Arial" pitchFamily="34" charset="0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0E79908-57EE-4F43-ABF7-FDD4277A28DB}" type="slidenum">
              <a:rPr lang="en-US" altLang="zh-TW" smtClean="0">
                <a:solidFill>
                  <a:prstClr val="white"/>
                </a:solidFill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TW">
              <a:solidFill>
                <a:prstClr val="white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701074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r-TR">
              <a:solidFill>
                <a:prstClr val="black">
                  <a:tint val="75000"/>
                </a:prstClr>
              </a:solidFill>
              <a:latin typeface="Arial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tr-TR">
              <a:solidFill>
                <a:prstClr val="black">
                  <a:tint val="75000"/>
                </a:prstClr>
              </a:solidFill>
              <a:latin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F68D14B-E62E-4C2B-83F0-8BA40636585A}" type="slidenum">
              <a:rPr lang="tr-TR" smtClean="0">
                <a:solidFill>
                  <a:prstClr val="black">
                    <a:tint val="75000"/>
                  </a:prstClr>
                </a:solidFill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tr-TR">
              <a:solidFill>
                <a:prstClr val="black">
                  <a:tint val="75000"/>
                </a:prstClr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7233836"/>
      </p:ext>
    </p:extLst>
  </p:cSld>
  <p:clrMapOvr>
    <a:masterClrMapping/>
  </p:clrMapOvr>
  <p:transition>
    <p:plus/>
  </p:transition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585" y="617538"/>
            <a:ext cx="10390716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Online Image Placeholder 3"/>
          <p:cNvSpPr>
            <a:spLocks noGrp="1"/>
          </p:cNvSpPr>
          <p:nvPr>
            <p:ph type="clipArt"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19200" y="6324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tr-TR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70400" y="63246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tr-TR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042400" y="6324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574F388-7070-46B4-8CAD-2D65846C2D98}" type="slidenum">
              <a:rPr lang="en-US" altLang="tr-TR" smtClean="0">
                <a:solidFill>
                  <a:prstClr val="black">
                    <a:tint val="75000"/>
                  </a:prstClr>
                </a:solidFill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tr-TR">
              <a:solidFill>
                <a:prstClr val="black">
                  <a:tint val="75000"/>
                </a:prstClr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072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1.xml"/><Relationship Id="rId7" Type="http://schemas.openxmlformats.org/officeDocument/2006/relationships/theme" Target="../theme/theme10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5" Type="http://schemas.openxmlformats.org/officeDocument/2006/relationships/slideLayout" Target="../slideLayouts/slideLayout93.xml"/><Relationship Id="rId4" Type="http://schemas.openxmlformats.org/officeDocument/2006/relationships/slideLayout" Target="../slideLayouts/slideLayout92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7.xml"/><Relationship Id="rId7" Type="http://schemas.openxmlformats.org/officeDocument/2006/relationships/theme" Target="../theme/theme11.xml"/><Relationship Id="rId2" Type="http://schemas.openxmlformats.org/officeDocument/2006/relationships/slideLayout" Target="../slideLayouts/slideLayout96.xml"/><Relationship Id="rId1" Type="http://schemas.openxmlformats.org/officeDocument/2006/relationships/slideLayout" Target="../slideLayouts/slideLayout95.xml"/><Relationship Id="rId6" Type="http://schemas.openxmlformats.org/officeDocument/2006/relationships/slideLayout" Target="../slideLayouts/slideLayout100.xml"/><Relationship Id="rId5" Type="http://schemas.openxmlformats.org/officeDocument/2006/relationships/slideLayout" Target="../slideLayouts/slideLayout99.xml"/><Relationship Id="rId4" Type="http://schemas.openxmlformats.org/officeDocument/2006/relationships/slideLayout" Target="../slideLayouts/slideLayout98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3.xml"/><Relationship Id="rId7" Type="http://schemas.openxmlformats.org/officeDocument/2006/relationships/theme" Target="../theme/theme12.xml"/><Relationship Id="rId2" Type="http://schemas.openxmlformats.org/officeDocument/2006/relationships/slideLayout" Target="../slideLayouts/slideLayout102.xml"/><Relationship Id="rId1" Type="http://schemas.openxmlformats.org/officeDocument/2006/relationships/slideLayout" Target="../slideLayouts/slideLayout101.xml"/><Relationship Id="rId6" Type="http://schemas.openxmlformats.org/officeDocument/2006/relationships/slideLayout" Target="../slideLayouts/slideLayout106.xml"/><Relationship Id="rId5" Type="http://schemas.openxmlformats.org/officeDocument/2006/relationships/slideLayout" Target="../slideLayouts/slideLayout105.xml"/><Relationship Id="rId4" Type="http://schemas.openxmlformats.org/officeDocument/2006/relationships/slideLayout" Target="../slideLayouts/slideLayout104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9.xml"/><Relationship Id="rId7" Type="http://schemas.openxmlformats.org/officeDocument/2006/relationships/theme" Target="../theme/theme13.xml"/><Relationship Id="rId2" Type="http://schemas.openxmlformats.org/officeDocument/2006/relationships/slideLayout" Target="../slideLayouts/slideLayout108.xml"/><Relationship Id="rId1" Type="http://schemas.openxmlformats.org/officeDocument/2006/relationships/slideLayout" Target="../slideLayouts/slideLayout107.xml"/><Relationship Id="rId6" Type="http://schemas.openxmlformats.org/officeDocument/2006/relationships/slideLayout" Target="../slideLayouts/slideLayout112.xml"/><Relationship Id="rId5" Type="http://schemas.openxmlformats.org/officeDocument/2006/relationships/slideLayout" Target="../slideLayouts/slideLayout111.xml"/><Relationship Id="rId4" Type="http://schemas.openxmlformats.org/officeDocument/2006/relationships/slideLayout" Target="../slideLayouts/slideLayout110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5.xml"/><Relationship Id="rId7" Type="http://schemas.openxmlformats.org/officeDocument/2006/relationships/theme" Target="../theme/theme14.xml"/><Relationship Id="rId2" Type="http://schemas.openxmlformats.org/officeDocument/2006/relationships/slideLayout" Target="../slideLayouts/slideLayout114.xml"/><Relationship Id="rId1" Type="http://schemas.openxmlformats.org/officeDocument/2006/relationships/slideLayout" Target="../slideLayouts/slideLayout113.xml"/><Relationship Id="rId6" Type="http://schemas.openxmlformats.org/officeDocument/2006/relationships/slideLayout" Target="../slideLayouts/slideLayout118.xml"/><Relationship Id="rId5" Type="http://schemas.openxmlformats.org/officeDocument/2006/relationships/slideLayout" Target="../slideLayouts/slideLayout117.xml"/><Relationship Id="rId4" Type="http://schemas.openxmlformats.org/officeDocument/2006/relationships/slideLayout" Target="../slideLayouts/slideLayout116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1.xml"/><Relationship Id="rId7" Type="http://schemas.openxmlformats.org/officeDocument/2006/relationships/theme" Target="../theme/theme15.xml"/><Relationship Id="rId2" Type="http://schemas.openxmlformats.org/officeDocument/2006/relationships/slideLayout" Target="../slideLayouts/slideLayout120.xml"/><Relationship Id="rId1" Type="http://schemas.openxmlformats.org/officeDocument/2006/relationships/slideLayout" Target="../slideLayouts/slideLayout119.xml"/><Relationship Id="rId6" Type="http://schemas.openxmlformats.org/officeDocument/2006/relationships/slideLayout" Target="../slideLayouts/slideLayout124.xml"/><Relationship Id="rId5" Type="http://schemas.openxmlformats.org/officeDocument/2006/relationships/slideLayout" Target="../slideLayouts/slideLayout123.xml"/><Relationship Id="rId4" Type="http://schemas.openxmlformats.org/officeDocument/2006/relationships/slideLayout" Target="../slideLayouts/slideLayout1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3.xml"/><Relationship Id="rId7" Type="http://schemas.openxmlformats.org/officeDocument/2006/relationships/theme" Target="../theme/theme7.xml"/><Relationship Id="rId2" Type="http://schemas.openxmlformats.org/officeDocument/2006/relationships/slideLayout" Target="../slideLayouts/slideLayout72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5" Type="http://schemas.openxmlformats.org/officeDocument/2006/relationships/slideLayout" Target="../slideLayouts/slideLayout75.xml"/><Relationship Id="rId4" Type="http://schemas.openxmlformats.org/officeDocument/2006/relationships/slideLayout" Target="../slideLayouts/slideLayout74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9.xml"/><Relationship Id="rId7" Type="http://schemas.openxmlformats.org/officeDocument/2006/relationships/theme" Target="../theme/theme8.xml"/><Relationship Id="rId2" Type="http://schemas.openxmlformats.org/officeDocument/2006/relationships/slideLayout" Target="../slideLayouts/slideLayout78.xml"/><Relationship Id="rId1" Type="http://schemas.openxmlformats.org/officeDocument/2006/relationships/slideLayout" Target="../slideLayouts/slideLayout77.xml"/><Relationship Id="rId6" Type="http://schemas.openxmlformats.org/officeDocument/2006/relationships/slideLayout" Target="../slideLayouts/slideLayout82.xml"/><Relationship Id="rId5" Type="http://schemas.openxmlformats.org/officeDocument/2006/relationships/slideLayout" Target="../slideLayouts/slideLayout81.xml"/><Relationship Id="rId4" Type="http://schemas.openxmlformats.org/officeDocument/2006/relationships/slideLayout" Target="../slideLayouts/slideLayout80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5.xml"/><Relationship Id="rId7" Type="http://schemas.openxmlformats.org/officeDocument/2006/relationships/theme" Target="../theme/theme9.xml"/><Relationship Id="rId2" Type="http://schemas.openxmlformats.org/officeDocument/2006/relationships/slideLayout" Target="../slideLayouts/slideLayout84.xml"/><Relationship Id="rId1" Type="http://schemas.openxmlformats.org/officeDocument/2006/relationships/slideLayout" Target="../slideLayouts/slideLayout83.xml"/><Relationship Id="rId6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tr-T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B815D-BEBD-494B-8BC0-E32F2BD42DF0}" type="datetimeFigureOut">
              <a:rPr lang="tr-TR" smtClean="0"/>
              <a:t>1.10.2024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DFAEF-B73F-4ADD-8355-7315F6199E0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37727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80728"/>
            <a:ext cx="10972800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92EC4C-CACE-4180-8A44-D6D04606C1A3}" type="slidenum">
              <a:rPr lang="tr-TR" smtClean="0">
                <a:solidFill>
                  <a:prstClr val="black">
                    <a:tint val="75000"/>
                  </a:prstClr>
                </a:solidFill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tr-TR">
              <a:solidFill>
                <a:prstClr val="black">
                  <a:tint val="75000"/>
                </a:prstClr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5579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</p:sldLayoutIdLst>
  <p:transition>
    <p:plus/>
  </p:transition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omic Sans MS" panose="030F0702030302020204" pitchFamily="66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1pPr>
      <a:lvl2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2pPr>
      <a:lvl3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3pPr>
      <a:lvl4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4pPr>
      <a:lvl5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80728"/>
            <a:ext cx="10972800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92EC4C-CACE-4180-8A44-D6D04606C1A3}" type="slidenum">
              <a:rPr lang="tr-TR" smtClean="0">
                <a:solidFill>
                  <a:prstClr val="black">
                    <a:tint val="75000"/>
                  </a:prstClr>
                </a:solidFill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tr-TR">
              <a:solidFill>
                <a:prstClr val="black">
                  <a:tint val="75000"/>
                </a:prstClr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945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</p:sldLayoutIdLst>
  <p:transition>
    <p:plus/>
  </p:transition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omic Sans MS" panose="030F0702030302020204" pitchFamily="66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1pPr>
      <a:lvl2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2pPr>
      <a:lvl3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3pPr>
      <a:lvl4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4pPr>
      <a:lvl5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80728"/>
            <a:ext cx="10972800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92EC4C-CACE-4180-8A44-D6D04606C1A3}" type="slidenum">
              <a:rPr lang="tr-TR" smtClean="0">
                <a:solidFill>
                  <a:prstClr val="black">
                    <a:tint val="75000"/>
                  </a:prstClr>
                </a:solidFill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tr-TR">
              <a:solidFill>
                <a:prstClr val="black">
                  <a:tint val="75000"/>
                </a:prstClr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9477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</p:sldLayoutIdLst>
  <p:transition>
    <p:plus/>
  </p:transition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omic Sans MS" panose="030F0702030302020204" pitchFamily="66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1pPr>
      <a:lvl2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2pPr>
      <a:lvl3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3pPr>
      <a:lvl4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4pPr>
      <a:lvl5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80728"/>
            <a:ext cx="10972800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92EC4C-CACE-4180-8A44-D6D04606C1A3}" type="slidenum">
              <a:rPr lang="tr-TR" smtClean="0">
                <a:solidFill>
                  <a:prstClr val="black">
                    <a:tint val="75000"/>
                  </a:prstClr>
                </a:solidFill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tr-TR">
              <a:solidFill>
                <a:prstClr val="black">
                  <a:tint val="75000"/>
                </a:prstClr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976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</p:sldLayoutIdLst>
  <p:transition>
    <p:plus/>
  </p:transition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omic Sans MS" panose="030F0702030302020204" pitchFamily="66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1pPr>
      <a:lvl2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2pPr>
      <a:lvl3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3pPr>
      <a:lvl4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4pPr>
      <a:lvl5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80728"/>
            <a:ext cx="10972800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92EC4C-CACE-4180-8A44-D6D04606C1A3}" type="slidenum">
              <a:rPr lang="tr-TR" smtClean="0">
                <a:solidFill>
                  <a:prstClr val="black">
                    <a:tint val="75000"/>
                  </a:prstClr>
                </a:solidFill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tr-TR">
              <a:solidFill>
                <a:prstClr val="black">
                  <a:tint val="75000"/>
                </a:prstClr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02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</p:sldLayoutIdLst>
  <p:transition>
    <p:plus/>
  </p:transition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omic Sans MS" panose="030F0702030302020204" pitchFamily="66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1pPr>
      <a:lvl2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2pPr>
      <a:lvl3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3pPr>
      <a:lvl4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4pPr>
      <a:lvl5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80728"/>
            <a:ext cx="10972800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92EC4C-CACE-4180-8A44-D6D04606C1A3}" type="slidenum">
              <a:rPr lang="tr-TR" smtClean="0">
                <a:solidFill>
                  <a:prstClr val="black">
                    <a:tint val="75000"/>
                  </a:prstClr>
                </a:solidFill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tr-TR">
              <a:solidFill>
                <a:prstClr val="black">
                  <a:tint val="75000"/>
                </a:prstClr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113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</p:sldLayoutIdLst>
  <p:transition>
    <p:plus/>
  </p:transition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omic Sans MS" panose="030F0702030302020204" pitchFamily="66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1pPr>
      <a:lvl2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2pPr>
      <a:lvl3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3pPr>
      <a:lvl4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4pPr>
      <a:lvl5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 smtClean="0"/>
              <a:t>Click to edit Master text styles</a:t>
            </a:r>
          </a:p>
          <a:p>
            <a:pPr lvl="1"/>
            <a:r>
              <a:rPr lang="en-US" altLang="tr-TR" smtClean="0"/>
              <a:t>Second level</a:t>
            </a:r>
          </a:p>
          <a:p>
            <a:pPr lvl="2"/>
            <a:r>
              <a:rPr lang="en-US" altLang="tr-TR" smtClean="0"/>
              <a:t>Third level</a:t>
            </a:r>
          </a:p>
          <a:p>
            <a:pPr lvl="3"/>
            <a:r>
              <a:rPr lang="en-US" altLang="tr-TR" smtClean="0"/>
              <a:t>Fourth level</a:t>
            </a:r>
          </a:p>
          <a:p>
            <a:pPr lvl="4"/>
            <a:r>
              <a:rPr lang="en-US" altLang="tr-TR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B5C62D2-2644-4EF2-9347-93D407A75E5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F949FAF-A3F8-4D38-AF96-14F3924E0082}" type="slidenum">
              <a:rPr lang="en-US" altLang="tr-TR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304666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 smtClean="0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 smtClean="0"/>
              <a:t>Click to edit Master text styles</a:t>
            </a:r>
          </a:p>
          <a:p>
            <a:pPr lvl="1"/>
            <a:r>
              <a:rPr lang="en-US" altLang="tr-TR" smtClean="0"/>
              <a:t>Second level</a:t>
            </a:r>
          </a:p>
          <a:p>
            <a:pPr lvl="2"/>
            <a:r>
              <a:rPr lang="en-US" altLang="tr-TR" smtClean="0"/>
              <a:t>Third level</a:t>
            </a:r>
          </a:p>
          <a:p>
            <a:pPr lvl="3"/>
            <a:r>
              <a:rPr lang="en-US" altLang="tr-TR" smtClean="0"/>
              <a:t>Fourth level</a:t>
            </a:r>
          </a:p>
          <a:p>
            <a:pPr lvl="4"/>
            <a:r>
              <a:rPr lang="en-US" altLang="tr-TR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B5C62D2-2644-4EF2-9347-93D407A75E5A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10/1/2024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F949FAF-A3F8-4D38-AF96-14F3924E0082}" type="slidenum">
              <a:rPr lang="en-US" altLang="tr-TR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278763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kumimoji="0"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/>
            </a:lvl1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89C607D-0D05-4DCF-AE0D-FBE0BF41EDD4}" type="slidenum">
              <a:rPr lang="zh-TW" altLang="en-US" smtClean="0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564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itchFamily="18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itchFamily="18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itchFamily="18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新細明體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339C1D-C8F9-4A89-9620-2CEA14BE212B}" type="datetimeFigureOut">
              <a:rPr kumimoji="0" lang="tr-TR" sz="1050" b="0" i="0" u="none" strike="noStrike" kern="1200" cap="none" spc="0" normalizeH="0" baseline="0" noProof="0" smtClean="0">
                <a:ln>
                  <a:noFill/>
                </a:ln>
                <a:solidFill>
                  <a:srgbClr val="46464A">
                    <a:lumMod val="20000"/>
                    <a:lumOff val="80000"/>
                  </a:srgb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1.10.2024</a:t>
            </a:fld>
            <a:endParaRPr kumimoji="0" lang="tr-TR" sz="1050" b="0" i="0" u="none" strike="noStrike" kern="1200" cap="none" spc="0" normalizeH="0" baseline="0" noProof="0">
              <a:ln>
                <a:noFill/>
              </a:ln>
              <a:solidFill>
                <a:srgbClr val="46464A">
                  <a:lumMod val="20000"/>
                  <a:lumOff val="80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050" b="0" i="0" u="none" strike="noStrike" kern="1200" cap="none" spc="0" normalizeH="0" baseline="0" noProof="0">
              <a:ln>
                <a:noFill/>
              </a:ln>
              <a:solidFill>
                <a:srgbClr val="46464A">
                  <a:lumMod val="20000"/>
                  <a:lumOff val="80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E981FF-3229-4E7B-95B8-AC1850F401AE}" type="slidenum">
              <a:rPr kumimoji="0" lang="tr-TR" sz="3600" b="0" i="0" u="none" strike="noStrike" kern="1200" cap="none" spc="0" normalizeH="0" baseline="0" noProof="0" smtClean="0">
                <a:ln>
                  <a:noFill/>
                </a:ln>
                <a:solidFill>
                  <a:srgbClr val="46464A">
                    <a:lumMod val="60000"/>
                    <a:lumOff val="40000"/>
                  </a:srgb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tr-TR" sz="3600" b="0" i="0" u="none" strike="noStrike" kern="1200" cap="none" spc="0" normalizeH="0" baseline="0" noProof="0">
              <a:ln>
                <a:noFill/>
              </a:ln>
              <a:solidFill>
                <a:srgbClr val="46464A">
                  <a:lumMod val="60000"/>
                  <a:lumOff val="40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9106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339C1D-C8F9-4A89-9620-2CEA14BE212B}" type="datetimeFigureOut">
              <a:rPr kumimoji="0" lang="tr-TR" sz="1050" b="0" i="0" u="none" strike="noStrike" kern="1200" cap="none" spc="0" normalizeH="0" baseline="0" noProof="0" smtClean="0">
                <a:ln>
                  <a:noFill/>
                </a:ln>
                <a:solidFill>
                  <a:srgbClr val="46464A">
                    <a:lumMod val="20000"/>
                    <a:lumOff val="80000"/>
                  </a:srgb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1.10.2024</a:t>
            </a:fld>
            <a:endParaRPr kumimoji="0" lang="tr-TR" sz="1050" b="0" i="0" u="none" strike="noStrike" kern="1200" cap="none" spc="0" normalizeH="0" baseline="0" noProof="0">
              <a:ln>
                <a:noFill/>
              </a:ln>
              <a:solidFill>
                <a:srgbClr val="46464A">
                  <a:lumMod val="20000"/>
                  <a:lumOff val="80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r-TR" sz="1050" b="0" i="0" u="none" strike="noStrike" kern="1200" cap="none" spc="0" normalizeH="0" baseline="0" noProof="0">
              <a:ln>
                <a:noFill/>
              </a:ln>
              <a:solidFill>
                <a:srgbClr val="46464A">
                  <a:lumMod val="20000"/>
                  <a:lumOff val="80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E981FF-3229-4E7B-95B8-AC1850F401AE}" type="slidenum">
              <a:rPr kumimoji="0" lang="tr-TR" sz="3600" b="0" i="0" u="none" strike="noStrike" kern="1200" cap="none" spc="0" normalizeH="0" baseline="0" noProof="0" smtClean="0">
                <a:ln>
                  <a:noFill/>
                </a:ln>
                <a:solidFill>
                  <a:srgbClr val="46464A">
                    <a:lumMod val="60000"/>
                    <a:lumOff val="40000"/>
                  </a:srgbClr>
                </a:solidFill>
                <a:effectLst/>
                <a:uLnTx/>
                <a:uFillTx/>
                <a:latin typeface="Century Schoolbook" panose="02040604050505020304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tr-TR" sz="3600" b="0" i="0" u="none" strike="noStrike" kern="1200" cap="none" spc="0" normalizeH="0" baseline="0" noProof="0">
              <a:ln>
                <a:noFill/>
              </a:ln>
              <a:solidFill>
                <a:srgbClr val="46464A">
                  <a:lumMod val="60000"/>
                  <a:lumOff val="40000"/>
                </a:srgbClr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8590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80728"/>
            <a:ext cx="10972800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92EC4C-CACE-4180-8A44-D6D04606C1A3}" type="slidenum">
              <a:rPr lang="tr-TR" smtClean="0">
                <a:solidFill>
                  <a:prstClr val="black">
                    <a:tint val="75000"/>
                  </a:prstClr>
                </a:solidFill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tr-TR">
              <a:solidFill>
                <a:prstClr val="black">
                  <a:tint val="75000"/>
                </a:prstClr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473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</p:sldLayoutIdLst>
  <p:transition>
    <p:plus/>
  </p:transition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omic Sans MS" panose="030F0702030302020204" pitchFamily="66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1pPr>
      <a:lvl2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2pPr>
      <a:lvl3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3pPr>
      <a:lvl4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4pPr>
      <a:lvl5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80728"/>
            <a:ext cx="10972800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92EC4C-CACE-4180-8A44-D6D04606C1A3}" type="slidenum">
              <a:rPr lang="tr-TR" smtClean="0">
                <a:solidFill>
                  <a:prstClr val="black">
                    <a:tint val="75000"/>
                  </a:prstClr>
                </a:solidFill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tr-TR">
              <a:solidFill>
                <a:prstClr val="black">
                  <a:tint val="75000"/>
                </a:prstClr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45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</p:sldLayoutIdLst>
  <p:transition>
    <p:plus/>
  </p:transition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omic Sans MS" panose="030F0702030302020204" pitchFamily="66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1pPr>
      <a:lvl2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2pPr>
      <a:lvl3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3pPr>
      <a:lvl4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4pPr>
      <a:lvl5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4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80728"/>
            <a:ext cx="10972800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492EC4C-CACE-4180-8A44-D6D04606C1A3}" type="slidenum">
              <a:rPr lang="tr-TR" smtClean="0">
                <a:solidFill>
                  <a:prstClr val="black">
                    <a:tint val="75000"/>
                  </a:prstClr>
                </a:solidFill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tr-TR">
              <a:solidFill>
                <a:prstClr val="black">
                  <a:tint val="75000"/>
                </a:prstClr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64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</p:sldLayoutIdLst>
  <p:transition>
    <p:plus/>
  </p:transition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Comic Sans MS" panose="030F0702030302020204" pitchFamily="66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1pPr>
      <a:lvl2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2pPr>
      <a:lvl3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3pPr>
      <a:lvl4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4pPr>
      <a:lvl5pPr marL="0" indent="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Comic Sans MS" panose="030F0702030302020204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aceryildiz@itu.edu.tr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Triode" TargetMode="External"/><Relationship Id="rId2" Type="http://schemas.openxmlformats.org/officeDocument/2006/relationships/hyperlink" Target="https://en.wikipedia.org/wiki/Aud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en.wikipedia.org/wiki/Amplifier" TargetMode="External"/><Relationship Id="rId4" Type="http://schemas.openxmlformats.org/officeDocument/2006/relationships/hyperlink" Target="https://en.wikipedia.org/wiki/Vacuum_tube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5.xml"/><Relationship Id="rId1" Type="http://schemas.openxmlformats.org/officeDocument/2006/relationships/tags" Target="../tags/tag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120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20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20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4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0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5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20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6.wmf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://hyperphysics.phy-astr.gsu.edu/hbase/solids/dope.html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socratic.org/chemistry/the-electron-configuration-of-atoms/valence-electrons" TargetMode="External"/><Relationship Id="rId2" Type="http://schemas.openxmlformats.org/officeDocument/2006/relationships/hyperlink" Target="http://socratic.org/chemistry/the-periodic-table/the-periodic-tabl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5.w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Fundamentals-Microelectronics-Behzad-Razavi/dp/1119695147/ref=sr_1_1?crid=21ODDQDPZUFOT&amp;dib=eyJ2IjoiMSJ9.EkBXV0deJnybgxZ1KoiJkpTr-LI1QqYi2UAOz3N6DNNFAJZZyl2UAvPF6Q7Jyv-MC92DlF8RoTr0kAsKlwBH5WRgYlu_5QPUDgxWqMMg2j9LEapTzbe0DPvm5fJ-DmNeNZIo6lur68Z7IXSdNLbIWtJJldLuWIv-BDkQGdAq_3O4khCohjEQWFP4U00Wd5_0Dp4FndXUBuiBhWrrAUIlZu-Q2_rdxZMIlqu6WC6pnUE.lwHQ_t_16k9MhKXPsOkBC2nhRu878Um-i0DqgRptPTw&amp;dib_tag=se&amp;keywords=razavi+electronics+book&amp;qid=1727342621&amp;s=books&amp;sprefix=razavi+electronics+book%2Cstripbooks-intl-ship%2C347&amp;sr=1-1" TargetMode="External"/><Relationship Id="rId2" Type="http://schemas.openxmlformats.org/officeDocument/2006/relationships/hyperlink" Target="http://www.oup.co.uk/isbn/0-19-514252-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r.com.tr/Kitap/Elektronik-Devre-Elemanlari/Avni-Morgul/Bilim/Muhendislik/urunno=0000000411041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9.w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Kilo-" TargetMode="External"/><Relationship Id="rId7" Type="http://schemas.openxmlformats.org/officeDocument/2006/relationships/hyperlink" Target="https://en.wikipedia.org/wiki/Peta-" TargetMode="External"/><Relationship Id="rId2" Type="http://schemas.openxmlformats.org/officeDocument/2006/relationships/hyperlink" Target="https://en.wikipedia.org/wiki/SI_prefix" TargetMode="External"/><Relationship Id="rId1" Type="http://schemas.openxmlformats.org/officeDocument/2006/relationships/slideLayout" Target="../slideLayouts/slideLayout50.xml"/><Relationship Id="rId6" Type="http://schemas.openxmlformats.org/officeDocument/2006/relationships/hyperlink" Target="https://en.wikipedia.org/wiki/Tera-" TargetMode="External"/><Relationship Id="rId5" Type="http://schemas.openxmlformats.org/officeDocument/2006/relationships/hyperlink" Target="https://en.wikipedia.org/wiki/Giga-" TargetMode="External"/><Relationship Id="rId4" Type="http://schemas.openxmlformats.org/officeDocument/2006/relationships/hyperlink" Target="https://en.wikipedia.org/wiki/Mega-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illi-" TargetMode="External"/><Relationship Id="rId7" Type="http://schemas.openxmlformats.org/officeDocument/2006/relationships/hyperlink" Target="https://en.wikipedia.org/wiki/Femto-" TargetMode="External"/><Relationship Id="rId2" Type="http://schemas.openxmlformats.org/officeDocument/2006/relationships/hyperlink" Target="https://en.wikipedia.org/wiki/SI_prefix" TargetMode="External"/><Relationship Id="rId1" Type="http://schemas.openxmlformats.org/officeDocument/2006/relationships/slideLayout" Target="../slideLayouts/slideLayout65.xml"/><Relationship Id="rId6" Type="http://schemas.openxmlformats.org/officeDocument/2006/relationships/hyperlink" Target="https://en.wikipedia.org/wiki/Pico-" TargetMode="External"/><Relationship Id="rId5" Type="http://schemas.openxmlformats.org/officeDocument/2006/relationships/hyperlink" Target="https://en.wikipedia.org/wiki/Nano-" TargetMode="External"/><Relationship Id="rId4" Type="http://schemas.openxmlformats.org/officeDocument/2006/relationships/hyperlink" Target="https://en.wikipedia.org/wiki/Micro-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24910"/>
          </a:xfrm>
        </p:spPr>
        <p:txBody>
          <a:bodyPr>
            <a:normAutofit/>
          </a:bodyPr>
          <a:lstStyle/>
          <a:p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r>
              <a:rPr lang="tr-TR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ELECTRONICS (</a:t>
            </a:r>
            <a:r>
              <a:rPr lang="tr-TR" sz="3100" dirty="0" smtClean="0"/>
              <a:t>10958)</a:t>
            </a:r>
            <a:endParaRPr lang="tr-TR" sz="3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244293"/>
            <a:ext cx="9144000" cy="1655762"/>
          </a:xfrm>
        </p:spPr>
        <p:txBody>
          <a:bodyPr/>
          <a:lstStyle/>
          <a:p>
            <a:r>
              <a:rPr lang="tr-TR" b="1" dirty="0" err="1" smtClean="0"/>
              <a:t>Assoc</a:t>
            </a:r>
            <a:r>
              <a:rPr lang="tr-TR" b="1" dirty="0" smtClean="0"/>
              <a:t>. </a:t>
            </a:r>
            <a:r>
              <a:rPr lang="tr-TR" b="1" dirty="0" smtClean="0"/>
              <a:t>Prof. </a:t>
            </a:r>
            <a:r>
              <a:rPr lang="tr-TR" b="1" dirty="0" smtClean="0"/>
              <a:t>Dr</a:t>
            </a:r>
            <a:r>
              <a:rPr lang="tr-TR" b="1" dirty="0" smtClean="0"/>
              <a:t>. Hacer Atar Yıldız</a:t>
            </a:r>
          </a:p>
          <a:p>
            <a:r>
              <a:rPr lang="tr-TR" dirty="0" smtClean="0"/>
              <a:t>E-mail: </a:t>
            </a:r>
            <a:r>
              <a:rPr lang="tr-TR" dirty="0" smtClean="0">
                <a:hlinkClick r:id="rId2"/>
              </a:rPr>
              <a:t>haceryildiz@itu.edu.tr</a:t>
            </a:r>
            <a:endParaRPr lang="tr-TR" dirty="0" smtClean="0"/>
          </a:p>
          <a:p>
            <a:r>
              <a:rPr lang="tr-TR" dirty="0" err="1" smtClean="0"/>
              <a:t>Room</a:t>
            </a:r>
            <a:r>
              <a:rPr lang="tr-TR" dirty="0" smtClean="0"/>
              <a:t>: 3104</a:t>
            </a:r>
          </a:p>
          <a:p>
            <a:endParaRPr lang="tr-TR" dirty="0" smtClean="0"/>
          </a:p>
          <a:p>
            <a:endParaRPr lang="tr-TR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0" y="4123893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 err="1" smtClean="0"/>
              <a:t>Teaching</a:t>
            </a:r>
            <a:r>
              <a:rPr lang="tr-TR" dirty="0" smtClean="0"/>
              <a:t> </a:t>
            </a:r>
            <a:r>
              <a:rPr lang="tr-TR" dirty="0" err="1" smtClean="0"/>
              <a:t>Assistant</a:t>
            </a:r>
            <a:r>
              <a:rPr lang="tr-TR" dirty="0" smtClean="0"/>
              <a:t>: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73273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7017"/>
            <a:ext cx="10515600" cy="498765"/>
          </a:xfrm>
        </p:spPr>
        <p:txBody>
          <a:bodyPr>
            <a:normAutofit fontScale="90000"/>
          </a:bodyPr>
          <a:lstStyle/>
          <a:p>
            <a:pPr algn="ctr"/>
            <a:r>
              <a:rPr lang="tr-TR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History</a:t>
            </a:r>
            <a:r>
              <a:rPr lang="tr-TR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Electronic</a:t>
            </a:r>
            <a:endParaRPr lang="tr-T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0681" y="997527"/>
            <a:ext cx="9032774" cy="5726546"/>
          </a:xfrm>
        </p:spPr>
        <p:txBody>
          <a:bodyPr>
            <a:normAutofit/>
          </a:bodyPr>
          <a:lstStyle/>
          <a:p>
            <a:r>
              <a:rPr lang="en-US" b="1" i="1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Lee de Forest</a:t>
            </a:r>
            <a:r>
              <a:rPr lang="en-US" b="0" i="1" u="none" strike="noStrike" dirty="0" smtClean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(August 26, 1873 – June 30, 1961) was an American </a:t>
            </a:r>
            <a:r>
              <a:rPr lang="tr-TR" i="1" dirty="0" err="1" smtClean="0">
                <a:solidFill>
                  <a:srgbClr val="0645AD"/>
                </a:solidFill>
                <a:latin typeface="Arial" panose="020B0604020202020204" pitchFamily="34" charset="0"/>
              </a:rPr>
              <a:t>inventor</a:t>
            </a:r>
            <a:r>
              <a:rPr lang="tr-TR" i="1" dirty="0" smtClean="0">
                <a:solidFill>
                  <a:srgbClr val="0645AD"/>
                </a:solidFill>
                <a:latin typeface="Arial" panose="020B0604020202020204" pitchFamily="34" charset="0"/>
              </a:rPr>
              <a:t> </a:t>
            </a:r>
            <a:r>
              <a:rPr lang="tr-TR" i="1" dirty="0" err="1" smtClean="0">
                <a:solidFill>
                  <a:srgbClr val="0645AD"/>
                </a:solidFill>
                <a:latin typeface="Arial" panose="020B0604020202020204" pitchFamily="34" charset="0"/>
              </a:rPr>
              <a:t>and</a:t>
            </a:r>
            <a:r>
              <a:rPr lang="tr-TR" i="1" dirty="0" smtClean="0">
                <a:solidFill>
                  <a:srgbClr val="0645AD"/>
                </a:solidFill>
                <a:latin typeface="Arial" panose="020B0604020202020204" pitchFamily="34" charset="0"/>
              </a:rPr>
              <a:t> </a:t>
            </a:r>
            <a:r>
              <a:rPr lang="tr-TR" b="0" i="1" u="none" strike="noStrike" dirty="0" err="1" smtClean="0">
                <a:solidFill>
                  <a:srgbClr val="0645AD"/>
                </a:solidFill>
                <a:effectLst/>
                <a:latin typeface="Arial" panose="020B0604020202020204" pitchFamily="34" charset="0"/>
              </a:rPr>
              <a:t>scholar</a:t>
            </a:r>
            <a:r>
              <a:rPr lang="tr-TR" i="1" dirty="0" smtClean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tr-TR" i="1" dirty="0" smtClean="0"/>
              <a:t>He </a:t>
            </a:r>
            <a:r>
              <a:rPr lang="en-US" i="1" dirty="0" smtClean="0"/>
              <a:t>made </a:t>
            </a:r>
            <a:r>
              <a:rPr lang="en-US" i="1" dirty="0"/>
              <a:t>significant contributions to the science of electronic communications during the first three decades of the Twentieth Century. He held numerous patents on the technology of radio, television and film. </a:t>
            </a:r>
            <a:endParaRPr lang="tr-TR" i="1" dirty="0" smtClean="0"/>
          </a:p>
          <a:p>
            <a:r>
              <a:rPr lang="en-US" i="1" dirty="0" smtClean="0"/>
              <a:t>His most famous invention, in 1906, was the three-element "</a:t>
            </a:r>
            <a:r>
              <a:rPr lang="en-US" i="1" dirty="0" err="1" smtClean="0">
                <a:hlinkClick r:id="rId2" tooltip="Audion"/>
              </a:rPr>
              <a:t>Audion</a:t>
            </a:r>
            <a:r>
              <a:rPr lang="en-US" i="1" dirty="0" smtClean="0"/>
              <a:t>" (</a:t>
            </a:r>
            <a:r>
              <a:rPr lang="en-US" i="1" dirty="0" smtClean="0">
                <a:hlinkClick r:id="rId3" tooltip="Triode"/>
              </a:rPr>
              <a:t>triode</a:t>
            </a:r>
            <a:r>
              <a:rPr lang="en-US" i="1" dirty="0" smtClean="0"/>
              <a:t>) </a:t>
            </a:r>
            <a:r>
              <a:rPr lang="en-US" i="1" dirty="0" smtClean="0">
                <a:hlinkClick r:id="rId4" tooltip="Vacuum tube"/>
              </a:rPr>
              <a:t>vacuum tube</a:t>
            </a:r>
            <a:r>
              <a:rPr lang="en-US" i="1" dirty="0" smtClean="0"/>
              <a:t>, the first practical </a:t>
            </a:r>
            <a:r>
              <a:rPr lang="en-US" i="1" dirty="0" smtClean="0">
                <a:hlinkClick r:id="rId5" tooltip="Amplifier"/>
              </a:rPr>
              <a:t>amplification</a:t>
            </a:r>
            <a:r>
              <a:rPr lang="en-US" i="1" dirty="0" smtClean="0"/>
              <a:t> device. </a:t>
            </a:r>
            <a:endParaRPr lang="tr-TR" i="1" dirty="0" smtClean="0"/>
          </a:p>
          <a:p>
            <a:r>
              <a:rPr lang="en-US" i="1" dirty="0" smtClean="0"/>
              <a:t>Vacuum tubes played a major role in the field of microwave and high power transmission as well as television receivers. </a:t>
            </a:r>
            <a:endParaRPr lang="tr-TR" i="1" dirty="0" smtClean="0"/>
          </a:p>
          <a:p>
            <a:endParaRPr lang="tr-T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853" y="1440872"/>
            <a:ext cx="2429555" cy="321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149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9309"/>
            <a:ext cx="10516511" cy="107298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95635" y="1340844"/>
            <a:ext cx="6059055" cy="4974665"/>
          </a:xfrm>
        </p:spPr>
        <p:txBody>
          <a:bodyPr>
            <a:normAutofit/>
          </a:bodyPr>
          <a:lstStyle/>
          <a:p>
            <a:r>
              <a:rPr lang="en-US" i="1" dirty="0" smtClean="0"/>
              <a:t>In 1947, Bell laboratories developed the first transistor based on the research of Shockley, Bardeen and Brattain.</a:t>
            </a:r>
            <a:endParaRPr lang="tr-TR" i="1" dirty="0" smtClean="0"/>
          </a:p>
          <a:p>
            <a:r>
              <a:rPr lang="en-US" i="1" dirty="0" smtClean="0"/>
              <a:t>In 1959, Jack </a:t>
            </a:r>
            <a:r>
              <a:rPr lang="en-US" i="1" dirty="0" err="1" smtClean="0"/>
              <a:t>Kilby</a:t>
            </a:r>
            <a:r>
              <a:rPr lang="en-US" i="1" dirty="0" smtClean="0"/>
              <a:t> of Texas Instruments developed the first integrated circuit.</a:t>
            </a:r>
            <a:endParaRPr lang="tr-TR" i="1" dirty="0" smtClean="0"/>
          </a:p>
          <a:p>
            <a:r>
              <a:rPr lang="en-US" i="1" dirty="0" smtClean="0"/>
              <a:t> Integrated circuits contain large number of semiconductor devices such as diodes and transistors in very small area.</a:t>
            </a:r>
            <a:endParaRPr lang="tr-TR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32" y="1302471"/>
            <a:ext cx="4714058" cy="374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714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Content Placeholder 4"/>
          <p:cNvSpPr>
            <a:spLocks noGrp="1"/>
          </p:cNvSpPr>
          <p:nvPr>
            <p:ph idx="1"/>
          </p:nvPr>
        </p:nvSpPr>
        <p:spPr>
          <a:xfrm>
            <a:off x="2295940" y="1034325"/>
            <a:ext cx="7553738" cy="5137875"/>
          </a:xfrm>
        </p:spPr>
        <p:txBody>
          <a:bodyPr/>
          <a:lstStyle/>
          <a:p>
            <a:r>
              <a:rPr lang="en-US" altLang="tr-TR" b="1" dirty="0" smtClean="0"/>
              <a:t>Basic Semiconductor Physics</a:t>
            </a:r>
          </a:p>
          <a:p>
            <a:pPr lvl="1"/>
            <a:endParaRPr lang="tr-TR" altLang="tr-TR" dirty="0" smtClean="0"/>
          </a:p>
          <a:p>
            <a:pPr lvl="1"/>
            <a:r>
              <a:rPr lang="en-US" altLang="tr-TR" dirty="0" smtClean="0"/>
              <a:t>Semiconductors</a:t>
            </a:r>
            <a:endParaRPr lang="tr-TR" altLang="tr-TR" dirty="0" smtClean="0"/>
          </a:p>
          <a:p>
            <a:pPr marL="457200" lvl="1" indent="0">
              <a:buNone/>
            </a:pPr>
            <a:endParaRPr lang="en-US" altLang="tr-TR" dirty="0" smtClean="0"/>
          </a:p>
          <a:p>
            <a:pPr lvl="1"/>
            <a:r>
              <a:rPr lang="en-US" altLang="tr-TR" dirty="0" smtClean="0"/>
              <a:t>Intrinsic (</a:t>
            </a:r>
            <a:r>
              <a:rPr lang="en-US" altLang="tr-TR" dirty="0" err="1" smtClean="0"/>
              <a:t>undoped</a:t>
            </a:r>
            <a:r>
              <a:rPr lang="en-US" altLang="tr-TR" dirty="0" smtClean="0"/>
              <a:t>) silicon</a:t>
            </a:r>
            <a:endParaRPr lang="tr-TR" altLang="tr-TR" dirty="0" smtClean="0"/>
          </a:p>
          <a:p>
            <a:pPr marL="457200" lvl="1" indent="0">
              <a:buNone/>
            </a:pPr>
            <a:endParaRPr lang="en-US" altLang="tr-TR" dirty="0" smtClean="0"/>
          </a:p>
          <a:p>
            <a:pPr lvl="1"/>
            <a:r>
              <a:rPr lang="en-US" altLang="tr-TR" dirty="0" smtClean="0"/>
              <a:t>Doping</a:t>
            </a:r>
            <a:endParaRPr lang="tr-TR" altLang="tr-TR" dirty="0" smtClean="0"/>
          </a:p>
          <a:p>
            <a:pPr marL="457200" lvl="1" indent="0">
              <a:buNone/>
            </a:pPr>
            <a:endParaRPr lang="en-US" altLang="tr-TR" dirty="0" smtClean="0"/>
          </a:p>
          <a:p>
            <a:pPr lvl="1"/>
            <a:r>
              <a:rPr lang="en-US" altLang="tr-TR" dirty="0" smtClean="0"/>
              <a:t>Carrier concentrations</a:t>
            </a:r>
          </a:p>
          <a:p>
            <a:pPr marL="457200" lvl="1" indent="0">
              <a:buNone/>
            </a:pPr>
            <a:endParaRPr lang="en-US" altLang="tr-TR" dirty="0" smtClean="0"/>
          </a:p>
        </p:txBody>
      </p:sp>
    </p:spTree>
    <p:extLst>
      <p:ext uri="{BB962C8B-B14F-4D97-AF65-F5344CB8AC3E}">
        <p14:creationId xmlns:p14="http://schemas.microsoft.com/office/powerpoint/2010/main" val="2197938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779558" y="296182"/>
            <a:ext cx="8229600" cy="648000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What is Electricity?	</a:t>
            </a:r>
          </a:p>
        </p:txBody>
      </p:sp>
      <p:sp>
        <p:nvSpPr>
          <p:cNvPr id="3" name="Rectangle 2"/>
          <p:cNvSpPr/>
          <p:nvPr/>
        </p:nvSpPr>
        <p:spPr>
          <a:xfrm>
            <a:off x="2063552" y="944183"/>
            <a:ext cx="2795116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52450" indent="-552450">
              <a:spcBef>
                <a:spcPct val="20000"/>
              </a:spcBef>
            </a:pPr>
            <a:r>
              <a:rPr lang="en-US" sz="2000" dirty="0">
                <a:solidFill>
                  <a:prstClr val="black"/>
                </a:solidFill>
                <a:latin typeface="Comic Sans MS" panose="030F0702030302020204" pitchFamily="66" charset="0"/>
              </a:rPr>
              <a:t>Atoms contain</a:t>
            </a:r>
          </a:p>
          <a:p>
            <a:pPr marL="552450" indent="-552450"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sz="2000" dirty="0">
                <a:solidFill>
                  <a:prstClr val="black"/>
                </a:solidFill>
                <a:latin typeface="Comic Sans MS" panose="030F0702030302020204" pitchFamily="66" charset="0"/>
              </a:rPr>
              <a:t>Protons (+)</a:t>
            </a:r>
          </a:p>
          <a:p>
            <a:pPr marL="552450" indent="-552450"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sz="2000" dirty="0">
                <a:solidFill>
                  <a:prstClr val="black"/>
                </a:solidFill>
                <a:latin typeface="Comic Sans MS" panose="030F0702030302020204" pitchFamily="66" charset="0"/>
              </a:rPr>
              <a:t>Neutrons (0)</a:t>
            </a:r>
          </a:p>
          <a:p>
            <a:pPr marL="552450" indent="-552450">
              <a:spcBef>
                <a:spcPct val="20000"/>
              </a:spcBef>
              <a:buFont typeface="Wingdings" pitchFamily="2" charset="2"/>
              <a:buAutoNum type="arabicPeriod"/>
            </a:pPr>
            <a:r>
              <a:rPr lang="en-US" sz="2000" dirty="0">
                <a:solidFill>
                  <a:prstClr val="black"/>
                </a:solidFill>
                <a:latin typeface="Comic Sans MS" panose="030F0702030302020204" pitchFamily="66" charset="0"/>
              </a:rPr>
              <a:t>Electrons (-)</a:t>
            </a:r>
          </a:p>
        </p:txBody>
      </p:sp>
      <p:sp>
        <p:nvSpPr>
          <p:cNvPr id="5" name="Rectangle 4"/>
          <p:cNvSpPr/>
          <p:nvPr/>
        </p:nvSpPr>
        <p:spPr>
          <a:xfrm>
            <a:off x="5119957" y="1007912"/>
            <a:ext cx="48599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</a:pPr>
            <a:r>
              <a:rPr lang="en-US" sz="2000" dirty="0">
                <a:solidFill>
                  <a:prstClr val="black"/>
                </a:solidFill>
                <a:latin typeface="Comic Sans MS" panose="030F0702030302020204" pitchFamily="66" charset="0"/>
              </a:rPr>
              <a:t>Protons are positively charged and electrons are negatively charged</a:t>
            </a:r>
            <a:r>
              <a:rPr lang="tr-TR" sz="2000" dirty="0">
                <a:solidFill>
                  <a:prstClr val="black"/>
                </a:solidFill>
                <a:latin typeface="Comic Sans MS" panose="030F0702030302020204" pitchFamily="66" charset="0"/>
              </a:rPr>
              <a:t>.</a:t>
            </a:r>
            <a:endParaRPr lang="en-US" sz="2000" dirty="0">
              <a:solidFill>
                <a:prstClr val="black"/>
              </a:solidFill>
              <a:latin typeface="Comic Sans MS" panose="030F0702030302020204" pitchFamily="66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9536" y="3314597"/>
            <a:ext cx="7056784" cy="33276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919536" y="2703900"/>
            <a:ext cx="469070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200" u="sng" dirty="0">
                <a:solidFill>
                  <a:srgbClr val="545454"/>
                </a:solidFill>
                <a:latin typeface="Comic Sans MS" panose="030F0702030302020204" pitchFamily="66" charset="0"/>
              </a:rPr>
              <a:t>The </a:t>
            </a:r>
            <a:r>
              <a:rPr lang="en-US" sz="2200" b="1" u="sng" dirty="0">
                <a:solidFill>
                  <a:srgbClr val="6A6A6A"/>
                </a:solidFill>
                <a:latin typeface="Comic Sans MS" panose="030F0702030302020204" pitchFamily="66" charset="0"/>
              </a:rPr>
              <a:t>unit of charge is</a:t>
            </a:r>
            <a:r>
              <a:rPr lang="en-US" sz="2200" u="sng" dirty="0">
                <a:solidFill>
                  <a:srgbClr val="545454"/>
                </a:solidFill>
                <a:latin typeface="Comic Sans MS" panose="030F0702030302020204" pitchFamily="66" charset="0"/>
              </a:rPr>
              <a:t> </a:t>
            </a:r>
            <a:r>
              <a:rPr lang="tr-TR" sz="2200" u="sng" dirty="0">
                <a:solidFill>
                  <a:srgbClr val="545454"/>
                </a:solidFill>
                <a:latin typeface="Comic Sans MS" panose="030F0702030302020204" pitchFamily="66" charset="0"/>
              </a:rPr>
              <a:t>C</a:t>
            </a:r>
            <a:r>
              <a:rPr lang="en-US" sz="2200" u="sng" dirty="0" err="1">
                <a:solidFill>
                  <a:srgbClr val="545454"/>
                </a:solidFill>
                <a:latin typeface="Comic Sans MS" panose="030F0702030302020204" pitchFamily="66" charset="0"/>
              </a:rPr>
              <a:t>oulomb</a:t>
            </a:r>
            <a:r>
              <a:rPr lang="tr-TR" sz="2200" u="sng" dirty="0">
                <a:solidFill>
                  <a:srgbClr val="545454"/>
                </a:solidFill>
                <a:latin typeface="Comic Sans MS" panose="030F0702030302020204" pitchFamily="66" charset="0"/>
              </a:rPr>
              <a:t> (C)</a:t>
            </a:r>
            <a:endParaRPr lang="tr-TR" sz="2200" u="sng" dirty="0">
              <a:solidFill>
                <a:prstClr val="black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144581"/>
      </p:ext>
    </p:extLst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663A49D-DDEC-45A5-89A0-18921C09BF05}" type="slidenum">
              <a:rPr lang="en-GB" altLang="en-US" sz="140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GB" altLang="en-US" sz="1400">
              <a:solidFill>
                <a:prstClr val="black"/>
              </a:solidFill>
            </a:endParaRPr>
          </a:p>
        </p:txBody>
      </p:sp>
      <p:grpSp>
        <p:nvGrpSpPr>
          <p:cNvPr id="128002" name="Group 2"/>
          <p:cNvGrpSpPr>
            <a:grpSpLocks/>
          </p:cNvGrpSpPr>
          <p:nvPr/>
        </p:nvGrpSpPr>
        <p:grpSpPr bwMode="auto">
          <a:xfrm>
            <a:off x="2286000" y="2971800"/>
            <a:ext cx="7162800" cy="533400"/>
            <a:chOff x="1488" y="1728"/>
            <a:chExt cx="4512" cy="336"/>
          </a:xfrm>
        </p:grpSpPr>
        <p:sp>
          <p:nvSpPr>
            <p:cNvPr id="26637" name="Oval 3"/>
            <p:cNvSpPr>
              <a:spLocks noChangeArrowheads="1"/>
            </p:cNvSpPr>
            <p:nvPr/>
          </p:nvSpPr>
          <p:spPr bwMode="auto">
            <a:xfrm>
              <a:off x="1488" y="1824"/>
              <a:ext cx="144" cy="144"/>
            </a:xfrm>
            <a:prstGeom prst="ellipse">
              <a:avLst/>
            </a:prstGeom>
            <a:solidFill>
              <a:srgbClr val="CC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>
                  <a:solidFill>
                    <a:prstClr val="black"/>
                  </a:solidFill>
                  <a:latin typeface="Comic Sans MS" panose="030F0702030302020204" pitchFamily="66" charset="0"/>
                </a:rPr>
                <a:t>-</a:t>
              </a:r>
            </a:p>
          </p:txBody>
        </p:sp>
        <p:sp>
          <p:nvSpPr>
            <p:cNvPr id="26638" name="Oval 4"/>
            <p:cNvSpPr>
              <a:spLocks noChangeArrowheads="1"/>
            </p:cNvSpPr>
            <p:nvPr/>
          </p:nvSpPr>
          <p:spPr bwMode="auto">
            <a:xfrm>
              <a:off x="1680" y="1920"/>
              <a:ext cx="144" cy="144"/>
            </a:xfrm>
            <a:prstGeom prst="ellipse">
              <a:avLst/>
            </a:prstGeom>
            <a:solidFill>
              <a:srgbClr val="CC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>
                  <a:solidFill>
                    <a:prstClr val="black"/>
                  </a:solidFill>
                  <a:latin typeface="Comic Sans MS" panose="030F0702030302020204" pitchFamily="66" charset="0"/>
                </a:rPr>
                <a:t>-</a:t>
              </a:r>
            </a:p>
          </p:txBody>
        </p:sp>
        <p:sp>
          <p:nvSpPr>
            <p:cNvPr id="26639" name="Oval 5"/>
            <p:cNvSpPr>
              <a:spLocks noChangeArrowheads="1"/>
            </p:cNvSpPr>
            <p:nvPr/>
          </p:nvSpPr>
          <p:spPr bwMode="auto">
            <a:xfrm>
              <a:off x="1872" y="1776"/>
              <a:ext cx="144" cy="144"/>
            </a:xfrm>
            <a:prstGeom prst="ellipse">
              <a:avLst/>
            </a:prstGeom>
            <a:solidFill>
              <a:srgbClr val="CC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>
                  <a:solidFill>
                    <a:prstClr val="black"/>
                  </a:solidFill>
                  <a:latin typeface="Comic Sans MS" panose="030F0702030302020204" pitchFamily="66" charset="0"/>
                </a:rPr>
                <a:t>-</a:t>
              </a:r>
            </a:p>
          </p:txBody>
        </p:sp>
        <p:sp>
          <p:nvSpPr>
            <p:cNvPr id="26640" name="Oval 6"/>
            <p:cNvSpPr>
              <a:spLocks noChangeArrowheads="1"/>
            </p:cNvSpPr>
            <p:nvPr/>
          </p:nvSpPr>
          <p:spPr bwMode="auto">
            <a:xfrm>
              <a:off x="2064" y="1920"/>
              <a:ext cx="144" cy="144"/>
            </a:xfrm>
            <a:prstGeom prst="ellipse">
              <a:avLst/>
            </a:prstGeom>
            <a:solidFill>
              <a:srgbClr val="CC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>
                  <a:solidFill>
                    <a:prstClr val="black"/>
                  </a:solidFill>
                  <a:latin typeface="Comic Sans MS" panose="030F0702030302020204" pitchFamily="66" charset="0"/>
                </a:rPr>
                <a:t>-</a:t>
              </a:r>
            </a:p>
          </p:txBody>
        </p:sp>
        <p:sp>
          <p:nvSpPr>
            <p:cNvPr id="26641" name="Oval 7"/>
            <p:cNvSpPr>
              <a:spLocks noChangeArrowheads="1"/>
            </p:cNvSpPr>
            <p:nvPr/>
          </p:nvSpPr>
          <p:spPr bwMode="auto">
            <a:xfrm>
              <a:off x="2256" y="1776"/>
              <a:ext cx="144" cy="144"/>
            </a:xfrm>
            <a:prstGeom prst="ellipse">
              <a:avLst/>
            </a:prstGeom>
            <a:solidFill>
              <a:srgbClr val="CC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>
                  <a:solidFill>
                    <a:prstClr val="black"/>
                  </a:solidFill>
                  <a:latin typeface="Comic Sans MS" panose="030F0702030302020204" pitchFamily="66" charset="0"/>
                </a:rPr>
                <a:t>-</a:t>
              </a:r>
            </a:p>
          </p:txBody>
        </p:sp>
        <p:sp>
          <p:nvSpPr>
            <p:cNvPr id="26642" name="Oval 8"/>
            <p:cNvSpPr>
              <a:spLocks noChangeArrowheads="1"/>
            </p:cNvSpPr>
            <p:nvPr/>
          </p:nvSpPr>
          <p:spPr bwMode="auto">
            <a:xfrm>
              <a:off x="2448" y="1920"/>
              <a:ext cx="144" cy="144"/>
            </a:xfrm>
            <a:prstGeom prst="ellipse">
              <a:avLst/>
            </a:prstGeom>
            <a:solidFill>
              <a:srgbClr val="CC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>
                  <a:solidFill>
                    <a:prstClr val="black"/>
                  </a:solidFill>
                  <a:latin typeface="Comic Sans MS" panose="030F0702030302020204" pitchFamily="66" charset="0"/>
                </a:rPr>
                <a:t>-</a:t>
              </a:r>
            </a:p>
          </p:txBody>
        </p:sp>
        <p:sp>
          <p:nvSpPr>
            <p:cNvPr id="26643" name="Oval 9"/>
            <p:cNvSpPr>
              <a:spLocks noChangeArrowheads="1"/>
            </p:cNvSpPr>
            <p:nvPr/>
          </p:nvSpPr>
          <p:spPr bwMode="auto">
            <a:xfrm>
              <a:off x="2592" y="1776"/>
              <a:ext cx="144" cy="144"/>
            </a:xfrm>
            <a:prstGeom prst="ellipse">
              <a:avLst/>
            </a:prstGeom>
            <a:solidFill>
              <a:srgbClr val="CC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>
                  <a:solidFill>
                    <a:prstClr val="black"/>
                  </a:solidFill>
                  <a:latin typeface="Comic Sans MS" panose="030F0702030302020204" pitchFamily="66" charset="0"/>
                </a:rPr>
                <a:t>-</a:t>
              </a:r>
            </a:p>
          </p:txBody>
        </p:sp>
        <p:sp>
          <p:nvSpPr>
            <p:cNvPr id="26644" name="Oval 10"/>
            <p:cNvSpPr>
              <a:spLocks noChangeArrowheads="1"/>
            </p:cNvSpPr>
            <p:nvPr/>
          </p:nvSpPr>
          <p:spPr bwMode="auto">
            <a:xfrm>
              <a:off x="2784" y="1872"/>
              <a:ext cx="144" cy="144"/>
            </a:xfrm>
            <a:prstGeom prst="ellipse">
              <a:avLst/>
            </a:prstGeom>
            <a:solidFill>
              <a:srgbClr val="CC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>
                  <a:solidFill>
                    <a:prstClr val="black"/>
                  </a:solidFill>
                  <a:latin typeface="Comic Sans MS" panose="030F0702030302020204" pitchFamily="66" charset="0"/>
                </a:rPr>
                <a:t>-</a:t>
              </a:r>
            </a:p>
          </p:txBody>
        </p:sp>
        <p:sp>
          <p:nvSpPr>
            <p:cNvPr id="26645" name="Oval 11"/>
            <p:cNvSpPr>
              <a:spLocks noChangeArrowheads="1"/>
            </p:cNvSpPr>
            <p:nvPr/>
          </p:nvSpPr>
          <p:spPr bwMode="auto">
            <a:xfrm>
              <a:off x="2976" y="1728"/>
              <a:ext cx="144" cy="144"/>
            </a:xfrm>
            <a:prstGeom prst="ellipse">
              <a:avLst/>
            </a:prstGeom>
            <a:solidFill>
              <a:srgbClr val="CC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>
                  <a:solidFill>
                    <a:prstClr val="black"/>
                  </a:solidFill>
                  <a:latin typeface="Comic Sans MS" panose="030F0702030302020204" pitchFamily="66" charset="0"/>
                </a:rPr>
                <a:t>-</a:t>
              </a:r>
            </a:p>
          </p:txBody>
        </p:sp>
        <p:sp>
          <p:nvSpPr>
            <p:cNvPr id="26646" name="Oval 12"/>
            <p:cNvSpPr>
              <a:spLocks noChangeArrowheads="1"/>
            </p:cNvSpPr>
            <p:nvPr/>
          </p:nvSpPr>
          <p:spPr bwMode="auto">
            <a:xfrm>
              <a:off x="3168" y="1872"/>
              <a:ext cx="144" cy="144"/>
            </a:xfrm>
            <a:prstGeom prst="ellipse">
              <a:avLst/>
            </a:prstGeom>
            <a:solidFill>
              <a:srgbClr val="CC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>
                  <a:solidFill>
                    <a:prstClr val="black"/>
                  </a:solidFill>
                  <a:latin typeface="Comic Sans MS" panose="030F0702030302020204" pitchFamily="66" charset="0"/>
                </a:rPr>
                <a:t>-</a:t>
              </a:r>
            </a:p>
          </p:txBody>
        </p:sp>
        <p:sp>
          <p:nvSpPr>
            <p:cNvPr id="26647" name="Oval 13"/>
            <p:cNvSpPr>
              <a:spLocks noChangeArrowheads="1"/>
            </p:cNvSpPr>
            <p:nvPr/>
          </p:nvSpPr>
          <p:spPr bwMode="auto">
            <a:xfrm>
              <a:off x="3360" y="1728"/>
              <a:ext cx="144" cy="144"/>
            </a:xfrm>
            <a:prstGeom prst="ellipse">
              <a:avLst/>
            </a:prstGeom>
            <a:solidFill>
              <a:srgbClr val="CC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>
                  <a:solidFill>
                    <a:prstClr val="black"/>
                  </a:solidFill>
                  <a:latin typeface="Comic Sans MS" panose="030F0702030302020204" pitchFamily="66" charset="0"/>
                </a:rPr>
                <a:t>-</a:t>
              </a:r>
            </a:p>
          </p:txBody>
        </p:sp>
        <p:sp>
          <p:nvSpPr>
            <p:cNvPr id="26648" name="Oval 14"/>
            <p:cNvSpPr>
              <a:spLocks noChangeArrowheads="1"/>
            </p:cNvSpPr>
            <p:nvPr/>
          </p:nvSpPr>
          <p:spPr bwMode="auto">
            <a:xfrm>
              <a:off x="3552" y="1872"/>
              <a:ext cx="144" cy="144"/>
            </a:xfrm>
            <a:prstGeom prst="ellipse">
              <a:avLst/>
            </a:prstGeom>
            <a:solidFill>
              <a:srgbClr val="CC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>
                  <a:solidFill>
                    <a:prstClr val="black"/>
                  </a:solidFill>
                  <a:latin typeface="Comic Sans MS" panose="030F0702030302020204" pitchFamily="66" charset="0"/>
                </a:rPr>
                <a:t>-</a:t>
              </a:r>
            </a:p>
          </p:txBody>
        </p:sp>
        <p:sp>
          <p:nvSpPr>
            <p:cNvPr id="26649" name="Oval 15"/>
            <p:cNvSpPr>
              <a:spLocks noChangeArrowheads="1"/>
            </p:cNvSpPr>
            <p:nvPr/>
          </p:nvSpPr>
          <p:spPr bwMode="auto">
            <a:xfrm>
              <a:off x="3744" y="1776"/>
              <a:ext cx="144" cy="144"/>
            </a:xfrm>
            <a:prstGeom prst="ellipse">
              <a:avLst/>
            </a:prstGeom>
            <a:solidFill>
              <a:srgbClr val="CC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>
                  <a:solidFill>
                    <a:prstClr val="black"/>
                  </a:solidFill>
                  <a:latin typeface="Comic Sans MS" panose="030F0702030302020204" pitchFamily="66" charset="0"/>
                </a:rPr>
                <a:t>-</a:t>
              </a:r>
            </a:p>
          </p:txBody>
        </p:sp>
        <p:sp>
          <p:nvSpPr>
            <p:cNvPr id="26650" name="Oval 16"/>
            <p:cNvSpPr>
              <a:spLocks noChangeArrowheads="1"/>
            </p:cNvSpPr>
            <p:nvPr/>
          </p:nvSpPr>
          <p:spPr bwMode="auto">
            <a:xfrm>
              <a:off x="3936" y="1872"/>
              <a:ext cx="144" cy="144"/>
            </a:xfrm>
            <a:prstGeom prst="ellipse">
              <a:avLst/>
            </a:prstGeom>
            <a:solidFill>
              <a:srgbClr val="CC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>
                  <a:solidFill>
                    <a:prstClr val="black"/>
                  </a:solidFill>
                  <a:latin typeface="Comic Sans MS" panose="030F0702030302020204" pitchFamily="66" charset="0"/>
                </a:rPr>
                <a:t>-</a:t>
              </a:r>
            </a:p>
          </p:txBody>
        </p:sp>
        <p:sp>
          <p:nvSpPr>
            <p:cNvPr id="26651" name="Oval 17"/>
            <p:cNvSpPr>
              <a:spLocks noChangeArrowheads="1"/>
            </p:cNvSpPr>
            <p:nvPr/>
          </p:nvSpPr>
          <p:spPr bwMode="auto">
            <a:xfrm>
              <a:off x="4128" y="1728"/>
              <a:ext cx="144" cy="144"/>
            </a:xfrm>
            <a:prstGeom prst="ellipse">
              <a:avLst/>
            </a:prstGeom>
            <a:solidFill>
              <a:srgbClr val="CC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>
                  <a:solidFill>
                    <a:prstClr val="black"/>
                  </a:solidFill>
                  <a:latin typeface="Comic Sans MS" panose="030F0702030302020204" pitchFamily="66" charset="0"/>
                </a:rPr>
                <a:t>-</a:t>
              </a:r>
            </a:p>
          </p:txBody>
        </p:sp>
        <p:sp>
          <p:nvSpPr>
            <p:cNvPr id="26652" name="Oval 18"/>
            <p:cNvSpPr>
              <a:spLocks noChangeArrowheads="1"/>
            </p:cNvSpPr>
            <p:nvPr/>
          </p:nvSpPr>
          <p:spPr bwMode="auto">
            <a:xfrm>
              <a:off x="4320" y="1872"/>
              <a:ext cx="144" cy="144"/>
            </a:xfrm>
            <a:prstGeom prst="ellipse">
              <a:avLst/>
            </a:prstGeom>
            <a:solidFill>
              <a:srgbClr val="CC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>
                  <a:solidFill>
                    <a:prstClr val="black"/>
                  </a:solidFill>
                  <a:latin typeface="Comic Sans MS" panose="030F0702030302020204" pitchFamily="66" charset="0"/>
                </a:rPr>
                <a:t>-</a:t>
              </a:r>
            </a:p>
          </p:txBody>
        </p:sp>
        <p:sp>
          <p:nvSpPr>
            <p:cNvPr id="26653" name="Oval 19"/>
            <p:cNvSpPr>
              <a:spLocks noChangeArrowheads="1"/>
            </p:cNvSpPr>
            <p:nvPr/>
          </p:nvSpPr>
          <p:spPr bwMode="auto">
            <a:xfrm>
              <a:off x="4512" y="1728"/>
              <a:ext cx="144" cy="144"/>
            </a:xfrm>
            <a:prstGeom prst="ellipse">
              <a:avLst/>
            </a:prstGeom>
            <a:solidFill>
              <a:srgbClr val="CC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>
                  <a:solidFill>
                    <a:prstClr val="black"/>
                  </a:solidFill>
                  <a:latin typeface="Comic Sans MS" panose="030F0702030302020204" pitchFamily="66" charset="0"/>
                </a:rPr>
                <a:t>-</a:t>
              </a:r>
            </a:p>
          </p:txBody>
        </p:sp>
        <p:sp>
          <p:nvSpPr>
            <p:cNvPr id="26654" name="Oval 20"/>
            <p:cNvSpPr>
              <a:spLocks noChangeArrowheads="1"/>
            </p:cNvSpPr>
            <p:nvPr/>
          </p:nvSpPr>
          <p:spPr bwMode="auto">
            <a:xfrm>
              <a:off x="4704" y="1872"/>
              <a:ext cx="144" cy="144"/>
            </a:xfrm>
            <a:prstGeom prst="ellipse">
              <a:avLst/>
            </a:prstGeom>
            <a:solidFill>
              <a:srgbClr val="CC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>
                  <a:solidFill>
                    <a:prstClr val="black"/>
                  </a:solidFill>
                  <a:latin typeface="Comic Sans MS" panose="030F0702030302020204" pitchFamily="66" charset="0"/>
                </a:rPr>
                <a:t>-</a:t>
              </a:r>
            </a:p>
          </p:txBody>
        </p:sp>
        <p:sp>
          <p:nvSpPr>
            <p:cNvPr id="26655" name="Oval 21"/>
            <p:cNvSpPr>
              <a:spLocks noChangeArrowheads="1"/>
            </p:cNvSpPr>
            <p:nvPr/>
          </p:nvSpPr>
          <p:spPr bwMode="auto">
            <a:xfrm>
              <a:off x="4896" y="1776"/>
              <a:ext cx="144" cy="144"/>
            </a:xfrm>
            <a:prstGeom prst="ellipse">
              <a:avLst/>
            </a:prstGeom>
            <a:solidFill>
              <a:srgbClr val="CC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>
                  <a:solidFill>
                    <a:prstClr val="black"/>
                  </a:solidFill>
                  <a:latin typeface="Comic Sans MS" panose="030F0702030302020204" pitchFamily="66" charset="0"/>
                </a:rPr>
                <a:t>-</a:t>
              </a:r>
            </a:p>
          </p:txBody>
        </p:sp>
        <p:sp>
          <p:nvSpPr>
            <p:cNvPr id="26656" name="Oval 22"/>
            <p:cNvSpPr>
              <a:spLocks noChangeArrowheads="1"/>
            </p:cNvSpPr>
            <p:nvPr/>
          </p:nvSpPr>
          <p:spPr bwMode="auto">
            <a:xfrm>
              <a:off x="5088" y="1872"/>
              <a:ext cx="144" cy="144"/>
            </a:xfrm>
            <a:prstGeom prst="ellipse">
              <a:avLst/>
            </a:prstGeom>
            <a:solidFill>
              <a:srgbClr val="CC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>
                  <a:solidFill>
                    <a:prstClr val="black"/>
                  </a:solidFill>
                  <a:latin typeface="Comic Sans MS" panose="030F0702030302020204" pitchFamily="66" charset="0"/>
                </a:rPr>
                <a:t>-</a:t>
              </a:r>
            </a:p>
          </p:txBody>
        </p:sp>
        <p:sp>
          <p:nvSpPr>
            <p:cNvPr id="26657" name="Oval 23"/>
            <p:cNvSpPr>
              <a:spLocks noChangeArrowheads="1"/>
            </p:cNvSpPr>
            <p:nvPr/>
          </p:nvSpPr>
          <p:spPr bwMode="auto">
            <a:xfrm>
              <a:off x="5280" y="1728"/>
              <a:ext cx="144" cy="144"/>
            </a:xfrm>
            <a:prstGeom prst="ellipse">
              <a:avLst/>
            </a:prstGeom>
            <a:solidFill>
              <a:srgbClr val="CC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>
                  <a:solidFill>
                    <a:prstClr val="black"/>
                  </a:solidFill>
                  <a:latin typeface="Comic Sans MS" panose="030F0702030302020204" pitchFamily="66" charset="0"/>
                </a:rPr>
                <a:t>-</a:t>
              </a:r>
            </a:p>
          </p:txBody>
        </p:sp>
        <p:sp>
          <p:nvSpPr>
            <p:cNvPr id="26658" name="Oval 24"/>
            <p:cNvSpPr>
              <a:spLocks noChangeArrowheads="1"/>
            </p:cNvSpPr>
            <p:nvPr/>
          </p:nvSpPr>
          <p:spPr bwMode="auto">
            <a:xfrm>
              <a:off x="5472" y="1872"/>
              <a:ext cx="144" cy="144"/>
            </a:xfrm>
            <a:prstGeom prst="ellipse">
              <a:avLst/>
            </a:prstGeom>
            <a:solidFill>
              <a:srgbClr val="CC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>
                  <a:solidFill>
                    <a:prstClr val="black"/>
                  </a:solidFill>
                  <a:latin typeface="Comic Sans MS" panose="030F0702030302020204" pitchFamily="66" charset="0"/>
                </a:rPr>
                <a:t>-</a:t>
              </a:r>
            </a:p>
          </p:txBody>
        </p:sp>
        <p:sp>
          <p:nvSpPr>
            <p:cNvPr id="26659" name="Oval 25"/>
            <p:cNvSpPr>
              <a:spLocks noChangeArrowheads="1"/>
            </p:cNvSpPr>
            <p:nvPr/>
          </p:nvSpPr>
          <p:spPr bwMode="auto">
            <a:xfrm>
              <a:off x="5664" y="1728"/>
              <a:ext cx="144" cy="144"/>
            </a:xfrm>
            <a:prstGeom prst="ellipse">
              <a:avLst/>
            </a:prstGeom>
            <a:solidFill>
              <a:srgbClr val="CC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>
                  <a:solidFill>
                    <a:prstClr val="black"/>
                  </a:solidFill>
                  <a:latin typeface="Comic Sans MS" panose="030F0702030302020204" pitchFamily="66" charset="0"/>
                </a:rPr>
                <a:t>-</a:t>
              </a:r>
            </a:p>
          </p:txBody>
        </p:sp>
        <p:sp>
          <p:nvSpPr>
            <p:cNvPr id="26660" name="Oval 26"/>
            <p:cNvSpPr>
              <a:spLocks noChangeArrowheads="1"/>
            </p:cNvSpPr>
            <p:nvPr/>
          </p:nvSpPr>
          <p:spPr bwMode="auto">
            <a:xfrm>
              <a:off x="5856" y="1872"/>
              <a:ext cx="144" cy="144"/>
            </a:xfrm>
            <a:prstGeom prst="ellipse">
              <a:avLst/>
            </a:prstGeom>
            <a:solidFill>
              <a:srgbClr val="CC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800">
                  <a:solidFill>
                    <a:prstClr val="black"/>
                  </a:solidFill>
                  <a:latin typeface="Comic Sans MS" panose="030F0702030302020204" pitchFamily="66" charset="0"/>
                </a:rPr>
                <a:t>-</a:t>
              </a:r>
            </a:p>
          </p:txBody>
        </p:sp>
      </p:grpSp>
      <p:grpSp>
        <p:nvGrpSpPr>
          <p:cNvPr id="128027" name="Group 27"/>
          <p:cNvGrpSpPr>
            <a:grpSpLocks/>
          </p:cNvGrpSpPr>
          <p:nvPr/>
        </p:nvGrpSpPr>
        <p:grpSpPr bwMode="auto">
          <a:xfrm>
            <a:off x="2438401" y="3875088"/>
            <a:ext cx="3813175" cy="461962"/>
            <a:chOff x="576" y="2441"/>
            <a:chExt cx="2402" cy="291"/>
          </a:xfrm>
        </p:grpSpPr>
        <p:sp>
          <p:nvSpPr>
            <p:cNvPr id="26635" name="Text Box 28"/>
            <p:cNvSpPr txBox="1">
              <a:spLocks noChangeArrowheads="1"/>
            </p:cNvSpPr>
            <p:nvPr/>
          </p:nvSpPr>
          <p:spPr bwMode="auto">
            <a:xfrm>
              <a:off x="1449" y="2441"/>
              <a:ext cx="152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electron motion</a:t>
              </a:r>
            </a:p>
          </p:txBody>
        </p:sp>
        <p:sp>
          <p:nvSpPr>
            <p:cNvPr id="26636" name="Line 29"/>
            <p:cNvSpPr>
              <a:spLocks noChangeShapeType="1"/>
            </p:cNvSpPr>
            <p:nvPr/>
          </p:nvSpPr>
          <p:spPr bwMode="auto">
            <a:xfrm flipH="1">
              <a:off x="576" y="2592"/>
              <a:ext cx="672" cy="0"/>
            </a:xfrm>
            <a:prstGeom prst="line">
              <a:avLst/>
            </a:prstGeom>
            <a:noFill/>
            <a:ln w="76200">
              <a:solidFill>
                <a:srgbClr val="0000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128030" name="Group 30"/>
          <p:cNvGrpSpPr>
            <a:grpSpLocks/>
          </p:cNvGrpSpPr>
          <p:nvPr/>
        </p:nvGrpSpPr>
        <p:grpSpPr bwMode="auto">
          <a:xfrm>
            <a:off x="4554539" y="4552951"/>
            <a:ext cx="4741863" cy="461963"/>
            <a:chOff x="1909" y="2868"/>
            <a:chExt cx="2987" cy="291"/>
          </a:xfrm>
        </p:grpSpPr>
        <p:sp>
          <p:nvSpPr>
            <p:cNvPr id="26633" name="Text Box 31"/>
            <p:cNvSpPr txBox="1">
              <a:spLocks noChangeArrowheads="1"/>
            </p:cNvSpPr>
            <p:nvPr/>
          </p:nvSpPr>
          <p:spPr bwMode="auto">
            <a:xfrm>
              <a:off x="1909" y="2868"/>
              <a:ext cx="169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tr-TR" altLang="en-US" sz="2400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C</a:t>
              </a:r>
              <a:r>
                <a:rPr lang="en-US" altLang="en-US" sz="2400" dirty="0" err="1">
                  <a:solidFill>
                    <a:prstClr val="black"/>
                  </a:solidFill>
                  <a:latin typeface="Comic Sans MS" panose="030F0702030302020204" pitchFamily="66" charset="0"/>
                </a:rPr>
                <a:t>urrent</a:t>
              </a:r>
              <a:r>
                <a:rPr lang="en-US" altLang="en-US" sz="2400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 direction</a:t>
              </a:r>
            </a:p>
          </p:txBody>
        </p:sp>
        <p:sp>
          <p:nvSpPr>
            <p:cNvPr id="26634" name="Line 32"/>
            <p:cNvSpPr>
              <a:spLocks noChangeShapeType="1"/>
            </p:cNvSpPr>
            <p:nvPr/>
          </p:nvSpPr>
          <p:spPr bwMode="auto">
            <a:xfrm>
              <a:off x="4224" y="3060"/>
              <a:ext cx="672" cy="0"/>
            </a:xfrm>
            <a:prstGeom prst="line">
              <a:avLst/>
            </a:prstGeom>
            <a:noFill/>
            <a:ln w="76200">
              <a:solidFill>
                <a:srgbClr val="99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26630" name="Text Box 33"/>
          <p:cNvSpPr txBox="1">
            <a:spLocks noChangeArrowheads="1"/>
          </p:cNvSpPr>
          <p:nvPr/>
        </p:nvSpPr>
        <p:spPr bwMode="auto">
          <a:xfrm>
            <a:off x="1949450" y="423640"/>
            <a:ext cx="7499350" cy="6413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tr-TR"/>
            </a:defPPr>
            <a:lvl1pPr defTabSz="914400" eaLnBrk="1" latinLnBrk="0" hangingPunct="1">
              <a:buNone/>
              <a:defRPr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prstClr val="black"/>
                </a:solidFill>
              </a:rPr>
              <a:t>Sign Convention for Current Flow</a:t>
            </a:r>
          </a:p>
        </p:txBody>
      </p:sp>
      <p:sp>
        <p:nvSpPr>
          <p:cNvPr id="128034" name="Text Box 34"/>
          <p:cNvSpPr txBox="1">
            <a:spLocks noChangeArrowheads="1"/>
          </p:cNvSpPr>
          <p:nvPr/>
        </p:nvSpPr>
        <p:spPr bwMode="auto">
          <a:xfrm>
            <a:off x="2665414" y="1420814"/>
            <a:ext cx="498085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990000"/>
              </a:buClr>
              <a:buFontTx/>
              <a:buChar char="•"/>
            </a:pPr>
            <a:r>
              <a:rPr lang="en-US" altLang="en-US" sz="2400" dirty="0">
                <a:solidFill>
                  <a:prstClr val="black"/>
                </a:solidFill>
                <a:latin typeface="Comic Sans MS" panose="030F0702030302020204" pitchFamily="66" charset="0"/>
              </a:rPr>
              <a:t> Electrons carry negative charge</a:t>
            </a:r>
          </a:p>
        </p:txBody>
      </p:sp>
      <p:sp>
        <p:nvSpPr>
          <p:cNvPr id="128035" name="Text Box 35"/>
          <p:cNvSpPr txBox="1">
            <a:spLocks noChangeArrowheads="1"/>
          </p:cNvSpPr>
          <p:nvPr/>
        </p:nvSpPr>
        <p:spPr bwMode="auto">
          <a:xfrm>
            <a:off x="2665414" y="2030414"/>
            <a:ext cx="55370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990000"/>
              </a:buClr>
              <a:buFontTx/>
              <a:buChar char="•"/>
            </a:pPr>
            <a:r>
              <a:rPr lang="en-US" altLang="en-US" sz="2400" dirty="0">
                <a:solidFill>
                  <a:prstClr val="black"/>
                </a:solidFill>
                <a:latin typeface="Comic Sans MS" panose="030F0702030302020204" pitchFamily="66" charset="0"/>
              </a:rPr>
              <a:t> </a:t>
            </a:r>
            <a:r>
              <a:rPr lang="tr-TR" altLang="en-US" sz="2400" dirty="0">
                <a:solidFill>
                  <a:prstClr val="black"/>
                </a:solidFill>
                <a:latin typeface="Comic Sans MS" panose="030F0702030302020204" pitchFamily="66" charset="0"/>
              </a:rPr>
              <a:t>C</a:t>
            </a:r>
            <a:r>
              <a:rPr lang="en-US" altLang="en-US" sz="2400" dirty="0" err="1">
                <a:solidFill>
                  <a:prstClr val="black"/>
                </a:solidFill>
                <a:latin typeface="Comic Sans MS" panose="030F0702030302020204" pitchFamily="66" charset="0"/>
              </a:rPr>
              <a:t>urrent</a:t>
            </a:r>
            <a:r>
              <a:rPr lang="en-US" altLang="en-US" sz="2400" dirty="0">
                <a:solidFill>
                  <a:prstClr val="black"/>
                </a:solidFill>
                <a:latin typeface="Comic Sans MS" panose="030F0702030302020204" pitchFamily="66" charset="0"/>
              </a:rPr>
              <a:t> flow is in opposite direction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11593820"/>
      </p:ext>
    </p:extLst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3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1741489" y="211624"/>
            <a:ext cx="3527425" cy="523220"/>
          </a:xfr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rtlCol="0" anchor="ctr">
            <a:spAutoFit/>
          </a:bodyPr>
          <a:lstStyle/>
          <a:p>
            <a:pPr algn="l" fontAlgn="base">
              <a:spcAft>
                <a:spcPct val="0"/>
              </a:spcAft>
            </a:pP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Current Flow</a:t>
            </a:r>
          </a:p>
        </p:txBody>
      </p:sp>
      <p:sp>
        <p:nvSpPr>
          <p:cNvPr id="348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9D36BB5-549B-4ED7-B933-74848D6308E5}" type="slidenum">
              <a:rPr lang="en-GB" altLang="en-US" sz="140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GB" altLang="en-US" sz="1400">
              <a:solidFill>
                <a:prstClr val="black"/>
              </a:solidFill>
            </a:endParaRPr>
          </a:p>
        </p:txBody>
      </p:sp>
      <p:sp>
        <p:nvSpPr>
          <p:cNvPr id="34820" name="Oval 3"/>
          <p:cNvSpPr>
            <a:spLocks noChangeArrowheads="1"/>
          </p:cNvSpPr>
          <p:nvPr/>
        </p:nvSpPr>
        <p:spPr bwMode="auto">
          <a:xfrm>
            <a:off x="3914230" y="2733875"/>
            <a:ext cx="609600" cy="609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  <a:latin typeface="Comic Sans MS" panose="030F0702030302020204" pitchFamily="66" charset="0"/>
            </a:endParaRPr>
          </a:p>
        </p:txBody>
      </p:sp>
      <p:sp>
        <p:nvSpPr>
          <p:cNvPr id="34821" name="Line 4"/>
          <p:cNvSpPr>
            <a:spLocks noChangeShapeType="1"/>
          </p:cNvSpPr>
          <p:nvPr/>
        </p:nvSpPr>
        <p:spPr bwMode="auto">
          <a:xfrm>
            <a:off x="4231730" y="2086176"/>
            <a:ext cx="4762" cy="657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Comic Sans MS" panose="030F0702030302020204" pitchFamily="66" charset="0"/>
            </a:endParaRPr>
          </a:p>
        </p:txBody>
      </p:sp>
      <p:sp>
        <p:nvSpPr>
          <p:cNvPr id="34822" name="Line 5"/>
          <p:cNvSpPr>
            <a:spLocks noChangeShapeType="1"/>
          </p:cNvSpPr>
          <p:nvPr/>
        </p:nvSpPr>
        <p:spPr bwMode="auto">
          <a:xfrm flipV="1">
            <a:off x="4231730" y="3357763"/>
            <a:ext cx="0" cy="138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Comic Sans MS" panose="030F0702030302020204" pitchFamily="66" charset="0"/>
            </a:endParaRPr>
          </a:p>
        </p:txBody>
      </p:sp>
      <p:sp>
        <p:nvSpPr>
          <p:cNvPr id="34823" name="Line 6"/>
          <p:cNvSpPr>
            <a:spLocks noChangeShapeType="1"/>
          </p:cNvSpPr>
          <p:nvPr/>
        </p:nvSpPr>
        <p:spPr bwMode="auto">
          <a:xfrm>
            <a:off x="4225381" y="2081412"/>
            <a:ext cx="17049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Comic Sans MS" panose="030F0702030302020204" pitchFamily="66" charset="0"/>
            </a:endParaRPr>
          </a:p>
        </p:txBody>
      </p:sp>
      <p:sp>
        <p:nvSpPr>
          <p:cNvPr id="34824" name="Line 7"/>
          <p:cNvSpPr>
            <a:spLocks noChangeShapeType="1"/>
          </p:cNvSpPr>
          <p:nvPr/>
        </p:nvSpPr>
        <p:spPr bwMode="auto">
          <a:xfrm>
            <a:off x="6754267" y="2081412"/>
            <a:ext cx="1543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Comic Sans MS" panose="030F0702030302020204" pitchFamily="66" charset="0"/>
            </a:endParaRPr>
          </a:p>
        </p:txBody>
      </p:sp>
      <p:sp>
        <p:nvSpPr>
          <p:cNvPr id="34825" name="Rectangle 8"/>
          <p:cNvSpPr>
            <a:spLocks noChangeArrowheads="1"/>
          </p:cNvSpPr>
          <p:nvPr/>
        </p:nvSpPr>
        <p:spPr bwMode="auto">
          <a:xfrm rot="-5400000">
            <a:off x="6870155" y="2833887"/>
            <a:ext cx="8382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  <a:latin typeface="Comic Sans MS" panose="030F0702030302020204" pitchFamily="66" charset="0"/>
            </a:endParaRPr>
          </a:p>
        </p:txBody>
      </p:sp>
      <p:sp>
        <p:nvSpPr>
          <p:cNvPr id="34826" name="Line 9"/>
          <p:cNvSpPr>
            <a:spLocks noChangeShapeType="1"/>
          </p:cNvSpPr>
          <p:nvPr/>
        </p:nvSpPr>
        <p:spPr bwMode="auto">
          <a:xfrm flipV="1">
            <a:off x="7301955" y="3368875"/>
            <a:ext cx="0" cy="1825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Comic Sans MS" panose="030F0702030302020204" pitchFamily="66" charset="0"/>
            </a:endParaRPr>
          </a:p>
        </p:txBody>
      </p:sp>
      <p:sp>
        <p:nvSpPr>
          <p:cNvPr id="34827" name="Line 10"/>
          <p:cNvSpPr>
            <a:spLocks noChangeShapeType="1"/>
          </p:cNvSpPr>
          <p:nvPr/>
        </p:nvSpPr>
        <p:spPr bwMode="auto">
          <a:xfrm>
            <a:off x="7301955" y="2092526"/>
            <a:ext cx="0" cy="4397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Comic Sans MS" panose="030F0702030302020204" pitchFamily="66" charset="0"/>
            </a:endParaRPr>
          </a:p>
        </p:txBody>
      </p:sp>
      <p:sp>
        <p:nvSpPr>
          <p:cNvPr id="34828" name="Rectangle 11"/>
          <p:cNvSpPr>
            <a:spLocks noChangeArrowheads="1"/>
          </p:cNvSpPr>
          <p:nvPr/>
        </p:nvSpPr>
        <p:spPr bwMode="auto">
          <a:xfrm rot="-5400000">
            <a:off x="7855992" y="2838650"/>
            <a:ext cx="8382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  <a:latin typeface="Comic Sans MS" panose="030F0702030302020204" pitchFamily="66" charset="0"/>
            </a:endParaRPr>
          </a:p>
        </p:txBody>
      </p:sp>
      <p:sp>
        <p:nvSpPr>
          <p:cNvPr id="34829" name="Rectangle 12"/>
          <p:cNvSpPr>
            <a:spLocks noChangeArrowheads="1"/>
          </p:cNvSpPr>
          <p:nvPr/>
        </p:nvSpPr>
        <p:spPr bwMode="auto">
          <a:xfrm rot="-5400000">
            <a:off x="7859167" y="2840237"/>
            <a:ext cx="8382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  <a:latin typeface="Comic Sans MS" panose="030F0702030302020204" pitchFamily="66" charset="0"/>
            </a:endParaRPr>
          </a:p>
        </p:txBody>
      </p:sp>
      <p:sp>
        <p:nvSpPr>
          <p:cNvPr id="34830" name="Line 13"/>
          <p:cNvSpPr>
            <a:spLocks noChangeShapeType="1"/>
          </p:cNvSpPr>
          <p:nvPr/>
        </p:nvSpPr>
        <p:spPr bwMode="auto">
          <a:xfrm flipH="1">
            <a:off x="8292555" y="2076650"/>
            <a:ext cx="6350" cy="449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Comic Sans MS" panose="030F0702030302020204" pitchFamily="66" charset="0"/>
            </a:endParaRPr>
          </a:p>
        </p:txBody>
      </p:sp>
      <p:sp>
        <p:nvSpPr>
          <p:cNvPr id="34831" name="Line 14"/>
          <p:cNvSpPr>
            <a:spLocks noChangeShapeType="1"/>
          </p:cNvSpPr>
          <p:nvPr/>
        </p:nvSpPr>
        <p:spPr bwMode="auto">
          <a:xfrm flipH="1" flipV="1">
            <a:off x="8297318" y="3383162"/>
            <a:ext cx="4763" cy="185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Comic Sans MS" panose="030F0702030302020204" pitchFamily="66" charset="0"/>
            </a:endParaRPr>
          </a:p>
        </p:txBody>
      </p:sp>
      <p:sp>
        <p:nvSpPr>
          <p:cNvPr id="34832" name="Line 15"/>
          <p:cNvSpPr>
            <a:spLocks noChangeShapeType="1"/>
          </p:cNvSpPr>
          <p:nvPr/>
        </p:nvSpPr>
        <p:spPr bwMode="auto">
          <a:xfrm>
            <a:off x="4223792" y="3557787"/>
            <a:ext cx="4076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Comic Sans MS" panose="030F0702030302020204" pitchFamily="66" charset="0"/>
            </a:endParaRPr>
          </a:p>
        </p:txBody>
      </p:sp>
      <p:sp>
        <p:nvSpPr>
          <p:cNvPr id="34833" name="Line 16"/>
          <p:cNvSpPr>
            <a:spLocks noChangeShapeType="1"/>
          </p:cNvSpPr>
          <p:nvPr/>
        </p:nvSpPr>
        <p:spPr bwMode="auto">
          <a:xfrm flipV="1">
            <a:off x="4230142" y="3405387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Comic Sans MS" panose="030F0702030302020204" pitchFamily="66" charset="0"/>
            </a:endParaRPr>
          </a:p>
        </p:txBody>
      </p:sp>
      <p:sp>
        <p:nvSpPr>
          <p:cNvPr id="34834" name="Rectangle 17"/>
          <p:cNvSpPr>
            <a:spLocks noChangeArrowheads="1"/>
          </p:cNvSpPr>
          <p:nvPr/>
        </p:nvSpPr>
        <p:spPr bwMode="auto">
          <a:xfrm>
            <a:off x="5897017" y="1971875"/>
            <a:ext cx="8382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  <a:latin typeface="Comic Sans MS" panose="030F0702030302020204" pitchFamily="66" charset="0"/>
            </a:endParaRPr>
          </a:p>
        </p:txBody>
      </p:sp>
      <p:sp>
        <p:nvSpPr>
          <p:cNvPr id="135187" name="Text Box 19"/>
          <p:cNvSpPr txBox="1">
            <a:spLocks noChangeArrowheads="1"/>
          </p:cNvSpPr>
          <p:nvPr/>
        </p:nvSpPr>
        <p:spPr bwMode="auto">
          <a:xfrm>
            <a:off x="2622442" y="1124744"/>
            <a:ext cx="688361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990000"/>
              </a:buClr>
              <a:buFontTx/>
              <a:buChar char="•"/>
            </a:pPr>
            <a:r>
              <a:rPr lang="en-US" altLang="en-US" dirty="0">
                <a:solidFill>
                  <a:prstClr val="black"/>
                </a:solidFill>
                <a:latin typeface="Comic Sans MS" panose="030F0702030302020204" pitchFamily="66" charset="0"/>
              </a:rPr>
              <a:t> The </a:t>
            </a:r>
            <a:r>
              <a:rPr lang="en-US" altLang="en-US" dirty="0">
                <a:solidFill>
                  <a:srgbClr val="0000FF"/>
                </a:solidFill>
                <a:latin typeface="Comic Sans MS" panose="030F0702030302020204" pitchFamily="66" charset="0"/>
              </a:rPr>
              <a:t>direction</a:t>
            </a:r>
            <a:r>
              <a:rPr lang="en-US" altLang="en-US" dirty="0">
                <a:solidFill>
                  <a:prstClr val="black"/>
                </a:solidFill>
                <a:latin typeface="Comic Sans MS" panose="030F0702030302020204" pitchFamily="66" charset="0"/>
              </a:rPr>
              <a:t> of current flow is indicated by an arrow.</a:t>
            </a:r>
          </a:p>
        </p:txBody>
      </p:sp>
      <p:sp>
        <p:nvSpPr>
          <p:cNvPr id="135188" name="Text Box 20"/>
          <p:cNvSpPr txBox="1">
            <a:spLocks noChangeArrowheads="1"/>
          </p:cNvSpPr>
          <p:nvPr/>
        </p:nvSpPr>
        <p:spPr bwMode="auto">
          <a:xfrm>
            <a:off x="1886789" y="4012593"/>
            <a:ext cx="778033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prstClr val="black"/>
                </a:solidFill>
                <a:latin typeface="Comic Sans MS" panose="030F0702030302020204" pitchFamily="66" charset="0"/>
              </a:rPr>
              <a:t>Note: The </a:t>
            </a:r>
            <a:r>
              <a:rPr lang="en-US" altLang="en-US" b="1" dirty="0">
                <a:solidFill>
                  <a:srgbClr val="990000"/>
                </a:solidFill>
                <a:latin typeface="Comic Sans MS" panose="030F0702030302020204" pitchFamily="66" charset="0"/>
              </a:rPr>
              <a:t>voltage sources</a:t>
            </a:r>
            <a:r>
              <a:rPr lang="en-US" altLang="en-US" dirty="0">
                <a:solidFill>
                  <a:prstClr val="black"/>
                </a:solidFill>
                <a:latin typeface="Comic Sans MS" panose="030F0702030302020204" pitchFamily="66" charset="0"/>
              </a:rPr>
              <a:t> in the </a:t>
            </a:r>
            <a:r>
              <a:rPr lang="tr-TR" altLang="en-US" dirty="0" err="1">
                <a:solidFill>
                  <a:prstClr val="black"/>
                </a:solidFill>
                <a:latin typeface="Comic Sans MS" panose="030F0702030302020204" pitchFamily="66" charset="0"/>
              </a:rPr>
              <a:t>circuit</a:t>
            </a:r>
            <a:r>
              <a:rPr lang="en-US" altLang="en-US" dirty="0">
                <a:solidFill>
                  <a:prstClr val="black"/>
                </a:solidFill>
                <a:latin typeface="Comic Sans MS" panose="030F0702030302020204" pitchFamily="66" charset="0"/>
              </a:rPr>
              <a:t> flow</a:t>
            </a:r>
            <a:r>
              <a:rPr lang="tr-TR" altLang="en-US" dirty="0">
                <a:solidFill>
                  <a:prstClr val="black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dirty="0">
                <a:solidFill>
                  <a:prstClr val="black"/>
                </a:solidFill>
                <a:latin typeface="Comic Sans MS" panose="030F0702030302020204" pitchFamily="66" charset="0"/>
              </a:rPr>
              <a:t>current through </a:t>
            </a:r>
            <a:r>
              <a:rPr lang="tr-TR" altLang="en-US" dirty="0" err="1">
                <a:solidFill>
                  <a:prstClr val="black"/>
                </a:solidFill>
                <a:latin typeface="Comic Sans MS" panose="030F0702030302020204" pitchFamily="66" charset="0"/>
              </a:rPr>
              <a:t>nodes</a:t>
            </a:r>
            <a:r>
              <a:rPr lang="tr-TR" altLang="en-US" dirty="0">
                <a:solidFill>
                  <a:prstClr val="black"/>
                </a:solidFill>
                <a:latin typeface="Comic Sans MS" panose="030F0702030302020204" pitchFamily="66" charset="0"/>
              </a:rPr>
              <a:t> </a:t>
            </a:r>
            <a:r>
              <a:rPr lang="tr-TR" altLang="en-US" dirty="0" err="1">
                <a:solidFill>
                  <a:prstClr val="black"/>
                </a:solidFill>
                <a:latin typeface="Comic Sans MS" panose="030F0702030302020204" pitchFamily="66" charset="0"/>
              </a:rPr>
              <a:t>and</a:t>
            </a:r>
            <a:r>
              <a:rPr lang="tr-TR" altLang="en-US" dirty="0">
                <a:solidFill>
                  <a:prstClr val="black"/>
                </a:solidFill>
                <a:latin typeface="Comic Sans MS" panose="030F0702030302020204" pitchFamily="66" charset="0"/>
              </a:rPr>
              <a:t> </a:t>
            </a:r>
            <a:r>
              <a:rPr lang="tr-TR" altLang="en-US" dirty="0" err="1">
                <a:solidFill>
                  <a:prstClr val="black"/>
                </a:solidFill>
                <a:latin typeface="Comic Sans MS" panose="030F0702030302020204" pitchFamily="66" charset="0"/>
              </a:rPr>
              <a:t>wires</a:t>
            </a:r>
            <a:r>
              <a:rPr lang="en-US" altLang="en-US" dirty="0">
                <a:solidFill>
                  <a:prstClr val="black"/>
                </a:solidFill>
                <a:latin typeface="Comic Sans MS" panose="030F0702030302020204" pitchFamily="66" charset="0"/>
              </a:rPr>
              <a:t>. </a:t>
            </a:r>
          </a:p>
        </p:txBody>
      </p:sp>
      <p:sp>
        <p:nvSpPr>
          <p:cNvPr id="135189" name="AutoShape 21"/>
          <p:cNvSpPr>
            <a:spLocks noChangeArrowheads="1"/>
          </p:cNvSpPr>
          <p:nvPr/>
        </p:nvSpPr>
        <p:spPr bwMode="auto">
          <a:xfrm>
            <a:off x="4871493" y="1688774"/>
            <a:ext cx="595313" cy="794802"/>
          </a:xfrm>
          <a:prstGeom prst="rightArrow">
            <a:avLst>
              <a:gd name="adj1" fmla="val 50000"/>
              <a:gd name="adj2" fmla="val 52669"/>
            </a:avLst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  <a:latin typeface="Comic Sans MS" panose="030F0702030302020204" pitchFamily="66" charset="0"/>
            </a:endParaRPr>
          </a:p>
        </p:txBody>
      </p:sp>
      <p:sp>
        <p:nvSpPr>
          <p:cNvPr id="135190" name="AutoShape 22"/>
          <p:cNvSpPr>
            <a:spLocks noChangeArrowheads="1"/>
          </p:cNvSpPr>
          <p:nvPr/>
        </p:nvSpPr>
        <p:spPr bwMode="auto">
          <a:xfrm rot="16200000" flipH="1">
            <a:off x="6994774" y="2067393"/>
            <a:ext cx="595313" cy="794802"/>
          </a:xfrm>
          <a:prstGeom prst="rightArrow">
            <a:avLst>
              <a:gd name="adj1" fmla="val 50000"/>
              <a:gd name="adj2" fmla="val 88443"/>
            </a:avLst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  <a:latin typeface="Comic Sans MS" panose="030F0702030302020204" pitchFamily="66" charset="0"/>
            </a:endParaRPr>
          </a:p>
        </p:txBody>
      </p:sp>
      <p:sp>
        <p:nvSpPr>
          <p:cNvPr id="135191" name="AutoShape 23"/>
          <p:cNvSpPr>
            <a:spLocks noChangeArrowheads="1"/>
          </p:cNvSpPr>
          <p:nvPr/>
        </p:nvSpPr>
        <p:spPr bwMode="auto">
          <a:xfrm rot="16200000" flipH="1">
            <a:off x="7996487" y="2067393"/>
            <a:ext cx="595313" cy="794802"/>
          </a:xfrm>
          <a:prstGeom prst="rightArrow">
            <a:avLst>
              <a:gd name="adj1" fmla="val 50000"/>
              <a:gd name="adj2" fmla="val 88443"/>
            </a:avLst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34841" name="Group 24"/>
          <p:cNvGrpSpPr>
            <a:grpSpLocks/>
          </p:cNvGrpSpPr>
          <p:nvPr/>
        </p:nvGrpSpPr>
        <p:grpSpPr bwMode="auto">
          <a:xfrm>
            <a:off x="4068217" y="2730700"/>
            <a:ext cx="344488" cy="501650"/>
            <a:chOff x="646" y="2647"/>
            <a:chExt cx="217" cy="316"/>
          </a:xfrm>
        </p:grpSpPr>
        <p:sp>
          <p:nvSpPr>
            <p:cNvPr id="34843" name="Text Box 25"/>
            <p:cNvSpPr txBox="1">
              <a:spLocks noChangeArrowheads="1"/>
            </p:cNvSpPr>
            <p:nvPr/>
          </p:nvSpPr>
          <p:spPr bwMode="auto">
            <a:xfrm>
              <a:off x="646" y="2647"/>
              <a:ext cx="19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+</a:t>
              </a:r>
            </a:p>
          </p:txBody>
        </p:sp>
        <p:sp>
          <p:nvSpPr>
            <p:cNvPr id="34844" name="Text Box 26"/>
            <p:cNvSpPr txBox="1">
              <a:spLocks noChangeArrowheads="1"/>
            </p:cNvSpPr>
            <p:nvPr/>
          </p:nvSpPr>
          <p:spPr bwMode="auto">
            <a:xfrm>
              <a:off x="646" y="2711"/>
              <a:ext cx="21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_</a:t>
              </a:r>
            </a:p>
          </p:txBody>
        </p:sp>
      </p:grpSp>
      <p:sp>
        <p:nvSpPr>
          <p:cNvPr id="135195" name="AutoShape 27"/>
          <p:cNvSpPr>
            <a:spLocks noChangeArrowheads="1"/>
          </p:cNvSpPr>
          <p:nvPr/>
        </p:nvSpPr>
        <p:spPr bwMode="auto">
          <a:xfrm flipH="1">
            <a:off x="4993730" y="3165149"/>
            <a:ext cx="595312" cy="794802"/>
          </a:xfrm>
          <a:prstGeom prst="rightArrow">
            <a:avLst>
              <a:gd name="adj1" fmla="val 50000"/>
              <a:gd name="adj2" fmla="val 52668"/>
            </a:avLst>
          </a:prstGeom>
          <a:solidFill>
            <a:srgbClr val="FF000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  <a:latin typeface="Comic Sans MS" panose="030F0702030302020204" pitchFamily="66" charset="0"/>
            </a:endParaRPr>
          </a:p>
        </p:txBody>
      </p:sp>
      <p:sp>
        <p:nvSpPr>
          <p:cNvPr id="29" name="Text Box 39"/>
          <p:cNvSpPr txBox="1">
            <a:spLocks noChangeArrowheads="1"/>
          </p:cNvSpPr>
          <p:nvPr/>
        </p:nvSpPr>
        <p:spPr bwMode="auto">
          <a:xfrm>
            <a:off x="1913470" y="1939917"/>
            <a:ext cx="2092325" cy="7078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33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tr-TR" altLang="en-US" dirty="0">
                <a:solidFill>
                  <a:prstClr val="black"/>
                </a:solidFill>
                <a:latin typeface="Comic Sans MS" panose="030F0702030302020204" pitchFamily="66" charset="0"/>
              </a:rPr>
              <a:t>DC </a:t>
            </a:r>
            <a:r>
              <a:rPr lang="tr-TR" altLang="en-US" dirty="0" err="1">
                <a:solidFill>
                  <a:prstClr val="black"/>
                </a:solidFill>
                <a:latin typeface="Comic Sans MS" panose="030F0702030302020204" pitchFamily="66" charset="0"/>
              </a:rPr>
              <a:t>Voltage</a:t>
            </a:r>
            <a:r>
              <a:rPr lang="tr-TR" altLang="en-US" dirty="0">
                <a:solidFill>
                  <a:prstClr val="black"/>
                </a:solidFill>
                <a:latin typeface="Comic Sans MS" panose="030F0702030302020204" pitchFamily="66" charset="0"/>
              </a:rPr>
              <a:t> Source</a:t>
            </a:r>
            <a:endParaRPr lang="en-US" altLang="en-US" dirty="0">
              <a:solidFill>
                <a:prstClr val="black"/>
              </a:solidFill>
              <a:latin typeface="Comic Sans MS" panose="030F0702030302020204" pitchFamily="66" charset="0"/>
            </a:endParaRPr>
          </a:p>
        </p:txBody>
      </p:sp>
      <p:sp>
        <p:nvSpPr>
          <p:cNvPr id="30" name="Line 42"/>
          <p:cNvSpPr>
            <a:spLocks noChangeShapeType="1"/>
          </p:cNvSpPr>
          <p:nvPr/>
        </p:nvSpPr>
        <p:spPr bwMode="auto">
          <a:xfrm>
            <a:off x="3543059" y="2376723"/>
            <a:ext cx="481762" cy="31289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13470" y="4847640"/>
            <a:ext cx="73511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tr-TR" altLang="en-US" sz="2000" dirty="0" err="1">
                <a:solidFill>
                  <a:prstClr val="black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Current</a:t>
            </a:r>
            <a:r>
              <a:rPr lang="en-US" altLang="en-US" sz="2000" dirty="0">
                <a:solidFill>
                  <a:prstClr val="black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flow is from a </a:t>
            </a:r>
            <a:r>
              <a:rPr lang="tr-TR" altLang="en-US" sz="2000" dirty="0" err="1">
                <a:solidFill>
                  <a:prstClr val="black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higher</a:t>
            </a:r>
            <a:r>
              <a:rPr lang="en-US" altLang="en-US" sz="2000" dirty="0">
                <a:solidFill>
                  <a:prstClr val="black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potential (voltage) to a </a:t>
            </a:r>
            <a:r>
              <a:rPr lang="tr-TR" altLang="en-US" sz="2000" dirty="0" err="1">
                <a:solidFill>
                  <a:prstClr val="black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lower</a:t>
            </a:r>
            <a:r>
              <a:rPr lang="en-US" altLang="en-US" sz="2000" dirty="0">
                <a:solidFill>
                  <a:prstClr val="black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potential (voltage).</a:t>
            </a:r>
          </a:p>
        </p:txBody>
      </p:sp>
      <p:sp>
        <p:nvSpPr>
          <p:cNvPr id="31" name="Line 42"/>
          <p:cNvSpPr>
            <a:spLocks noChangeShapeType="1"/>
          </p:cNvSpPr>
          <p:nvPr/>
        </p:nvSpPr>
        <p:spPr bwMode="auto">
          <a:xfrm flipV="1">
            <a:off x="2783633" y="2963589"/>
            <a:ext cx="1305005" cy="33563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Comic Sans MS" panose="030F0702030302020204" pitchFamily="66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69752" y="3257752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 altLang="en-US" b="1" u="sng" dirty="0" err="1">
                <a:solidFill>
                  <a:prstClr val="black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higher</a:t>
            </a:r>
            <a:r>
              <a:rPr lang="en-US" altLang="en-US" b="1" u="sng" dirty="0">
                <a:solidFill>
                  <a:prstClr val="black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potential </a:t>
            </a:r>
            <a:endParaRPr lang="tr-TR" b="1" u="sng" dirty="0">
              <a:solidFill>
                <a:prstClr val="black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5809192"/>
      </p:ext>
    </p:extLst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89" grpId="0" animBg="1"/>
      <p:bldP spid="135190" grpId="0" animBg="1"/>
      <p:bldP spid="135191" grpId="0" animBg="1"/>
      <p:bldP spid="13519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 Box 39"/>
          <p:cNvSpPr txBox="1">
            <a:spLocks noChangeArrowheads="1"/>
          </p:cNvSpPr>
          <p:nvPr/>
        </p:nvSpPr>
        <p:spPr bwMode="auto">
          <a:xfrm>
            <a:off x="1881188" y="4324923"/>
            <a:ext cx="1498598" cy="7078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33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tr-TR" altLang="en-US" dirty="0">
                <a:solidFill>
                  <a:prstClr val="black"/>
                </a:solidFill>
                <a:latin typeface="Comic Sans MS" panose="030F0702030302020204" pitchFamily="66" charset="0"/>
              </a:rPr>
              <a:t>Conducting </a:t>
            </a:r>
            <a:r>
              <a:rPr lang="tr-TR" altLang="en-US" dirty="0" err="1">
                <a:solidFill>
                  <a:prstClr val="black"/>
                </a:solidFill>
                <a:latin typeface="Comic Sans MS" panose="030F0702030302020204" pitchFamily="66" charset="0"/>
              </a:rPr>
              <a:t>wires</a:t>
            </a:r>
            <a:endParaRPr lang="en-US" altLang="en-US" dirty="0">
              <a:solidFill>
                <a:prstClr val="black"/>
              </a:solidFill>
              <a:latin typeface="Comic Sans MS" panose="030F0702030302020204" pitchFamily="66" charset="0"/>
            </a:endParaRPr>
          </a:p>
        </p:txBody>
      </p:sp>
      <p:sp>
        <p:nvSpPr>
          <p:cNvPr id="46" name="Text Box 39"/>
          <p:cNvSpPr txBox="1">
            <a:spLocks noChangeArrowheads="1"/>
          </p:cNvSpPr>
          <p:nvPr/>
        </p:nvSpPr>
        <p:spPr bwMode="auto">
          <a:xfrm>
            <a:off x="8227723" y="3885655"/>
            <a:ext cx="2092325" cy="70788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33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tr-TR" altLang="en-US" dirty="0">
                <a:solidFill>
                  <a:prstClr val="black"/>
                </a:solidFill>
                <a:latin typeface="Comic Sans MS" panose="030F0702030302020204" pitchFamily="66" charset="0"/>
              </a:rPr>
              <a:t>Electronic </a:t>
            </a:r>
            <a:r>
              <a:rPr lang="tr-TR" altLang="en-US" dirty="0" err="1">
                <a:solidFill>
                  <a:prstClr val="black"/>
                </a:solidFill>
                <a:latin typeface="Comic Sans MS" panose="030F0702030302020204" pitchFamily="66" charset="0"/>
              </a:rPr>
              <a:t>elements</a:t>
            </a:r>
            <a:endParaRPr lang="en-US" altLang="en-US" dirty="0">
              <a:solidFill>
                <a:prstClr val="black"/>
              </a:solidFill>
              <a:latin typeface="Comic Sans MS" panose="030F0702030302020204" pitchFamily="66" charset="0"/>
            </a:endParaRPr>
          </a:p>
        </p:txBody>
      </p:sp>
      <p:sp>
        <p:nvSpPr>
          <p:cNvPr id="3379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5958733"/>
            <a:ext cx="2133600" cy="365125"/>
          </a:xfrm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C127EBA-44BC-4C9B-8292-F3F1192959FA}" type="slidenum">
              <a:rPr lang="en-GB" altLang="en-US" sz="140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GB" altLang="en-US" sz="1400">
              <a:solidFill>
                <a:prstClr val="black"/>
              </a:solidFill>
            </a:endParaRPr>
          </a:p>
        </p:txBody>
      </p:sp>
      <p:sp>
        <p:nvSpPr>
          <p:cNvPr id="134146" name="Text Box 2"/>
          <p:cNvSpPr txBox="1">
            <a:spLocks noChangeArrowheads="1"/>
          </p:cNvSpPr>
          <p:nvPr/>
        </p:nvSpPr>
        <p:spPr bwMode="auto">
          <a:xfrm>
            <a:off x="6095852" y="267829"/>
            <a:ext cx="3698503" cy="1804749"/>
          </a:xfrm>
          <a:prstGeom prst="wedgeRoundRectCallout">
            <a:avLst>
              <a:gd name="adj1" fmla="val -13267"/>
              <a:gd name="adj2" fmla="val 95898"/>
              <a:gd name="adj3" fmla="val 16667"/>
            </a:avLst>
          </a:prstGeom>
          <a:solidFill>
            <a:schemeClr val="bg2">
              <a:lumMod val="90000"/>
            </a:schemeClr>
          </a:solidFill>
          <a:ln>
            <a:noFill/>
          </a:ln>
          <a:effectLst/>
          <a:extLst/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 altLang="en-US" dirty="0" err="1">
                <a:solidFill>
                  <a:prstClr val="black"/>
                </a:solidFill>
                <a:latin typeface="Comic Sans MS" panose="030F0702030302020204" pitchFamily="66" charset="0"/>
              </a:rPr>
              <a:t>If</a:t>
            </a:r>
            <a:r>
              <a:rPr lang="tr-TR" altLang="en-US" dirty="0">
                <a:solidFill>
                  <a:prstClr val="black"/>
                </a:solidFill>
                <a:latin typeface="Comic Sans MS" panose="030F0702030302020204" pitchFamily="66" charset="0"/>
              </a:rPr>
              <a:t> t</a:t>
            </a:r>
            <a:r>
              <a:rPr lang="en-US" altLang="en-US" dirty="0">
                <a:solidFill>
                  <a:prstClr val="black"/>
                </a:solidFill>
                <a:latin typeface="Comic Sans MS" panose="030F0702030302020204" pitchFamily="66" charset="0"/>
              </a:rPr>
              <a:t>wo or more nodes </a:t>
            </a:r>
            <a:r>
              <a:rPr lang="tr-TR" altLang="en-US" dirty="0" err="1">
                <a:solidFill>
                  <a:prstClr val="black"/>
                </a:solidFill>
                <a:latin typeface="Comic Sans MS" panose="030F0702030302020204" pitchFamily="66" charset="0"/>
              </a:rPr>
              <a:t>are</a:t>
            </a:r>
            <a:r>
              <a:rPr lang="tr-TR" altLang="en-US" dirty="0">
                <a:solidFill>
                  <a:prstClr val="black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dirty="0">
                <a:solidFill>
                  <a:prstClr val="black"/>
                </a:solidFill>
                <a:latin typeface="Comic Sans MS" panose="030F0702030302020204" pitchFamily="66" charset="0"/>
              </a:rPr>
              <a:t>connected just by</a:t>
            </a:r>
            <a:r>
              <a:rPr lang="tr-TR" altLang="en-US" dirty="0">
                <a:solidFill>
                  <a:prstClr val="black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wires</a:t>
            </a:r>
            <a:r>
              <a:rPr lang="tr-TR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, </a:t>
            </a:r>
            <a:r>
              <a:rPr lang="tr-TR" altLang="en-US" dirty="0" err="1">
                <a:solidFill>
                  <a:srgbClr val="FF0000"/>
                </a:solidFill>
                <a:latin typeface="Comic Sans MS" panose="030F0702030302020204" pitchFamily="66" charset="0"/>
              </a:rPr>
              <a:t>intersection</a:t>
            </a:r>
            <a:r>
              <a:rPr lang="tr-TR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tr-TR" altLang="en-US" dirty="0" err="1">
                <a:solidFill>
                  <a:srgbClr val="FF0000"/>
                </a:solidFill>
                <a:latin typeface="Comic Sans MS" panose="030F0702030302020204" pitchFamily="66" charset="0"/>
              </a:rPr>
              <a:t>point</a:t>
            </a:r>
            <a:r>
              <a:rPr lang="tr-TR" altLang="en-US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dirty="0">
                <a:solidFill>
                  <a:prstClr val="black"/>
                </a:solidFill>
                <a:latin typeface="Comic Sans MS" panose="030F0702030302020204" pitchFamily="66" charset="0"/>
              </a:rPr>
              <a:t>can be considered as </a:t>
            </a:r>
            <a:r>
              <a:rPr lang="en-US" altLang="en-US" u="sng" dirty="0">
                <a:solidFill>
                  <a:srgbClr val="0000FF"/>
                </a:solidFill>
                <a:latin typeface="Comic Sans MS" panose="030F0702030302020204" pitchFamily="66" charset="0"/>
              </a:rPr>
              <a:t>one single node</a:t>
            </a:r>
            <a:r>
              <a:rPr lang="en-US" altLang="en-US" dirty="0">
                <a:solidFill>
                  <a:prstClr val="black"/>
                </a:solidFill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33796" name="Text Box 3"/>
          <p:cNvSpPr txBox="1">
            <a:spLocks noChangeArrowheads="1"/>
          </p:cNvSpPr>
          <p:nvPr/>
        </p:nvSpPr>
        <p:spPr bwMode="auto">
          <a:xfrm>
            <a:off x="1703388" y="250468"/>
            <a:ext cx="3672532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rtlCol="0" anchor="ctr">
            <a:spAutoFit/>
          </a:bodyPr>
          <a:lstStyle>
            <a:defPPr>
              <a:defRPr lang="tr-TR"/>
            </a:defPPr>
            <a:lvl1pPr defTabSz="914400" eaLnBrk="1" latinLnBrk="0" hangingPunct="1">
              <a:buNone/>
              <a:defRPr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 altLang="en-US" sz="2800" dirty="0">
                <a:solidFill>
                  <a:prstClr val="black"/>
                </a:solidFill>
              </a:rPr>
              <a:t>Electric Circuit</a:t>
            </a:r>
            <a:endParaRPr lang="en-US" altLang="en-US" sz="2800" dirty="0">
              <a:solidFill>
                <a:prstClr val="black"/>
              </a:solidFill>
            </a:endParaRPr>
          </a:p>
        </p:txBody>
      </p:sp>
      <p:sp>
        <p:nvSpPr>
          <p:cNvPr id="33797" name="Oval 4"/>
          <p:cNvSpPr>
            <a:spLocks noChangeArrowheads="1"/>
          </p:cNvSpPr>
          <p:nvPr/>
        </p:nvSpPr>
        <p:spPr bwMode="auto">
          <a:xfrm>
            <a:off x="3716338" y="4433466"/>
            <a:ext cx="609600" cy="609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33798" name="Line 5"/>
          <p:cNvSpPr>
            <a:spLocks noChangeShapeType="1"/>
          </p:cNvSpPr>
          <p:nvPr/>
        </p:nvSpPr>
        <p:spPr bwMode="auto">
          <a:xfrm>
            <a:off x="4033838" y="3785767"/>
            <a:ext cx="4762" cy="657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33799" name="Line 6"/>
          <p:cNvSpPr>
            <a:spLocks noChangeShapeType="1"/>
          </p:cNvSpPr>
          <p:nvPr/>
        </p:nvSpPr>
        <p:spPr bwMode="auto">
          <a:xfrm flipV="1">
            <a:off x="4033838" y="5057354"/>
            <a:ext cx="0" cy="138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33800" name="Line 7"/>
          <p:cNvSpPr>
            <a:spLocks noChangeShapeType="1"/>
          </p:cNvSpPr>
          <p:nvPr/>
        </p:nvSpPr>
        <p:spPr bwMode="auto">
          <a:xfrm>
            <a:off x="4027489" y="3781003"/>
            <a:ext cx="17049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Comic Sans MS" panose="030F0702030302020204" pitchFamily="66" charset="0"/>
            </a:endParaRPr>
          </a:p>
        </p:txBody>
      </p:sp>
      <p:sp>
        <p:nvSpPr>
          <p:cNvPr id="33801" name="Line 8"/>
          <p:cNvSpPr>
            <a:spLocks noChangeShapeType="1"/>
          </p:cNvSpPr>
          <p:nvPr/>
        </p:nvSpPr>
        <p:spPr bwMode="auto">
          <a:xfrm>
            <a:off x="6556375" y="3781003"/>
            <a:ext cx="1543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Comic Sans MS" panose="030F0702030302020204" pitchFamily="66" charset="0"/>
            </a:endParaRPr>
          </a:p>
        </p:txBody>
      </p:sp>
      <p:sp>
        <p:nvSpPr>
          <p:cNvPr id="33802" name="Rectangle 9"/>
          <p:cNvSpPr>
            <a:spLocks noChangeArrowheads="1"/>
          </p:cNvSpPr>
          <p:nvPr/>
        </p:nvSpPr>
        <p:spPr bwMode="auto">
          <a:xfrm rot="-5400000">
            <a:off x="6672263" y="4533478"/>
            <a:ext cx="8382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3803" name="Line 10"/>
          <p:cNvSpPr>
            <a:spLocks noChangeShapeType="1"/>
          </p:cNvSpPr>
          <p:nvPr/>
        </p:nvSpPr>
        <p:spPr bwMode="auto">
          <a:xfrm flipV="1">
            <a:off x="7104063" y="5068466"/>
            <a:ext cx="0" cy="1825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33804" name="Line 11"/>
          <p:cNvSpPr>
            <a:spLocks noChangeShapeType="1"/>
          </p:cNvSpPr>
          <p:nvPr/>
        </p:nvSpPr>
        <p:spPr bwMode="auto">
          <a:xfrm>
            <a:off x="7104063" y="3792117"/>
            <a:ext cx="0" cy="4397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33805" name="Rectangle 12"/>
          <p:cNvSpPr>
            <a:spLocks noChangeArrowheads="1"/>
          </p:cNvSpPr>
          <p:nvPr/>
        </p:nvSpPr>
        <p:spPr bwMode="auto">
          <a:xfrm rot="-5400000">
            <a:off x="7658100" y="4538241"/>
            <a:ext cx="8382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3806" name="Rectangle 13"/>
          <p:cNvSpPr>
            <a:spLocks noChangeArrowheads="1"/>
          </p:cNvSpPr>
          <p:nvPr/>
        </p:nvSpPr>
        <p:spPr bwMode="auto">
          <a:xfrm rot="-5400000">
            <a:off x="7661275" y="4539828"/>
            <a:ext cx="8382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33807" name="Line 14"/>
          <p:cNvSpPr>
            <a:spLocks noChangeShapeType="1"/>
          </p:cNvSpPr>
          <p:nvPr/>
        </p:nvSpPr>
        <p:spPr bwMode="auto">
          <a:xfrm flipH="1">
            <a:off x="8094663" y="3776241"/>
            <a:ext cx="6350" cy="449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33808" name="Line 15"/>
          <p:cNvSpPr>
            <a:spLocks noChangeShapeType="1"/>
          </p:cNvSpPr>
          <p:nvPr/>
        </p:nvSpPr>
        <p:spPr bwMode="auto">
          <a:xfrm flipH="1" flipV="1">
            <a:off x="8099426" y="5082753"/>
            <a:ext cx="4763" cy="185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33809" name="Line 16"/>
          <p:cNvSpPr>
            <a:spLocks noChangeShapeType="1"/>
          </p:cNvSpPr>
          <p:nvPr/>
        </p:nvSpPr>
        <p:spPr bwMode="auto">
          <a:xfrm>
            <a:off x="4025900" y="5257378"/>
            <a:ext cx="4076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33810" name="Line 17"/>
          <p:cNvSpPr>
            <a:spLocks noChangeShapeType="1"/>
          </p:cNvSpPr>
          <p:nvPr/>
        </p:nvSpPr>
        <p:spPr bwMode="auto">
          <a:xfrm flipV="1">
            <a:off x="4032250" y="5104978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33811" name="Rectangle 18"/>
          <p:cNvSpPr>
            <a:spLocks noChangeArrowheads="1"/>
          </p:cNvSpPr>
          <p:nvPr/>
        </p:nvSpPr>
        <p:spPr bwMode="auto">
          <a:xfrm>
            <a:off x="5699125" y="3671466"/>
            <a:ext cx="8382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  <a:latin typeface="Comic Sans MS" panose="030F0702030302020204" pitchFamily="66" charset="0"/>
            </a:endParaRPr>
          </a:p>
        </p:txBody>
      </p:sp>
      <p:sp>
        <p:nvSpPr>
          <p:cNvPr id="33812" name="Oval 19"/>
          <p:cNvSpPr>
            <a:spLocks noChangeAspect="1" noChangeArrowheads="1"/>
          </p:cNvSpPr>
          <p:nvPr/>
        </p:nvSpPr>
        <p:spPr bwMode="auto">
          <a:xfrm>
            <a:off x="3970339" y="3688929"/>
            <a:ext cx="136525" cy="136525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33813" name="Group 20"/>
          <p:cNvGrpSpPr>
            <a:grpSpLocks/>
          </p:cNvGrpSpPr>
          <p:nvPr/>
        </p:nvGrpSpPr>
        <p:grpSpPr bwMode="auto">
          <a:xfrm>
            <a:off x="3968751" y="5174828"/>
            <a:ext cx="4200525" cy="147638"/>
            <a:chOff x="1540" y="2804"/>
            <a:chExt cx="2646" cy="93"/>
          </a:xfrm>
        </p:grpSpPr>
        <p:sp>
          <p:nvSpPr>
            <p:cNvPr id="33834" name="Oval 21"/>
            <p:cNvSpPr>
              <a:spLocks noChangeAspect="1" noChangeArrowheads="1"/>
            </p:cNvSpPr>
            <p:nvPr/>
          </p:nvSpPr>
          <p:spPr bwMode="auto">
            <a:xfrm>
              <a:off x="4100" y="2804"/>
              <a:ext cx="86" cy="86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prstClr val="black"/>
                </a:solidFill>
              </a:endParaRPr>
            </a:p>
          </p:txBody>
        </p:sp>
        <p:sp>
          <p:nvSpPr>
            <p:cNvPr id="33835" name="Oval 22"/>
            <p:cNvSpPr>
              <a:spLocks noChangeAspect="1" noChangeArrowheads="1"/>
            </p:cNvSpPr>
            <p:nvPr/>
          </p:nvSpPr>
          <p:spPr bwMode="auto">
            <a:xfrm>
              <a:off x="3476" y="2811"/>
              <a:ext cx="86" cy="86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prstClr val="black"/>
                </a:solidFill>
              </a:endParaRPr>
            </a:p>
          </p:txBody>
        </p:sp>
        <p:sp>
          <p:nvSpPr>
            <p:cNvPr id="33836" name="Oval 23"/>
            <p:cNvSpPr>
              <a:spLocks noChangeAspect="1" noChangeArrowheads="1"/>
            </p:cNvSpPr>
            <p:nvPr/>
          </p:nvSpPr>
          <p:spPr bwMode="auto">
            <a:xfrm>
              <a:off x="1540" y="2809"/>
              <a:ext cx="86" cy="86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3814" name="Text Box 24"/>
          <p:cNvSpPr txBox="1">
            <a:spLocks noChangeArrowheads="1"/>
          </p:cNvSpPr>
          <p:nvPr/>
        </p:nvSpPr>
        <p:spPr bwMode="auto">
          <a:xfrm>
            <a:off x="3776663" y="5966992"/>
            <a:ext cx="4711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3333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  <a:latin typeface="Arial" panose="020B0604020202020204" pitchFamily="34" charset="0"/>
              </a:rPr>
              <a:t>Group of nodes connected only by wires</a:t>
            </a:r>
          </a:p>
        </p:txBody>
      </p:sp>
      <p:sp>
        <p:nvSpPr>
          <p:cNvPr id="33815" name="Line 25"/>
          <p:cNvSpPr>
            <a:spLocks noChangeShapeType="1"/>
          </p:cNvSpPr>
          <p:nvPr/>
        </p:nvSpPr>
        <p:spPr bwMode="auto">
          <a:xfrm>
            <a:off x="6083300" y="5828878"/>
            <a:ext cx="0" cy="190500"/>
          </a:xfrm>
          <a:prstGeom prst="line">
            <a:avLst/>
          </a:prstGeom>
          <a:noFill/>
          <a:ln w="28575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33816" name="AutoShape 26"/>
          <p:cNvSpPr>
            <a:spLocks noChangeArrowheads="1"/>
          </p:cNvSpPr>
          <p:nvPr/>
        </p:nvSpPr>
        <p:spPr bwMode="auto">
          <a:xfrm>
            <a:off x="3962400" y="5181178"/>
            <a:ext cx="4254500" cy="1397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</a:endParaRPr>
          </a:p>
        </p:txBody>
      </p:sp>
      <p:grpSp>
        <p:nvGrpSpPr>
          <p:cNvPr id="33817" name="Group 27"/>
          <p:cNvGrpSpPr>
            <a:grpSpLocks/>
          </p:cNvGrpSpPr>
          <p:nvPr/>
        </p:nvGrpSpPr>
        <p:grpSpPr bwMode="auto">
          <a:xfrm>
            <a:off x="3519489" y="5422478"/>
            <a:ext cx="5127625" cy="958850"/>
            <a:chOff x="1257" y="2952"/>
            <a:chExt cx="3230" cy="536"/>
          </a:xfrm>
        </p:grpSpPr>
        <p:sp>
          <p:nvSpPr>
            <p:cNvPr id="33832" name="AutoShape 28"/>
            <p:cNvSpPr>
              <a:spLocks/>
            </p:cNvSpPr>
            <p:nvPr/>
          </p:nvSpPr>
          <p:spPr bwMode="auto">
            <a:xfrm rot="-5400000">
              <a:off x="2728" y="1808"/>
              <a:ext cx="272" cy="2560"/>
            </a:xfrm>
            <a:prstGeom prst="leftBrace">
              <a:avLst>
                <a:gd name="adj1" fmla="val 78431"/>
                <a:gd name="adj2" fmla="val 49958"/>
              </a:avLst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prstClr val="black"/>
                </a:solidFill>
              </a:endParaRPr>
            </a:p>
          </p:txBody>
        </p:sp>
        <p:sp>
          <p:nvSpPr>
            <p:cNvPr id="33833" name="Text Box 29"/>
            <p:cNvSpPr txBox="1">
              <a:spLocks noChangeArrowheads="1"/>
            </p:cNvSpPr>
            <p:nvPr/>
          </p:nvSpPr>
          <p:spPr bwMode="auto">
            <a:xfrm>
              <a:off x="1257" y="3266"/>
              <a:ext cx="3230" cy="2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33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prstClr val="black"/>
                  </a:solidFill>
                  <a:latin typeface="Arial" panose="020B0604020202020204" pitchFamily="34" charset="0"/>
                </a:rPr>
                <a:t>One big node</a:t>
              </a:r>
            </a:p>
          </p:txBody>
        </p:sp>
      </p:grpSp>
      <p:grpSp>
        <p:nvGrpSpPr>
          <p:cNvPr id="33818" name="Group 30"/>
          <p:cNvGrpSpPr>
            <a:grpSpLocks/>
          </p:cNvGrpSpPr>
          <p:nvPr/>
        </p:nvGrpSpPr>
        <p:grpSpPr bwMode="auto">
          <a:xfrm>
            <a:off x="7032625" y="3706392"/>
            <a:ext cx="1136650" cy="136525"/>
            <a:chOff x="3470" y="1871"/>
            <a:chExt cx="716" cy="86"/>
          </a:xfrm>
        </p:grpSpPr>
        <p:sp>
          <p:nvSpPr>
            <p:cNvPr id="33828" name="Oval 31"/>
            <p:cNvSpPr>
              <a:spLocks noChangeAspect="1" noChangeArrowheads="1"/>
            </p:cNvSpPr>
            <p:nvPr/>
          </p:nvSpPr>
          <p:spPr bwMode="auto">
            <a:xfrm>
              <a:off x="3478" y="1871"/>
              <a:ext cx="86" cy="8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prstClr val="black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3829" name="Oval 32"/>
            <p:cNvSpPr>
              <a:spLocks noChangeAspect="1" noChangeArrowheads="1"/>
            </p:cNvSpPr>
            <p:nvPr/>
          </p:nvSpPr>
          <p:spPr bwMode="auto">
            <a:xfrm>
              <a:off x="4100" y="1871"/>
              <a:ext cx="86" cy="86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prstClr val="black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3830" name="Oval 33"/>
            <p:cNvSpPr>
              <a:spLocks noChangeAspect="1" noChangeArrowheads="1"/>
            </p:cNvSpPr>
            <p:nvPr/>
          </p:nvSpPr>
          <p:spPr bwMode="auto">
            <a:xfrm>
              <a:off x="3470" y="1871"/>
              <a:ext cx="86" cy="86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prstClr val="black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3831" name="Oval 34"/>
            <p:cNvSpPr>
              <a:spLocks noChangeAspect="1" noChangeArrowheads="1"/>
            </p:cNvSpPr>
            <p:nvPr/>
          </p:nvSpPr>
          <p:spPr bwMode="auto">
            <a:xfrm>
              <a:off x="4100" y="1871"/>
              <a:ext cx="86" cy="86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prstClr val="black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33819" name="AutoShape 35"/>
          <p:cNvSpPr>
            <a:spLocks noChangeArrowheads="1"/>
          </p:cNvSpPr>
          <p:nvPr/>
        </p:nvSpPr>
        <p:spPr bwMode="auto">
          <a:xfrm>
            <a:off x="7023100" y="3707978"/>
            <a:ext cx="1155700" cy="1397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  <a:latin typeface="Comic Sans MS" panose="030F0702030302020204" pitchFamily="66" charset="0"/>
            </a:endParaRPr>
          </a:p>
        </p:txBody>
      </p:sp>
      <p:sp>
        <p:nvSpPr>
          <p:cNvPr id="33820" name="Oval 36"/>
          <p:cNvSpPr>
            <a:spLocks noChangeAspect="1" noChangeArrowheads="1"/>
          </p:cNvSpPr>
          <p:nvPr/>
        </p:nvSpPr>
        <p:spPr bwMode="auto">
          <a:xfrm>
            <a:off x="3970339" y="3701629"/>
            <a:ext cx="136525" cy="136525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33821" name="Group 37"/>
          <p:cNvGrpSpPr>
            <a:grpSpLocks/>
          </p:cNvGrpSpPr>
          <p:nvPr/>
        </p:nvGrpSpPr>
        <p:grpSpPr bwMode="auto">
          <a:xfrm>
            <a:off x="6516689" y="2961854"/>
            <a:ext cx="2092325" cy="708025"/>
            <a:chOff x="3145" y="1402"/>
            <a:chExt cx="1318" cy="446"/>
          </a:xfrm>
        </p:grpSpPr>
        <p:sp>
          <p:nvSpPr>
            <p:cNvPr id="33826" name="AutoShape 38"/>
            <p:cNvSpPr>
              <a:spLocks/>
            </p:cNvSpPr>
            <p:nvPr/>
          </p:nvSpPr>
          <p:spPr bwMode="auto">
            <a:xfrm rot="5400000" flipV="1">
              <a:off x="3720" y="1408"/>
              <a:ext cx="176" cy="704"/>
            </a:xfrm>
            <a:prstGeom prst="leftBrace">
              <a:avLst>
                <a:gd name="adj1" fmla="val 33333"/>
                <a:gd name="adj2" fmla="val 49958"/>
              </a:avLst>
            </a:prstGeom>
            <a:noFill/>
            <a:ln w="28575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prstClr val="black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3827" name="Text Box 39"/>
            <p:cNvSpPr txBox="1">
              <a:spLocks noChangeArrowheads="1"/>
            </p:cNvSpPr>
            <p:nvPr/>
          </p:nvSpPr>
          <p:spPr bwMode="auto">
            <a:xfrm>
              <a:off x="3145" y="1402"/>
              <a:ext cx="1318" cy="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3333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One big node</a:t>
              </a:r>
            </a:p>
          </p:txBody>
        </p:sp>
      </p:grpSp>
      <p:grpSp>
        <p:nvGrpSpPr>
          <p:cNvPr id="33822" name="Group 40"/>
          <p:cNvGrpSpPr>
            <a:grpSpLocks/>
          </p:cNvGrpSpPr>
          <p:nvPr/>
        </p:nvGrpSpPr>
        <p:grpSpPr bwMode="auto">
          <a:xfrm>
            <a:off x="1852613" y="3007892"/>
            <a:ext cx="2097088" cy="687387"/>
            <a:chOff x="207" y="1431"/>
            <a:chExt cx="1321" cy="433"/>
          </a:xfrm>
        </p:grpSpPr>
        <p:sp>
          <p:nvSpPr>
            <p:cNvPr id="33824" name="Text Box 41"/>
            <p:cNvSpPr txBox="1">
              <a:spLocks noChangeArrowheads="1"/>
            </p:cNvSpPr>
            <p:nvPr/>
          </p:nvSpPr>
          <p:spPr bwMode="auto">
            <a:xfrm>
              <a:off x="207" y="1431"/>
              <a:ext cx="111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u="sng">
                  <a:solidFill>
                    <a:prstClr val="black"/>
                  </a:solidFill>
                  <a:latin typeface="Comic Sans MS" panose="030F0702030302020204" pitchFamily="66" charset="0"/>
                </a:rPr>
                <a:t>A single node</a:t>
              </a:r>
            </a:p>
          </p:txBody>
        </p:sp>
        <p:sp>
          <p:nvSpPr>
            <p:cNvPr id="33825" name="Line 42"/>
            <p:cNvSpPr>
              <a:spLocks noChangeShapeType="1"/>
            </p:cNvSpPr>
            <p:nvPr/>
          </p:nvSpPr>
          <p:spPr bwMode="auto">
            <a:xfrm>
              <a:off x="1304" y="1640"/>
              <a:ext cx="224" cy="2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45" name="Line 42"/>
          <p:cNvSpPr>
            <a:spLocks noChangeShapeType="1"/>
          </p:cNvSpPr>
          <p:nvPr/>
        </p:nvSpPr>
        <p:spPr bwMode="auto">
          <a:xfrm flipH="1">
            <a:off x="8300567" y="4299854"/>
            <a:ext cx="346546" cy="3790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Comic Sans MS" panose="030F0702030302020204" pitchFamily="66" charset="0"/>
            </a:endParaRPr>
          </a:p>
        </p:txBody>
      </p:sp>
      <p:sp>
        <p:nvSpPr>
          <p:cNvPr id="47" name="Line 42"/>
          <p:cNvSpPr>
            <a:spLocks noChangeShapeType="1"/>
          </p:cNvSpPr>
          <p:nvPr/>
        </p:nvSpPr>
        <p:spPr bwMode="auto">
          <a:xfrm flipV="1">
            <a:off x="3376651" y="4150363"/>
            <a:ext cx="552377" cy="29898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50" name="Group 40"/>
          <p:cNvGrpSpPr>
            <a:grpSpLocks/>
          </p:cNvGrpSpPr>
          <p:nvPr/>
        </p:nvGrpSpPr>
        <p:grpSpPr bwMode="auto">
          <a:xfrm>
            <a:off x="3929028" y="2409355"/>
            <a:ext cx="2733677" cy="1260474"/>
            <a:chOff x="93" y="1430"/>
            <a:chExt cx="1722" cy="794"/>
          </a:xfrm>
        </p:grpSpPr>
        <p:sp>
          <p:nvSpPr>
            <p:cNvPr id="51" name="Text Box 41"/>
            <p:cNvSpPr txBox="1">
              <a:spLocks noChangeArrowheads="1"/>
            </p:cNvSpPr>
            <p:nvPr/>
          </p:nvSpPr>
          <p:spPr bwMode="auto">
            <a:xfrm>
              <a:off x="93" y="1430"/>
              <a:ext cx="1722" cy="4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u="sng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Nodes </a:t>
              </a:r>
              <a:r>
                <a:rPr lang="tr-TR" altLang="en-US" u="sng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are </a:t>
              </a:r>
              <a:r>
                <a:rPr lang="en-US" altLang="en-US" u="sng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Connected</a:t>
              </a:r>
              <a:endParaRPr lang="tr-TR" altLang="en-US" u="sng" dirty="0">
                <a:solidFill>
                  <a:prstClr val="black"/>
                </a:solidFill>
                <a:latin typeface="Comic Sans MS" panose="030F0702030302020204" pitchFamily="66" charset="0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u="sng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by Wires Only</a:t>
              </a:r>
            </a:p>
          </p:txBody>
        </p:sp>
        <p:sp>
          <p:nvSpPr>
            <p:cNvPr id="52" name="Line 42"/>
            <p:cNvSpPr>
              <a:spLocks noChangeShapeType="1"/>
            </p:cNvSpPr>
            <p:nvPr/>
          </p:nvSpPr>
          <p:spPr bwMode="auto">
            <a:xfrm flipH="1">
              <a:off x="732" y="1883"/>
              <a:ext cx="59" cy="3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2" name="Rounded Rectangular Callout 1"/>
          <p:cNvSpPr/>
          <p:nvPr/>
        </p:nvSpPr>
        <p:spPr>
          <a:xfrm>
            <a:off x="2064100" y="1070752"/>
            <a:ext cx="2261838" cy="1123712"/>
          </a:xfrm>
          <a:prstGeom prst="wedgeRoundRectCallout">
            <a:avLst>
              <a:gd name="adj1" fmla="val 36645"/>
              <a:gd name="adj2" fmla="val 170901"/>
              <a:gd name="adj3" fmla="val 16667"/>
            </a:avLst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 sz="2000" dirty="0">
                <a:solidFill>
                  <a:prstClr val="black"/>
                </a:solidFill>
                <a:latin typeface="Comic Sans MS" panose="030F0702030302020204" pitchFamily="66" charset="0"/>
              </a:rPr>
              <a:t>I</a:t>
            </a:r>
            <a:r>
              <a:rPr lang="en-US" sz="2000" dirty="0" err="1">
                <a:solidFill>
                  <a:prstClr val="black"/>
                </a:solidFill>
                <a:latin typeface="Comic Sans MS" panose="030F0702030302020204" pitchFamily="66" charset="0"/>
              </a:rPr>
              <a:t>ntersection</a:t>
            </a:r>
            <a:r>
              <a:rPr lang="tr-TR" sz="2000" dirty="0">
                <a:solidFill>
                  <a:prstClr val="black"/>
                </a:solidFill>
                <a:latin typeface="Comic Sans MS" panose="030F0702030302020204" pitchFamily="66" charset="0"/>
              </a:rPr>
              <a:t> </a:t>
            </a:r>
            <a:r>
              <a:rPr lang="tr-TR" sz="2000" dirty="0" err="1">
                <a:solidFill>
                  <a:prstClr val="black"/>
                </a:solidFill>
                <a:latin typeface="Comic Sans MS" panose="030F0702030302020204" pitchFamily="66" charset="0"/>
              </a:rPr>
              <a:t>point</a:t>
            </a:r>
            <a:r>
              <a:rPr lang="tr-TR" sz="2000" dirty="0">
                <a:solidFill>
                  <a:prstClr val="black"/>
                </a:solidFill>
                <a:latin typeface="Comic Sans MS" panose="030F0702030302020204" pitchFamily="66" charset="0"/>
              </a:rPr>
              <a:t> of </a:t>
            </a:r>
            <a:r>
              <a:rPr lang="tr-TR" sz="2000" dirty="0" err="1">
                <a:solidFill>
                  <a:prstClr val="black"/>
                </a:solidFill>
                <a:latin typeface="Comic Sans MS" panose="030F0702030302020204" pitchFamily="66" charset="0"/>
              </a:rPr>
              <a:t>wires</a:t>
            </a:r>
            <a:r>
              <a:rPr lang="tr-TR" sz="2000" dirty="0">
                <a:solidFill>
                  <a:prstClr val="black"/>
                </a:solidFill>
                <a:latin typeface="Comic Sans MS" panose="030F0702030302020204" pitchFamily="66" charset="0"/>
              </a:rPr>
              <a:t> is </a:t>
            </a:r>
            <a:r>
              <a:rPr lang="tr-TR" sz="2000" dirty="0" err="1">
                <a:solidFill>
                  <a:prstClr val="black"/>
                </a:solidFill>
                <a:latin typeface="Comic Sans MS" panose="030F0702030302020204" pitchFamily="66" charset="0"/>
              </a:rPr>
              <a:t>call</a:t>
            </a:r>
            <a:r>
              <a:rPr lang="tr-TR" sz="2000" dirty="0">
                <a:solidFill>
                  <a:prstClr val="black"/>
                </a:solidFill>
                <a:latin typeface="Comic Sans MS" panose="030F0702030302020204" pitchFamily="66" charset="0"/>
              </a:rPr>
              <a:t> as a </a:t>
            </a:r>
            <a:r>
              <a:rPr lang="tr-TR" sz="2000" dirty="0" err="1">
                <a:solidFill>
                  <a:prstClr val="black"/>
                </a:solidFill>
                <a:latin typeface="Comic Sans MS" panose="030F0702030302020204" pitchFamily="66" charset="0"/>
              </a:rPr>
              <a:t>node</a:t>
            </a:r>
            <a:endParaRPr lang="en-US" sz="2000" dirty="0">
              <a:solidFill>
                <a:prstClr val="black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53" name="Group 24"/>
          <p:cNvGrpSpPr>
            <a:grpSpLocks/>
          </p:cNvGrpSpPr>
          <p:nvPr/>
        </p:nvGrpSpPr>
        <p:grpSpPr bwMode="auto">
          <a:xfrm>
            <a:off x="3873850" y="4470584"/>
            <a:ext cx="344488" cy="501650"/>
            <a:chOff x="646" y="2647"/>
            <a:chExt cx="217" cy="316"/>
          </a:xfrm>
        </p:grpSpPr>
        <p:sp>
          <p:nvSpPr>
            <p:cNvPr id="54" name="Text Box 25"/>
            <p:cNvSpPr txBox="1">
              <a:spLocks noChangeArrowheads="1"/>
            </p:cNvSpPr>
            <p:nvPr/>
          </p:nvSpPr>
          <p:spPr bwMode="auto">
            <a:xfrm>
              <a:off x="646" y="2647"/>
              <a:ext cx="19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+</a:t>
              </a:r>
            </a:p>
          </p:txBody>
        </p:sp>
        <p:sp>
          <p:nvSpPr>
            <p:cNvPr id="55" name="Text Box 26"/>
            <p:cNvSpPr txBox="1">
              <a:spLocks noChangeArrowheads="1"/>
            </p:cNvSpPr>
            <p:nvPr/>
          </p:nvSpPr>
          <p:spPr bwMode="auto">
            <a:xfrm>
              <a:off x="646" y="2711"/>
              <a:ext cx="21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_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723641"/>
      </p:ext>
    </p:extLst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03250" y="4293096"/>
            <a:ext cx="3810000" cy="14401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tr-TR" sz="2000" dirty="0"/>
              <a:t>I</a:t>
            </a:r>
            <a:r>
              <a:rPr lang="en-US" altLang="tr-TR" sz="2000" baseline="-25000" dirty="0"/>
              <a:t>1</a:t>
            </a:r>
            <a:r>
              <a:rPr lang="en-US" altLang="tr-TR" sz="2000" dirty="0"/>
              <a:t> = I</a:t>
            </a:r>
            <a:r>
              <a:rPr lang="en-US" altLang="tr-TR" sz="2000" baseline="-25000" dirty="0"/>
              <a:t>2 </a:t>
            </a:r>
            <a:r>
              <a:rPr lang="en-US" altLang="tr-TR" sz="2000" dirty="0"/>
              <a:t>+ I</a:t>
            </a:r>
            <a:r>
              <a:rPr lang="en-US" altLang="tr-TR" sz="2000" baseline="-25000" dirty="0"/>
              <a:t>3</a:t>
            </a:r>
          </a:p>
          <a:p>
            <a:pPr>
              <a:buNone/>
            </a:pPr>
            <a:r>
              <a:rPr lang="en-US" altLang="tr-TR" sz="2000" dirty="0"/>
              <a:t>Diagram b shows a mechanical analog</a:t>
            </a:r>
            <a:r>
              <a:rPr lang="tr-TR" altLang="tr-TR" sz="2000" dirty="0"/>
              <a:t>y</a:t>
            </a:r>
            <a:endParaRPr lang="en-US" altLang="tr-TR" sz="2000" dirty="0"/>
          </a:p>
        </p:txBody>
      </p:sp>
      <p:grpSp>
        <p:nvGrpSpPr>
          <p:cNvPr id="3" name="Group 2"/>
          <p:cNvGrpSpPr/>
          <p:nvPr/>
        </p:nvGrpSpPr>
        <p:grpSpPr>
          <a:xfrm>
            <a:off x="6528048" y="2010386"/>
            <a:ext cx="3140844" cy="4114800"/>
            <a:chOff x="5076056" y="2017713"/>
            <a:chExt cx="3140844" cy="4114800"/>
          </a:xfrm>
        </p:grpSpPr>
        <p:sp>
          <p:nvSpPr>
            <p:cNvPr id="2" name="Rectangle 1"/>
            <p:cNvSpPr/>
            <p:nvPr/>
          </p:nvSpPr>
          <p:spPr>
            <a:xfrm>
              <a:off x="5076056" y="5805264"/>
              <a:ext cx="1584176" cy="3272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tr-TR">
                <a:solidFill>
                  <a:prstClr val="white"/>
                </a:solidFill>
                <a:latin typeface="Calibri"/>
              </a:endParaRPr>
            </a:p>
          </p:txBody>
        </p:sp>
        <p:pic>
          <p:nvPicPr>
            <p:cNvPr id="22534" name="Picture 6" descr="Fig 18-12"/>
            <p:cNvPicPr>
              <a:picLocks noGrp="1" noChangeAspect="1" noChangeArrowheads="1"/>
            </p:cNvPicPr>
            <p:nvPr>
              <p:ph type="clipArt" sz="half" idx="2"/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334000" y="2017713"/>
              <a:ext cx="2882900" cy="4114800"/>
            </a:xfrm>
            <a:noFill/>
            <a:ln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49"/>
          <p:cNvSpPr txBox="1">
            <a:spLocks noChangeArrowheads="1"/>
          </p:cNvSpPr>
          <p:nvPr/>
        </p:nvSpPr>
        <p:spPr>
          <a:xfrm>
            <a:off x="1774825" y="332115"/>
            <a:ext cx="7772400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omic Sans MS" panose="030F0702030302020204" pitchFamily="66" charset="0"/>
                <a:ea typeface="+mj-ea"/>
                <a:cs typeface="+mj-cs"/>
              </a:defRPr>
            </a:lvl1pPr>
          </a:lstStyle>
          <a:p>
            <a:pPr algn="l" fontAlgn="base">
              <a:spcAft>
                <a:spcPct val="0"/>
              </a:spcAft>
            </a:pPr>
            <a:r>
              <a:rPr lang="en-US" altLang="en-US" sz="28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Conservation of Charge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846834" y="2341330"/>
            <a:ext cx="482523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prstClr val="black"/>
                </a:solidFill>
                <a:latin typeface="Comic Sans MS" panose="030F0702030302020204" pitchFamily="66" charset="0"/>
              </a:rPr>
              <a:t>The sum of </a:t>
            </a:r>
            <a:r>
              <a:rPr lang="tr-TR" altLang="en-US" dirty="0" err="1">
                <a:solidFill>
                  <a:prstClr val="black"/>
                </a:solidFill>
                <a:latin typeface="Comic Sans MS" panose="030F0702030302020204" pitchFamily="66" charset="0"/>
              </a:rPr>
              <a:t>charges</a:t>
            </a:r>
            <a:r>
              <a:rPr lang="tr-TR" altLang="en-US" dirty="0">
                <a:solidFill>
                  <a:prstClr val="black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dirty="0">
                <a:solidFill>
                  <a:prstClr val="black"/>
                </a:solidFill>
                <a:latin typeface="Comic Sans MS" panose="030F0702030302020204" pitchFamily="66" charset="0"/>
              </a:rPr>
              <a:t>flowing </a:t>
            </a:r>
            <a:r>
              <a:rPr lang="en-US" altLang="en-US" b="1" dirty="0">
                <a:solidFill>
                  <a:srgbClr val="0000FF"/>
                </a:solidFill>
                <a:latin typeface="Comic Sans MS" panose="030F0702030302020204" pitchFamily="66" charset="0"/>
              </a:rPr>
              <a:t>into</a:t>
            </a:r>
            <a:r>
              <a:rPr lang="en-US" altLang="en-US" dirty="0">
                <a:solidFill>
                  <a:prstClr val="black"/>
                </a:solidFill>
                <a:latin typeface="Comic Sans MS" panose="030F0702030302020204" pitchFamily="66" charset="0"/>
              </a:rPr>
              <a:t> a node must be </a:t>
            </a:r>
            <a:r>
              <a:rPr lang="tr-TR" altLang="en-US" dirty="0" err="1">
                <a:solidFill>
                  <a:prstClr val="black"/>
                </a:solidFill>
                <a:latin typeface="Comic Sans MS" panose="030F0702030302020204" pitchFamily="66" charset="0"/>
              </a:rPr>
              <a:t>equal</a:t>
            </a:r>
            <a:r>
              <a:rPr lang="tr-TR" altLang="en-US" dirty="0">
                <a:solidFill>
                  <a:prstClr val="black"/>
                </a:solidFill>
                <a:latin typeface="Comic Sans MS" panose="030F0702030302020204" pitchFamily="66" charset="0"/>
              </a:rPr>
              <a:t> </a:t>
            </a:r>
            <a:r>
              <a:rPr lang="tr-TR" altLang="en-US" dirty="0" err="1">
                <a:solidFill>
                  <a:prstClr val="black"/>
                </a:solidFill>
                <a:latin typeface="Comic Sans MS" panose="030F0702030302020204" pitchFamily="66" charset="0"/>
              </a:rPr>
              <a:t>to</a:t>
            </a:r>
            <a:r>
              <a:rPr lang="tr-TR" altLang="en-US" dirty="0">
                <a:solidFill>
                  <a:prstClr val="black"/>
                </a:solidFill>
                <a:latin typeface="Comic Sans MS" panose="030F0702030302020204" pitchFamily="66" charset="0"/>
              </a:rPr>
              <a:t> </a:t>
            </a:r>
            <a:r>
              <a:rPr lang="tr-TR" altLang="en-US" dirty="0" err="1">
                <a:solidFill>
                  <a:prstClr val="black"/>
                </a:solidFill>
                <a:latin typeface="Comic Sans MS" panose="030F0702030302020204" pitchFamily="66" charset="0"/>
              </a:rPr>
              <a:t>the</a:t>
            </a:r>
            <a:r>
              <a:rPr lang="tr-TR" altLang="en-US" dirty="0">
                <a:solidFill>
                  <a:prstClr val="black"/>
                </a:solidFill>
                <a:latin typeface="Comic Sans MS" panose="030F0702030302020204" pitchFamily="66" charset="0"/>
              </a:rPr>
              <a:t> </a:t>
            </a:r>
            <a:r>
              <a:rPr lang="tr-TR" altLang="en-US" dirty="0" err="1">
                <a:solidFill>
                  <a:prstClr val="black"/>
                </a:solidFill>
                <a:latin typeface="Comic Sans MS" panose="030F0702030302020204" pitchFamily="66" charset="0"/>
              </a:rPr>
              <a:t>sum</a:t>
            </a:r>
            <a:r>
              <a:rPr lang="tr-TR" altLang="en-US" dirty="0">
                <a:solidFill>
                  <a:prstClr val="black"/>
                </a:solidFill>
                <a:latin typeface="Comic Sans MS" panose="030F0702030302020204" pitchFamily="66" charset="0"/>
              </a:rPr>
              <a:t> of </a:t>
            </a:r>
            <a:r>
              <a:rPr lang="tr-TR" altLang="en-US" dirty="0" err="1">
                <a:solidFill>
                  <a:prstClr val="black"/>
                </a:solidFill>
                <a:latin typeface="Comic Sans MS" panose="030F0702030302020204" pitchFamily="66" charset="0"/>
              </a:rPr>
              <a:t>the</a:t>
            </a:r>
            <a:r>
              <a:rPr lang="tr-TR" altLang="en-US" dirty="0">
                <a:solidFill>
                  <a:prstClr val="black"/>
                </a:solidFill>
                <a:latin typeface="Comic Sans MS" panose="030F0702030302020204" pitchFamily="66" charset="0"/>
              </a:rPr>
              <a:t> </a:t>
            </a:r>
            <a:r>
              <a:rPr lang="tr-TR" altLang="en-US" dirty="0" err="1">
                <a:solidFill>
                  <a:prstClr val="black"/>
                </a:solidFill>
                <a:latin typeface="Comic Sans MS" panose="030F0702030302020204" pitchFamily="66" charset="0"/>
              </a:rPr>
              <a:t>charges</a:t>
            </a:r>
            <a:r>
              <a:rPr lang="tr-TR" altLang="en-US" dirty="0">
                <a:solidFill>
                  <a:prstClr val="black"/>
                </a:solidFill>
                <a:latin typeface="Comic Sans MS" panose="030F0702030302020204" pitchFamily="66" charset="0"/>
              </a:rPr>
              <a:t> </a:t>
            </a:r>
            <a:r>
              <a:rPr lang="tr-TR" altLang="en-US" dirty="0" err="1">
                <a:solidFill>
                  <a:prstClr val="black"/>
                </a:solidFill>
                <a:latin typeface="Comic Sans MS" panose="030F0702030302020204" pitchFamily="66" charset="0"/>
              </a:rPr>
              <a:t>flowing</a:t>
            </a:r>
            <a:r>
              <a:rPr lang="tr-TR" altLang="en-US" dirty="0">
                <a:solidFill>
                  <a:prstClr val="black"/>
                </a:solidFill>
                <a:latin typeface="Comic Sans MS" panose="030F0702030302020204" pitchFamily="66" charset="0"/>
              </a:rPr>
              <a:t> </a:t>
            </a:r>
            <a:r>
              <a:rPr lang="tr-TR" altLang="en-US" dirty="0" err="1">
                <a:solidFill>
                  <a:prstClr val="black"/>
                </a:solidFill>
                <a:latin typeface="Comic Sans MS" panose="030F0702030302020204" pitchFamily="66" charset="0"/>
              </a:rPr>
              <a:t>out</a:t>
            </a:r>
            <a:r>
              <a:rPr lang="tr-TR" altLang="en-US" dirty="0">
                <a:solidFill>
                  <a:prstClr val="black"/>
                </a:solidFill>
                <a:latin typeface="Comic Sans MS" panose="030F0702030302020204" pitchFamily="66" charset="0"/>
              </a:rPr>
              <a:t> of </a:t>
            </a:r>
            <a:r>
              <a:rPr lang="tr-TR" altLang="en-US" dirty="0" err="1">
                <a:solidFill>
                  <a:prstClr val="black"/>
                </a:solidFill>
                <a:latin typeface="Comic Sans MS" panose="030F0702030302020204" pitchFamily="66" charset="0"/>
              </a:rPr>
              <a:t>the</a:t>
            </a:r>
            <a:r>
              <a:rPr lang="tr-TR" altLang="en-US" dirty="0">
                <a:solidFill>
                  <a:prstClr val="black"/>
                </a:solidFill>
                <a:latin typeface="Comic Sans MS" panose="030F0702030302020204" pitchFamily="66" charset="0"/>
              </a:rPr>
              <a:t> </a:t>
            </a:r>
            <a:r>
              <a:rPr lang="tr-TR" altLang="en-US" dirty="0" err="1">
                <a:solidFill>
                  <a:prstClr val="black"/>
                </a:solidFill>
                <a:latin typeface="Comic Sans MS" panose="030F0702030302020204" pitchFamily="66" charset="0"/>
              </a:rPr>
              <a:t>node</a:t>
            </a:r>
            <a:r>
              <a:rPr lang="en-US" altLang="en-US" dirty="0">
                <a:solidFill>
                  <a:prstClr val="black"/>
                </a:solidFill>
                <a:latin typeface="Comic Sans MS" panose="030F0702030302020204" pitchFamily="66" charset="0"/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1799391" y="925030"/>
            <a:ext cx="696090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prstClr val="black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Current is the amount of electric charge (coulombs) flowing </a:t>
            </a:r>
            <a:r>
              <a:rPr lang="tr-TR" altLang="en-US" sz="2000" dirty="0" err="1">
                <a:solidFill>
                  <a:prstClr val="black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through</a:t>
            </a:r>
            <a:r>
              <a:rPr lang="tr-TR" altLang="en-US" sz="2000" dirty="0">
                <a:solidFill>
                  <a:prstClr val="black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a </a:t>
            </a:r>
            <a:r>
              <a:rPr lang="tr-TR" altLang="en-US" sz="2000" dirty="0" err="1">
                <a:solidFill>
                  <a:prstClr val="black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cross</a:t>
            </a:r>
            <a:r>
              <a:rPr lang="tr-TR" altLang="en-US" sz="2000" dirty="0">
                <a:solidFill>
                  <a:prstClr val="black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</a:t>
            </a:r>
            <a:r>
              <a:rPr lang="tr-TR" altLang="en-US" sz="2000" dirty="0" err="1">
                <a:solidFill>
                  <a:prstClr val="black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section</a:t>
            </a:r>
            <a:r>
              <a:rPr lang="tr-TR" altLang="en-US" sz="2000" dirty="0">
                <a:solidFill>
                  <a:prstClr val="black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of a </a:t>
            </a:r>
            <a:r>
              <a:rPr lang="tr-TR" altLang="en-US" sz="2000" dirty="0" err="1">
                <a:solidFill>
                  <a:prstClr val="black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conductor</a:t>
            </a:r>
            <a:r>
              <a:rPr lang="tr-TR" altLang="en-US" sz="2000" dirty="0">
                <a:solidFill>
                  <a:prstClr val="black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in </a:t>
            </a:r>
            <a:r>
              <a:rPr lang="en-US" altLang="en-US" sz="2000" dirty="0">
                <a:solidFill>
                  <a:prstClr val="black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one second</a:t>
            </a:r>
            <a:endParaRPr lang="en-US" sz="2000" dirty="0">
              <a:solidFill>
                <a:prstClr val="black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53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C0D78AB-0759-41A8-9B61-9F2A3D1CD697}" type="slidenum">
              <a:rPr lang="en-GB" altLang="en-US" sz="140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en-GB" altLang="en-US" sz="1400">
              <a:solidFill>
                <a:prstClr val="black"/>
              </a:solidFill>
            </a:endParaRPr>
          </a:p>
        </p:txBody>
      </p:sp>
      <p:sp>
        <p:nvSpPr>
          <p:cNvPr id="36874" name="Rectangle 49"/>
          <p:cNvSpPr>
            <a:spLocks noGrp="1" noChangeArrowheads="1"/>
          </p:cNvSpPr>
          <p:nvPr>
            <p:ph type="title" idx="4294967295"/>
          </p:nvPr>
        </p:nvSpPr>
        <p:spPr>
          <a:xfrm>
            <a:off x="1524000" y="331789"/>
            <a:ext cx="7772400" cy="523875"/>
          </a:xfr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rtlCol="0" anchor="ctr">
            <a:spAutoFit/>
          </a:bodyPr>
          <a:lstStyle/>
          <a:p>
            <a:pPr algn="l" fontAlgn="base">
              <a:spcAft>
                <a:spcPct val="0"/>
              </a:spcAft>
            </a:pP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Kirchhoff’s Current Law</a:t>
            </a:r>
          </a:p>
        </p:txBody>
      </p:sp>
      <p:sp>
        <p:nvSpPr>
          <p:cNvPr id="137218" name="Text Box 2"/>
          <p:cNvSpPr txBox="1">
            <a:spLocks noChangeArrowheads="1"/>
          </p:cNvSpPr>
          <p:nvPr/>
        </p:nvSpPr>
        <p:spPr bwMode="auto">
          <a:xfrm>
            <a:off x="2208214" y="981076"/>
            <a:ext cx="633218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solidFill>
                  <a:prstClr val="black"/>
                </a:solidFill>
                <a:latin typeface="Comic Sans MS" panose="030F0702030302020204" pitchFamily="66" charset="0"/>
              </a:rPr>
              <a:t> The sum of currents flowing </a:t>
            </a:r>
            <a:r>
              <a:rPr lang="en-US" altLang="en-US" sz="2400" b="1" dirty="0">
                <a:solidFill>
                  <a:srgbClr val="0000FF"/>
                </a:solidFill>
                <a:latin typeface="Comic Sans MS" panose="030F0702030302020204" pitchFamily="66" charset="0"/>
              </a:rPr>
              <a:t>into</a:t>
            </a:r>
            <a:r>
              <a:rPr lang="en-US" altLang="en-US" sz="2400" dirty="0">
                <a:solidFill>
                  <a:prstClr val="black"/>
                </a:solidFill>
                <a:latin typeface="Comic Sans MS" panose="030F0702030302020204" pitchFamily="66" charset="0"/>
              </a:rPr>
              <a:t> a node </a:t>
            </a:r>
            <a:br>
              <a:rPr lang="en-US" altLang="en-US" sz="2400" dirty="0">
                <a:solidFill>
                  <a:prstClr val="black"/>
                </a:solidFill>
                <a:latin typeface="Comic Sans MS" panose="030F0702030302020204" pitchFamily="66" charset="0"/>
              </a:rPr>
            </a:br>
            <a:r>
              <a:rPr lang="en-US" altLang="en-US" sz="2400" dirty="0">
                <a:solidFill>
                  <a:prstClr val="black"/>
                </a:solidFill>
                <a:latin typeface="Comic Sans MS" panose="030F0702030302020204" pitchFamily="66" charset="0"/>
              </a:rPr>
              <a:t>   must be balanced by the sum of currents</a:t>
            </a:r>
            <a:br>
              <a:rPr lang="en-US" altLang="en-US" sz="2400" dirty="0">
                <a:solidFill>
                  <a:prstClr val="black"/>
                </a:solidFill>
                <a:latin typeface="Comic Sans MS" panose="030F0702030302020204" pitchFamily="66" charset="0"/>
              </a:rPr>
            </a:br>
            <a:r>
              <a:rPr lang="en-US" altLang="en-US" sz="2400" dirty="0">
                <a:solidFill>
                  <a:prstClr val="black"/>
                </a:solidFill>
                <a:latin typeface="Comic Sans MS" panose="030F0702030302020204" pitchFamily="66" charset="0"/>
              </a:rPr>
              <a:t>   flowing </a:t>
            </a:r>
            <a:r>
              <a:rPr lang="en-US" altLang="en-US" sz="2400" b="1" dirty="0">
                <a:solidFill>
                  <a:srgbClr val="0000FF"/>
                </a:solidFill>
                <a:latin typeface="Comic Sans MS" panose="030F0702030302020204" pitchFamily="66" charset="0"/>
              </a:rPr>
              <a:t>out </a:t>
            </a:r>
            <a:r>
              <a:rPr lang="en-US" altLang="en-US" sz="2400" dirty="0">
                <a:solidFill>
                  <a:prstClr val="black"/>
                </a:solidFill>
                <a:latin typeface="Comic Sans MS" panose="030F0702030302020204" pitchFamily="66" charset="0"/>
              </a:rPr>
              <a:t>of the node.</a:t>
            </a:r>
          </a:p>
        </p:txBody>
      </p:sp>
      <p:grpSp>
        <p:nvGrpSpPr>
          <p:cNvPr id="137241" name="Group 25"/>
          <p:cNvGrpSpPr>
            <a:grpSpLocks/>
          </p:cNvGrpSpPr>
          <p:nvPr/>
        </p:nvGrpSpPr>
        <p:grpSpPr bwMode="auto">
          <a:xfrm>
            <a:off x="5316144" y="2081391"/>
            <a:ext cx="396875" cy="481012"/>
            <a:chOff x="3198" y="1617"/>
            <a:chExt cx="250" cy="303"/>
          </a:xfrm>
        </p:grpSpPr>
        <p:sp>
          <p:nvSpPr>
            <p:cNvPr id="36909" name="Line 26"/>
            <p:cNvSpPr>
              <a:spLocks noChangeShapeType="1"/>
            </p:cNvSpPr>
            <p:nvPr/>
          </p:nvSpPr>
          <p:spPr bwMode="auto">
            <a:xfrm>
              <a:off x="3224" y="1920"/>
              <a:ext cx="224" cy="0"/>
            </a:xfrm>
            <a:prstGeom prst="line">
              <a:avLst/>
            </a:prstGeom>
            <a:noFill/>
            <a:ln w="57150">
              <a:solidFill>
                <a:srgbClr val="0000CC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6910" name="Text Box 27"/>
            <p:cNvSpPr txBox="1">
              <a:spLocks noChangeArrowheads="1"/>
            </p:cNvSpPr>
            <p:nvPr/>
          </p:nvSpPr>
          <p:spPr bwMode="auto">
            <a:xfrm>
              <a:off x="3198" y="1617"/>
              <a:ext cx="23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2400" i="1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i</a:t>
              </a:r>
              <a:r>
                <a:rPr lang="en-US" altLang="en-US" sz="2400" baseline="-25000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1</a:t>
              </a:r>
              <a:endParaRPr lang="en-US" altLang="en-US" sz="2400" dirty="0">
                <a:solidFill>
                  <a:prstClr val="black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36869" name="Group 53"/>
          <p:cNvGrpSpPr>
            <a:grpSpLocks/>
          </p:cNvGrpSpPr>
          <p:nvPr/>
        </p:nvGrpSpPr>
        <p:grpSpPr bwMode="auto">
          <a:xfrm>
            <a:off x="2418552" y="2335008"/>
            <a:ext cx="4881563" cy="1879600"/>
            <a:chOff x="1381" y="1671"/>
            <a:chExt cx="3075" cy="1184"/>
          </a:xfrm>
        </p:grpSpPr>
        <p:sp>
          <p:nvSpPr>
            <p:cNvPr id="36881" name="Oval 3"/>
            <p:cNvSpPr>
              <a:spLocks noChangeArrowheads="1"/>
            </p:cNvSpPr>
            <p:nvPr/>
          </p:nvSpPr>
          <p:spPr bwMode="auto">
            <a:xfrm>
              <a:off x="1381" y="2329"/>
              <a:ext cx="384" cy="38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prstClr val="black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6882" name="Line 4"/>
            <p:cNvSpPr>
              <a:spLocks noChangeShapeType="1"/>
            </p:cNvSpPr>
            <p:nvPr/>
          </p:nvSpPr>
          <p:spPr bwMode="auto">
            <a:xfrm>
              <a:off x="1581" y="1921"/>
              <a:ext cx="3" cy="4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6883" name="Line 5"/>
            <p:cNvSpPr>
              <a:spLocks noChangeShapeType="1"/>
            </p:cNvSpPr>
            <p:nvPr/>
          </p:nvSpPr>
          <p:spPr bwMode="auto">
            <a:xfrm flipV="1">
              <a:off x="1581" y="2722"/>
              <a:ext cx="0" cy="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6884" name="Line 6"/>
            <p:cNvSpPr>
              <a:spLocks noChangeShapeType="1"/>
            </p:cNvSpPr>
            <p:nvPr/>
          </p:nvSpPr>
          <p:spPr bwMode="auto">
            <a:xfrm>
              <a:off x="1577" y="1918"/>
              <a:ext cx="10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6885" name="Line 7"/>
            <p:cNvSpPr>
              <a:spLocks noChangeShapeType="1"/>
            </p:cNvSpPr>
            <p:nvPr/>
          </p:nvSpPr>
          <p:spPr bwMode="auto">
            <a:xfrm>
              <a:off x="3170" y="1918"/>
              <a:ext cx="9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6886" name="Rectangle 8"/>
            <p:cNvSpPr>
              <a:spLocks noChangeArrowheads="1"/>
            </p:cNvSpPr>
            <p:nvPr/>
          </p:nvSpPr>
          <p:spPr bwMode="auto">
            <a:xfrm rot="-5400000">
              <a:off x="3243" y="2392"/>
              <a:ext cx="528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prstClr val="black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6887" name="Line 9"/>
            <p:cNvSpPr>
              <a:spLocks noChangeShapeType="1"/>
            </p:cNvSpPr>
            <p:nvPr/>
          </p:nvSpPr>
          <p:spPr bwMode="auto">
            <a:xfrm flipV="1">
              <a:off x="3515" y="2729"/>
              <a:ext cx="0" cy="1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6888" name="Line 10"/>
            <p:cNvSpPr>
              <a:spLocks noChangeShapeType="1"/>
            </p:cNvSpPr>
            <p:nvPr/>
          </p:nvSpPr>
          <p:spPr bwMode="auto">
            <a:xfrm>
              <a:off x="3515" y="1925"/>
              <a:ext cx="0" cy="2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6889" name="Rectangle 11"/>
            <p:cNvSpPr>
              <a:spLocks noChangeArrowheads="1"/>
            </p:cNvSpPr>
            <p:nvPr/>
          </p:nvSpPr>
          <p:spPr bwMode="auto">
            <a:xfrm rot="-5400000">
              <a:off x="3864" y="2395"/>
              <a:ext cx="528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prstClr val="black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6890" name="Rectangle 12"/>
            <p:cNvSpPr>
              <a:spLocks noChangeArrowheads="1"/>
            </p:cNvSpPr>
            <p:nvPr/>
          </p:nvSpPr>
          <p:spPr bwMode="auto">
            <a:xfrm rot="-5400000">
              <a:off x="3866" y="2396"/>
              <a:ext cx="528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prstClr val="black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6891" name="Line 13"/>
            <p:cNvSpPr>
              <a:spLocks noChangeShapeType="1"/>
            </p:cNvSpPr>
            <p:nvPr/>
          </p:nvSpPr>
          <p:spPr bwMode="auto">
            <a:xfrm flipH="1">
              <a:off x="4139" y="1915"/>
              <a:ext cx="4" cy="2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6892" name="Line 14"/>
            <p:cNvSpPr>
              <a:spLocks noChangeShapeType="1"/>
            </p:cNvSpPr>
            <p:nvPr/>
          </p:nvSpPr>
          <p:spPr bwMode="auto">
            <a:xfrm flipH="1" flipV="1">
              <a:off x="4142" y="2738"/>
              <a:ext cx="3" cy="1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6893" name="Line 15"/>
            <p:cNvSpPr>
              <a:spLocks noChangeShapeType="1"/>
            </p:cNvSpPr>
            <p:nvPr/>
          </p:nvSpPr>
          <p:spPr bwMode="auto">
            <a:xfrm>
              <a:off x="1582" y="2848"/>
              <a:ext cx="25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6894" name="Line 16"/>
            <p:cNvSpPr>
              <a:spLocks noChangeShapeType="1"/>
            </p:cNvSpPr>
            <p:nvPr/>
          </p:nvSpPr>
          <p:spPr bwMode="auto">
            <a:xfrm flipV="1">
              <a:off x="1580" y="275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6895" name="Rectangle 17"/>
            <p:cNvSpPr>
              <a:spLocks noChangeArrowheads="1"/>
            </p:cNvSpPr>
            <p:nvPr/>
          </p:nvSpPr>
          <p:spPr bwMode="auto">
            <a:xfrm>
              <a:off x="2630" y="1849"/>
              <a:ext cx="528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prstClr val="black"/>
                </a:solidFill>
                <a:latin typeface="Comic Sans MS" panose="030F0702030302020204" pitchFamily="66" charset="0"/>
              </a:endParaRPr>
            </a:p>
          </p:txBody>
        </p:sp>
        <p:grpSp>
          <p:nvGrpSpPr>
            <p:cNvPr id="36896" name="Group 18"/>
            <p:cNvGrpSpPr>
              <a:grpSpLocks/>
            </p:cNvGrpSpPr>
            <p:nvPr/>
          </p:nvGrpSpPr>
          <p:grpSpPr bwMode="auto">
            <a:xfrm>
              <a:off x="3470" y="1871"/>
              <a:ext cx="716" cy="86"/>
              <a:chOff x="3470" y="1871"/>
              <a:chExt cx="716" cy="86"/>
            </a:xfrm>
          </p:grpSpPr>
          <p:sp>
            <p:nvSpPr>
              <p:cNvPr id="36905" name="Oval 19"/>
              <p:cNvSpPr>
                <a:spLocks noChangeAspect="1" noChangeArrowheads="1"/>
              </p:cNvSpPr>
              <p:nvPr/>
            </p:nvSpPr>
            <p:spPr bwMode="auto">
              <a:xfrm>
                <a:off x="3478" y="1871"/>
                <a:ext cx="86" cy="8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prstClr val="black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36906" name="Oval 20"/>
              <p:cNvSpPr>
                <a:spLocks noChangeAspect="1" noChangeArrowheads="1"/>
              </p:cNvSpPr>
              <p:nvPr/>
            </p:nvSpPr>
            <p:spPr bwMode="auto">
              <a:xfrm>
                <a:off x="4100" y="1871"/>
                <a:ext cx="86" cy="86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prstClr val="black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36907" name="Oval 21"/>
              <p:cNvSpPr>
                <a:spLocks noChangeAspect="1" noChangeArrowheads="1"/>
              </p:cNvSpPr>
              <p:nvPr/>
            </p:nvSpPr>
            <p:spPr bwMode="auto">
              <a:xfrm>
                <a:off x="3470" y="1871"/>
                <a:ext cx="86" cy="86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prstClr val="black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36908" name="Oval 22"/>
              <p:cNvSpPr>
                <a:spLocks noChangeAspect="1" noChangeArrowheads="1"/>
              </p:cNvSpPr>
              <p:nvPr/>
            </p:nvSpPr>
            <p:spPr bwMode="auto">
              <a:xfrm>
                <a:off x="4100" y="1871"/>
                <a:ext cx="86" cy="86"/>
              </a:xfrm>
              <a:prstGeom prst="ellipse">
                <a:avLst/>
              </a:prstGeom>
              <a:solidFill>
                <a:srgbClr val="FF000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prstClr val="black"/>
                  </a:solidFill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36897" name="AutoShape 23"/>
            <p:cNvSpPr>
              <a:spLocks noChangeArrowheads="1"/>
            </p:cNvSpPr>
            <p:nvPr/>
          </p:nvSpPr>
          <p:spPr bwMode="auto">
            <a:xfrm>
              <a:off x="3464" y="1872"/>
              <a:ext cx="728" cy="88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prstClr val="black"/>
                </a:solidFill>
                <a:latin typeface="Comic Sans MS" panose="030F0702030302020204" pitchFamily="66" charset="0"/>
              </a:endParaRPr>
            </a:p>
          </p:txBody>
        </p:sp>
        <p:grpSp>
          <p:nvGrpSpPr>
            <p:cNvPr id="36898" name="Group 28"/>
            <p:cNvGrpSpPr>
              <a:grpSpLocks/>
            </p:cNvGrpSpPr>
            <p:nvPr/>
          </p:nvGrpSpPr>
          <p:grpSpPr bwMode="auto">
            <a:xfrm>
              <a:off x="3512" y="1984"/>
              <a:ext cx="328" cy="313"/>
              <a:chOff x="3512" y="1984"/>
              <a:chExt cx="328" cy="313"/>
            </a:xfrm>
          </p:grpSpPr>
          <p:sp>
            <p:nvSpPr>
              <p:cNvPr id="36903" name="Line 29"/>
              <p:cNvSpPr>
                <a:spLocks noChangeShapeType="1"/>
              </p:cNvSpPr>
              <p:nvPr/>
            </p:nvSpPr>
            <p:spPr bwMode="auto">
              <a:xfrm rot="5400000">
                <a:off x="3400" y="2096"/>
                <a:ext cx="224" cy="0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137246" name="Text Box 30"/>
              <p:cNvSpPr txBox="1">
                <a:spLocks noChangeArrowheads="1"/>
              </p:cNvSpPr>
              <p:nvPr/>
            </p:nvSpPr>
            <p:spPr bwMode="auto">
              <a:xfrm>
                <a:off x="3590" y="2006"/>
                <a:ext cx="25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2400" i="1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400" i="1" baseline="-2500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2</a:t>
                </a:r>
                <a:endParaRPr lang="en-US" altLang="en-US" sz="2400" i="1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702030302020204" pitchFamily="66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6899" name="Group 31"/>
            <p:cNvGrpSpPr>
              <a:grpSpLocks/>
            </p:cNvGrpSpPr>
            <p:nvPr/>
          </p:nvGrpSpPr>
          <p:grpSpPr bwMode="auto">
            <a:xfrm>
              <a:off x="4144" y="1984"/>
              <a:ext cx="312" cy="313"/>
              <a:chOff x="4144" y="1984"/>
              <a:chExt cx="312" cy="313"/>
            </a:xfrm>
          </p:grpSpPr>
          <p:sp>
            <p:nvSpPr>
              <p:cNvPr id="36901" name="Line 32"/>
              <p:cNvSpPr>
                <a:spLocks noChangeShapeType="1"/>
              </p:cNvSpPr>
              <p:nvPr/>
            </p:nvSpPr>
            <p:spPr bwMode="auto">
              <a:xfrm rot="5400000">
                <a:off x="4032" y="2096"/>
                <a:ext cx="224" cy="0"/>
              </a:xfrm>
              <a:prstGeom prst="line">
                <a:avLst/>
              </a:prstGeom>
              <a:noFill/>
              <a:ln w="57150">
                <a:solidFill>
                  <a:srgbClr val="0000CC"/>
                </a:solidFill>
                <a:round/>
                <a:headEnd/>
                <a:tailEnd type="triangle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137249" name="Text Box 33"/>
              <p:cNvSpPr txBox="1">
                <a:spLocks noChangeArrowheads="1"/>
              </p:cNvSpPr>
              <p:nvPr/>
            </p:nvSpPr>
            <p:spPr bwMode="auto">
              <a:xfrm>
                <a:off x="4206" y="2006"/>
                <a:ext cx="25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2400" i="1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400" i="1" baseline="-25000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3</a:t>
                </a:r>
                <a:endParaRPr lang="en-US" altLang="en-US" sz="2400" i="1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Comic Sans MS" panose="030F0702030302020204" pitchFamily="66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6900" name="Text Box 34"/>
            <p:cNvSpPr txBox="1">
              <a:spLocks noChangeArrowheads="1"/>
            </p:cNvSpPr>
            <p:nvPr/>
          </p:nvSpPr>
          <p:spPr bwMode="auto">
            <a:xfrm>
              <a:off x="3622" y="1671"/>
              <a:ext cx="4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>
                  <a:solidFill>
                    <a:srgbClr val="0000FF"/>
                  </a:solidFill>
                  <a:latin typeface="Comic Sans MS" panose="030F0702030302020204" pitchFamily="66" charset="0"/>
                </a:rPr>
                <a:t>node</a:t>
              </a:r>
            </a:p>
          </p:txBody>
        </p:sp>
      </p:grpSp>
      <p:sp>
        <p:nvSpPr>
          <p:cNvPr id="137251" name="Text Box 35"/>
          <p:cNvSpPr txBox="1">
            <a:spLocks noChangeArrowheads="1"/>
          </p:cNvSpPr>
          <p:nvPr/>
        </p:nvSpPr>
        <p:spPr bwMode="auto">
          <a:xfrm>
            <a:off x="3216275" y="4537076"/>
            <a:ext cx="249299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i="1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i</a:t>
            </a:r>
            <a:r>
              <a:rPr lang="en-US" altLang="en-US" sz="2400" i="1" baseline="-2500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1</a:t>
            </a:r>
            <a:r>
              <a:rPr lang="en-US" altLang="en-US" sz="2400" baseline="-25000">
                <a:solidFill>
                  <a:prstClr val="black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>
                <a:solidFill>
                  <a:prstClr val="black"/>
                </a:solidFill>
                <a:latin typeface="Comic Sans MS" panose="030F0702030302020204" pitchFamily="66" charset="0"/>
              </a:rPr>
              <a:t>flows </a:t>
            </a:r>
            <a:r>
              <a:rPr lang="en-US" altLang="en-US" b="1">
                <a:solidFill>
                  <a:srgbClr val="0000FF"/>
                </a:solidFill>
                <a:latin typeface="Comic Sans MS" panose="030F0702030302020204" pitchFamily="66" charset="0"/>
              </a:rPr>
              <a:t>into</a:t>
            </a:r>
            <a:r>
              <a:rPr lang="en-US" altLang="en-US">
                <a:solidFill>
                  <a:prstClr val="black"/>
                </a:solidFill>
                <a:latin typeface="Comic Sans MS" panose="030F0702030302020204" pitchFamily="66" charset="0"/>
              </a:rPr>
              <a:t> the node</a:t>
            </a:r>
          </a:p>
        </p:txBody>
      </p:sp>
      <p:sp>
        <p:nvSpPr>
          <p:cNvPr id="137252" name="Text Box 36"/>
          <p:cNvSpPr txBox="1">
            <a:spLocks noChangeArrowheads="1"/>
          </p:cNvSpPr>
          <p:nvPr/>
        </p:nvSpPr>
        <p:spPr bwMode="auto">
          <a:xfrm>
            <a:off x="3216276" y="4943476"/>
            <a:ext cx="276870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i="1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i</a:t>
            </a:r>
            <a:r>
              <a:rPr lang="en-US" altLang="en-US" sz="2400" baseline="-2500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2</a:t>
            </a:r>
            <a:r>
              <a:rPr lang="en-US" altLang="en-US" sz="2400" baseline="-25000">
                <a:solidFill>
                  <a:prstClr val="black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>
                <a:solidFill>
                  <a:prstClr val="black"/>
                </a:solidFill>
                <a:latin typeface="Comic Sans MS" panose="030F0702030302020204" pitchFamily="66" charset="0"/>
              </a:rPr>
              <a:t>flows </a:t>
            </a:r>
            <a:r>
              <a:rPr lang="en-US" altLang="en-US" b="1">
                <a:solidFill>
                  <a:srgbClr val="0000FF"/>
                </a:solidFill>
                <a:latin typeface="Comic Sans MS" panose="030F0702030302020204" pitchFamily="66" charset="0"/>
              </a:rPr>
              <a:t>out</a:t>
            </a:r>
            <a:r>
              <a:rPr lang="en-US" altLang="en-US">
                <a:solidFill>
                  <a:prstClr val="black"/>
                </a:solidFill>
                <a:latin typeface="Comic Sans MS" panose="030F0702030302020204" pitchFamily="66" charset="0"/>
              </a:rPr>
              <a:t> of the node</a:t>
            </a:r>
          </a:p>
        </p:txBody>
      </p:sp>
      <p:sp>
        <p:nvSpPr>
          <p:cNvPr id="137253" name="Text Box 37"/>
          <p:cNvSpPr txBox="1">
            <a:spLocks noChangeArrowheads="1"/>
          </p:cNvSpPr>
          <p:nvPr/>
        </p:nvSpPr>
        <p:spPr bwMode="auto">
          <a:xfrm>
            <a:off x="3216275" y="5387976"/>
            <a:ext cx="27542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i="1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i</a:t>
            </a:r>
            <a:r>
              <a:rPr lang="en-US" altLang="en-US" sz="2400" baseline="-2500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3</a:t>
            </a:r>
            <a:r>
              <a:rPr lang="en-US" altLang="en-US" baseline="-25000">
                <a:solidFill>
                  <a:prstClr val="black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>
                <a:solidFill>
                  <a:prstClr val="black"/>
                </a:solidFill>
                <a:latin typeface="Comic Sans MS" panose="030F0702030302020204" pitchFamily="66" charset="0"/>
              </a:rPr>
              <a:t>flows </a:t>
            </a:r>
            <a:r>
              <a:rPr lang="en-US" altLang="en-US" b="1">
                <a:solidFill>
                  <a:srgbClr val="0000FF"/>
                </a:solidFill>
                <a:latin typeface="Comic Sans MS" panose="030F0702030302020204" pitchFamily="66" charset="0"/>
              </a:rPr>
              <a:t>out</a:t>
            </a:r>
            <a:r>
              <a:rPr lang="en-US" altLang="en-US">
                <a:solidFill>
                  <a:prstClr val="black"/>
                </a:solidFill>
                <a:latin typeface="Comic Sans MS" panose="030F0702030302020204" pitchFamily="66" charset="0"/>
              </a:rPr>
              <a:t> of the node</a:t>
            </a:r>
          </a:p>
        </p:txBody>
      </p:sp>
      <p:sp>
        <p:nvSpPr>
          <p:cNvPr id="137254" name="Text Box 38"/>
          <p:cNvSpPr txBox="1">
            <a:spLocks noChangeArrowheads="1"/>
          </p:cNvSpPr>
          <p:nvPr/>
        </p:nvSpPr>
        <p:spPr bwMode="auto">
          <a:xfrm>
            <a:off x="3833813" y="5883276"/>
            <a:ext cx="1500732" cy="46166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b="1" i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i</a:t>
            </a:r>
            <a:r>
              <a:rPr lang="en-US" altLang="en-US" sz="2400" b="1" i="1" baseline="-2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1</a:t>
            </a:r>
            <a:r>
              <a:rPr lang="en-US" altLang="en-US" sz="2400" i="1" baseline="-2500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altLang="en-US" sz="2400" i="1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= </a:t>
            </a:r>
            <a:r>
              <a:rPr lang="en-US" altLang="en-US" sz="2400" b="1" i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i</a:t>
            </a:r>
            <a:r>
              <a:rPr lang="en-US" altLang="en-US" sz="2400" b="1" i="1" baseline="-2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2</a:t>
            </a:r>
            <a:r>
              <a:rPr lang="en-US" altLang="en-US" sz="2400" b="1" i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altLang="en-US" sz="2400" i="1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+ </a:t>
            </a:r>
            <a:r>
              <a:rPr lang="en-US" altLang="en-US" sz="2400" b="1" i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i</a:t>
            </a:r>
            <a:r>
              <a:rPr lang="en-US" altLang="en-US" sz="2400" b="1" i="1" baseline="-2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3</a:t>
            </a:r>
          </a:p>
        </p:txBody>
      </p:sp>
      <p:grpSp>
        <p:nvGrpSpPr>
          <p:cNvPr id="137274" name="Group 58"/>
          <p:cNvGrpSpPr>
            <a:grpSpLocks/>
          </p:cNvGrpSpPr>
          <p:nvPr/>
        </p:nvGrpSpPr>
        <p:grpSpPr bwMode="auto">
          <a:xfrm>
            <a:off x="8031164" y="1052513"/>
            <a:ext cx="2636838" cy="3543300"/>
            <a:chOff x="3977" y="845"/>
            <a:chExt cx="1661" cy="2232"/>
          </a:xfrm>
        </p:grpSpPr>
        <p:pic>
          <p:nvPicPr>
            <p:cNvPr id="36879" name="Picture 52" descr="kirchoff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13" y="845"/>
              <a:ext cx="947" cy="1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80" name="Text Box 54"/>
            <p:cNvSpPr txBox="1">
              <a:spLocks noChangeArrowheads="1"/>
            </p:cNvSpPr>
            <p:nvPr/>
          </p:nvSpPr>
          <p:spPr bwMode="auto">
            <a:xfrm>
              <a:off x="3977" y="2205"/>
              <a:ext cx="1661" cy="8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en-US" sz="2400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Gustav </a:t>
              </a:r>
              <a:r>
                <a:rPr lang="en-US" altLang="en-US" sz="2400" dirty="0" err="1">
                  <a:solidFill>
                    <a:prstClr val="black"/>
                  </a:solidFill>
                  <a:latin typeface="Comic Sans MS" panose="030F0702030302020204" pitchFamily="66" charset="0"/>
                </a:rPr>
                <a:t>Kirchoff</a:t>
              </a:r>
              <a:r>
                <a:rPr lang="en-US" altLang="en-US" sz="2400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 </a:t>
              </a:r>
              <a:r>
                <a:rPr lang="en-US" alt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was an 18th century German mathematician</a:t>
              </a:r>
            </a:p>
          </p:txBody>
        </p:sp>
      </p:grpSp>
      <p:grpSp>
        <p:nvGrpSpPr>
          <p:cNvPr id="44" name="Group 24"/>
          <p:cNvGrpSpPr>
            <a:grpSpLocks/>
          </p:cNvGrpSpPr>
          <p:nvPr/>
        </p:nvGrpSpPr>
        <p:grpSpPr bwMode="auto">
          <a:xfrm>
            <a:off x="2551107" y="3414509"/>
            <a:ext cx="344488" cy="501650"/>
            <a:chOff x="646" y="2647"/>
            <a:chExt cx="217" cy="316"/>
          </a:xfrm>
        </p:grpSpPr>
        <p:sp>
          <p:nvSpPr>
            <p:cNvPr id="45" name="Text Box 25"/>
            <p:cNvSpPr txBox="1">
              <a:spLocks noChangeArrowheads="1"/>
            </p:cNvSpPr>
            <p:nvPr/>
          </p:nvSpPr>
          <p:spPr bwMode="auto">
            <a:xfrm>
              <a:off x="646" y="2647"/>
              <a:ext cx="19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+</a:t>
              </a:r>
            </a:p>
          </p:txBody>
        </p:sp>
        <p:sp>
          <p:nvSpPr>
            <p:cNvPr id="46" name="Text Box 26"/>
            <p:cNvSpPr txBox="1">
              <a:spLocks noChangeArrowheads="1"/>
            </p:cNvSpPr>
            <p:nvPr/>
          </p:nvSpPr>
          <p:spPr bwMode="auto">
            <a:xfrm>
              <a:off x="646" y="2711"/>
              <a:ext cx="21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dirty="0">
                  <a:solidFill>
                    <a:prstClr val="black"/>
                  </a:solidFill>
                  <a:latin typeface="Comic Sans MS" panose="030F0702030302020204" pitchFamily="66" charset="0"/>
                </a:rPr>
                <a:t>_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9152741"/>
      </p:ext>
    </p:extLst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51" grpId="0" autoUpdateAnimBg="0"/>
      <p:bldP spid="137252" grpId="0" autoUpdateAnimBg="0"/>
      <p:bldP spid="137253" grpId="0" autoUpdateAnimBg="0"/>
      <p:bldP spid="137254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87E4666-4FAB-48F1-80C6-66A6D9DACFD5}" type="slidenum">
              <a:rPr lang="en-GB" altLang="en-US" sz="1400">
                <a:solidFill>
                  <a:prstClr val="black"/>
                </a:solidFill>
                <a:latin typeface="Comic Sans MS" panose="030F0702030302020204" pitchFamily="66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GB" altLang="en-US" sz="1400">
              <a:solidFill>
                <a:prstClr val="black"/>
              </a:solidFill>
              <a:latin typeface="Comic Sans MS" panose="030F0702030302020204" pitchFamily="66" charset="0"/>
            </a:endParaRPr>
          </a:p>
        </p:txBody>
      </p:sp>
      <p:sp>
        <p:nvSpPr>
          <p:cNvPr id="45059" name="Rectangle 2"/>
          <p:cNvSpPr>
            <a:spLocks noChangeArrowheads="1"/>
          </p:cNvSpPr>
          <p:nvPr/>
        </p:nvSpPr>
        <p:spPr bwMode="auto">
          <a:xfrm>
            <a:off x="2209800" y="328504"/>
            <a:ext cx="7774632" cy="6463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rtlCol="0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Voltage</a:t>
            </a:r>
            <a:r>
              <a:rPr lang="tr-TR" altLang="en-US" sz="36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tr-TR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(</a:t>
            </a:r>
            <a:r>
              <a:rPr lang="tr-TR" altLang="en-US" sz="20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D</a:t>
            </a:r>
            <a:r>
              <a:rPr lang="tr-TR" sz="2000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ifference</a:t>
            </a:r>
            <a:r>
              <a:rPr lang="tr-TR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 in </a:t>
            </a:r>
            <a:r>
              <a:rPr lang="tr-TR" sz="2000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energy</a:t>
            </a:r>
            <a:r>
              <a:rPr lang="tr-TR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tr-TR" sz="2000" b="1" dirty="0" err="1">
                <a:solidFill>
                  <a:srgbClr val="FF0000"/>
                </a:solidFill>
                <a:latin typeface="Comic Sans MS" panose="030F0702030302020204" pitchFamily="66" charset="0"/>
              </a:rPr>
              <a:t>level</a:t>
            </a:r>
            <a:r>
              <a:rPr lang="tr-TR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tr-TR" altLang="en-US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)</a:t>
            </a:r>
            <a:endParaRPr lang="en-US" altLang="en-US" sz="2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45060" name="Oval 3"/>
          <p:cNvSpPr>
            <a:spLocks noChangeArrowheads="1"/>
          </p:cNvSpPr>
          <p:nvPr/>
        </p:nvSpPr>
        <p:spPr bwMode="auto">
          <a:xfrm>
            <a:off x="3716338" y="3094965"/>
            <a:ext cx="609600" cy="6096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  <a:latin typeface="Comic Sans MS" panose="030F0702030302020204" pitchFamily="66" charset="0"/>
            </a:endParaRPr>
          </a:p>
        </p:txBody>
      </p:sp>
      <p:sp>
        <p:nvSpPr>
          <p:cNvPr id="45061" name="Line 4"/>
          <p:cNvSpPr>
            <a:spLocks noChangeShapeType="1"/>
          </p:cNvSpPr>
          <p:nvPr/>
        </p:nvSpPr>
        <p:spPr bwMode="auto">
          <a:xfrm>
            <a:off x="4033838" y="2447266"/>
            <a:ext cx="4762" cy="657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Comic Sans MS" panose="030F0702030302020204" pitchFamily="66" charset="0"/>
            </a:endParaRPr>
          </a:p>
        </p:txBody>
      </p:sp>
      <p:sp>
        <p:nvSpPr>
          <p:cNvPr id="45062" name="Line 5"/>
          <p:cNvSpPr>
            <a:spLocks noChangeShapeType="1"/>
          </p:cNvSpPr>
          <p:nvPr/>
        </p:nvSpPr>
        <p:spPr bwMode="auto">
          <a:xfrm flipV="1">
            <a:off x="4033838" y="3718853"/>
            <a:ext cx="0" cy="1381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Comic Sans MS" panose="030F0702030302020204" pitchFamily="66" charset="0"/>
            </a:endParaRPr>
          </a:p>
        </p:txBody>
      </p:sp>
      <p:sp>
        <p:nvSpPr>
          <p:cNvPr id="45063" name="Line 6"/>
          <p:cNvSpPr>
            <a:spLocks noChangeShapeType="1"/>
          </p:cNvSpPr>
          <p:nvPr/>
        </p:nvSpPr>
        <p:spPr bwMode="auto">
          <a:xfrm>
            <a:off x="4027489" y="2442502"/>
            <a:ext cx="17049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Comic Sans MS" panose="030F0702030302020204" pitchFamily="66" charset="0"/>
            </a:endParaRPr>
          </a:p>
        </p:txBody>
      </p:sp>
      <p:sp>
        <p:nvSpPr>
          <p:cNvPr id="45064" name="Line 7"/>
          <p:cNvSpPr>
            <a:spLocks noChangeShapeType="1"/>
          </p:cNvSpPr>
          <p:nvPr/>
        </p:nvSpPr>
        <p:spPr bwMode="auto">
          <a:xfrm>
            <a:off x="6556375" y="2442502"/>
            <a:ext cx="15430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Comic Sans MS" panose="030F0702030302020204" pitchFamily="66" charset="0"/>
            </a:endParaRPr>
          </a:p>
        </p:txBody>
      </p:sp>
      <p:sp>
        <p:nvSpPr>
          <p:cNvPr id="45065" name="Rectangle 8"/>
          <p:cNvSpPr>
            <a:spLocks noChangeArrowheads="1"/>
          </p:cNvSpPr>
          <p:nvPr/>
        </p:nvSpPr>
        <p:spPr bwMode="auto">
          <a:xfrm rot="-5400000">
            <a:off x="6672263" y="3194977"/>
            <a:ext cx="8382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  <a:latin typeface="Comic Sans MS" panose="030F0702030302020204" pitchFamily="66" charset="0"/>
            </a:endParaRPr>
          </a:p>
        </p:txBody>
      </p:sp>
      <p:sp>
        <p:nvSpPr>
          <p:cNvPr id="45066" name="Line 9"/>
          <p:cNvSpPr>
            <a:spLocks noChangeShapeType="1"/>
          </p:cNvSpPr>
          <p:nvPr/>
        </p:nvSpPr>
        <p:spPr bwMode="auto">
          <a:xfrm flipV="1">
            <a:off x="7104063" y="3729965"/>
            <a:ext cx="0" cy="1825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Comic Sans MS" panose="030F0702030302020204" pitchFamily="66" charset="0"/>
            </a:endParaRPr>
          </a:p>
        </p:txBody>
      </p:sp>
      <p:sp>
        <p:nvSpPr>
          <p:cNvPr id="45067" name="Line 10"/>
          <p:cNvSpPr>
            <a:spLocks noChangeShapeType="1"/>
          </p:cNvSpPr>
          <p:nvPr/>
        </p:nvSpPr>
        <p:spPr bwMode="auto">
          <a:xfrm>
            <a:off x="7104063" y="2453616"/>
            <a:ext cx="0" cy="4397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Comic Sans MS" panose="030F0702030302020204" pitchFamily="66" charset="0"/>
            </a:endParaRPr>
          </a:p>
        </p:txBody>
      </p:sp>
      <p:sp>
        <p:nvSpPr>
          <p:cNvPr id="45068" name="Rectangle 11"/>
          <p:cNvSpPr>
            <a:spLocks noChangeArrowheads="1"/>
          </p:cNvSpPr>
          <p:nvPr/>
        </p:nvSpPr>
        <p:spPr bwMode="auto">
          <a:xfrm rot="-5400000">
            <a:off x="7658100" y="3199740"/>
            <a:ext cx="8382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  <a:latin typeface="Comic Sans MS" panose="030F0702030302020204" pitchFamily="66" charset="0"/>
            </a:endParaRPr>
          </a:p>
        </p:txBody>
      </p:sp>
      <p:sp>
        <p:nvSpPr>
          <p:cNvPr id="45069" name="Rectangle 12"/>
          <p:cNvSpPr>
            <a:spLocks noChangeArrowheads="1"/>
          </p:cNvSpPr>
          <p:nvPr/>
        </p:nvSpPr>
        <p:spPr bwMode="auto">
          <a:xfrm rot="-5400000">
            <a:off x="7661275" y="3201327"/>
            <a:ext cx="8382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  <a:latin typeface="Comic Sans MS" panose="030F0702030302020204" pitchFamily="66" charset="0"/>
            </a:endParaRPr>
          </a:p>
        </p:txBody>
      </p:sp>
      <p:sp>
        <p:nvSpPr>
          <p:cNvPr id="45070" name="Line 13"/>
          <p:cNvSpPr>
            <a:spLocks noChangeShapeType="1"/>
          </p:cNvSpPr>
          <p:nvPr/>
        </p:nvSpPr>
        <p:spPr bwMode="auto">
          <a:xfrm flipH="1">
            <a:off x="8094663" y="2437740"/>
            <a:ext cx="6350" cy="449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Comic Sans MS" panose="030F0702030302020204" pitchFamily="66" charset="0"/>
            </a:endParaRPr>
          </a:p>
        </p:txBody>
      </p:sp>
      <p:sp>
        <p:nvSpPr>
          <p:cNvPr id="45071" name="Line 14"/>
          <p:cNvSpPr>
            <a:spLocks noChangeShapeType="1"/>
          </p:cNvSpPr>
          <p:nvPr/>
        </p:nvSpPr>
        <p:spPr bwMode="auto">
          <a:xfrm flipH="1" flipV="1">
            <a:off x="8099426" y="3744252"/>
            <a:ext cx="4763" cy="185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Comic Sans MS" panose="030F0702030302020204" pitchFamily="66" charset="0"/>
            </a:endParaRPr>
          </a:p>
        </p:txBody>
      </p:sp>
      <p:sp>
        <p:nvSpPr>
          <p:cNvPr id="45072" name="Line 15"/>
          <p:cNvSpPr>
            <a:spLocks noChangeShapeType="1"/>
          </p:cNvSpPr>
          <p:nvPr/>
        </p:nvSpPr>
        <p:spPr bwMode="auto">
          <a:xfrm>
            <a:off x="4025900" y="3918877"/>
            <a:ext cx="40767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Comic Sans MS" panose="030F0702030302020204" pitchFamily="66" charset="0"/>
            </a:endParaRPr>
          </a:p>
        </p:txBody>
      </p:sp>
      <p:sp>
        <p:nvSpPr>
          <p:cNvPr id="45073" name="Line 16"/>
          <p:cNvSpPr>
            <a:spLocks noChangeShapeType="1"/>
          </p:cNvSpPr>
          <p:nvPr/>
        </p:nvSpPr>
        <p:spPr bwMode="auto">
          <a:xfrm flipV="1">
            <a:off x="4032250" y="3766477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Comic Sans MS" panose="030F0702030302020204" pitchFamily="66" charset="0"/>
            </a:endParaRPr>
          </a:p>
        </p:txBody>
      </p:sp>
      <p:sp>
        <p:nvSpPr>
          <p:cNvPr id="45074" name="Rectangle 17"/>
          <p:cNvSpPr>
            <a:spLocks noChangeArrowheads="1"/>
          </p:cNvSpPr>
          <p:nvPr/>
        </p:nvSpPr>
        <p:spPr bwMode="auto">
          <a:xfrm>
            <a:off x="5699125" y="2332965"/>
            <a:ext cx="8382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en-US">
              <a:solidFill>
                <a:prstClr val="black"/>
              </a:solidFill>
              <a:latin typeface="Comic Sans MS" panose="030F0702030302020204" pitchFamily="66" charset="0"/>
            </a:endParaRPr>
          </a:p>
        </p:txBody>
      </p:sp>
      <p:sp>
        <p:nvSpPr>
          <p:cNvPr id="145426" name="Text Box 18"/>
          <p:cNvSpPr txBox="1">
            <a:spLocks noChangeArrowheads="1"/>
          </p:cNvSpPr>
          <p:nvPr/>
        </p:nvSpPr>
        <p:spPr bwMode="auto">
          <a:xfrm>
            <a:off x="2625725" y="1217613"/>
            <a:ext cx="670568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990000"/>
              </a:buClr>
              <a:buFontTx/>
              <a:buChar char="•"/>
            </a:pPr>
            <a:r>
              <a:rPr lang="en-US" altLang="en-US" b="1" dirty="0">
                <a:solidFill>
                  <a:srgbClr val="0000FF"/>
                </a:solidFill>
                <a:latin typeface="Comic Sans MS" panose="030F0702030302020204" pitchFamily="66" charset="0"/>
              </a:rPr>
              <a:t> Voltages</a:t>
            </a:r>
            <a:r>
              <a:rPr lang="en-US" altLang="en-US" dirty="0">
                <a:solidFill>
                  <a:prstClr val="black"/>
                </a:solidFill>
                <a:latin typeface="Comic Sans MS" panose="030F0702030302020204" pitchFamily="66" charset="0"/>
              </a:rPr>
              <a:t> are measured </a:t>
            </a:r>
            <a:r>
              <a:rPr lang="en-US" altLang="en-US" i="1" dirty="0">
                <a:solidFill>
                  <a:prstClr val="black"/>
                </a:solidFill>
                <a:latin typeface="Comic Sans MS" panose="030F0702030302020204" pitchFamily="66" charset="0"/>
              </a:rPr>
              <a:t>across</a:t>
            </a:r>
            <a:r>
              <a:rPr lang="en-US" altLang="en-US" dirty="0">
                <a:solidFill>
                  <a:prstClr val="black"/>
                </a:solidFill>
                <a:latin typeface="Comic Sans MS" panose="030F0702030302020204" pitchFamily="66" charset="0"/>
              </a:rPr>
              <a:t> the </a:t>
            </a:r>
            <a:r>
              <a:rPr lang="tr-TR" altLang="en-US" b="1" i="1" dirty="0">
                <a:solidFill>
                  <a:prstClr val="black"/>
                </a:solidFill>
                <a:latin typeface="Comic Sans MS" panose="030F0702030302020204" pitchFamily="66" charset="0"/>
              </a:rPr>
              <a:t>nodes</a:t>
            </a:r>
            <a:r>
              <a:rPr lang="tr-TR" altLang="en-US" dirty="0">
                <a:solidFill>
                  <a:prstClr val="black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dirty="0">
                <a:solidFill>
                  <a:prstClr val="black"/>
                </a:solidFill>
                <a:latin typeface="Comic Sans MS" panose="030F0702030302020204" pitchFamily="66" charset="0"/>
              </a:rPr>
              <a:t>of a </a:t>
            </a:r>
            <a:r>
              <a:rPr lang="tr-TR" altLang="en-US" dirty="0" err="1">
                <a:solidFill>
                  <a:prstClr val="black"/>
                </a:solidFill>
                <a:latin typeface="Comic Sans MS" panose="030F0702030302020204" pitchFamily="66" charset="0"/>
              </a:rPr>
              <a:t>circuit</a:t>
            </a:r>
            <a:r>
              <a:rPr lang="tr-TR" altLang="en-US" dirty="0">
                <a:solidFill>
                  <a:prstClr val="black"/>
                </a:solidFill>
                <a:latin typeface="Comic Sans MS" panose="030F0702030302020204" pitchFamily="66" charset="0"/>
              </a:rPr>
              <a:t>.</a:t>
            </a:r>
            <a:endParaRPr lang="en-US" altLang="en-US" dirty="0">
              <a:solidFill>
                <a:prstClr val="black"/>
              </a:solidFill>
              <a:latin typeface="Comic Sans MS" panose="030F0702030302020204" pitchFamily="66" charset="0"/>
            </a:endParaRPr>
          </a:p>
        </p:txBody>
      </p:sp>
      <p:sp>
        <p:nvSpPr>
          <p:cNvPr id="145427" name="Text Box 19"/>
          <p:cNvSpPr txBox="1">
            <a:spLocks noChangeArrowheads="1"/>
          </p:cNvSpPr>
          <p:nvPr/>
        </p:nvSpPr>
        <p:spPr bwMode="auto">
          <a:xfrm>
            <a:off x="2611221" y="1719963"/>
            <a:ext cx="69060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990000"/>
              </a:buClr>
              <a:buFontTx/>
              <a:buChar char="•"/>
            </a:pPr>
            <a:r>
              <a:rPr lang="en-US" altLang="en-US">
                <a:solidFill>
                  <a:prstClr val="black"/>
                </a:solidFill>
                <a:latin typeface="Comic Sans MS" panose="030F0702030302020204" pitchFamily="66" charset="0"/>
              </a:rPr>
              <a:t> The </a:t>
            </a:r>
            <a:r>
              <a:rPr lang="en-US" altLang="en-US" b="1">
                <a:solidFill>
                  <a:srgbClr val="0000FF"/>
                </a:solidFill>
                <a:latin typeface="Comic Sans MS" panose="030F0702030302020204" pitchFamily="66" charset="0"/>
              </a:rPr>
              <a:t>direction</a:t>
            </a:r>
            <a:r>
              <a:rPr lang="en-US" altLang="en-US">
                <a:solidFill>
                  <a:prstClr val="black"/>
                </a:solidFill>
                <a:latin typeface="Comic Sans MS" panose="030F0702030302020204" pitchFamily="66" charset="0"/>
              </a:rPr>
              <a:t> of a voltage is indicated by + and </a:t>
            </a:r>
            <a:r>
              <a:rPr lang="en-US" altLang="en-US">
                <a:solidFill>
                  <a:prstClr val="black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– signs</a:t>
            </a:r>
            <a:r>
              <a:rPr lang="en-US" altLang="en-US">
                <a:solidFill>
                  <a:prstClr val="black"/>
                </a:solidFill>
                <a:latin typeface="Comic Sans MS" panose="030F0702030302020204" pitchFamily="66" charset="0"/>
              </a:rPr>
              <a:t>.</a:t>
            </a:r>
          </a:p>
        </p:txBody>
      </p:sp>
      <p:grpSp>
        <p:nvGrpSpPr>
          <p:cNvPr id="45078" name="Group 21"/>
          <p:cNvGrpSpPr>
            <a:grpSpLocks/>
          </p:cNvGrpSpPr>
          <p:nvPr/>
        </p:nvGrpSpPr>
        <p:grpSpPr bwMode="auto">
          <a:xfrm>
            <a:off x="3870325" y="3091790"/>
            <a:ext cx="344488" cy="501650"/>
            <a:chOff x="646" y="2647"/>
            <a:chExt cx="217" cy="316"/>
          </a:xfrm>
        </p:grpSpPr>
        <p:sp>
          <p:nvSpPr>
            <p:cNvPr id="45083" name="Text Box 22"/>
            <p:cNvSpPr txBox="1">
              <a:spLocks noChangeArrowheads="1"/>
            </p:cNvSpPr>
            <p:nvPr/>
          </p:nvSpPr>
          <p:spPr bwMode="auto">
            <a:xfrm>
              <a:off x="646" y="2647"/>
              <a:ext cx="19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+</a:t>
              </a:r>
            </a:p>
          </p:txBody>
        </p:sp>
        <p:sp>
          <p:nvSpPr>
            <p:cNvPr id="45084" name="Text Box 23"/>
            <p:cNvSpPr txBox="1">
              <a:spLocks noChangeArrowheads="1"/>
            </p:cNvSpPr>
            <p:nvPr/>
          </p:nvSpPr>
          <p:spPr bwMode="auto">
            <a:xfrm>
              <a:off x="646" y="2711"/>
              <a:ext cx="21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>
                  <a:solidFill>
                    <a:prstClr val="black"/>
                  </a:solidFill>
                  <a:latin typeface="Comic Sans MS" panose="030F0702030302020204" pitchFamily="66" charset="0"/>
                </a:rPr>
                <a:t>_</a:t>
              </a:r>
            </a:p>
          </p:txBody>
        </p:sp>
      </p:grpSp>
      <p:sp>
        <p:nvSpPr>
          <p:cNvPr id="45079" name="Text Box 24"/>
          <p:cNvSpPr txBox="1">
            <a:spLocks noChangeArrowheads="1"/>
          </p:cNvSpPr>
          <p:nvPr/>
        </p:nvSpPr>
        <p:spPr bwMode="auto">
          <a:xfrm>
            <a:off x="5546726" y="2558390"/>
            <a:ext cx="1101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i="1">
                <a:solidFill>
                  <a:prstClr val="black"/>
                </a:solidFill>
                <a:latin typeface="Comic Sans MS" panose="030F0702030302020204" pitchFamily="66" charset="0"/>
              </a:rPr>
              <a:t>+    </a:t>
            </a:r>
            <a:r>
              <a:rPr lang="en-US" altLang="en-US" sz="1800" b="1" i="1">
                <a:solidFill>
                  <a:srgbClr val="0000FF"/>
                </a:solidFill>
                <a:latin typeface="Comic Sans MS" panose="030F0702030302020204" pitchFamily="66" charset="0"/>
              </a:rPr>
              <a:t>v</a:t>
            </a:r>
            <a:r>
              <a:rPr lang="en-US" altLang="en-US" sz="1800" b="1" i="1" baseline="-25000">
                <a:solidFill>
                  <a:srgbClr val="0000FF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1800" b="1" baseline="-25000">
                <a:solidFill>
                  <a:srgbClr val="0000FF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1800" baseline="-25000">
                <a:solidFill>
                  <a:prstClr val="black"/>
                </a:solidFill>
                <a:latin typeface="Comic Sans MS" panose="030F0702030302020204" pitchFamily="66" charset="0"/>
              </a:rPr>
              <a:t>  </a:t>
            </a:r>
            <a:r>
              <a:rPr lang="en-US" altLang="en-US" sz="1800">
                <a:solidFill>
                  <a:prstClr val="black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–</a:t>
            </a:r>
            <a:r>
              <a:rPr lang="en-US" altLang="en-US" sz="1800">
                <a:solidFill>
                  <a:prstClr val="black"/>
                </a:solidFill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45080" name="Text Box 25"/>
          <p:cNvSpPr txBox="1">
            <a:spLocks noChangeArrowheads="1"/>
          </p:cNvSpPr>
          <p:nvPr/>
        </p:nvSpPr>
        <p:spPr bwMode="auto">
          <a:xfrm>
            <a:off x="6600825" y="2848902"/>
            <a:ext cx="4445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prstClr val="black"/>
                </a:solidFill>
                <a:latin typeface="Comic Sans MS" panose="030F0702030302020204" pitchFamily="66" charset="0"/>
              </a:rPr>
              <a:t>+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i="1">
                <a:solidFill>
                  <a:srgbClr val="0000FF"/>
                </a:solidFill>
                <a:latin typeface="Comic Sans MS" panose="030F0702030302020204" pitchFamily="66" charset="0"/>
              </a:rPr>
              <a:t>v</a:t>
            </a:r>
            <a:r>
              <a:rPr lang="en-US" altLang="en-US" sz="1800" b="1" i="1" baseline="-25000">
                <a:solidFill>
                  <a:srgbClr val="0000FF"/>
                </a:solidFill>
                <a:latin typeface="Comic Sans MS" panose="030F0702030302020204" pitchFamily="66" charset="0"/>
              </a:rPr>
              <a:t>3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aseline="-25000">
                <a:solidFill>
                  <a:prstClr val="black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1800">
                <a:solidFill>
                  <a:prstClr val="black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–</a:t>
            </a:r>
            <a:r>
              <a:rPr lang="en-US" altLang="en-US" sz="1800">
                <a:solidFill>
                  <a:prstClr val="black"/>
                </a:solidFill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45081" name="Text Box 26"/>
          <p:cNvSpPr txBox="1">
            <a:spLocks noChangeArrowheads="1"/>
          </p:cNvSpPr>
          <p:nvPr/>
        </p:nvSpPr>
        <p:spPr bwMode="auto">
          <a:xfrm>
            <a:off x="7578725" y="2848902"/>
            <a:ext cx="4445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prstClr val="black"/>
                </a:solidFill>
                <a:latin typeface="Comic Sans MS" panose="030F0702030302020204" pitchFamily="66" charset="0"/>
              </a:rPr>
              <a:t>+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i="1">
                <a:solidFill>
                  <a:srgbClr val="0000FF"/>
                </a:solidFill>
                <a:latin typeface="Comic Sans MS" panose="030F0702030302020204" pitchFamily="66" charset="0"/>
              </a:rPr>
              <a:t>v</a:t>
            </a:r>
            <a:r>
              <a:rPr lang="en-US" altLang="en-US" sz="1800" b="1" i="1" baseline="-25000">
                <a:solidFill>
                  <a:srgbClr val="0000FF"/>
                </a:solidFill>
                <a:latin typeface="Comic Sans MS" panose="030F0702030302020204" pitchFamily="66" charset="0"/>
              </a:rPr>
              <a:t>4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aseline="-25000">
                <a:solidFill>
                  <a:prstClr val="black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1800">
                <a:solidFill>
                  <a:prstClr val="black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–</a:t>
            </a:r>
            <a:r>
              <a:rPr lang="en-US" altLang="en-US" sz="1800">
                <a:solidFill>
                  <a:prstClr val="black"/>
                </a:solidFill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45082" name="Text Box 27"/>
          <p:cNvSpPr txBox="1">
            <a:spLocks noChangeArrowheads="1"/>
          </p:cNvSpPr>
          <p:nvPr/>
        </p:nvSpPr>
        <p:spPr bwMode="auto">
          <a:xfrm>
            <a:off x="3400425" y="2848902"/>
            <a:ext cx="4445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prstClr val="black"/>
                </a:solidFill>
                <a:latin typeface="Comic Sans MS" panose="030F0702030302020204" pitchFamily="66" charset="0"/>
              </a:rPr>
              <a:t>+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i="1">
                <a:solidFill>
                  <a:srgbClr val="0000FF"/>
                </a:solidFill>
                <a:latin typeface="Comic Sans MS" panose="030F0702030302020204" pitchFamily="66" charset="0"/>
              </a:rPr>
              <a:t>v</a:t>
            </a:r>
            <a:r>
              <a:rPr lang="en-US" altLang="en-US" sz="1800" b="1" baseline="-25000">
                <a:solidFill>
                  <a:srgbClr val="0000FF"/>
                </a:solidFill>
                <a:latin typeface="Comic Sans MS" panose="030F0702030302020204" pitchFamily="66" charset="0"/>
              </a:rPr>
              <a:t>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aseline="-25000">
                <a:solidFill>
                  <a:prstClr val="black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1800">
                <a:solidFill>
                  <a:prstClr val="black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–</a:t>
            </a:r>
            <a:r>
              <a:rPr lang="en-US" altLang="en-US" sz="1800">
                <a:solidFill>
                  <a:prstClr val="black"/>
                </a:solidFill>
                <a:latin typeface="Comic Sans MS" panose="030F0702030302020204" pitchFamily="66" charset="0"/>
              </a:rPr>
              <a:t> 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646" y="4133190"/>
            <a:ext cx="2249650" cy="2170912"/>
          </a:xfrm>
          <a:prstGeom prst="rect">
            <a:avLst/>
          </a:prstGeom>
        </p:spPr>
      </p:pic>
      <p:sp>
        <p:nvSpPr>
          <p:cNvPr id="30" name="Line 42"/>
          <p:cNvSpPr>
            <a:spLocks noChangeShapeType="1"/>
          </p:cNvSpPr>
          <p:nvPr/>
        </p:nvSpPr>
        <p:spPr bwMode="auto">
          <a:xfrm flipV="1">
            <a:off x="3965811" y="4866507"/>
            <a:ext cx="151804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Comic Sans MS" panose="030F0702030302020204" pitchFamily="66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107636" y="4643844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 altLang="en-US" b="1" u="sng" dirty="0" err="1">
                <a:solidFill>
                  <a:prstClr val="black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higher</a:t>
            </a:r>
            <a:r>
              <a:rPr lang="en-US" altLang="en-US" b="1" u="sng" dirty="0">
                <a:solidFill>
                  <a:prstClr val="black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potential </a:t>
            </a:r>
            <a:endParaRPr lang="tr-TR" b="1" u="sng" dirty="0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32" name="Line 42"/>
          <p:cNvSpPr>
            <a:spLocks noChangeShapeType="1"/>
          </p:cNvSpPr>
          <p:nvPr/>
        </p:nvSpPr>
        <p:spPr bwMode="auto">
          <a:xfrm flipV="1">
            <a:off x="3965811" y="5629890"/>
            <a:ext cx="151804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Comic Sans MS" panose="030F0702030302020204" pitchFamily="66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107636" y="5445224"/>
            <a:ext cx="19351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tr-TR" altLang="en-US" b="1" u="sng" dirty="0" err="1">
                <a:solidFill>
                  <a:prstClr val="black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lower</a:t>
            </a:r>
            <a:r>
              <a:rPr lang="en-US" altLang="en-US" b="1" u="sng" dirty="0">
                <a:solidFill>
                  <a:prstClr val="black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 potential </a:t>
            </a:r>
            <a:endParaRPr lang="tr-TR" b="1" u="sng" dirty="0">
              <a:solidFill>
                <a:prstClr val="black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916190"/>
      </p:ext>
    </p:extLst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39273" y="66675"/>
            <a:ext cx="9144000" cy="314036"/>
          </a:xfrm>
        </p:spPr>
        <p:txBody>
          <a:bodyPr>
            <a:noAutofit/>
          </a:bodyPr>
          <a:lstStyle/>
          <a:p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 </a:t>
            </a:r>
            <a:r>
              <a:rPr lang="tr-TR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Weekly</a:t>
            </a:r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Lecture</a:t>
            </a:r>
            <a:r>
              <a:rPr lang="tr-T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Plan</a:t>
            </a:r>
            <a:endParaRPr lang="tr-T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bullet-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7625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bullet-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7625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o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345896"/>
              </p:ext>
            </p:extLst>
          </p:nvPr>
        </p:nvGraphicFramePr>
        <p:xfrm>
          <a:off x="457200" y="380711"/>
          <a:ext cx="11131825" cy="59833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9350">
                  <a:extLst>
                    <a:ext uri="{9D8B030D-6E8A-4147-A177-3AD203B41FA5}">
                      <a16:colId xmlns:a16="http://schemas.microsoft.com/office/drawing/2014/main" val="3066392925"/>
                    </a:ext>
                  </a:extLst>
                </a:gridCol>
                <a:gridCol w="9912475">
                  <a:extLst>
                    <a:ext uri="{9D8B030D-6E8A-4147-A177-3AD203B41FA5}">
                      <a16:colId xmlns:a16="http://schemas.microsoft.com/office/drawing/2014/main" val="1746016447"/>
                    </a:ext>
                  </a:extLst>
                </a:gridCol>
              </a:tblGrid>
              <a:tr h="351104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Weeks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Topics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8601493"/>
                  </a:ext>
                </a:extLst>
              </a:tr>
              <a:tr h="351104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</a:t>
                      </a:r>
                      <a:endParaRPr lang="tr-TR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Introduction, overview of topics, overview of basic knowledge required for this course</a:t>
                      </a:r>
                      <a:endParaRPr lang="tr-T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194599615"/>
                  </a:ext>
                </a:extLst>
              </a:tr>
              <a:tr h="590037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tr-TR" sz="1800" dirty="0" err="1">
                          <a:effectLst/>
                        </a:rPr>
                        <a:t>Atomic</a:t>
                      </a:r>
                      <a:r>
                        <a:rPr lang="tr-TR" sz="1800" dirty="0">
                          <a:effectLst/>
                        </a:rPr>
                        <a:t> </a:t>
                      </a:r>
                      <a:r>
                        <a:rPr lang="tr-TR" sz="1800" dirty="0" err="1">
                          <a:effectLst/>
                        </a:rPr>
                        <a:t>models</a:t>
                      </a:r>
                      <a:r>
                        <a:rPr lang="tr-TR" sz="1800" dirty="0">
                          <a:effectLst/>
                        </a:rPr>
                        <a:t>, </a:t>
                      </a:r>
                      <a:r>
                        <a:rPr lang="tr-TR" sz="1800" dirty="0" err="1">
                          <a:effectLst/>
                        </a:rPr>
                        <a:t>crystal</a:t>
                      </a:r>
                      <a:r>
                        <a:rPr lang="tr-TR" sz="1800" dirty="0">
                          <a:effectLst/>
                        </a:rPr>
                        <a:t> </a:t>
                      </a:r>
                      <a:r>
                        <a:rPr lang="tr-TR" sz="1800" dirty="0" err="1">
                          <a:effectLst/>
                        </a:rPr>
                        <a:t>structure</a:t>
                      </a:r>
                      <a:r>
                        <a:rPr lang="tr-TR" sz="1800" dirty="0">
                          <a:effectLst/>
                        </a:rPr>
                        <a:t>, </a:t>
                      </a:r>
                      <a:r>
                        <a:rPr lang="tr-TR" sz="1800" dirty="0" err="1">
                          <a:effectLst/>
                        </a:rPr>
                        <a:t>semiconductor</a:t>
                      </a:r>
                      <a:r>
                        <a:rPr lang="tr-TR" sz="1800" dirty="0">
                          <a:effectLst/>
                        </a:rPr>
                        <a:t> </a:t>
                      </a:r>
                      <a:r>
                        <a:rPr lang="tr-TR" sz="1800" dirty="0" err="1">
                          <a:effectLst/>
                        </a:rPr>
                        <a:t>physics</a:t>
                      </a:r>
                      <a:r>
                        <a:rPr lang="tr-TR" sz="1800" dirty="0">
                          <a:effectLst/>
                        </a:rPr>
                        <a:t>, doping, </a:t>
                      </a:r>
                      <a:r>
                        <a:rPr lang="tr-TR" sz="1800" dirty="0" err="1">
                          <a:effectLst/>
                        </a:rPr>
                        <a:t>current</a:t>
                      </a:r>
                      <a:r>
                        <a:rPr lang="tr-TR" sz="1800" dirty="0">
                          <a:effectLst/>
                        </a:rPr>
                        <a:t> </a:t>
                      </a:r>
                      <a:r>
                        <a:rPr lang="tr-TR" sz="1800" dirty="0" err="1">
                          <a:effectLst/>
                        </a:rPr>
                        <a:t>flow</a:t>
                      </a:r>
                      <a:r>
                        <a:rPr lang="tr-TR" sz="1800" dirty="0">
                          <a:effectLst/>
                        </a:rPr>
                        <a:t> </a:t>
                      </a:r>
                      <a:r>
                        <a:rPr lang="tr-TR" sz="1800" dirty="0" err="1">
                          <a:effectLst/>
                        </a:rPr>
                        <a:t>mechanisms</a:t>
                      </a:r>
                      <a:r>
                        <a:rPr lang="tr-TR" sz="1800" dirty="0">
                          <a:effectLst/>
                        </a:rPr>
                        <a:t>, </a:t>
                      </a:r>
                      <a:r>
                        <a:rPr lang="tr-TR" sz="1800" dirty="0" err="1">
                          <a:effectLst/>
                        </a:rPr>
                        <a:t>Continuity</a:t>
                      </a:r>
                      <a:r>
                        <a:rPr lang="tr-TR" sz="1800" dirty="0">
                          <a:effectLst/>
                        </a:rPr>
                        <a:t> </a:t>
                      </a:r>
                      <a:r>
                        <a:rPr lang="tr-TR" sz="1800" dirty="0" err="1">
                          <a:effectLst/>
                        </a:rPr>
                        <a:t>Equation</a:t>
                      </a:r>
                      <a:r>
                        <a:rPr lang="tr-TR" sz="1800" dirty="0">
                          <a:effectLst/>
                        </a:rPr>
                        <a:t> </a:t>
                      </a:r>
                      <a:endParaRPr lang="tr-T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179254003"/>
                  </a:ext>
                </a:extLst>
              </a:tr>
              <a:tr h="590037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pn</a:t>
                      </a:r>
                      <a:r>
                        <a:rPr lang="en-US" sz="1800" dirty="0">
                          <a:effectLst/>
                        </a:rPr>
                        <a:t> junction, currents in unbiased </a:t>
                      </a:r>
                      <a:r>
                        <a:rPr lang="en-US" sz="1800" dirty="0" err="1">
                          <a:effectLst/>
                        </a:rPr>
                        <a:t>pn</a:t>
                      </a:r>
                      <a:r>
                        <a:rPr lang="en-US" sz="1800" dirty="0">
                          <a:effectLst/>
                        </a:rPr>
                        <a:t> junction, formation of depletion layer, carrier density diagrams, derivation of potential barrier and depletion layer thickness, and Semiconductor Diode Equation.</a:t>
                      </a:r>
                      <a:endParaRPr lang="tr-T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384758514"/>
                  </a:ext>
                </a:extLst>
              </a:tr>
              <a:tr h="351104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Types of diodes, </a:t>
                      </a:r>
                      <a:r>
                        <a:rPr lang="en-US" sz="1800" dirty="0" err="1">
                          <a:effectLst/>
                        </a:rPr>
                        <a:t>Zener</a:t>
                      </a:r>
                      <a:r>
                        <a:rPr lang="en-US" sz="1800" dirty="0">
                          <a:effectLst/>
                        </a:rPr>
                        <a:t> effect, </a:t>
                      </a:r>
                      <a:r>
                        <a:rPr lang="en-US" sz="1800" dirty="0" err="1">
                          <a:effectLst/>
                        </a:rPr>
                        <a:t>Zener</a:t>
                      </a:r>
                      <a:r>
                        <a:rPr lang="en-US" sz="1800" dirty="0">
                          <a:effectLst/>
                        </a:rPr>
                        <a:t> diodes, diode capacities, sample circuits constructed with diodes</a:t>
                      </a:r>
                      <a:endParaRPr lang="tr-T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74821254"/>
                  </a:ext>
                </a:extLst>
              </a:tr>
              <a:tr h="590037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Transistor physics, physical characteristics of BJT, biasing conditions, current components, transistor parameters</a:t>
                      </a:r>
                      <a:endParaRPr lang="tr-T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634210803"/>
                  </a:ext>
                </a:extLst>
              </a:tr>
              <a:tr h="351104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BJT as a switch and biasing for analog applications</a:t>
                      </a:r>
                      <a:endParaRPr lang="tr-T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75149243"/>
                  </a:ext>
                </a:extLst>
              </a:tr>
              <a:tr h="351104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highlight>
                            <a:srgbClr val="FFFF00"/>
                          </a:highlight>
                        </a:rPr>
                        <a:t>Midterm Exam 1 (12 November 2024)</a:t>
                      </a:r>
                      <a:endParaRPr lang="tr-T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568175463"/>
                  </a:ext>
                </a:extLst>
              </a:tr>
              <a:tr h="351104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Transistor amplifier circuits: equivalent AC circuits, small signal analysis</a:t>
                      </a:r>
                      <a:endParaRPr lang="tr-TR" sz="1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69765353"/>
                  </a:ext>
                </a:extLst>
              </a:tr>
              <a:tr h="351104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9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Transistor amplifier circuits: gain and input/output resistance calculations, cascade amplifier circuits</a:t>
                      </a:r>
                      <a:endParaRPr lang="tr-T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409171153"/>
                  </a:ext>
                </a:extLst>
              </a:tr>
              <a:tr h="351104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10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Differential amplifier circuits: configurations, gain and input/output resistance and CMRR calculations</a:t>
                      </a:r>
                      <a:endParaRPr lang="tr-T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675623156"/>
                  </a:ext>
                </a:extLst>
              </a:tr>
              <a:tr h="351104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11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MOSFET, physical characteristics. MOS as a switch and biasing for analog applications</a:t>
                      </a:r>
                      <a:endParaRPr lang="tr-T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220205986"/>
                  </a:ext>
                </a:extLst>
              </a:tr>
              <a:tr h="351104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12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highlight>
                            <a:srgbClr val="FFFF00"/>
                          </a:highlight>
                        </a:rPr>
                        <a:t>Midterm Exam 2 (24 December 2024)</a:t>
                      </a:r>
                      <a:endParaRPr lang="tr-T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063986604"/>
                  </a:ext>
                </a:extLst>
              </a:tr>
              <a:tr h="351104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13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Transistor amplifier circuits: MOS amplifiers</a:t>
                      </a:r>
                      <a:endParaRPr lang="tr-T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3594021385"/>
                  </a:ext>
                </a:extLst>
              </a:tr>
              <a:tr h="351104">
                <a:tc>
                  <a:txBody>
                    <a:bodyPr/>
                    <a:lstStyle/>
                    <a:p>
                      <a:pPr algn="ctr"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14</a:t>
                      </a:r>
                      <a:endParaRPr lang="tr-TR" sz="10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hangingPunct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Operational Amplifiers (OPAMP) and applications</a:t>
                      </a:r>
                      <a:endParaRPr lang="tr-TR" sz="1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56626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185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1774826" y="401530"/>
            <a:ext cx="5834063" cy="646331"/>
          </a:xfr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rtlCol="0" anchor="ctr">
            <a:spAutoFit/>
          </a:bodyPr>
          <a:lstStyle/>
          <a:p>
            <a:pPr algn="l" fontAlgn="base">
              <a:spcAft>
                <a:spcPct val="0"/>
              </a:spcAft>
            </a:pPr>
            <a:r>
              <a:rPr lang="en-US" altLang="en-US"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Kirchhoff’s Voltage Law</a:t>
            </a:r>
          </a:p>
        </p:txBody>
      </p:sp>
      <p:sp>
        <p:nvSpPr>
          <p:cNvPr id="471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E53AD4A-06DF-4476-8737-040AD0D7C2B9}" type="slidenum">
              <a:rPr lang="en-GB" altLang="en-US" sz="140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GB" altLang="en-US" sz="1400">
              <a:solidFill>
                <a:prstClr val="black"/>
              </a:solidFill>
            </a:endParaRPr>
          </a:p>
        </p:txBody>
      </p:sp>
      <p:grpSp>
        <p:nvGrpSpPr>
          <p:cNvPr id="47108" name="Group 3"/>
          <p:cNvGrpSpPr>
            <a:grpSpLocks/>
          </p:cNvGrpSpPr>
          <p:nvPr/>
        </p:nvGrpSpPr>
        <p:grpSpPr bwMode="auto">
          <a:xfrm>
            <a:off x="3400425" y="2644032"/>
            <a:ext cx="4794250" cy="1597025"/>
            <a:chOff x="1182" y="1849"/>
            <a:chExt cx="3020" cy="1006"/>
          </a:xfrm>
        </p:grpSpPr>
        <p:sp>
          <p:nvSpPr>
            <p:cNvPr id="47132" name="Oval 4"/>
            <p:cNvSpPr>
              <a:spLocks noChangeArrowheads="1"/>
            </p:cNvSpPr>
            <p:nvPr/>
          </p:nvSpPr>
          <p:spPr bwMode="auto">
            <a:xfrm>
              <a:off x="1381" y="2329"/>
              <a:ext cx="384" cy="38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prstClr val="black"/>
                </a:solidFill>
              </a:endParaRPr>
            </a:p>
          </p:txBody>
        </p:sp>
        <p:sp>
          <p:nvSpPr>
            <p:cNvPr id="47133" name="Line 5"/>
            <p:cNvSpPr>
              <a:spLocks noChangeShapeType="1"/>
            </p:cNvSpPr>
            <p:nvPr/>
          </p:nvSpPr>
          <p:spPr bwMode="auto">
            <a:xfrm>
              <a:off x="1581" y="1921"/>
              <a:ext cx="3" cy="4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</a:endParaRPr>
            </a:p>
          </p:txBody>
        </p:sp>
        <p:sp>
          <p:nvSpPr>
            <p:cNvPr id="47134" name="Line 6"/>
            <p:cNvSpPr>
              <a:spLocks noChangeShapeType="1"/>
            </p:cNvSpPr>
            <p:nvPr/>
          </p:nvSpPr>
          <p:spPr bwMode="auto">
            <a:xfrm flipV="1">
              <a:off x="1581" y="2722"/>
              <a:ext cx="0" cy="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</a:endParaRPr>
            </a:p>
          </p:txBody>
        </p:sp>
        <p:sp>
          <p:nvSpPr>
            <p:cNvPr id="47135" name="Line 7"/>
            <p:cNvSpPr>
              <a:spLocks noChangeShapeType="1"/>
            </p:cNvSpPr>
            <p:nvPr/>
          </p:nvSpPr>
          <p:spPr bwMode="auto">
            <a:xfrm>
              <a:off x="1577" y="1918"/>
              <a:ext cx="10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</a:endParaRPr>
            </a:p>
          </p:txBody>
        </p:sp>
        <p:sp>
          <p:nvSpPr>
            <p:cNvPr id="47136" name="Line 8"/>
            <p:cNvSpPr>
              <a:spLocks noChangeShapeType="1"/>
            </p:cNvSpPr>
            <p:nvPr/>
          </p:nvSpPr>
          <p:spPr bwMode="auto">
            <a:xfrm>
              <a:off x="3170" y="1918"/>
              <a:ext cx="9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</a:endParaRPr>
            </a:p>
          </p:txBody>
        </p:sp>
        <p:sp>
          <p:nvSpPr>
            <p:cNvPr id="47137" name="Rectangle 9"/>
            <p:cNvSpPr>
              <a:spLocks noChangeArrowheads="1"/>
            </p:cNvSpPr>
            <p:nvPr/>
          </p:nvSpPr>
          <p:spPr bwMode="auto">
            <a:xfrm rot="-5400000">
              <a:off x="3243" y="2392"/>
              <a:ext cx="528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4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7138" name="Line 10"/>
            <p:cNvSpPr>
              <a:spLocks noChangeShapeType="1"/>
            </p:cNvSpPr>
            <p:nvPr/>
          </p:nvSpPr>
          <p:spPr bwMode="auto">
            <a:xfrm flipV="1">
              <a:off x="3515" y="2729"/>
              <a:ext cx="0" cy="1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</a:endParaRPr>
            </a:p>
          </p:txBody>
        </p:sp>
        <p:sp>
          <p:nvSpPr>
            <p:cNvPr id="47139" name="Line 11"/>
            <p:cNvSpPr>
              <a:spLocks noChangeShapeType="1"/>
            </p:cNvSpPr>
            <p:nvPr/>
          </p:nvSpPr>
          <p:spPr bwMode="auto">
            <a:xfrm>
              <a:off x="3515" y="1925"/>
              <a:ext cx="0" cy="2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</a:endParaRPr>
            </a:p>
          </p:txBody>
        </p:sp>
        <p:sp>
          <p:nvSpPr>
            <p:cNvPr id="47140" name="Rectangle 12"/>
            <p:cNvSpPr>
              <a:spLocks noChangeArrowheads="1"/>
            </p:cNvSpPr>
            <p:nvPr/>
          </p:nvSpPr>
          <p:spPr bwMode="auto">
            <a:xfrm rot="-5400000">
              <a:off x="3864" y="2395"/>
              <a:ext cx="528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4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7141" name="Rectangle 13"/>
            <p:cNvSpPr>
              <a:spLocks noChangeArrowheads="1"/>
            </p:cNvSpPr>
            <p:nvPr/>
          </p:nvSpPr>
          <p:spPr bwMode="auto">
            <a:xfrm rot="-5400000">
              <a:off x="3866" y="2396"/>
              <a:ext cx="528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4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7142" name="Line 14"/>
            <p:cNvSpPr>
              <a:spLocks noChangeShapeType="1"/>
            </p:cNvSpPr>
            <p:nvPr/>
          </p:nvSpPr>
          <p:spPr bwMode="auto">
            <a:xfrm flipH="1">
              <a:off x="4139" y="1915"/>
              <a:ext cx="4" cy="2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</a:endParaRPr>
            </a:p>
          </p:txBody>
        </p:sp>
        <p:sp>
          <p:nvSpPr>
            <p:cNvPr id="47143" name="Line 15"/>
            <p:cNvSpPr>
              <a:spLocks noChangeShapeType="1"/>
            </p:cNvSpPr>
            <p:nvPr/>
          </p:nvSpPr>
          <p:spPr bwMode="auto">
            <a:xfrm flipH="1" flipV="1">
              <a:off x="4142" y="2738"/>
              <a:ext cx="3" cy="1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</a:endParaRPr>
            </a:p>
          </p:txBody>
        </p:sp>
        <p:sp>
          <p:nvSpPr>
            <p:cNvPr id="47144" name="Line 16"/>
            <p:cNvSpPr>
              <a:spLocks noChangeShapeType="1"/>
            </p:cNvSpPr>
            <p:nvPr/>
          </p:nvSpPr>
          <p:spPr bwMode="auto">
            <a:xfrm>
              <a:off x="1576" y="2848"/>
              <a:ext cx="25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</a:endParaRPr>
            </a:p>
          </p:txBody>
        </p:sp>
        <p:sp>
          <p:nvSpPr>
            <p:cNvPr id="47145" name="Line 17"/>
            <p:cNvSpPr>
              <a:spLocks noChangeShapeType="1"/>
            </p:cNvSpPr>
            <p:nvPr/>
          </p:nvSpPr>
          <p:spPr bwMode="auto">
            <a:xfrm flipV="1">
              <a:off x="1580" y="275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</a:endParaRPr>
            </a:p>
          </p:txBody>
        </p:sp>
        <p:sp>
          <p:nvSpPr>
            <p:cNvPr id="47146" name="Rectangle 18"/>
            <p:cNvSpPr>
              <a:spLocks noChangeArrowheads="1"/>
            </p:cNvSpPr>
            <p:nvPr/>
          </p:nvSpPr>
          <p:spPr bwMode="auto">
            <a:xfrm>
              <a:off x="2630" y="1849"/>
              <a:ext cx="528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40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47147" name="Group 19"/>
            <p:cNvGrpSpPr>
              <a:grpSpLocks/>
            </p:cNvGrpSpPr>
            <p:nvPr/>
          </p:nvGrpSpPr>
          <p:grpSpPr bwMode="auto">
            <a:xfrm>
              <a:off x="1478" y="2297"/>
              <a:ext cx="228" cy="352"/>
              <a:chOff x="646" y="2617"/>
              <a:chExt cx="228" cy="352"/>
            </a:xfrm>
          </p:grpSpPr>
          <p:sp>
            <p:nvSpPr>
              <p:cNvPr id="47152" name="Text Box 20"/>
              <p:cNvSpPr txBox="1">
                <a:spLocks noChangeArrowheads="1"/>
              </p:cNvSpPr>
              <p:nvPr/>
            </p:nvSpPr>
            <p:spPr bwMode="auto">
              <a:xfrm>
                <a:off x="646" y="2617"/>
                <a:ext cx="2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400">
                    <a:solidFill>
                      <a:prstClr val="black"/>
                    </a:solidFill>
                    <a:latin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47153" name="Text Box 21"/>
              <p:cNvSpPr txBox="1">
                <a:spLocks noChangeArrowheads="1"/>
              </p:cNvSpPr>
              <p:nvPr/>
            </p:nvSpPr>
            <p:spPr bwMode="auto">
              <a:xfrm>
                <a:off x="646" y="2681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2400">
                    <a:solidFill>
                      <a:prstClr val="black"/>
                    </a:solidFill>
                    <a:latin typeface="Arial" panose="020B0604020202020204" pitchFamily="34" charset="0"/>
                  </a:rPr>
                  <a:t>_</a:t>
                </a:r>
              </a:p>
            </p:txBody>
          </p:sp>
        </p:grpSp>
        <p:sp>
          <p:nvSpPr>
            <p:cNvPr id="147478" name="Text Box 22"/>
            <p:cNvSpPr txBox="1">
              <a:spLocks noChangeArrowheads="1"/>
            </p:cNvSpPr>
            <p:nvPr/>
          </p:nvSpPr>
          <p:spPr bwMode="auto">
            <a:xfrm>
              <a:off x="2534" y="1976"/>
              <a:ext cx="67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i="1">
                  <a:solidFill>
                    <a:prstClr val="black"/>
                  </a:solidFill>
                  <a:latin typeface="Arial" pitchFamily="34" charset="0"/>
                </a:rPr>
                <a:t>+    </a:t>
              </a:r>
              <a:r>
                <a:rPr lang="en-US" altLang="en-US" b="1" i="1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en-US" b="1" i="1" baseline="-2500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en-US" b="1" baseline="-2500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baseline="-25000">
                  <a:solidFill>
                    <a:prstClr val="black"/>
                  </a:solidFill>
                  <a:latin typeface="Arial" pitchFamily="34" charset="0"/>
                </a:rPr>
                <a:t>  </a:t>
              </a:r>
              <a:r>
                <a:rPr lang="en-US" altLang="en-US">
                  <a:solidFill>
                    <a:prstClr val="black"/>
                  </a:solidFill>
                  <a:latin typeface="Arial" pitchFamily="34" charset="0"/>
                  <a:cs typeface="Times New Roman" panose="02020603050405020304" pitchFamily="18" charset="0"/>
                </a:rPr>
                <a:t>–</a:t>
              </a:r>
              <a:r>
                <a:rPr lang="en-US" altLang="en-US">
                  <a:solidFill>
                    <a:prstClr val="black"/>
                  </a:solidFill>
                  <a:latin typeface="Arial" pitchFamily="34" charset="0"/>
                </a:rPr>
                <a:t> </a:t>
              </a:r>
            </a:p>
          </p:txBody>
        </p:sp>
        <p:sp>
          <p:nvSpPr>
            <p:cNvPr id="147479" name="Text Box 23"/>
            <p:cNvSpPr txBox="1">
              <a:spLocks noChangeArrowheads="1"/>
            </p:cNvSpPr>
            <p:nvPr/>
          </p:nvSpPr>
          <p:spPr bwMode="auto">
            <a:xfrm>
              <a:off x="3198" y="2158"/>
              <a:ext cx="282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>
                  <a:solidFill>
                    <a:prstClr val="black"/>
                  </a:solidFill>
                  <a:latin typeface="Arial" pitchFamily="34" charset="0"/>
                </a:rPr>
                <a:t>+  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b="1" i="1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en-US" b="1" i="1" baseline="-2500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baseline="-25000">
                  <a:solidFill>
                    <a:prstClr val="black"/>
                  </a:solidFill>
                  <a:latin typeface="Arial" pitchFamily="34" charset="0"/>
                </a:rPr>
                <a:t> </a:t>
              </a:r>
              <a:r>
                <a:rPr lang="en-US" altLang="en-US">
                  <a:solidFill>
                    <a:prstClr val="black"/>
                  </a:solidFill>
                  <a:latin typeface="Arial" pitchFamily="34" charset="0"/>
                  <a:cs typeface="Times New Roman" panose="02020603050405020304" pitchFamily="18" charset="0"/>
                </a:rPr>
                <a:t>–</a:t>
              </a:r>
              <a:r>
                <a:rPr lang="en-US" altLang="en-US">
                  <a:solidFill>
                    <a:prstClr val="black"/>
                  </a:solidFill>
                  <a:latin typeface="Arial" pitchFamily="34" charset="0"/>
                </a:rPr>
                <a:t> </a:t>
              </a:r>
            </a:p>
          </p:txBody>
        </p:sp>
        <p:sp>
          <p:nvSpPr>
            <p:cNvPr id="147480" name="Text Box 24"/>
            <p:cNvSpPr txBox="1">
              <a:spLocks noChangeArrowheads="1"/>
            </p:cNvSpPr>
            <p:nvPr/>
          </p:nvSpPr>
          <p:spPr bwMode="auto">
            <a:xfrm>
              <a:off x="3814" y="2158"/>
              <a:ext cx="282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>
                  <a:solidFill>
                    <a:prstClr val="black"/>
                  </a:solidFill>
                  <a:latin typeface="Arial" pitchFamily="34" charset="0"/>
                </a:rPr>
                <a:t>+  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b="1" i="1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en-US" b="1" i="1" baseline="-2500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baseline="-25000">
                  <a:solidFill>
                    <a:prstClr val="black"/>
                  </a:solidFill>
                  <a:latin typeface="Arial" pitchFamily="34" charset="0"/>
                </a:rPr>
                <a:t> </a:t>
              </a:r>
              <a:r>
                <a:rPr lang="en-US" altLang="en-US">
                  <a:solidFill>
                    <a:prstClr val="black"/>
                  </a:solidFill>
                  <a:latin typeface="Arial" pitchFamily="34" charset="0"/>
                  <a:cs typeface="Times New Roman" panose="02020603050405020304" pitchFamily="18" charset="0"/>
                </a:rPr>
                <a:t>–</a:t>
              </a:r>
              <a:r>
                <a:rPr lang="en-US" altLang="en-US">
                  <a:solidFill>
                    <a:prstClr val="black"/>
                  </a:solidFill>
                  <a:latin typeface="Arial" pitchFamily="34" charset="0"/>
                </a:rPr>
                <a:t> </a:t>
              </a:r>
            </a:p>
          </p:txBody>
        </p:sp>
        <p:sp>
          <p:nvSpPr>
            <p:cNvPr id="147481" name="Text Box 25"/>
            <p:cNvSpPr txBox="1">
              <a:spLocks noChangeArrowheads="1"/>
            </p:cNvSpPr>
            <p:nvPr/>
          </p:nvSpPr>
          <p:spPr bwMode="auto">
            <a:xfrm>
              <a:off x="1182" y="2160"/>
              <a:ext cx="271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+  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b="1" i="1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en-US" b="1" baseline="-2500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baseline="-2500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– </a:t>
              </a:r>
            </a:p>
          </p:txBody>
        </p:sp>
      </p:grpSp>
      <p:sp>
        <p:nvSpPr>
          <p:cNvPr id="147482" name="Text Box 26"/>
          <p:cNvSpPr txBox="1">
            <a:spLocks noChangeArrowheads="1"/>
          </p:cNvSpPr>
          <p:nvPr/>
        </p:nvSpPr>
        <p:spPr bwMode="auto">
          <a:xfrm>
            <a:off x="1927226" y="1192323"/>
            <a:ext cx="762515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prstClr val="black"/>
                </a:solidFill>
                <a:latin typeface="Comic Sans MS" panose="030F0702030302020204" pitchFamily="66" charset="0"/>
              </a:rPr>
              <a:t>The voltage measured between any two nodes</a:t>
            </a:r>
            <a:r>
              <a:rPr lang="tr-TR" altLang="en-US" b="1" dirty="0">
                <a:solidFill>
                  <a:prstClr val="black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b="1" dirty="0">
                <a:solidFill>
                  <a:srgbClr val="4F81BD"/>
                </a:solidFill>
                <a:latin typeface="Comic Sans MS" panose="030F0702030302020204" pitchFamily="66" charset="0"/>
              </a:rPr>
              <a:t>does not depend </a:t>
            </a:r>
            <a:r>
              <a:rPr lang="en-US" altLang="en-US" b="1" dirty="0">
                <a:solidFill>
                  <a:prstClr val="black"/>
                </a:solidFill>
                <a:latin typeface="Comic Sans MS" panose="030F0702030302020204" pitchFamily="66" charset="0"/>
              </a:rPr>
              <a:t>of the path taken. </a:t>
            </a:r>
          </a:p>
        </p:txBody>
      </p:sp>
      <p:grpSp>
        <p:nvGrpSpPr>
          <p:cNvPr id="47110" name="Group 27"/>
          <p:cNvGrpSpPr>
            <a:grpSpLocks/>
          </p:cNvGrpSpPr>
          <p:nvPr/>
        </p:nvGrpSpPr>
        <p:grpSpPr bwMode="auto">
          <a:xfrm>
            <a:off x="3987800" y="2488457"/>
            <a:ext cx="3175000" cy="2022476"/>
            <a:chOff x="1552" y="1751"/>
            <a:chExt cx="2000" cy="1274"/>
          </a:xfrm>
        </p:grpSpPr>
        <p:sp>
          <p:nvSpPr>
            <p:cNvPr id="47130" name="Oval 28"/>
            <p:cNvSpPr>
              <a:spLocks noChangeArrowheads="1"/>
            </p:cNvSpPr>
            <p:nvPr/>
          </p:nvSpPr>
          <p:spPr bwMode="auto">
            <a:xfrm>
              <a:off x="1552" y="1751"/>
              <a:ext cx="64" cy="35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prstClr val="black"/>
                </a:solidFill>
              </a:endParaRPr>
            </a:p>
          </p:txBody>
        </p:sp>
        <p:sp>
          <p:nvSpPr>
            <p:cNvPr id="47131" name="Oval 29"/>
            <p:cNvSpPr>
              <a:spLocks noChangeArrowheads="1"/>
            </p:cNvSpPr>
            <p:nvPr/>
          </p:nvSpPr>
          <p:spPr bwMode="auto">
            <a:xfrm>
              <a:off x="3488" y="2671"/>
              <a:ext cx="64" cy="35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47486" name="Group 30"/>
          <p:cNvGrpSpPr>
            <a:grpSpLocks/>
          </p:cNvGrpSpPr>
          <p:nvPr/>
        </p:nvGrpSpPr>
        <p:grpSpPr bwMode="auto">
          <a:xfrm>
            <a:off x="4152900" y="2858344"/>
            <a:ext cx="2832100" cy="1284288"/>
            <a:chOff x="1656" y="1984"/>
            <a:chExt cx="1784" cy="809"/>
          </a:xfrm>
        </p:grpSpPr>
        <p:sp>
          <p:nvSpPr>
            <p:cNvPr id="47127" name="Text Box 31"/>
            <p:cNvSpPr txBox="1">
              <a:spLocks noChangeArrowheads="1"/>
            </p:cNvSpPr>
            <p:nvPr/>
          </p:nvSpPr>
          <p:spPr bwMode="auto">
            <a:xfrm>
              <a:off x="2276" y="2303"/>
              <a:ext cx="6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 b="1">
                  <a:solidFill>
                    <a:srgbClr val="990000"/>
                  </a:solidFill>
                  <a:latin typeface="Arial" panose="020B0604020202020204" pitchFamily="34" charset="0"/>
                </a:rPr>
                <a:t>voltage</a:t>
              </a:r>
            </a:p>
          </p:txBody>
        </p:sp>
        <p:sp>
          <p:nvSpPr>
            <p:cNvPr id="47128" name="Freeform 32"/>
            <p:cNvSpPr>
              <a:spLocks/>
            </p:cNvSpPr>
            <p:nvPr/>
          </p:nvSpPr>
          <p:spPr bwMode="auto">
            <a:xfrm>
              <a:off x="1656" y="1984"/>
              <a:ext cx="728" cy="233"/>
            </a:xfrm>
            <a:custGeom>
              <a:avLst/>
              <a:gdLst>
                <a:gd name="T0" fmla="*/ 728 w 576"/>
                <a:gd name="T1" fmla="*/ 352 h 368"/>
                <a:gd name="T2" fmla="*/ 597 w 576"/>
                <a:gd name="T3" fmla="*/ 283 h 368"/>
                <a:gd name="T4" fmla="*/ 506 w 576"/>
                <a:gd name="T5" fmla="*/ 230 h 368"/>
                <a:gd name="T6" fmla="*/ 394 w 576"/>
                <a:gd name="T7" fmla="*/ 161 h 368"/>
                <a:gd name="T8" fmla="*/ 293 w 576"/>
                <a:gd name="T9" fmla="*/ 115 h 368"/>
                <a:gd name="T10" fmla="*/ 81 w 576"/>
                <a:gd name="T11" fmla="*/ 23 h 368"/>
                <a:gd name="T12" fmla="*/ 0 w 576"/>
                <a:gd name="T13" fmla="*/ 0 h 3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76" h="368">
                  <a:moveTo>
                    <a:pt x="576" y="368"/>
                  </a:moveTo>
                  <a:cubicBezTo>
                    <a:pt x="545" y="337"/>
                    <a:pt x="505" y="326"/>
                    <a:pt x="472" y="296"/>
                  </a:cubicBezTo>
                  <a:cubicBezTo>
                    <a:pt x="409" y="239"/>
                    <a:pt x="449" y="256"/>
                    <a:pt x="400" y="240"/>
                  </a:cubicBezTo>
                  <a:cubicBezTo>
                    <a:pt x="369" y="209"/>
                    <a:pt x="355" y="182"/>
                    <a:pt x="312" y="168"/>
                  </a:cubicBezTo>
                  <a:cubicBezTo>
                    <a:pt x="284" y="140"/>
                    <a:pt x="270" y="129"/>
                    <a:pt x="232" y="120"/>
                  </a:cubicBezTo>
                  <a:cubicBezTo>
                    <a:pt x="179" y="76"/>
                    <a:pt x="124" y="54"/>
                    <a:pt x="64" y="24"/>
                  </a:cubicBezTo>
                  <a:cubicBezTo>
                    <a:pt x="40" y="12"/>
                    <a:pt x="28" y="0"/>
                    <a:pt x="0" y="0"/>
                  </a:cubicBezTo>
                </a:path>
              </a:pathLst>
            </a:custGeom>
            <a:noFill/>
            <a:ln w="19050" cap="flat" cmpd="sng">
              <a:solidFill>
                <a:srgbClr val="99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</a:endParaRPr>
            </a:p>
          </p:txBody>
        </p:sp>
        <p:sp>
          <p:nvSpPr>
            <p:cNvPr id="47129" name="Freeform 33"/>
            <p:cNvSpPr>
              <a:spLocks/>
            </p:cNvSpPr>
            <p:nvPr/>
          </p:nvSpPr>
          <p:spPr bwMode="auto">
            <a:xfrm>
              <a:off x="2768" y="2560"/>
              <a:ext cx="672" cy="233"/>
            </a:xfrm>
            <a:custGeom>
              <a:avLst/>
              <a:gdLst>
                <a:gd name="T0" fmla="*/ 0 w 752"/>
                <a:gd name="T1" fmla="*/ 0 h 336"/>
                <a:gd name="T2" fmla="*/ 93 w 752"/>
                <a:gd name="T3" fmla="*/ 30 h 336"/>
                <a:gd name="T4" fmla="*/ 122 w 752"/>
                <a:gd name="T5" fmla="*/ 49 h 336"/>
                <a:gd name="T6" fmla="*/ 207 w 752"/>
                <a:gd name="T7" fmla="*/ 85 h 336"/>
                <a:gd name="T8" fmla="*/ 229 w 752"/>
                <a:gd name="T9" fmla="*/ 104 h 336"/>
                <a:gd name="T10" fmla="*/ 250 w 752"/>
                <a:gd name="T11" fmla="*/ 110 h 336"/>
                <a:gd name="T12" fmla="*/ 415 w 752"/>
                <a:gd name="T13" fmla="*/ 177 h 336"/>
                <a:gd name="T14" fmla="*/ 586 w 752"/>
                <a:gd name="T15" fmla="*/ 219 h 336"/>
                <a:gd name="T16" fmla="*/ 651 w 752"/>
                <a:gd name="T17" fmla="*/ 250 h 336"/>
                <a:gd name="T18" fmla="*/ 672 w 752"/>
                <a:gd name="T19" fmla="*/ 256 h 3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52" h="336">
                  <a:moveTo>
                    <a:pt x="0" y="0"/>
                  </a:moveTo>
                  <a:cubicBezTo>
                    <a:pt x="32" y="13"/>
                    <a:pt x="74" y="23"/>
                    <a:pt x="104" y="40"/>
                  </a:cubicBezTo>
                  <a:cubicBezTo>
                    <a:pt x="116" y="46"/>
                    <a:pt x="124" y="57"/>
                    <a:pt x="136" y="64"/>
                  </a:cubicBezTo>
                  <a:cubicBezTo>
                    <a:pt x="166" y="81"/>
                    <a:pt x="203" y="91"/>
                    <a:pt x="232" y="112"/>
                  </a:cubicBezTo>
                  <a:cubicBezTo>
                    <a:pt x="241" y="119"/>
                    <a:pt x="247" y="130"/>
                    <a:pt x="256" y="136"/>
                  </a:cubicBezTo>
                  <a:cubicBezTo>
                    <a:pt x="263" y="141"/>
                    <a:pt x="272" y="140"/>
                    <a:pt x="280" y="144"/>
                  </a:cubicBezTo>
                  <a:cubicBezTo>
                    <a:pt x="340" y="174"/>
                    <a:pt x="398" y="214"/>
                    <a:pt x="464" y="232"/>
                  </a:cubicBezTo>
                  <a:cubicBezTo>
                    <a:pt x="527" y="249"/>
                    <a:pt x="596" y="258"/>
                    <a:pt x="656" y="288"/>
                  </a:cubicBezTo>
                  <a:cubicBezTo>
                    <a:pt x="681" y="300"/>
                    <a:pt x="703" y="316"/>
                    <a:pt x="728" y="328"/>
                  </a:cubicBezTo>
                  <a:cubicBezTo>
                    <a:pt x="736" y="332"/>
                    <a:pt x="752" y="336"/>
                    <a:pt x="752" y="336"/>
                  </a:cubicBezTo>
                </a:path>
              </a:pathLst>
            </a:custGeom>
            <a:noFill/>
            <a:ln w="19050" cap="flat" cmpd="sng">
              <a:solidFill>
                <a:srgbClr val="99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</a:endParaRPr>
            </a:p>
          </p:txBody>
        </p:sp>
      </p:grpSp>
      <p:sp>
        <p:nvSpPr>
          <p:cNvPr id="147490" name="Text Box 34"/>
          <p:cNvSpPr txBox="1">
            <a:spLocks noChangeArrowheads="1"/>
          </p:cNvSpPr>
          <p:nvPr/>
        </p:nvSpPr>
        <p:spPr bwMode="auto">
          <a:xfrm>
            <a:off x="2627314" y="4583956"/>
            <a:ext cx="19399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prstClr val="black"/>
                </a:solidFill>
                <a:latin typeface="Comic Sans MS" panose="030F0702030302020204" pitchFamily="66" charset="0"/>
              </a:rPr>
              <a:t>Example of KVL:</a:t>
            </a:r>
            <a:endParaRPr lang="en-US" altLang="en-US" sz="1800" baseline="-25000">
              <a:solidFill>
                <a:prstClr val="black"/>
              </a:solidFill>
              <a:latin typeface="Comic Sans MS" panose="030F0702030302020204" pitchFamily="66" charset="0"/>
            </a:endParaRPr>
          </a:p>
        </p:txBody>
      </p:sp>
      <p:sp>
        <p:nvSpPr>
          <p:cNvPr id="147491" name="Text Box 35"/>
          <p:cNvSpPr txBox="1">
            <a:spLocks noChangeArrowheads="1"/>
          </p:cNvSpPr>
          <p:nvPr/>
        </p:nvSpPr>
        <p:spPr bwMode="auto">
          <a:xfrm>
            <a:off x="5170222" y="4512519"/>
            <a:ext cx="18277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v</a:t>
            </a:r>
            <a:r>
              <a:rPr lang="en-US" altLang="en-US" sz="2400" b="1" i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1</a:t>
            </a:r>
            <a:r>
              <a:rPr lang="en-US" altLang="en-US" sz="2400" b="1" i="1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=</a:t>
            </a:r>
            <a:r>
              <a:rPr lang="en-US" altLang="en-US" sz="24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 v</a:t>
            </a:r>
            <a:r>
              <a:rPr lang="en-US" altLang="en-US" sz="2400" b="1" i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2  </a:t>
            </a:r>
            <a:r>
              <a:rPr lang="en-US" altLang="en-US" sz="2400" b="1" i="1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+</a:t>
            </a:r>
            <a:r>
              <a:rPr lang="en-US" altLang="en-US" sz="24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 v</a:t>
            </a:r>
            <a:r>
              <a:rPr lang="en-US" altLang="en-US" sz="2400" b="1" i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3</a:t>
            </a:r>
            <a:endParaRPr lang="en-US" altLang="en-US" sz="2400" i="1" dirty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sp>
        <p:nvSpPr>
          <p:cNvPr id="147492" name="Text Box 36"/>
          <p:cNvSpPr txBox="1">
            <a:spLocks noChangeArrowheads="1"/>
          </p:cNvSpPr>
          <p:nvPr/>
        </p:nvSpPr>
        <p:spPr bwMode="auto">
          <a:xfrm>
            <a:off x="3414714" y="5003056"/>
            <a:ext cx="119616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prstClr val="black"/>
                </a:solidFill>
                <a:latin typeface="Comic Sans MS" panose="030F0702030302020204" pitchFamily="66" charset="0"/>
              </a:rPr>
              <a:t>Similarly:</a:t>
            </a:r>
            <a:endParaRPr lang="en-US" altLang="en-US" sz="1800" baseline="-25000" dirty="0">
              <a:solidFill>
                <a:prstClr val="black"/>
              </a:solidFill>
              <a:latin typeface="Comic Sans MS" panose="030F0702030302020204" pitchFamily="66" charset="0"/>
            </a:endParaRPr>
          </a:p>
        </p:txBody>
      </p:sp>
      <p:sp>
        <p:nvSpPr>
          <p:cNvPr id="147493" name="Text Box 37"/>
          <p:cNvSpPr txBox="1">
            <a:spLocks noChangeArrowheads="1"/>
          </p:cNvSpPr>
          <p:nvPr/>
        </p:nvSpPr>
        <p:spPr bwMode="auto">
          <a:xfrm>
            <a:off x="5157522" y="4931619"/>
            <a:ext cx="182774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v</a:t>
            </a:r>
            <a:r>
              <a:rPr lang="en-US" altLang="en-US" sz="24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1</a:t>
            </a:r>
            <a:r>
              <a:rPr lang="en-US" altLang="en-US" sz="2400" b="1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=</a:t>
            </a:r>
            <a:r>
              <a:rPr lang="en-US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altLang="en-US" sz="24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v</a:t>
            </a:r>
            <a:r>
              <a:rPr lang="en-US" altLang="en-US" sz="24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2  </a:t>
            </a:r>
            <a:r>
              <a:rPr lang="en-US" altLang="en-US" sz="2400" b="1" dirty="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+</a:t>
            </a:r>
            <a:r>
              <a:rPr lang="en-US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altLang="en-US" sz="2400" b="1" i="1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v</a:t>
            </a:r>
            <a:r>
              <a:rPr lang="en-US" altLang="en-US" sz="2400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4</a:t>
            </a:r>
            <a:endParaRPr lang="en-US" altLang="en-US" sz="2400" dirty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grpSp>
        <p:nvGrpSpPr>
          <p:cNvPr id="147494" name="Group 38"/>
          <p:cNvGrpSpPr>
            <a:grpSpLocks/>
          </p:cNvGrpSpPr>
          <p:nvPr/>
        </p:nvGrpSpPr>
        <p:grpSpPr bwMode="auto">
          <a:xfrm>
            <a:off x="4127501" y="2132857"/>
            <a:ext cx="4779963" cy="574675"/>
            <a:chOff x="1640" y="1527"/>
            <a:chExt cx="3011" cy="362"/>
          </a:xfrm>
        </p:grpSpPr>
        <p:sp>
          <p:nvSpPr>
            <p:cNvPr id="47124" name="Text Box 39"/>
            <p:cNvSpPr txBox="1">
              <a:spLocks noChangeArrowheads="1"/>
            </p:cNvSpPr>
            <p:nvPr/>
          </p:nvSpPr>
          <p:spPr bwMode="auto">
            <a:xfrm>
              <a:off x="3132" y="1527"/>
              <a:ext cx="6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 b="1">
                  <a:solidFill>
                    <a:srgbClr val="990000"/>
                  </a:solidFill>
                  <a:latin typeface="Arial" panose="020B0604020202020204" pitchFamily="34" charset="0"/>
                </a:rPr>
                <a:t>voltage</a:t>
              </a:r>
            </a:p>
          </p:txBody>
        </p:sp>
        <p:sp>
          <p:nvSpPr>
            <p:cNvPr id="47125" name="Freeform 40"/>
            <p:cNvSpPr>
              <a:spLocks/>
            </p:cNvSpPr>
            <p:nvPr/>
          </p:nvSpPr>
          <p:spPr bwMode="auto">
            <a:xfrm>
              <a:off x="1640" y="1656"/>
              <a:ext cx="1512" cy="233"/>
            </a:xfrm>
            <a:custGeom>
              <a:avLst/>
              <a:gdLst>
                <a:gd name="T0" fmla="*/ 1512 w 1512"/>
                <a:gd name="T1" fmla="*/ 0 h 200"/>
                <a:gd name="T2" fmla="*/ 1008 w 1512"/>
                <a:gd name="T3" fmla="*/ 32 h 200"/>
                <a:gd name="T4" fmla="*/ 520 w 1512"/>
                <a:gd name="T5" fmla="*/ 104 h 200"/>
                <a:gd name="T6" fmla="*/ 88 w 1512"/>
                <a:gd name="T7" fmla="*/ 152 h 200"/>
                <a:gd name="T8" fmla="*/ 0 w 1512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12" h="200">
                  <a:moveTo>
                    <a:pt x="1512" y="0"/>
                  </a:moveTo>
                  <a:cubicBezTo>
                    <a:pt x="1344" y="7"/>
                    <a:pt x="1176" y="20"/>
                    <a:pt x="1008" y="32"/>
                  </a:cubicBezTo>
                  <a:cubicBezTo>
                    <a:pt x="850" y="77"/>
                    <a:pt x="683" y="94"/>
                    <a:pt x="520" y="104"/>
                  </a:cubicBezTo>
                  <a:cubicBezTo>
                    <a:pt x="376" y="123"/>
                    <a:pt x="232" y="141"/>
                    <a:pt x="88" y="152"/>
                  </a:cubicBezTo>
                  <a:cubicBezTo>
                    <a:pt x="60" y="170"/>
                    <a:pt x="30" y="185"/>
                    <a:pt x="0" y="200"/>
                  </a:cubicBezTo>
                </a:path>
              </a:pathLst>
            </a:custGeom>
            <a:noFill/>
            <a:ln w="19050" cap="flat" cmpd="sng">
              <a:solidFill>
                <a:srgbClr val="99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</a:endParaRPr>
            </a:p>
          </p:txBody>
        </p:sp>
        <p:sp>
          <p:nvSpPr>
            <p:cNvPr id="47126" name="Freeform 41"/>
            <p:cNvSpPr>
              <a:spLocks/>
            </p:cNvSpPr>
            <p:nvPr/>
          </p:nvSpPr>
          <p:spPr bwMode="auto">
            <a:xfrm>
              <a:off x="3584" y="1636"/>
              <a:ext cx="1067" cy="233"/>
            </a:xfrm>
            <a:custGeom>
              <a:avLst/>
              <a:gdLst>
                <a:gd name="T0" fmla="*/ 192 w 1067"/>
                <a:gd name="T1" fmla="*/ 12 h 1395"/>
                <a:gd name="T2" fmla="*/ 480 w 1067"/>
                <a:gd name="T3" fmla="*/ 28 h 1395"/>
                <a:gd name="T4" fmla="*/ 560 w 1067"/>
                <a:gd name="T5" fmla="*/ 52 h 1395"/>
                <a:gd name="T6" fmla="*/ 672 w 1067"/>
                <a:gd name="T7" fmla="*/ 100 h 1395"/>
                <a:gd name="T8" fmla="*/ 792 w 1067"/>
                <a:gd name="T9" fmla="*/ 196 h 1395"/>
                <a:gd name="T10" fmla="*/ 816 w 1067"/>
                <a:gd name="T11" fmla="*/ 220 h 1395"/>
                <a:gd name="T12" fmla="*/ 840 w 1067"/>
                <a:gd name="T13" fmla="*/ 244 h 1395"/>
                <a:gd name="T14" fmla="*/ 912 w 1067"/>
                <a:gd name="T15" fmla="*/ 364 h 1395"/>
                <a:gd name="T16" fmla="*/ 936 w 1067"/>
                <a:gd name="T17" fmla="*/ 436 h 1395"/>
                <a:gd name="T18" fmla="*/ 984 w 1067"/>
                <a:gd name="T19" fmla="*/ 532 h 1395"/>
                <a:gd name="T20" fmla="*/ 992 w 1067"/>
                <a:gd name="T21" fmla="*/ 572 h 1395"/>
                <a:gd name="T22" fmla="*/ 1008 w 1067"/>
                <a:gd name="T23" fmla="*/ 604 h 1395"/>
                <a:gd name="T24" fmla="*/ 1032 w 1067"/>
                <a:gd name="T25" fmla="*/ 764 h 1395"/>
                <a:gd name="T26" fmla="*/ 912 w 1067"/>
                <a:gd name="T27" fmla="*/ 1228 h 1395"/>
                <a:gd name="T28" fmla="*/ 816 w 1067"/>
                <a:gd name="T29" fmla="*/ 1300 h 1395"/>
                <a:gd name="T30" fmla="*/ 696 w 1067"/>
                <a:gd name="T31" fmla="*/ 1364 h 1395"/>
                <a:gd name="T32" fmla="*/ 616 w 1067"/>
                <a:gd name="T33" fmla="*/ 1388 h 1395"/>
                <a:gd name="T34" fmla="*/ 168 w 1067"/>
                <a:gd name="T35" fmla="*/ 1356 h 1395"/>
                <a:gd name="T36" fmla="*/ 144 w 1067"/>
                <a:gd name="T37" fmla="*/ 1340 h 1395"/>
                <a:gd name="T38" fmla="*/ 120 w 1067"/>
                <a:gd name="T39" fmla="*/ 1332 h 1395"/>
                <a:gd name="T40" fmla="*/ 112 w 1067"/>
                <a:gd name="T41" fmla="*/ 1308 h 1395"/>
                <a:gd name="T42" fmla="*/ 64 w 1067"/>
                <a:gd name="T43" fmla="*/ 1284 h 1395"/>
                <a:gd name="T44" fmla="*/ 24 w 1067"/>
                <a:gd name="T45" fmla="*/ 1268 h 1395"/>
                <a:gd name="T46" fmla="*/ 0 w 1067"/>
                <a:gd name="T47" fmla="*/ 1260 h 1395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1067" h="1395">
                  <a:moveTo>
                    <a:pt x="192" y="12"/>
                  </a:moveTo>
                  <a:cubicBezTo>
                    <a:pt x="288" y="15"/>
                    <a:pt x="388" y="0"/>
                    <a:pt x="480" y="28"/>
                  </a:cubicBezTo>
                  <a:cubicBezTo>
                    <a:pt x="596" y="63"/>
                    <a:pt x="405" y="26"/>
                    <a:pt x="560" y="52"/>
                  </a:cubicBezTo>
                  <a:cubicBezTo>
                    <a:pt x="595" y="75"/>
                    <a:pt x="631" y="92"/>
                    <a:pt x="672" y="100"/>
                  </a:cubicBezTo>
                  <a:cubicBezTo>
                    <a:pt x="716" y="133"/>
                    <a:pt x="753" y="157"/>
                    <a:pt x="792" y="196"/>
                  </a:cubicBezTo>
                  <a:cubicBezTo>
                    <a:pt x="800" y="204"/>
                    <a:pt x="808" y="212"/>
                    <a:pt x="816" y="220"/>
                  </a:cubicBezTo>
                  <a:cubicBezTo>
                    <a:pt x="824" y="228"/>
                    <a:pt x="840" y="244"/>
                    <a:pt x="840" y="244"/>
                  </a:cubicBezTo>
                  <a:cubicBezTo>
                    <a:pt x="855" y="289"/>
                    <a:pt x="884" y="326"/>
                    <a:pt x="912" y="364"/>
                  </a:cubicBezTo>
                  <a:cubicBezTo>
                    <a:pt x="920" y="388"/>
                    <a:pt x="928" y="412"/>
                    <a:pt x="936" y="436"/>
                  </a:cubicBezTo>
                  <a:cubicBezTo>
                    <a:pt x="947" y="470"/>
                    <a:pt x="984" y="532"/>
                    <a:pt x="984" y="532"/>
                  </a:cubicBezTo>
                  <a:cubicBezTo>
                    <a:pt x="987" y="545"/>
                    <a:pt x="988" y="559"/>
                    <a:pt x="992" y="572"/>
                  </a:cubicBezTo>
                  <a:cubicBezTo>
                    <a:pt x="996" y="583"/>
                    <a:pt x="1005" y="592"/>
                    <a:pt x="1008" y="604"/>
                  </a:cubicBezTo>
                  <a:cubicBezTo>
                    <a:pt x="1021" y="656"/>
                    <a:pt x="1023" y="711"/>
                    <a:pt x="1032" y="764"/>
                  </a:cubicBezTo>
                  <a:cubicBezTo>
                    <a:pt x="1030" y="837"/>
                    <a:pt x="1067" y="1176"/>
                    <a:pt x="912" y="1228"/>
                  </a:cubicBezTo>
                  <a:cubicBezTo>
                    <a:pt x="898" y="1271"/>
                    <a:pt x="854" y="1281"/>
                    <a:pt x="816" y="1300"/>
                  </a:cubicBezTo>
                  <a:cubicBezTo>
                    <a:pt x="776" y="1320"/>
                    <a:pt x="737" y="1346"/>
                    <a:pt x="696" y="1364"/>
                  </a:cubicBezTo>
                  <a:cubicBezTo>
                    <a:pt x="670" y="1375"/>
                    <a:pt x="642" y="1379"/>
                    <a:pt x="616" y="1388"/>
                  </a:cubicBezTo>
                  <a:cubicBezTo>
                    <a:pt x="170" y="1379"/>
                    <a:pt x="364" y="1395"/>
                    <a:pt x="168" y="1356"/>
                  </a:cubicBezTo>
                  <a:cubicBezTo>
                    <a:pt x="160" y="1351"/>
                    <a:pt x="153" y="1344"/>
                    <a:pt x="144" y="1340"/>
                  </a:cubicBezTo>
                  <a:cubicBezTo>
                    <a:pt x="136" y="1336"/>
                    <a:pt x="126" y="1338"/>
                    <a:pt x="120" y="1332"/>
                  </a:cubicBezTo>
                  <a:cubicBezTo>
                    <a:pt x="114" y="1326"/>
                    <a:pt x="117" y="1315"/>
                    <a:pt x="112" y="1308"/>
                  </a:cubicBezTo>
                  <a:cubicBezTo>
                    <a:pt x="100" y="1293"/>
                    <a:pt x="81" y="1290"/>
                    <a:pt x="64" y="1284"/>
                  </a:cubicBezTo>
                  <a:cubicBezTo>
                    <a:pt x="51" y="1279"/>
                    <a:pt x="37" y="1273"/>
                    <a:pt x="24" y="1268"/>
                  </a:cubicBezTo>
                  <a:cubicBezTo>
                    <a:pt x="16" y="1265"/>
                    <a:pt x="0" y="1260"/>
                    <a:pt x="0" y="1260"/>
                  </a:cubicBezTo>
                </a:path>
              </a:pathLst>
            </a:custGeom>
            <a:noFill/>
            <a:ln w="19050" cap="flat" cmpd="sng">
              <a:solidFill>
                <a:srgbClr val="99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</a:endParaRPr>
            </a:p>
          </p:txBody>
        </p:sp>
      </p:grpSp>
      <p:sp>
        <p:nvSpPr>
          <p:cNvPr id="147498" name="Text Box 42"/>
          <p:cNvSpPr txBox="1">
            <a:spLocks noChangeArrowheads="1"/>
          </p:cNvSpPr>
          <p:nvPr/>
        </p:nvSpPr>
        <p:spPr bwMode="auto">
          <a:xfrm>
            <a:off x="3986213" y="5447556"/>
            <a:ext cx="628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>
                <a:solidFill>
                  <a:prstClr val="black"/>
                </a:solidFill>
                <a:latin typeface="Comic Sans MS" panose="030F0702030302020204" pitchFamily="66" charset="0"/>
              </a:rPr>
              <a:t>and:</a:t>
            </a:r>
            <a:endParaRPr lang="en-US" altLang="en-US" sz="1800" baseline="-25000">
              <a:solidFill>
                <a:prstClr val="black"/>
              </a:solidFill>
              <a:latin typeface="Comic Sans MS" panose="030F0702030302020204" pitchFamily="66" charset="0"/>
            </a:endParaRPr>
          </a:p>
        </p:txBody>
      </p:sp>
      <p:sp>
        <p:nvSpPr>
          <p:cNvPr id="147499" name="Text Box 43"/>
          <p:cNvSpPr txBox="1">
            <a:spLocks noChangeArrowheads="1"/>
          </p:cNvSpPr>
          <p:nvPr/>
        </p:nvSpPr>
        <p:spPr bwMode="auto">
          <a:xfrm>
            <a:off x="5568460" y="5350719"/>
            <a:ext cx="105349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24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v</a:t>
            </a:r>
            <a:r>
              <a:rPr lang="en-US" altLang="en-US" sz="2400" b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3</a:t>
            </a:r>
            <a:r>
              <a:rPr lang="en-US" altLang="en-US" sz="2400" b="1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=</a:t>
            </a:r>
            <a:r>
              <a:rPr lang="en-US" altLang="en-US" sz="2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altLang="en-US" sz="2400" b="1" i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v</a:t>
            </a:r>
            <a:r>
              <a:rPr lang="en-US" altLang="en-US" sz="2400" b="1" baseline="-25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4</a:t>
            </a:r>
            <a:endParaRPr lang="en-US" altLang="en-US" sz="240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omic Sans MS" panose="030F0702030302020204" pitchFamily="66" charset="0"/>
              <a:cs typeface="Times New Roman" panose="02020603050405020304" pitchFamily="18" charset="0"/>
            </a:endParaRPr>
          </a:p>
        </p:txBody>
      </p:sp>
      <p:grpSp>
        <p:nvGrpSpPr>
          <p:cNvPr id="147500" name="Group 44"/>
          <p:cNvGrpSpPr>
            <a:grpSpLocks/>
          </p:cNvGrpSpPr>
          <p:nvPr/>
        </p:nvGrpSpPr>
        <p:grpSpPr bwMode="auto">
          <a:xfrm>
            <a:off x="7027863" y="2482106"/>
            <a:ext cx="984250" cy="1114425"/>
            <a:chOff x="3467" y="1747"/>
            <a:chExt cx="620" cy="702"/>
          </a:xfrm>
        </p:grpSpPr>
        <p:sp>
          <p:nvSpPr>
            <p:cNvPr id="47120" name="Oval 45"/>
            <p:cNvSpPr>
              <a:spLocks noChangeArrowheads="1"/>
            </p:cNvSpPr>
            <p:nvPr/>
          </p:nvSpPr>
          <p:spPr bwMode="auto">
            <a:xfrm>
              <a:off x="3480" y="1747"/>
              <a:ext cx="164" cy="354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prstClr val="black"/>
                </a:solidFill>
              </a:endParaRPr>
            </a:p>
          </p:txBody>
        </p:sp>
        <p:sp>
          <p:nvSpPr>
            <p:cNvPr id="47121" name="Freeform 46"/>
            <p:cNvSpPr>
              <a:spLocks/>
            </p:cNvSpPr>
            <p:nvPr/>
          </p:nvSpPr>
          <p:spPr bwMode="auto">
            <a:xfrm flipH="1">
              <a:off x="3746" y="2216"/>
              <a:ext cx="27" cy="233"/>
            </a:xfrm>
            <a:custGeom>
              <a:avLst/>
              <a:gdLst>
                <a:gd name="T0" fmla="*/ 25 w 34"/>
                <a:gd name="T1" fmla="*/ 0 h 808"/>
                <a:gd name="T2" fmla="*/ 0 w 34"/>
                <a:gd name="T3" fmla="*/ 61 h 808"/>
                <a:gd name="T4" fmla="*/ 6 w 34"/>
                <a:gd name="T5" fmla="*/ 207 h 808"/>
                <a:gd name="T6" fmla="*/ 25 w 34"/>
                <a:gd name="T7" fmla="*/ 268 h 808"/>
                <a:gd name="T8" fmla="*/ 25 w 34"/>
                <a:gd name="T9" fmla="*/ 616 h 8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" h="808">
                  <a:moveTo>
                    <a:pt x="32" y="0"/>
                  </a:moveTo>
                  <a:cubicBezTo>
                    <a:pt x="24" y="32"/>
                    <a:pt x="18" y="53"/>
                    <a:pt x="0" y="80"/>
                  </a:cubicBezTo>
                  <a:cubicBezTo>
                    <a:pt x="3" y="144"/>
                    <a:pt x="2" y="208"/>
                    <a:pt x="8" y="272"/>
                  </a:cubicBezTo>
                  <a:cubicBezTo>
                    <a:pt x="9" y="286"/>
                    <a:pt x="32" y="332"/>
                    <a:pt x="32" y="352"/>
                  </a:cubicBezTo>
                  <a:cubicBezTo>
                    <a:pt x="34" y="504"/>
                    <a:pt x="32" y="656"/>
                    <a:pt x="32" y="808"/>
                  </a:cubicBezTo>
                </a:path>
              </a:pathLst>
            </a:custGeom>
            <a:noFill/>
            <a:ln w="19050" cap="flat" cmpd="sng">
              <a:solidFill>
                <a:srgbClr val="99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</a:endParaRPr>
            </a:p>
          </p:txBody>
        </p:sp>
        <p:sp>
          <p:nvSpPr>
            <p:cNvPr id="47122" name="Text Box 47"/>
            <p:cNvSpPr txBox="1">
              <a:spLocks noChangeArrowheads="1"/>
            </p:cNvSpPr>
            <p:nvPr/>
          </p:nvSpPr>
          <p:spPr bwMode="auto">
            <a:xfrm>
              <a:off x="3467" y="1999"/>
              <a:ext cx="62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 b="1">
                  <a:solidFill>
                    <a:srgbClr val="990000"/>
                  </a:solidFill>
                  <a:latin typeface="Arial" panose="020B0604020202020204" pitchFamily="34" charset="0"/>
                </a:rPr>
                <a:t>voltage</a:t>
              </a:r>
            </a:p>
          </p:txBody>
        </p:sp>
        <p:sp>
          <p:nvSpPr>
            <p:cNvPr id="47123" name="Freeform 48"/>
            <p:cNvSpPr>
              <a:spLocks/>
            </p:cNvSpPr>
            <p:nvPr/>
          </p:nvSpPr>
          <p:spPr bwMode="auto">
            <a:xfrm>
              <a:off x="3712" y="1896"/>
              <a:ext cx="27" cy="233"/>
            </a:xfrm>
            <a:custGeom>
              <a:avLst/>
              <a:gdLst>
                <a:gd name="T0" fmla="*/ 0 w 11"/>
                <a:gd name="T1" fmla="*/ 128 h 88"/>
                <a:gd name="T2" fmla="*/ 20 w 11"/>
                <a:gd name="T3" fmla="*/ 0 h 8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1" h="88">
                  <a:moveTo>
                    <a:pt x="0" y="88"/>
                  </a:moveTo>
                  <a:cubicBezTo>
                    <a:pt x="11" y="32"/>
                    <a:pt x="8" y="62"/>
                    <a:pt x="8" y="0"/>
                  </a:cubicBezTo>
                </a:path>
              </a:pathLst>
            </a:custGeom>
            <a:noFill/>
            <a:ln w="19050" cap="flat" cmpd="sng">
              <a:solidFill>
                <a:srgbClr val="99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3321937"/>
      </p:ext>
    </p:extLst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492" grpId="0"/>
      <p:bldP spid="147493" grpId="0"/>
      <p:bldP spid="147498" grpId="0"/>
      <p:bldP spid="14749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487A30E-77AC-4B14-82BD-5099CD9849EC}" type="slidenum">
              <a:rPr lang="en-GB" altLang="en-US" sz="1400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GB" altLang="en-US" sz="1400">
              <a:solidFill>
                <a:prstClr val="black"/>
              </a:solidFill>
            </a:endParaRPr>
          </a:p>
        </p:txBody>
      </p:sp>
      <p:sp>
        <p:nvSpPr>
          <p:cNvPr id="148482" name="Text Box 2"/>
          <p:cNvSpPr txBox="1">
            <a:spLocks noChangeArrowheads="1"/>
          </p:cNvSpPr>
          <p:nvPr/>
        </p:nvSpPr>
        <p:spPr bwMode="auto">
          <a:xfrm>
            <a:off x="1749426" y="1292225"/>
            <a:ext cx="8702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>
                <a:solidFill>
                  <a:prstClr val="black"/>
                </a:solidFill>
                <a:latin typeface="Comic Sans MS" panose="030F0702030302020204" pitchFamily="66" charset="0"/>
              </a:rPr>
              <a:t> This equation can also be written in the following form:</a:t>
            </a:r>
          </a:p>
        </p:txBody>
      </p:sp>
      <p:sp>
        <p:nvSpPr>
          <p:cNvPr id="48132" name="Text Box 3"/>
          <p:cNvSpPr txBox="1">
            <a:spLocks noChangeArrowheads="1"/>
          </p:cNvSpPr>
          <p:nvPr/>
        </p:nvSpPr>
        <p:spPr bwMode="auto">
          <a:xfrm>
            <a:off x="4145132" y="331788"/>
            <a:ext cx="3871574" cy="892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>
                <a:solidFill>
                  <a:prstClr val="black"/>
                </a:solidFill>
                <a:latin typeface="Comic Sans MS" panose="030F0702030302020204" pitchFamily="66" charset="0"/>
              </a:rPr>
              <a:t>Kirchhoff’s Voltage Law:</a:t>
            </a:r>
            <a:r>
              <a:rPr lang="en-US" altLang="en-US" sz="3200" b="1">
                <a:solidFill>
                  <a:prstClr val="black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/>
            </a:r>
            <a:br>
              <a:rPr lang="en-US" altLang="en-US" sz="3200" b="1">
                <a:solidFill>
                  <a:prstClr val="black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</a:br>
            <a:r>
              <a:rPr lang="en-US" altLang="en-US" sz="2800" b="1">
                <a:solidFill>
                  <a:prstClr val="black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   </a:t>
            </a:r>
            <a:r>
              <a:rPr lang="en-US" altLang="en-US" sz="2400" b="1" i="1">
                <a:solidFill>
                  <a:srgbClr val="CC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v</a:t>
            </a:r>
            <a:r>
              <a:rPr lang="en-US" altLang="en-US" sz="2400" b="1" baseline="-25000">
                <a:solidFill>
                  <a:srgbClr val="CC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1</a:t>
            </a:r>
            <a:r>
              <a:rPr lang="en-US" altLang="en-US" sz="2400" baseline="-25000">
                <a:solidFill>
                  <a:prstClr val="black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solidFill>
                  <a:prstClr val="black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= </a:t>
            </a:r>
            <a:r>
              <a:rPr lang="en-US" altLang="en-US" sz="2400" b="1" i="1">
                <a:solidFill>
                  <a:srgbClr val="CC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v</a:t>
            </a:r>
            <a:r>
              <a:rPr lang="en-US" altLang="en-US" sz="2400" b="1" baseline="-25000">
                <a:solidFill>
                  <a:srgbClr val="CC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2</a:t>
            </a:r>
            <a:r>
              <a:rPr lang="en-US" altLang="en-US" sz="2400" b="1">
                <a:solidFill>
                  <a:srgbClr val="CC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altLang="en-US" sz="2400">
                <a:solidFill>
                  <a:prstClr val="black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+ </a:t>
            </a:r>
            <a:r>
              <a:rPr lang="en-US" altLang="en-US" sz="2400" b="1" i="1">
                <a:solidFill>
                  <a:srgbClr val="CC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v</a:t>
            </a:r>
            <a:r>
              <a:rPr lang="en-US" altLang="en-US" sz="2400" b="1" baseline="-25000">
                <a:solidFill>
                  <a:srgbClr val="CC0000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48484" name="Text Box 4"/>
          <p:cNvSpPr txBox="1">
            <a:spLocks noChangeArrowheads="1"/>
          </p:cNvSpPr>
          <p:nvPr/>
        </p:nvSpPr>
        <p:spPr bwMode="auto">
          <a:xfrm>
            <a:off x="5326064" y="1944688"/>
            <a:ext cx="18998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baseline="-2500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–</a:t>
            </a:r>
            <a:r>
              <a:rPr lang="en-US" altLang="en-US" b="1" i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v</a:t>
            </a:r>
            <a:r>
              <a:rPr lang="en-US" altLang="en-US" b="1" baseline="-2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1</a:t>
            </a:r>
            <a:r>
              <a:rPr lang="en-US" altLang="en-US" baseline="-2500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+ </a:t>
            </a:r>
            <a:r>
              <a:rPr lang="en-US" altLang="en-US" b="1" i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v</a:t>
            </a:r>
            <a:r>
              <a:rPr lang="en-US" altLang="en-US" b="1" baseline="-2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2</a:t>
            </a:r>
            <a:r>
              <a:rPr lang="en-US" altLang="en-US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+ </a:t>
            </a:r>
            <a:r>
              <a:rPr lang="en-US" altLang="en-US" b="1" i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v</a:t>
            </a:r>
            <a:r>
              <a:rPr lang="en-US" altLang="en-US" b="1" baseline="-2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3 </a:t>
            </a:r>
            <a:r>
              <a:rPr lang="en-US" altLang="en-US" baseline="-25000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  <a:cs typeface="Times New Roman" panose="02020603050405020304" pitchFamily="18" charset="0"/>
              </a:rPr>
              <a:t>= 0</a:t>
            </a:r>
          </a:p>
        </p:txBody>
      </p:sp>
      <p:sp>
        <p:nvSpPr>
          <p:cNvPr id="148485" name="Text Box 5"/>
          <p:cNvSpPr txBox="1">
            <a:spLocks noChangeArrowheads="1"/>
          </p:cNvSpPr>
          <p:nvPr/>
        </p:nvSpPr>
        <p:spPr bwMode="auto">
          <a:xfrm>
            <a:off x="2206625" y="4394721"/>
            <a:ext cx="59987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  <a:latin typeface="Comic Sans MS" panose="030F0702030302020204" pitchFamily="66" charset="0"/>
              </a:rPr>
              <a:t>A formal statement of </a:t>
            </a:r>
            <a:r>
              <a:rPr lang="en-US" altLang="en-US" b="1">
                <a:solidFill>
                  <a:srgbClr val="CC0000"/>
                </a:solidFill>
                <a:latin typeface="Comic Sans MS" panose="030F0702030302020204" pitchFamily="66" charset="0"/>
              </a:rPr>
              <a:t>Kirchhoff’s Voltage Law</a:t>
            </a:r>
            <a:r>
              <a:rPr lang="en-US" altLang="en-US">
                <a:solidFill>
                  <a:prstClr val="black"/>
                </a:solidFill>
                <a:latin typeface="Comic Sans MS" panose="030F0702030302020204" pitchFamily="66" charset="0"/>
              </a:rPr>
              <a:t>:</a:t>
            </a:r>
          </a:p>
        </p:txBody>
      </p:sp>
      <p:sp>
        <p:nvSpPr>
          <p:cNvPr id="148486" name="Text Box 6"/>
          <p:cNvSpPr txBox="1">
            <a:spLocks noChangeArrowheads="1"/>
          </p:cNvSpPr>
          <p:nvPr/>
        </p:nvSpPr>
        <p:spPr bwMode="auto">
          <a:xfrm>
            <a:off x="2206626" y="4962922"/>
            <a:ext cx="7305205" cy="46166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prstClr val="black"/>
                </a:solidFill>
                <a:latin typeface="Comic Sans MS" panose="030F0702030302020204" pitchFamily="66" charset="0"/>
              </a:rPr>
              <a:t> The sum of voltages around a </a:t>
            </a:r>
            <a:r>
              <a:rPr lang="en-US" altLang="en-US" sz="2400" b="1" dirty="0">
                <a:solidFill>
                  <a:srgbClr val="0000FF"/>
                </a:solidFill>
                <a:latin typeface="Comic Sans MS" panose="030F0702030302020204" pitchFamily="66" charset="0"/>
              </a:rPr>
              <a:t>closed loop</a:t>
            </a:r>
            <a:r>
              <a:rPr lang="en-US" altLang="en-US" sz="2400" dirty="0">
                <a:solidFill>
                  <a:prstClr val="black"/>
                </a:solidFill>
                <a:latin typeface="Comic Sans MS" panose="030F0702030302020204" pitchFamily="66" charset="0"/>
              </a:rPr>
              <a:t> is zero.</a:t>
            </a:r>
          </a:p>
        </p:txBody>
      </p:sp>
      <p:grpSp>
        <p:nvGrpSpPr>
          <p:cNvPr id="48136" name="Group 7"/>
          <p:cNvGrpSpPr>
            <a:grpSpLocks/>
          </p:cNvGrpSpPr>
          <p:nvPr/>
        </p:nvGrpSpPr>
        <p:grpSpPr bwMode="auto">
          <a:xfrm>
            <a:off x="3400425" y="2492897"/>
            <a:ext cx="4794250" cy="1597025"/>
            <a:chOff x="1182" y="1849"/>
            <a:chExt cx="3020" cy="1006"/>
          </a:xfrm>
        </p:grpSpPr>
        <p:sp>
          <p:nvSpPr>
            <p:cNvPr id="48142" name="Oval 8"/>
            <p:cNvSpPr>
              <a:spLocks noChangeArrowheads="1"/>
            </p:cNvSpPr>
            <p:nvPr/>
          </p:nvSpPr>
          <p:spPr bwMode="auto">
            <a:xfrm>
              <a:off x="1381" y="2329"/>
              <a:ext cx="384" cy="38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prstClr val="black"/>
                </a:solidFill>
              </a:endParaRPr>
            </a:p>
          </p:txBody>
        </p:sp>
        <p:sp>
          <p:nvSpPr>
            <p:cNvPr id="48143" name="Line 9"/>
            <p:cNvSpPr>
              <a:spLocks noChangeShapeType="1"/>
            </p:cNvSpPr>
            <p:nvPr/>
          </p:nvSpPr>
          <p:spPr bwMode="auto">
            <a:xfrm>
              <a:off x="1581" y="1921"/>
              <a:ext cx="3" cy="41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</a:endParaRPr>
            </a:p>
          </p:txBody>
        </p:sp>
        <p:sp>
          <p:nvSpPr>
            <p:cNvPr id="48144" name="Line 10"/>
            <p:cNvSpPr>
              <a:spLocks noChangeShapeType="1"/>
            </p:cNvSpPr>
            <p:nvPr/>
          </p:nvSpPr>
          <p:spPr bwMode="auto">
            <a:xfrm flipV="1">
              <a:off x="1581" y="2722"/>
              <a:ext cx="0" cy="8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</a:endParaRPr>
            </a:p>
          </p:txBody>
        </p:sp>
        <p:sp>
          <p:nvSpPr>
            <p:cNvPr id="48145" name="Line 11"/>
            <p:cNvSpPr>
              <a:spLocks noChangeShapeType="1"/>
            </p:cNvSpPr>
            <p:nvPr/>
          </p:nvSpPr>
          <p:spPr bwMode="auto">
            <a:xfrm>
              <a:off x="1577" y="1918"/>
              <a:ext cx="107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</a:endParaRPr>
            </a:p>
          </p:txBody>
        </p:sp>
        <p:sp>
          <p:nvSpPr>
            <p:cNvPr id="48146" name="Line 12"/>
            <p:cNvSpPr>
              <a:spLocks noChangeShapeType="1"/>
            </p:cNvSpPr>
            <p:nvPr/>
          </p:nvSpPr>
          <p:spPr bwMode="auto">
            <a:xfrm>
              <a:off x="3170" y="1918"/>
              <a:ext cx="9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</a:endParaRPr>
            </a:p>
          </p:txBody>
        </p:sp>
        <p:sp>
          <p:nvSpPr>
            <p:cNvPr id="148493" name="Rectangle 13"/>
            <p:cNvSpPr>
              <a:spLocks noChangeArrowheads="1"/>
            </p:cNvSpPr>
            <p:nvPr/>
          </p:nvSpPr>
          <p:spPr bwMode="auto">
            <a:xfrm rot="-5400000">
              <a:off x="3243" y="2392"/>
              <a:ext cx="528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2400" i="1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148" name="Line 14"/>
            <p:cNvSpPr>
              <a:spLocks noChangeShapeType="1"/>
            </p:cNvSpPr>
            <p:nvPr/>
          </p:nvSpPr>
          <p:spPr bwMode="auto">
            <a:xfrm flipV="1">
              <a:off x="3515" y="2729"/>
              <a:ext cx="0" cy="1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</a:endParaRPr>
            </a:p>
          </p:txBody>
        </p:sp>
        <p:sp>
          <p:nvSpPr>
            <p:cNvPr id="48149" name="Line 15"/>
            <p:cNvSpPr>
              <a:spLocks noChangeShapeType="1"/>
            </p:cNvSpPr>
            <p:nvPr/>
          </p:nvSpPr>
          <p:spPr bwMode="auto">
            <a:xfrm>
              <a:off x="3515" y="1925"/>
              <a:ext cx="0" cy="2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</a:endParaRPr>
            </a:p>
          </p:txBody>
        </p:sp>
        <p:sp>
          <p:nvSpPr>
            <p:cNvPr id="148496" name="Rectangle 16"/>
            <p:cNvSpPr>
              <a:spLocks noChangeArrowheads="1"/>
            </p:cNvSpPr>
            <p:nvPr/>
          </p:nvSpPr>
          <p:spPr bwMode="auto">
            <a:xfrm rot="-5400000">
              <a:off x="3864" y="2395"/>
              <a:ext cx="528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2400" i="1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8497" name="Rectangle 17"/>
            <p:cNvSpPr>
              <a:spLocks noChangeArrowheads="1"/>
            </p:cNvSpPr>
            <p:nvPr/>
          </p:nvSpPr>
          <p:spPr bwMode="auto">
            <a:xfrm rot="-5400000">
              <a:off x="3866" y="2396"/>
              <a:ext cx="528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2400" i="1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152" name="Line 18"/>
            <p:cNvSpPr>
              <a:spLocks noChangeShapeType="1"/>
            </p:cNvSpPr>
            <p:nvPr/>
          </p:nvSpPr>
          <p:spPr bwMode="auto">
            <a:xfrm flipH="1">
              <a:off x="4139" y="1915"/>
              <a:ext cx="4" cy="2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</a:endParaRPr>
            </a:p>
          </p:txBody>
        </p:sp>
        <p:sp>
          <p:nvSpPr>
            <p:cNvPr id="48153" name="Line 19"/>
            <p:cNvSpPr>
              <a:spLocks noChangeShapeType="1"/>
            </p:cNvSpPr>
            <p:nvPr/>
          </p:nvSpPr>
          <p:spPr bwMode="auto">
            <a:xfrm flipH="1" flipV="1">
              <a:off x="4142" y="2738"/>
              <a:ext cx="3" cy="1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</a:endParaRPr>
            </a:p>
          </p:txBody>
        </p:sp>
        <p:sp>
          <p:nvSpPr>
            <p:cNvPr id="48154" name="Line 20"/>
            <p:cNvSpPr>
              <a:spLocks noChangeShapeType="1"/>
            </p:cNvSpPr>
            <p:nvPr/>
          </p:nvSpPr>
          <p:spPr bwMode="auto">
            <a:xfrm>
              <a:off x="1576" y="2848"/>
              <a:ext cx="256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</a:endParaRPr>
            </a:p>
          </p:txBody>
        </p:sp>
        <p:sp>
          <p:nvSpPr>
            <p:cNvPr id="48155" name="Line 21"/>
            <p:cNvSpPr>
              <a:spLocks noChangeShapeType="1"/>
            </p:cNvSpPr>
            <p:nvPr/>
          </p:nvSpPr>
          <p:spPr bwMode="auto">
            <a:xfrm flipV="1">
              <a:off x="1580" y="2752"/>
              <a:ext cx="0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Arial" pitchFamily="34" charset="0"/>
              </a:endParaRPr>
            </a:p>
          </p:txBody>
        </p:sp>
        <p:sp>
          <p:nvSpPr>
            <p:cNvPr id="148502" name="Rectangle 22"/>
            <p:cNvSpPr>
              <a:spLocks noChangeArrowheads="1"/>
            </p:cNvSpPr>
            <p:nvPr/>
          </p:nvSpPr>
          <p:spPr bwMode="auto">
            <a:xfrm>
              <a:off x="2630" y="1849"/>
              <a:ext cx="528" cy="14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2400" i="1">
                <a:solidFill>
                  <a:prstClr val="blac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8157" name="Group 23"/>
            <p:cNvGrpSpPr>
              <a:grpSpLocks/>
            </p:cNvGrpSpPr>
            <p:nvPr/>
          </p:nvGrpSpPr>
          <p:grpSpPr bwMode="auto">
            <a:xfrm>
              <a:off x="1478" y="2298"/>
              <a:ext cx="246" cy="352"/>
              <a:chOff x="646" y="2618"/>
              <a:chExt cx="246" cy="352"/>
            </a:xfrm>
          </p:grpSpPr>
          <p:sp>
            <p:nvSpPr>
              <p:cNvPr id="148504" name="Text Box 24"/>
              <p:cNvSpPr txBox="1">
                <a:spLocks noChangeArrowheads="1"/>
              </p:cNvSpPr>
              <p:nvPr/>
            </p:nvSpPr>
            <p:spPr bwMode="auto">
              <a:xfrm>
                <a:off x="646" y="2618"/>
                <a:ext cx="24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2400" i="1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</a:p>
            </p:txBody>
          </p:sp>
          <p:sp>
            <p:nvSpPr>
              <p:cNvPr id="148505" name="Text Box 25"/>
              <p:cNvSpPr txBox="1">
                <a:spLocks noChangeArrowheads="1"/>
              </p:cNvSpPr>
              <p:nvPr/>
            </p:nvSpPr>
            <p:spPr bwMode="auto">
              <a:xfrm>
                <a:off x="646" y="2682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lang="en-US" altLang="en-US" sz="2400" i="1">
                    <a:solidFill>
                      <a:prstClr val="black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_</a:t>
                </a:r>
              </a:p>
            </p:txBody>
          </p:sp>
        </p:grpSp>
        <p:sp>
          <p:nvSpPr>
            <p:cNvPr id="148506" name="Text Box 26"/>
            <p:cNvSpPr txBox="1">
              <a:spLocks noChangeArrowheads="1"/>
            </p:cNvSpPr>
            <p:nvPr/>
          </p:nvSpPr>
          <p:spPr bwMode="auto">
            <a:xfrm>
              <a:off x="2534" y="1977"/>
              <a:ext cx="67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i="1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+    </a:t>
              </a:r>
              <a:r>
                <a:rPr lang="en-US" altLang="en-US" b="1" i="1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en-US" sz="2400" b="1" i="1" baseline="-2500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en-US" b="1" i="1" baseline="-2500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i="1" baseline="-2500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 </a:t>
              </a:r>
              <a:r>
                <a:rPr lang="en-US" altLang="en-US" i="1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– </a:t>
              </a:r>
            </a:p>
          </p:txBody>
        </p:sp>
        <p:sp>
          <p:nvSpPr>
            <p:cNvPr id="148507" name="Text Box 27"/>
            <p:cNvSpPr txBox="1">
              <a:spLocks noChangeArrowheads="1"/>
            </p:cNvSpPr>
            <p:nvPr/>
          </p:nvSpPr>
          <p:spPr bwMode="auto">
            <a:xfrm>
              <a:off x="3198" y="2160"/>
              <a:ext cx="287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i="1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+  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b="1" i="1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en-US" sz="2400" b="1" i="1" baseline="-2500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i="1" baseline="-2500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i="1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– </a:t>
              </a:r>
            </a:p>
          </p:txBody>
        </p:sp>
        <p:sp>
          <p:nvSpPr>
            <p:cNvPr id="148508" name="Text Box 28"/>
            <p:cNvSpPr txBox="1">
              <a:spLocks noChangeArrowheads="1"/>
            </p:cNvSpPr>
            <p:nvPr/>
          </p:nvSpPr>
          <p:spPr bwMode="auto">
            <a:xfrm>
              <a:off x="3814" y="2160"/>
              <a:ext cx="287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i="1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+  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b="1" i="1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en-US" sz="2400" b="1" i="1" baseline="-2500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i="1" baseline="-2500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i="1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– </a:t>
              </a:r>
            </a:p>
          </p:txBody>
        </p:sp>
        <p:sp>
          <p:nvSpPr>
            <p:cNvPr id="148509" name="Text Box 29"/>
            <p:cNvSpPr txBox="1">
              <a:spLocks noChangeArrowheads="1"/>
            </p:cNvSpPr>
            <p:nvPr/>
          </p:nvSpPr>
          <p:spPr bwMode="auto">
            <a:xfrm>
              <a:off x="1182" y="2160"/>
              <a:ext cx="287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i="1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+  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b="1" i="1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en-US" sz="2400" b="1" i="1" baseline="-2500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en-US" i="1" baseline="-25000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en-US" i="1">
                  <a:solidFill>
                    <a:prstClr val="black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rPr>
                <a:t>– </a:t>
              </a:r>
            </a:p>
          </p:txBody>
        </p:sp>
      </p:grpSp>
      <p:grpSp>
        <p:nvGrpSpPr>
          <p:cNvPr id="48137" name="Group 30"/>
          <p:cNvGrpSpPr>
            <a:grpSpLocks/>
          </p:cNvGrpSpPr>
          <p:nvPr/>
        </p:nvGrpSpPr>
        <p:grpSpPr bwMode="auto">
          <a:xfrm>
            <a:off x="3987800" y="2337322"/>
            <a:ext cx="3175000" cy="2022476"/>
            <a:chOff x="1552" y="1751"/>
            <a:chExt cx="2000" cy="1274"/>
          </a:xfrm>
        </p:grpSpPr>
        <p:sp>
          <p:nvSpPr>
            <p:cNvPr id="48140" name="Oval 31"/>
            <p:cNvSpPr>
              <a:spLocks noChangeArrowheads="1"/>
            </p:cNvSpPr>
            <p:nvPr/>
          </p:nvSpPr>
          <p:spPr bwMode="auto">
            <a:xfrm>
              <a:off x="1552" y="1751"/>
              <a:ext cx="64" cy="35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prstClr val="black"/>
                </a:solidFill>
              </a:endParaRPr>
            </a:p>
          </p:txBody>
        </p:sp>
        <p:sp>
          <p:nvSpPr>
            <p:cNvPr id="48141" name="Oval 32"/>
            <p:cNvSpPr>
              <a:spLocks noChangeArrowheads="1"/>
            </p:cNvSpPr>
            <p:nvPr/>
          </p:nvSpPr>
          <p:spPr bwMode="auto">
            <a:xfrm>
              <a:off x="3488" y="2671"/>
              <a:ext cx="64" cy="354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8138" name="Arc 33"/>
          <p:cNvSpPr>
            <a:spLocks/>
          </p:cNvSpPr>
          <p:nvPr/>
        </p:nvSpPr>
        <p:spPr bwMode="auto">
          <a:xfrm>
            <a:off x="4665663" y="3256761"/>
            <a:ext cx="1689100" cy="369332"/>
          </a:xfrm>
          <a:custGeom>
            <a:avLst/>
            <a:gdLst>
              <a:gd name="T0" fmla="*/ 771903 w 43200"/>
              <a:gd name="T1" fmla="*/ 823912 h 43120"/>
              <a:gd name="T2" fmla="*/ 1453525 w 43200"/>
              <a:gd name="T3" fmla="*/ 698682 h 43120"/>
              <a:gd name="T4" fmla="*/ 844550 w 43200"/>
              <a:gd name="T5" fmla="*/ 412720 h 4312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43120" fill="none" extrusionOk="0">
                <a:moveTo>
                  <a:pt x="19742" y="43119"/>
                </a:moveTo>
                <a:cubicBezTo>
                  <a:pt x="8574" y="42155"/>
                  <a:pt x="0" y="3280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7179"/>
                  <a:pt x="41040" y="32542"/>
                  <a:pt x="37174" y="36565"/>
                </a:cubicBezTo>
              </a:path>
              <a:path w="43200" h="43120" stroke="0" extrusionOk="0">
                <a:moveTo>
                  <a:pt x="19742" y="43119"/>
                </a:moveTo>
                <a:cubicBezTo>
                  <a:pt x="8574" y="42155"/>
                  <a:pt x="0" y="3280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27179"/>
                  <a:pt x="41040" y="32542"/>
                  <a:pt x="37174" y="36565"/>
                </a:cubicBezTo>
                <a:lnTo>
                  <a:pt x="21600" y="21600"/>
                </a:lnTo>
                <a:lnTo>
                  <a:pt x="19742" y="43119"/>
                </a:lnTo>
                <a:close/>
              </a:path>
            </a:pathLst>
          </a:custGeom>
          <a:noFill/>
          <a:ln w="38100">
            <a:solidFill>
              <a:srgbClr val="9900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061563"/>
      </p:ext>
    </p:extLst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1703388" y="188913"/>
            <a:ext cx="7129462" cy="646112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99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200" b="1" dirty="0">
                <a:solidFill>
                  <a:srgbClr val="990000"/>
                </a:solidFill>
              </a:rPr>
              <a:t>Using the Formal Definition of KVL</a:t>
            </a:r>
          </a:p>
        </p:txBody>
      </p:sp>
      <p:sp>
        <p:nvSpPr>
          <p:cNvPr id="4915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16EAF8C3-35CA-4161-95C8-83E4F6711AA3}" type="slidenum">
              <a:rPr lang="en-GB" altLang="en-US" sz="1400">
                <a:solidFill>
                  <a:prstClr val="black"/>
                </a:solidFill>
                <a:latin typeface="Comic Sans MS" panose="030F0702030302020204" pitchFamily="66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en-GB" altLang="en-US" sz="1400" dirty="0">
              <a:solidFill>
                <a:prstClr val="black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49156" name="Group 3"/>
          <p:cNvGrpSpPr>
            <a:grpSpLocks/>
          </p:cNvGrpSpPr>
          <p:nvPr/>
        </p:nvGrpSpPr>
        <p:grpSpPr bwMode="auto">
          <a:xfrm>
            <a:off x="3400426" y="3643309"/>
            <a:ext cx="4794250" cy="2022472"/>
            <a:chOff x="1182" y="1751"/>
            <a:chExt cx="3020" cy="1274"/>
          </a:xfrm>
        </p:grpSpPr>
        <p:grpSp>
          <p:nvGrpSpPr>
            <p:cNvPr id="49167" name="Group 4"/>
            <p:cNvGrpSpPr>
              <a:grpSpLocks/>
            </p:cNvGrpSpPr>
            <p:nvPr/>
          </p:nvGrpSpPr>
          <p:grpSpPr bwMode="auto">
            <a:xfrm>
              <a:off x="1182" y="1849"/>
              <a:ext cx="3020" cy="1006"/>
              <a:chOff x="1182" y="1849"/>
              <a:chExt cx="3020" cy="1006"/>
            </a:xfrm>
          </p:grpSpPr>
          <p:sp>
            <p:nvSpPr>
              <p:cNvPr id="49172" name="Oval 5"/>
              <p:cNvSpPr>
                <a:spLocks noChangeArrowheads="1"/>
              </p:cNvSpPr>
              <p:nvPr/>
            </p:nvSpPr>
            <p:spPr bwMode="auto">
              <a:xfrm>
                <a:off x="1381" y="2329"/>
                <a:ext cx="384" cy="38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prstClr val="black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49173" name="Line 6"/>
              <p:cNvSpPr>
                <a:spLocks noChangeShapeType="1"/>
              </p:cNvSpPr>
              <p:nvPr/>
            </p:nvSpPr>
            <p:spPr bwMode="auto">
              <a:xfrm>
                <a:off x="1581" y="1921"/>
                <a:ext cx="3" cy="41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49174" name="Line 7"/>
              <p:cNvSpPr>
                <a:spLocks noChangeShapeType="1"/>
              </p:cNvSpPr>
              <p:nvPr/>
            </p:nvSpPr>
            <p:spPr bwMode="auto">
              <a:xfrm flipV="1">
                <a:off x="1581" y="2722"/>
                <a:ext cx="0" cy="8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49175" name="Line 8"/>
              <p:cNvSpPr>
                <a:spLocks noChangeShapeType="1"/>
              </p:cNvSpPr>
              <p:nvPr/>
            </p:nvSpPr>
            <p:spPr bwMode="auto">
              <a:xfrm>
                <a:off x="1577" y="1918"/>
                <a:ext cx="107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49176" name="Line 9"/>
              <p:cNvSpPr>
                <a:spLocks noChangeShapeType="1"/>
              </p:cNvSpPr>
              <p:nvPr/>
            </p:nvSpPr>
            <p:spPr bwMode="auto">
              <a:xfrm>
                <a:off x="3170" y="1918"/>
                <a:ext cx="97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49177" name="Rectangle 10"/>
              <p:cNvSpPr>
                <a:spLocks noChangeArrowheads="1"/>
              </p:cNvSpPr>
              <p:nvPr/>
            </p:nvSpPr>
            <p:spPr bwMode="auto">
              <a:xfrm rot="-5400000">
                <a:off x="3243" y="2392"/>
                <a:ext cx="52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prstClr val="black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49178" name="Line 11"/>
              <p:cNvSpPr>
                <a:spLocks noChangeShapeType="1"/>
              </p:cNvSpPr>
              <p:nvPr/>
            </p:nvSpPr>
            <p:spPr bwMode="auto">
              <a:xfrm flipV="1">
                <a:off x="3515" y="2729"/>
                <a:ext cx="0" cy="11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49179" name="Line 12"/>
              <p:cNvSpPr>
                <a:spLocks noChangeShapeType="1"/>
              </p:cNvSpPr>
              <p:nvPr/>
            </p:nvSpPr>
            <p:spPr bwMode="auto">
              <a:xfrm>
                <a:off x="3515" y="1925"/>
                <a:ext cx="0" cy="27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49180" name="Rectangle 13"/>
              <p:cNvSpPr>
                <a:spLocks noChangeArrowheads="1"/>
              </p:cNvSpPr>
              <p:nvPr/>
            </p:nvSpPr>
            <p:spPr bwMode="auto">
              <a:xfrm rot="-5400000">
                <a:off x="3864" y="2395"/>
                <a:ext cx="52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prstClr val="black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49181" name="Rectangle 14"/>
              <p:cNvSpPr>
                <a:spLocks noChangeArrowheads="1"/>
              </p:cNvSpPr>
              <p:nvPr/>
            </p:nvSpPr>
            <p:spPr bwMode="auto">
              <a:xfrm rot="-5400000">
                <a:off x="3866" y="2396"/>
                <a:ext cx="52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prstClr val="black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49182" name="Line 15"/>
              <p:cNvSpPr>
                <a:spLocks noChangeShapeType="1"/>
              </p:cNvSpPr>
              <p:nvPr/>
            </p:nvSpPr>
            <p:spPr bwMode="auto">
              <a:xfrm flipH="1">
                <a:off x="4139" y="1915"/>
                <a:ext cx="4" cy="28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49183" name="Line 16"/>
              <p:cNvSpPr>
                <a:spLocks noChangeShapeType="1"/>
              </p:cNvSpPr>
              <p:nvPr/>
            </p:nvSpPr>
            <p:spPr bwMode="auto">
              <a:xfrm flipH="1" flipV="1">
                <a:off x="4142" y="2738"/>
                <a:ext cx="3" cy="11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49184" name="Line 17"/>
              <p:cNvSpPr>
                <a:spLocks noChangeShapeType="1"/>
              </p:cNvSpPr>
              <p:nvPr/>
            </p:nvSpPr>
            <p:spPr bwMode="auto">
              <a:xfrm>
                <a:off x="1576" y="2848"/>
                <a:ext cx="256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49185" name="Line 18"/>
              <p:cNvSpPr>
                <a:spLocks noChangeShapeType="1"/>
              </p:cNvSpPr>
              <p:nvPr/>
            </p:nvSpPr>
            <p:spPr bwMode="auto">
              <a:xfrm flipV="1">
                <a:off x="1580" y="2752"/>
                <a:ext cx="0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>
                  <a:solidFill>
                    <a:prstClr val="black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49186" name="Rectangle 19"/>
              <p:cNvSpPr>
                <a:spLocks noChangeArrowheads="1"/>
              </p:cNvSpPr>
              <p:nvPr/>
            </p:nvSpPr>
            <p:spPr bwMode="auto">
              <a:xfrm>
                <a:off x="2630" y="1849"/>
                <a:ext cx="528" cy="14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prstClr val="black"/>
                  </a:solidFill>
                  <a:latin typeface="Comic Sans MS" panose="030F0702030302020204" pitchFamily="66" charset="0"/>
                </a:endParaRPr>
              </a:p>
            </p:txBody>
          </p:sp>
          <p:grpSp>
            <p:nvGrpSpPr>
              <p:cNvPr id="49187" name="Group 20"/>
              <p:cNvGrpSpPr>
                <a:grpSpLocks/>
              </p:cNvGrpSpPr>
              <p:nvPr/>
            </p:nvGrpSpPr>
            <p:grpSpPr bwMode="auto">
              <a:xfrm>
                <a:off x="1478" y="2327"/>
                <a:ext cx="217" cy="316"/>
                <a:chOff x="646" y="2647"/>
                <a:chExt cx="217" cy="316"/>
              </a:xfrm>
            </p:grpSpPr>
            <p:sp>
              <p:nvSpPr>
                <p:cNvPr id="49192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646" y="2647"/>
                  <a:ext cx="194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>
                      <a:solidFill>
                        <a:prstClr val="black"/>
                      </a:solidFill>
                      <a:latin typeface="Comic Sans MS" panose="030F0702030302020204" pitchFamily="66" charset="0"/>
                    </a:rPr>
                    <a:t>+</a:t>
                  </a:r>
                </a:p>
              </p:txBody>
            </p:sp>
            <p:sp>
              <p:nvSpPr>
                <p:cNvPr id="49193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646" y="2711"/>
                  <a:ext cx="217" cy="25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altLang="en-US">
                      <a:solidFill>
                        <a:prstClr val="black"/>
                      </a:solidFill>
                      <a:latin typeface="Comic Sans MS" panose="030F0702030302020204" pitchFamily="66" charset="0"/>
                    </a:rPr>
                    <a:t>_</a:t>
                  </a:r>
                </a:p>
              </p:txBody>
            </p:sp>
          </p:grpSp>
          <p:sp>
            <p:nvSpPr>
              <p:cNvPr id="49188" name="Text Box 23"/>
              <p:cNvSpPr txBox="1">
                <a:spLocks noChangeArrowheads="1"/>
              </p:cNvSpPr>
              <p:nvPr/>
            </p:nvSpPr>
            <p:spPr bwMode="auto">
              <a:xfrm>
                <a:off x="2534" y="1991"/>
                <a:ext cx="694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800" i="1">
                    <a:solidFill>
                      <a:prstClr val="black"/>
                    </a:solidFill>
                    <a:latin typeface="Comic Sans MS" panose="030F0702030302020204" pitchFamily="66" charset="0"/>
                  </a:rPr>
                  <a:t>+    </a:t>
                </a:r>
                <a:r>
                  <a:rPr lang="en-US" altLang="en-US" sz="1800" b="1" i="1">
                    <a:solidFill>
                      <a:prstClr val="black"/>
                    </a:solidFill>
                    <a:latin typeface="Comic Sans MS" panose="030F0702030302020204" pitchFamily="66" charset="0"/>
                  </a:rPr>
                  <a:t>v</a:t>
                </a:r>
                <a:r>
                  <a:rPr lang="en-US" altLang="en-US" sz="1800" b="1" i="1" baseline="-25000">
                    <a:solidFill>
                      <a:prstClr val="black"/>
                    </a:solidFill>
                    <a:latin typeface="Comic Sans MS" panose="030F0702030302020204" pitchFamily="66" charset="0"/>
                  </a:rPr>
                  <a:t>2</a:t>
                </a:r>
                <a:r>
                  <a:rPr lang="en-US" altLang="en-US" sz="1800" b="1" baseline="-25000">
                    <a:solidFill>
                      <a:srgbClr val="0000FF"/>
                    </a:solidFill>
                    <a:latin typeface="Comic Sans MS" panose="030F0702030302020204" pitchFamily="66" charset="0"/>
                  </a:rPr>
                  <a:t> </a:t>
                </a:r>
                <a:r>
                  <a:rPr lang="en-US" altLang="en-US" sz="1800" baseline="-25000">
                    <a:solidFill>
                      <a:prstClr val="black"/>
                    </a:solidFill>
                    <a:latin typeface="Comic Sans MS" panose="030F0702030302020204" pitchFamily="66" charset="0"/>
                  </a:rPr>
                  <a:t>  </a:t>
                </a:r>
                <a:r>
                  <a:rPr lang="en-US" altLang="en-US" sz="1800">
                    <a:solidFill>
                      <a:prstClr val="black"/>
                    </a:solidFill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–</a:t>
                </a:r>
                <a:r>
                  <a:rPr lang="en-US" altLang="en-US" sz="1800">
                    <a:solidFill>
                      <a:prstClr val="black"/>
                    </a:solidFill>
                    <a:latin typeface="Comic Sans MS" panose="030F0702030302020204" pitchFamily="66" charset="0"/>
                  </a:rPr>
                  <a:t> </a:t>
                </a:r>
              </a:p>
            </p:txBody>
          </p:sp>
          <p:sp>
            <p:nvSpPr>
              <p:cNvPr id="49189" name="Text Box 24"/>
              <p:cNvSpPr txBox="1">
                <a:spLocks noChangeArrowheads="1"/>
              </p:cNvSpPr>
              <p:nvPr/>
            </p:nvSpPr>
            <p:spPr bwMode="auto">
              <a:xfrm>
                <a:off x="3198" y="2174"/>
                <a:ext cx="280" cy="5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800">
                    <a:solidFill>
                      <a:prstClr val="black"/>
                    </a:solidFill>
                    <a:latin typeface="Comic Sans MS" panose="030F0702030302020204" pitchFamily="66" charset="0"/>
                  </a:rPr>
                  <a:t>+  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800" b="1" i="1">
                    <a:solidFill>
                      <a:prstClr val="black"/>
                    </a:solidFill>
                    <a:latin typeface="Comic Sans MS" panose="030F0702030302020204" pitchFamily="66" charset="0"/>
                  </a:rPr>
                  <a:t>v</a:t>
                </a:r>
                <a:r>
                  <a:rPr lang="en-US" altLang="en-US" sz="1800" b="1" i="1" baseline="-25000">
                    <a:solidFill>
                      <a:prstClr val="black"/>
                    </a:solidFill>
                    <a:latin typeface="Comic Sans MS" panose="030F0702030302020204" pitchFamily="66" charset="0"/>
                  </a:rPr>
                  <a:t>3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800" baseline="-25000">
                    <a:solidFill>
                      <a:prstClr val="black"/>
                    </a:solidFill>
                    <a:latin typeface="Comic Sans MS" panose="030F0702030302020204" pitchFamily="66" charset="0"/>
                  </a:rPr>
                  <a:t> </a:t>
                </a:r>
                <a:r>
                  <a:rPr lang="en-US" altLang="en-US" sz="1800">
                    <a:solidFill>
                      <a:prstClr val="black"/>
                    </a:solidFill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–</a:t>
                </a:r>
                <a:r>
                  <a:rPr lang="en-US" altLang="en-US" sz="1800">
                    <a:solidFill>
                      <a:prstClr val="black"/>
                    </a:solidFill>
                    <a:latin typeface="Comic Sans MS" panose="030F0702030302020204" pitchFamily="66" charset="0"/>
                  </a:rPr>
                  <a:t> </a:t>
                </a:r>
              </a:p>
            </p:txBody>
          </p:sp>
          <p:sp>
            <p:nvSpPr>
              <p:cNvPr id="49190" name="Text Box 25"/>
              <p:cNvSpPr txBox="1">
                <a:spLocks noChangeArrowheads="1"/>
              </p:cNvSpPr>
              <p:nvPr/>
            </p:nvSpPr>
            <p:spPr bwMode="auto">
              <a:xfrm>
                <a:off x="3814" y="2174"/>
                <a:ext cx="280" cy="5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800">
                    <a:solidFill>
                      <a:prstClr val="black"/>
                    </a:solidFill>
                    <a:latin typeface="Comic Sans MS" panose="030F0702030302020204" pitchFamily="66" charset="0"/>
                  </a:rPr>
                  <a:t>+  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800" b="1" i="1">
                    <a:solidFill>
                      <a:prstClr val="black"/>
                    </a:solidFill>
                    <a:latin typeface="Comic Sans MS" panose="030F0702030302020204" pitchFamily="66" charset="0"/>
                  </a:rPr>
                  <a:t>v</a:t>
                </a:r>
                <a:r>
                  <a:rPr lang="en-US" altLang="en-US" sz="1800" b="1" i="1" baseline="-25000">
                    <a:solidFill>
                      <a:prstClr val="black"/>
                    </a:solidFill>
                    <a:latin typeface="Comic Sans MS" panose="030F0702030302020204" pitchFamily="66" charset="0"/>
                  </a:rPr>
                  <a:t>4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800" baseline="-25000">
                    <a:solidFill>
                      <a:prstClr val="black"/>
                    </a:solidFill>
                    <a:latin typeface="Comic Sans MS" panose="030F0702030302020204" pitchFamily="66" charset="0"/>
                  </a:rPr>
                  <a:t> </a:t>
                </a:r>
                <a:r>
                  <a:rPr lang="en-US" altLang="en-US" sz="1800">
                    <a:solidFill>
                      <a:prstClr val="black"/>
                    </a:solidFill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–</a:t>
                </a:r>
                <a:r>
                  <a:rPr lang="en-US" altLang="en-US" sz="1800">
                    <a:solidFill>
                      <a:prstClr val="black"/>
                    </a:solidFill>
                    <a:latin typeface="Comic Sans MS" panose="030F0702030302020204" pitchFamily="66" charset="0"/>
                  </a:rPr>
                  <a:t> </a:t>
                </a:r>
              </a:p>
            </p:txBody>
          </p:sp>
          <p:sp>
            <p:nvSpPr>
              <p:cNvPr id="49191" name="Text Box 26"/>
              <p:cNvSpPr txBox="1">
                <a:spLocks noChangeArrowheads="1"/>
              </p:cNvSpPr>
              <p:nvPr/>
            </p:nvSpPr>
            <p:spPr bwMode="auto">
              <a:xfrm>
                <a:off x="1182" y="2174"/>
                <a:ext cx="280" cy="5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800">
                    <a:solidFill>
                      <a:prstClr val="black"/>
                    </a:solidFill>
                    <a:latin typeface="Comic Sans MS" panose="030F0702030302020204" pitchFamily="66" charset="0"/>
                  </a:rPr>
                  <a:t>+  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800" b="1" i="1">
                    <a:solidFill>
                      <a:prstClr val="black"/>
                    </a:solidFill>
                    <a:latin typeface="Comic Sans MS" panose="030F0702030302020204" pitchFamily="66" charset="0"/>
                  </a:rPr>
                  <a:t>v</a:t>
                </a:r>
                <a:r>
                  <a:rPr lang="en-US" altLang="en-US" sz="1800" b="1" baseline="-25000">
                    <a:solidFill>
                      <a:prstClr val="black"/>
                    </a:solidFill>
                    <a:latin typeface="Comic Sans MS" panose="030F0702030302020204" pitchFamily="66" charset="0"/>
                  </a:rPr>
                  <a:t>1</a:t>
                </a: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800" baseline="-25000">
                    <a:solidFill>
                      <a:prstClr val="black"/>
                    </a:solidFill>
                    <a:latin typeface="Comic Sans MS" panose="030F0702030302020204" pitchFamily="66" charset="0"/>
                  </a:rPr>
                  <a:t> </a:t>
                </a:r>
                <a:r>
                  <a:rPr lang="en-US" altLang="en-US" sz="1800">
                    <a:solidFill>
                      <a:prstClr val="black"/>
                    </a:solidFill>
                    <a:latin typeface="Comic Sans MS" panose="030F0702030302020204" pitchFamily="66" charset="0"/>
                    <a:cs typeface="Times New Roman" panose="02020603050405020304" pitchFamily="18" charset="0"/>
                  </a:rPr>
                  <a:t>–</a:t>
                </a:r>
                <a:r>
                  <a:rPr lang="en-US" altLang="en-US" sz="1800">
                    <a:solidFill>
                      <a:prstClr val="black"/>
                    </a:solidFill>
                    <a:latin typeface="Comic Sans MS" panose="030F0702030302020204" pitchFamily="66" charset="0"/>
                  </a:rPr>
                  <a:t> </a:t>
                </a:r>
              </a:p>
            </p:txBody>
          </p:sp>
        </p:grpSp>
        <p:grpSp>
          <p:nvGrpSpPr>
            <p:cNvPr id="49168" name="Group 27"/>
            <p:cNvGrpSpPr>
              <a:grpSpLocks/>
            </p:cNvGrpSpPr>
            <p:nvPr/>
          </p:nvGrpSpPr>
          <p:grpSpPr bwMode="auto">
            <a:xfrm>
              <a:off x="1552" y="1751"/>
              <a:ext cx="2000" cy="1274"/>
              <a:chOff x="1552" y="1751"/>
              <a:chExt cx="2000" cy="1274"/>
            </a:xfrm>
          </p:grpSpPr>
          <p:sp>
            <p:nvSpPr>
              <p:cNvPr id="49170" name="Oval 28"/>
              <p:cNvSpPr>
                <a:spLocks noChangeArrowheads="1"/>
              </p:cNvSpPr>
              <p:nvPr/>
            </p:nvSpPr>
            <p:spPr bwMode="auto">
              <a:xfrm>
                <a:off x="1552" y="1751"/>
                <a:ext cx="64" cy="3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prstClr val="black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49171" name="Oval 29"/>
              <p:cNvSpPr>
                <a:spLocks noChangeArrowheads="1"/>
              </p:cNvSpPr>
              <p:nvPr/>
            </p:nvSpPr>
            <p:spPr bwMode="auto">
              <a:xfrm>
                <a:off x="3488" y="2671"/>
                <a:ext cx="64" cy="354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9050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>
                  <a:solidFill>
                    <a:prstClr val="black"/>
                  </a:solidFill>
                  <a:latin typeface="Comic Sans MS" panose="030F0702030302020204" pitchFamily="66" charset="0"/>
                </a:endParaRPr>
              </a:p>
            </p:txBody>
          </p:sp>
        </p:grpSp>
        <p:sp>
          <p:nvSpPr>
            <p:cNvPr id="49169" name="Arc 30"/>
            <p:cNvSpPr>
              <a:spLocks/>
            </p:cNvSpPr>
            <p:nvPr/>
          </p:nvSpPr>
          <p:spPr bwMode="auto">
            <a:xfrm>
              <a:off x="1979" y="2330"/>
              <a:ext cx="1064" cy="233"/>
            </a:xfrm>
            <a:custGeom>
              <a:avLst/>
              <a:gdLst>
                <a:gd name="T0" fmla="*/ 486 w 43200"/>
                <a:gd name="T1" fmla="*/ 519 h 43120"/>
                <a:gd name="T2" fmla="*/ 916 w 43200"/>
                <a:gd name="T3" fmla="*/ 440 h 43120"/>
                <a:gd name="T4" fmla="*/ 532 w 43200"/>
                <a:gd name="T5" fmla="*/ 260 h 4312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3200" h="43120" fill="none" extrusionOk="0">
                  <a:moveTo>
                    <a:pt x="19742" y="43119"/>
                  </a:moveTo>
                  <a:cubicBezTo>
                    <a:pt x="8574" y="42155"/>
                    <a:pt x="0" y="3280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7179"/>
                    <a:pt x="41040" y="32542"/>
                    <a:pt x="37174" y="36565"/>
                  </a:cubicBezTo>
                </a:path>
                <a:path w="43200" h="43120" stroke="0" extrusionOk="0">
                  <a:moveTo>
                    <a:pt x="19742" y="43119"/>
                  </a:moveTo>
                  <a:cubicBezTo>
                    <a:pt x="8574" y="42155"/>
                    <a:pt x="0" y="3280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27179"/>
                    <a:pt x="41040" y="32542"/>
                    <a:pt x="37174" y="36565"/>
                  </a:cubicBezTo>
                  <a:lnTo>
                    <a:pt x="21600" y="21600"/>
                  </a:lnTo>
                  <a:lnTo>
                    <a:pt x="19742" y="43119"/>
                  </a:lnTo>
                  <a:close/>
                </a:path>
              </a:pathLst>
            </a:custGeom>
            <a:noFill/>
            <a:ln w="38100">
              <a:solidFill>
                <a:srgbClr val="99000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prstClr val="black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149535" name="Text Box 31"/>
          <p:cNvSpPr txBox="1">
            <a:spLocks noChangeArrowheads="1"/>
          </p:cNvSpPr>
          <p:nvPr/>
        </p:nvSpPr>
        <p:spPr bwMode="auto">
          <a:xfrm>
            <a:off x="2343151" y="1712913"/>
            <a:ext cx="661431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990000"/>
              </a:buClr>
              <a:buFontTx/>
              <a:buChar char="•"/>
            </a:pPr>
            <a:r>
              <a:rPr lang="en-US" altLang="en-US" sz="1800" dirty="0">
                <a:solidFill>
                  <a:prstClr val="black"/>
                </a:solidFill>
                <a:latin typeface="Comic Sans MS" panose="030F0702030302020204" pitchFamily="66" charset="0"/>
              </a:rPr>
              <a:t> Sum the voltages </a:t>
            </a:r>
            <a:r>
              <a:rPr lang="tr-TR" altLang="en-US" sz="1800" dirty="0" err="1">
                <a:solidFill>
                  <a:prstClr val="black"/>
                </a:solidFill>
                <a:latin typeface="Comic Sans MS" panose="030F0702030302020204" pitchFamily="66" charset="0"/>
              </a:rPr>
              <a:t>that</a:t>
            </a:r>
            <a:r>
              <a:rPr lang="en-US" altLang="en-US" sz="1800" dirty="0">
                <a:solidFill>
                  <a:prstClr val="black"/>
                </a:solidFill>
                <a:latin typeface="Comic Sans MS" panose="030F0702030302020204" pitchFamily="66" charset="0"/>
              </a:rPr>
              <a:t> are encountered around the loop. </a:t>
            </a:r>
          </a:p>
        </p:txBody>
      </p:sp>
      <p:sp>
        <p:nvSpPr>
          <p:cNvPr id="149536" name="Text Box 32"/>
          <p:cNvSpPr txBox="1">
            <a:spLocks noChangeArrowheads="1"/>
          </p:cNvSpPr>
          <p:nvPr/>
        </p:nvSpPr>
        <p:spPr bwMode="auto">
          <a:xfrm>
            <a:off x="2343151" y="1268413"/>
            <a:ext cx="538961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990000"/>
              </a:buClr>
              <a:buFontTx/>
              <a:buChar char="•"/>
            </a:pPr>
            <a:r>
              <a:rPr lang="en-US" altLang="en-US" sz="1800">
                <a:solidFill>
                  <a:prstClr val="black"/>
                </a:solidFill>
                <a:latin typeface="Comic Sans MS" panose="030F0702030302020204" pitchFamily="66" charset="0"/>
              </a:rPr>
              <a:t> Define an arrow direction around a closed loop.</a:t>
            </a:r>
          </a:p>
        </p:txBody>
      </p:sp>
      <p:sp>
        <p:nvSpPr>
          <p:cNvPr id="149537" name="Text Box 33"/>
          <p:cNvSpPr txBox="1">
            <a:spLocks noChangeArrowheads="1"/>
          </p:cNvSpPr>
          <p:nvPr/>
        </p:nvSpPr>
        <p:spPr bwMode="auto">
          <a:xfrm>
            <a:off x="2343150" y="2144714"/>
            <a:ext cx="760977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990000"/>
              </a:buClr>
              <a:buFontTx/>
              <a:buChar char="•"/>
            </a:pPr>
            <a:r>
              <a:rPr lang="en-US" altLang="en-US" sz="1800">
                <a:solidFill>
                  <a:prstClr val="black"/>
                </a:solidFill>
                <a:latin typeface="Comic Sans MS" panose="030F0702030302020204" pitchFamily="66" charset="0"/>
              </a:rPr>
              <a:t> If the arrow first encounters a </a:t>
            </a:r>
            <a:r>
              <a:rPr lang="en-US" altLang="en-US" sz="1800" b="1">
                <a:solidFill>
                  <a:srgbClr val="0033CC"/>
                </a:solidFill>
                <a:latin typeface="Comic Sans MS" panose="030F0702030302020204" pitchFamily="66" charset="0"/>
              </a:rPr>
              <a:t>plus</a:t>
            </a:r>
            <a:r>
              <a:rPr lang="en-US" altLang="en-US" sz="1800">
                <a:solidFill>
                  <a:prstClr val="black"/>
                </a:solidFill>
                <a:latin typeface="Comic Sans MS" panose="030F0702030302020204" pitchFamily="66" charset="0"/>
              </a:rPr>
              <a:t> sign, enter that voltage with a </a:t>
            </a:r>
            <a:br>
              <a:rPr lang="en-US" altLang="en-US" sz="1800">
                <a:solidFill>
                  <a:prstClr val="black"/>
                </a:solidFill>
                <a:latin typeface="Comic Sans MS" panose="030F0702030302020204" pitchFamily="66" charset="0"/>
              </a:rPr>
            </a:br>
            <a:r>
              <a:rPr lang="en-US" altLang="en-US" sz="1800">
                <a:solidFill>
                  <a:prstClr val="black"/>
                </a:solidFill>
                <a:latin typeface="Comic Sans MS" panose="030F0702030302020204" pitchFamily="66" charset="0"/>
              </a:rPr>
              <a:t>(+) into the KVL equation.</a:t>
            </a:r>
          </a:p>
        </p:txBody>
      </p:sp>
      <p:sp>
        <p:nvSpPr>
          <p:cNvPr id="149538" name="Text Box 34"/>
          <p:cNvSpPr txBox="1">
            <a:spLocks noChangeArrowheads="1"/>
          </p:cNvSpPr>
          <p:nvPr/>
        </p:nvSpPr>
        <p:spPr bwMode="auto">
          <a:xfrm>
            <a:off x="2343151" y="2919414"/>
            <a:ext cx="778770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Clr>
                <a:srgbClr val="990000"/>
              </a:buClr>
              <a:buFontTx/>
              <a:buChar char="•"/>
            </a:pPr>
            <a:r>
              <a:rPr lang="en-US" altLang="en-US" sz="1800">
                <a:solidFill>
                  <a:prstClr val="black"/>
                </a:solidFill>
                <a:latin typeface="Comic Sans MS" panose="030F0702030302020204" pitchFamily="66" charset="0"/>
              </a:rPr>
              <a:t> If the arrow first encounters a </a:t>
            </a:r>
            <a:r>
              <a:rPr lang="en-US" altLang="en-US" sz="1800" b="1">
                <a:solidFill>
                  <a:srgbClr val="0033CC"/>
                </a:solidFill>
                <a:latin typeface="Comic Sans MS" panose="030F0702030302020204" pitchFamily="66" charset="0"/>
              </a:rPr>
              <a:t>minus</a:t>
            </a:r>
            <a:r>
              <a:rPr lang="en-US" altLang="en-US" sz="1800">
                <a:solidFill>
                  <a:prstClr val="black"/>
                </a:solidFill>
                <a:latin typeface="Comic Sans MS" panose="030F0702030302020204" pitchFamily="66" charset="0"/>
              </a:rPr>
              <a:t> sign, enter that voltage with a </a:t>
            </a:r>
            <a:br>
              <a:rPr lang="en-US" altLang="en-US" sz="1800">
                <a:solidFill>
                  <a:prstClr val="black"/>
                </a:solidFill>
                <a:latin typeface="Comic Sans MS" panose="030F0702030302020204" pitchFamily="66" charset="0"/>
              </a:rPr>
            </a:br>
            <a:r>
              <a:rPr lang="en-US" altLang="en-US" sz="1800">
                <a:solidFill>
                  <a:prstClr val="black"/>
                </a:solidFill>
                <a:latin typeface="Comic Sans MS" panose="030F0702030302020204" pitchFamily="66" charset="0"/>
              </a:rPr>
              <a:t> (</a:t>
            </a:r>
            <a:r>
              <a:rPr lang="en-US" altLang="en-US" sz="1800">
                <a:solidFill>
                  <a:prstClr val="black"/>
                </a:solidFill>
                <a:latin typeface="Comic Sans MS" panose="030F0702030302020204" pitchFamily="66" charset="0"/>
                <a:cs typeface="Times New Roman" panose="02020603050405020304" pitchFamily="18" charset="0"/>
              </a:rPr>
              <a:t>–</a:t>
            </a:r>
            <a:r>
              <a:rPr lang="en-US" altLang="en-US" sz="1800">
                <a:solidFill>
                  <a:prstClr val="black"/>
                </a:solidFill>
                <a:latin typeface="Comic Sans MS" panose="030F0702030302020204" pitchFamily="66" charset="0"/>
              </a:rPr>
              <a:t>) into the KVL equation.</a:t>
            </a:r>
          </a:p>
        </p:txBody>
      </p:sp>
      <p:sp>
        <p:nvSpPr>
          <p:cNvPr id="149539" name="Text Box 35"/>
          <p:cNvSpPr txBox="1">
            <a:spLocks noChangeArrowheads="1"/>
          </p:cNvSpPr>
          <p:nvPr/>
        </p:nvSpPr>
        <p:spPr bwMode="auto">
          <a:xfrm>
            <a:off x="2796640" y="5820846"/>
            <a:ext cx="224131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990000"/>
                </a:solidFill>
                <a:latin typeface="Comic Sans MS" panose="030F0702030302020204" pitchFamily="66" charset="0"/>
              </a:rPr>
              <a:t>For the </a:t>
            </a:r>
            <a:r>
              <a:rPr lang="tr-TR" altLang="en-US" sz="1800" dirty="0" err="1">
                <a:solidFill>
                  <a:srgbClr val="990000"/>
                </a:solidFill>
                <a:latin typeface="Comic Sans MS" panose="030F0702030302020204" pitchFamily="66" charset="0"/>
              </a:rPr>
              <a:t>inner</a:t>
            </a:r>
            <a:r>
              <a:rPr lang="tr-TR" altLang="en-US" sz="1800" dirty="0">
                <a:solidFill>
                  <a:srgbClr val="990000"/>
                </a:solidFill>
                <a:latin typeface="Comic Sans MS" panose="030F0702030302020204" pitchFamily="66" charset="0"/>
              </a:rPr>
              <a:t> </a:t>
            </a:r>
            <a:r>
              <a:rPr lang="tr-TR" altLang="en-US" sz="1800" dirty="0" err="1">
                <a:solidFill>
                  <a:srgbClr val="990000"/>
                </a:solidFill>
                <a:latin typeface="Comic Sans MS" panose="030F0702030302020204" pitchFamily="66" charset="0"/>
              </a:rPr>
              <a:t>loop</a:t>
            </a:r>
            <a:r>
              <a:rPr lang="en-US" altLang="en-US" sz="1800" dirty="0">
                <a:solidFill>
                  <a:srgbClr val="990000"/>
                </a:solidFill>
                <a:latin typeface="Comic Sans MS" panose="030F0702030302020204" pitchFamily="66" charset="0"/>
              </a:rPr>
              <a:t> :</a:t>
            </a:r>
          </a:p>
        </p:txBody>
      </p:sp>
      <p:sp>
        <p:nvSpPr>
          <p:cNvPr id="149540" name="Text Box 36"/>
          <p:cNvSpPr txBox="1">
            <a:spLocks noChangeArrowheads="1"/>
          </p:cNvSpPr>
          <p:nvPr/>
        </p:nvSpPr>
        <p:spPr bwMode="auto">
          <a:xfrm>
            <a:off x="5059363" y="5767388"/>
            <a:ext cx="2470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baseline="-25000" dirty="0">
                <a:solidFill>
                  <a:srgbClr val="99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2400" dirty="0">
                <a:solidFill>
                  <a:srgbClr val="99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–</a:t>
            </a:r>
            <a:r>
              <a:rPr lang="en-US" altLang="en-US" sz="2400" b="1" i="1" dirty="0">
                <a:solidFill>
                  <a:srgbClr val="990000"/>
                </a:solidFill>
                <a:latin typeface="Comic Sans MS" panose="030F0702030302020204" pitchFamily="66" charset="0"/>
              </a:rPr>
              <a:t>v</a:t>
            </a:r>
            <a:r>
              <a:rPr lang="en-US" altLang="en-US" sz="2400" b="1" baseline="-25000" dirty="0">
                <a:solidFill>
                  <a:srgbClr val="990000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2400" baseline="-25000" dirty="0">
                <a:solidFill>
                  <a:srgbClr val="99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2400" dirty="0">
                <a:solidFill>
                  <a:srgbClr val="99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+</a:t>
            </a:r>
            <a:r>
              <a:rPr lang="en-US" altLang="en-US" sz="2400" dirty="0">
                <a:solidFill>
                  <a:srgbClr val="99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2400" b="1" i="1" dirty="0">
                <a:solidFill>
                  <a:srgbClr val="990000"/>
                </a:solidFill>
                <a:latin typeface="Comic Sans MS" panose="030F0702030302020204" pitchFamily="66" charset="0"/>
              </a:rPr>
              <a:t>v</a:t>
            </a:r>
            <a:r>
              <a:rPr lang="en-US" altLang="en-US" sz="2400" b="1" baseline="-25000" dirty="0">
                <a:solidFill>
                  <a:srgbClr val="990000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2400" b="1" dirty="0">
                <a:solidFill>
                  <a:srgbClr val="99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2400" dirty="0">
                <a:solidFill>
                  <a:srgbClr val="990000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+</a:t>
            </a:r>
            <a:r>
              <a:rPr lang="en-US" altLang="en-US" sz="2400" dirty="0">
                <a:solidFill>
                  <a:srgbClr val="99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2400" b="1" i="1" dirty="0">
                <a:solidFill>
                  <a:srgbClr val="990000"/>
                </a:solidFill>
                <a:latin typeface="Comic Sans MS" panose="030F0702030302020204" pitchFamily="66" charset="0"/>
              </a:rPr>
              <a:t>v</a:t>
            </a:r>
            <a:r>
              <a:rPr lang="en-US" altLang="en-US" sz="2400" b="1" baseline="-25000" dirty="0">
                <a:solidFill>
                  <a:srgbClr val="990000"/>
                </a:solidFill>
                <a:latin typeface="Comic Sans MS" panose="030F0702030302020204" pitchFamily="66" charset="0"/>
              </a:rPr>
              <a:t>3 </a:t>
            </a:r>
            <a:r>
              <a:rPr lang="en-US" altLang="en-US" sz="2400" baseline="-25000" dirty="0">
                <a:solidFill>
                  <a:srgbClr val="99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2400" dirty="0">
                <a:solidFill>
                  <a:srgbClr val="990000"/>
                </a:solidFill>
                <a:latin typeface="Comic Sans MS" panose="030F0702030302020204" pitchFamily="66" charset="0"/>
              </a:rPr>
              <a:t>= 0</a:t>
            </a:r>
          </a:p>
        </p:txBody>
      </p:sp>
      <p:sp>
        <p:nvSpPr>
          <p:cNvPr id="149541" name="Rectangle 37"/>
          <p:cNvSpPr>
            <a:spLocks noChangeArrowheads="1"/>
          </p:cNvSpPr>
          <p:nvPr/>
        </p:nvSpPr>
        <p:spPr bwMode="auto">
          <a:xfrm>
            <a:off x="2224657" y="831891"/>
            <a:ext cx="608692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b="1" dirty="0">
                <a:solidFill>
                  <a:srgbClr val="C0504D"/>
                </a:solidFill>
                <a:latin typeface="Comic Sans MS" panose="030F0702030302020204" pitchFamily="66" charset="0"/>
              </a:rPr>
              <a:t> “The sum of voltages around a closed loop is zero.”</a:t>
            </a:r>
          </a:p>
        </p:txBody>
      </p:sp>
      <p:sp>
        <p:nvSpPr>
          <p:cNvPr id="149550" name="Arc 46"/>
          <p:cNvSpPr>
            <a:spLocks/>
          </p:cNvSpPr>
          <p:nvPr/>
        </p:nvSpPr>
        <p:spPr bwMode="auto">
          <a:xfrm rot="5400000" flipH="1">
            <a:off x="4870450" y="1847850"/>
            <a:ext cx="1968500" cy="5537200"/>
          </a:xfrm>
          <a:custGeom>
            <a:avLst/>
            <a:gdLst>
              <a:gd name="T0" fmla="*/ 655802 w 43200"/>
              <a:gd name="T1" fmla="*/ 158682 h 43200"/>
              <a:gd name="T2" fmla="*/ 141759 w 43200"/>
              <a:gd name="T3" fmla="*/ 1337131 h 43200"/>
              <a:gd name="T4" fmla="*/ 984250 w 43200"/>
              <a:gd name="T5" fmla="*/ 2768600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14392" y="1238"/>
                </a:moveTo>
                <a:cubicBezTo>
                  <a:pt x="16706" y="418"/>
                  <a:pt x="19144" y="-1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7663"/>
                  <a:pt x="1075" y="13801"/>
                  <a:pt x="3111" y="10432"/>
                </a:cubicBezTo>
              </a:path>
              <a:path w="43200" h="43200" stroke="0" extrusionOk="0">
                <a:moveTo>
                  <a:pt x="14392" y="1238"/>
                </a:moveTo>
                <a:cubicBezTo>
                  <a:pt x="16706" y="418"/>
                  <a:pt x="19144" y="-1"/>
                  <a:pt x="21600" y="0"/>
                </a:cubicBez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7663"/>
                  <a:pt x="1075" y="13801"/>
                  <a:pt x="3111" y="10432"/>
                </a:cubicBezTo>
                <a:lnTo>
                  <a:pt x="21600" y="21600"/>
                </a:lnTo>
                <a:lnTo>
                  <a:pt x="14392" y="1238"/>
                </a:lnTo>
                <a:close/>
              </a:path>
            </a:pathLst>
          </a:custGeom>
          <a:noFill/>
          <a:ln w="28575">
            <a:solidFill>
              <a:srgbClr val="000066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prstClr val="black"/>
              </a:solidFill>
              <a:latin typeface="Comic Sans MS" panose="030F0702030302020204" pitchFamily="66" charset="0"/>
            </a:endParaRPr>
          </a:p>
        </p:txBody>
      </p:sp>
      <p:sp>
        <p:nvSpPr>
          <p:cNvPr id="149551" name="Text Box 47"/>
          <p:cNvSpPr txBox="1">
            <a:spLocks noChangeArrowheads="1"/>
          </p:cNvSpPr>
          <p:nvPr/>
        </p:nvSpPr>
        <p:spPr bwMode="auto">
          <a:xfrm>
            <a:off x="5114926" y="6211888"/>
            <a:ext cx="2435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2400" baseline="-25000" dirty="0">
                <a:solidFill>
                  <a:srgbClr val="0000CC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2400" dirty="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–</a:t>
            </a:r>
            <a:r>
              <a:rPr lang="en-US" altLang="en-US" sz="2400" b="1" i="1" dirty="0">
                <a:solidFill>
                  <a:srgbClr val="0000CC"/>
                </a:solidFill>
                <a:latin typeface="Comic Sans MS" panose="030F0702030302020204" pitchFamily="66" charset="0"/>
              </a:rPr>
              <a:t>v</a:t>
            </a:r>
            <a:r>
              <a:rPr lang="en-US" altLang="en-US" sz="2400" b="1" baseline="-25000" dirty="0">
                <a:solidFill>
                  <a:srgbClr val="0000CC"/>
                </a:solidFill>
                <a:latin typeface="Comic Sans MS" panose="030F0702030302020204" pitchFamily="66" charset="0"/>
              </a:rPr>
              <a:t>4</a:t>
            </a:r>
            <a:r>
              <a:rPr lang="en-US" altLang="en-US" sz="2400" baseline="-25000" dirty="0">
                <a:solidFill>
                  <a:srgbClr val="0000CC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2400" dirty="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–</a:t>
            </a:r>
            <a:r>
              <a:rPr lang="en-US" altLang="en-US" sz="2400" baseline="-25000" dirty="0">
                <a:solidFill>
                  <a:srgbClr val="0000CC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2400" b="1" i="1" dirty="0">
                <a:solidFill>
                  <a:srgbClr val="0000CC"/>
                </a:solidFill>
                <a:latin typeface="Comic Sans MS" panose="030F0702030302020204" pitchFamily="66" charset="0"/>
              </a:rPr>
              <a:t>v</a:t>
            </a:r>
            <a:r>
              <a:rPr lang="en-US" altLang="en-US" sz="2400" b="1" baseline="-25000" dirty="0">
                <a:solidFill>
                  <a:srgbClr val="0000CC"/>
                </a:solidFill>
                <a:latin typeface="Comic Sans MS" panose="030F0702030302020204" pitchFamily="66" charset="0"/>
              </a:rPr>
              <a:t>2</a:t>
            </a:r>
            <a:r>
              <a:rPr lang="en-US" altLang="en-US" sz="2400" b="1" dirty="0">
                <a:solidFill>
                  <a:srgbClr val="0000CC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2400" dirty="0">
                <a:solidFill>
                  <a:srgbClr val="0000CC"/>
                </a:solidFill>
                <a:latin typeface="Comic Sans MS" panose="030F0702030302020204" pitchFamily="66" charset="0"/>
                <a:cs typeface="Arial" panose="020B0604020202020204" pitchFamily="34" charset="0"/>
              </a:rPr>
              <a:t>+</a:t>
            </a:r>
            <a:r>
              <a:rPr lang="en-US" altLang="en-US" sz="2400" dirty="0">
                <a:solidFill>
                  <a:srgbClr val="0000CC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2400" b="1" i="1" dirty="0">
                <a:solidFill>
                  <a:srgbClr val="0000CC"/>
                </a:solidFill>
                <a:latin typeface="Comic Sans MS" panose="030F0702030302020204" pitchFamily="66" charset="0"/>
              </a:rPr>
              <a:t>v</a:t>
            </a:r>
            <a:r>
              <a:rPr lang="en-US" altLang="en-US" sz="2400" b="1" baseline="-25000" dirty="0">
                <a:solidFill>
                  <a:srgbClr val="0000CC"/>
                </a:solidFill>
                <a:latin typeface="Comic Sans MS" panose="030F0702030302020204" pitchFamily="66" charset="0"/>
              </a:rPr>
              <a:t>1 </a:t>
            </a:r>
            <a:r>
              <a:rPr lang="en-US" altLang="en-US" sz="2400" baseline="-25000" dirty="0">
                <a:solidFill>
                  <a:srgbClr val="0000CC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2400" dirty="0">
                <a:solidFill>
                  <a:srgbClr val="0000CC"/>
                </a:solidFill>
                <a:latin typeface="Comic Sans MS" panose="030F0702030302020204" pitchFamily="66" charset="0"/>
              </a:rPr>
              <a:t>= 0</a:t>
            </a:r>
          </a:p>
        </p:txBody>
      </p:sp>
      <p:sp>
        <p:nvSpPr>
          <p:cNvPr id="149552" name="Text Box 48"/>
          <p:cNvSpPr txBox="1">
            <a:spLocks noChangeArrowheads="1"/>
          </p:cNvSpPr>
          <p:nvPr/>
        </p:nvSpPr>
        <p:spPr bwMode="auto">
          <a:xfrm>
            <a:off x="2796640" y="6283324"/>
            <a:ext cx="22188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solidFill>
                  <a:srgbClr val="333399"/>
                </a:solidFill>
                <a:latin typeface="Comic Sans MS" panose="030F0702030302020204" pitchFamily="66" charset="0"/>
              </a:rPr>
              <a:t>For the outer </a:t>
            </a:r>
            <a:r>
              <a:rPr lang="tr-TR" altLang="en-US" sz="1800" dirty="0" err="1">
                <a:solidFill>
                  <a:srgbClr val="333399"/>
                </a:solidFill>
                <a:latin typeface="Comic Sans MS" panose="030F0702030302020204" pitchFamily="66" charset="0"/>
              </a:rPr>
              <a:t>loop</a:t>
            </a:r>
            <a:r>
              <a:rPr lang="en-US" altLang="en-US" sz="1800" dirty="0">
                <a:solidFill>
                  <a:srgbClr val="333399"/>
                </a:solidFill>
                <a:latin typeface="Comic Sans MS" panose="030F0702030302020204" pitchFamily="66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473083059"/>
      </p:ext>
    </p:extLst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550" grpId="0" animBg="1"/>
      <p:bldP spid="149551" grpId="0"/>
      <p:bldP spid="14955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62" name="Rectangle 10"/>
          <p:cNvSpPr>
            <a:spLocks noChangeArrowheads="1"/>
          </p:cNvSpPr>
          <p:nvPr/>
        </p:nvSpPr>
        <p:spPr bwMode="auto">
          <a:xfrm>
            <a:off x="2131368" y="2900836"/>
            <a:ext cx="5105400" cy="1295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33164" name="Text Box 12"/>
          <p:cNvSpPr txBox="1">
            <a:spLocks noChangeArrowheads="1"/>
          </p:cNvSpPr>
          <p:nvPr/>
        </p:nvSpPr>
        <p:spPr bwMode="auto">
          <a:xfrm>
            <a:off x="1973876" y="325284"/>
            <a:ext cx="299276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r-TR" sz="2800" dirty="0">
                <a:solidFill>
                  <a:srgbClr val="000000"/>
                </a:solidFill>
                <a:latin typeface="Comic Sans MS" panose="030F0702030302020204" pitchFamily="66" charset="0"/>
              </a:rPr>
              <a:t>The Capacitor</a:t>
            </a:r>
            <a:endParaRPr lang="en-US" altLang="tr-TR" sz="2800" i="1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33165" name="Text Box 13"/>
          <p:cNvSpPr txBox="1">
            <a:spLocks noChangeArrowheads="1"/>
          </p:cNvSpPr>
          <p:nvPr/>
        </p:nvSpPr>
        <p:spPr bwMode="auto">
          <a:xfrm>
            <a:off x="2063552" y="1023015"/>
            <a:ext cx="813690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r-TR" sz="2000" b="1" dirty="0">
                <a:solidFill>
                  <a:srgbClr val="000000"/>
                </a:solidFill>
                <a:latin typeface="Comic Sans MS" panose="030F0702030302020204" pitchFamily="66" charset="0"/>
              </a:rPr>
              <a:t>Capacitors</a:t>
            </a:r>
            <a:r>
              <a:rPr lang="en-US" altLang="tr-TR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 are one of the fundamental passive components. In its most basic form, it is composed of two </a:t>
            </a:r>
            <a:r>
              <a:rPr lang="tr-TR" altLang="tr-TR" sz="20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condu</a:t>
            </a:r>
            <a:r>
              <a:rPr lang="en-US" altLang="tr-TR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c</a:t>
            </a:r>
            <a:r>
              <a:rPr lang="tr-TR" altLang="tr-TR" sz="20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ting</a:t>
            </a:r>
            <a:r>
              <a:rPr lang="tr-TR" altLang="tr-TR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tr-TR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plates separated by a dielectric</a:t>
            </a:r>
            <a:r>
              <a:rPr lang="tr-TR" altLang="tr-TR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tr-TR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material. 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r-TR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The ability to store charge is the definition of </a:t>
            </a:r>
            <a:r>
              <a:rPr lang="en-US" altLang="tr-TR" sz="2000" b="1" dirty="0">
                <a:solidFill>
                  <a:srgbClr val="000000"/>
                </a:solidFill>
                <a:latin typeface="Comic Sans MS" panose="030F0702030302020204" pitchFamily="66" charset="0"/>
              </a:rPr>
              <a:t>capacitance</a:t>
            </a:r>
            <a:r>
              <a:rPr lang="en-US" altLang="tr-TR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.</a:t>
            </a:r>
          </a:p>
        </p:txBody>
      </p:sp>
      <p:graphicFrame>
        <p:nvGraphicFramePr>
          <p:cNvPr id="433166" name="Object 14"/>
          <p:cNvGraphicFramePr>
            <a:graphicFrameLocks noChangeAspect="1"/>
          </p:cNvGraphicFramePr>
          <p:nvPr>
            <p:extLst/>
          </p:nvPr>
        </p:nvGraphicFramePr>
        <p:xfrm>
          <a:off x="4736456" y="2778599"/>
          <a:ext cx="2362200" cy="150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0" name="CorelDRAW" r:id="rId4" imgW="947880" imgH="603360" progId="CorelDRAW.Graphic.9">
                  <p:embed/>
                </p:oleObj>
              </mc:Choice>
              <mc:Fallback>
                <p:oleObj name="CorelDRAW" r:id="rId4" imgW="947880" imgH="603360" progId="CorelDRAW.Graphic.9">
                  <p:embed/>
                  <p:pic>
                    <p:nvPicPr>
                      <p:cNvPr id="43316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6456" y="2778599"/>
                        <a:ext cx="2362200" cy="150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3167" name="Text Box 15"/>
          <p:cNvSpPr txBox="1">
            <a:spLocks noChangeArrowheads="1"/>
          </p:cNvSpPr>
          <p:nvPr/>
        </p:nvSpPr>
        <p:spPr bwMode="auto">
          <a:xfrm>
            <a:off x="5255568" y="3329462"/>
            <a:ext cx="137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r-TR" sz="2000">
                <a:solidFill>
                  <a:srgbClr val="000000"/>
                </a:solidFill>
                <a:latin typeface="Comic Sans MS" panose="030F0702030302020204" pitchFamily="66" charset="0"/>
              </a:rPr>
              <a:t>Dielectric</a:t>
            </a:r>
          </a:p>
        </p:txBody>
      </p:sp>
      <p:grpSp>
        <p:nvGrpSpPr>
          <p:cNvPr id="433168" name="Group 16"/>
          <p:cNvGrpSpPr>
            <a:grpSpLocks/>
          </p:cNvGrpSpPr>
          <p:nvPr/>
        </p:nvGrpSpPr>
        <p:grpSpPr bwMode="auto">
          <a:xfrm>
            <a:off x="2207568" y="3281837"/>
            <a:ext cx="2438400" cy="473075"/>
            <a:chOff x="1488" y="2976"/>
            <a:chExt cx="1536" cy="298"/>
          </a:xfrm>
        </p:grpSpPr>
        <p:sp>
          <p:nvSpPr>
            <p:cNvPr id="433169" name="Text Box 17"/>
            <p:cNvSpPr txBox="1">
              <a:spLocks noChangeArrowheads="1"/>
            </p:cNvSpPr>
            <p:nvPr/>
          </p:nvSpPr>
          <p:spPr bwMode="auto">
            <a:xfrm>
              <a:off x="1488" y="3024"/>
              <a:ext cx="10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tr-TR" sz="2000">
                  <a:solidFill>
                    <a:srgbClr val="000000"/>
                  </a:solidFill>
                  <a:latin typeface="Comic Sans MS" panose="030F0702030302020204" pitchFamily="66" charset="0"/>
                </a:rPr>
                <a:t>Conductors</a:t>
              </a:r>
            </a:p>
          </p:txBody>
        </p:sp>
        <p:sp>
          <p:nvSpPr>
            <p:cNvPr id="433170" name="Line 18"/>
            <p:cNvSpPr>
              <a:spLocks noChangeShapeType="1"/>
            </p:cNvSpPr>
            <p:nvPr/>
          </p:nvSpPr>
          <p:spPr bwMode="auto">
            <a:xfrm flipV="1">
              <a:off x="2496" y="2976"/>
              <a:ext cx="52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433171" name="Line 19"/>
            <p:cNvSpPr>
              <a:spLocks noChangeShapeType="1"/>
            </p:cNvSpPr>
            <p:nvPr/>
          </p:nvSpPr>
          <p:spPr bwMode="auto">
            <a:xfrm>
              <a:off x="2496" y="3168"/>
              <a:ext cx="528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</p:grpSp>
      <p:graphicFrame>
        <p:nvGraphicFramePr>
          <p:cNvPr id="11" name="Object 34"/>
          <p:cNvGraphicFramePr>
            <a:graphicFrameLocks noChangeAspect="1"/>
          </p:cNvGraphicFramePr>
          <p:nvPr>
            <p:extLst/>
          </p:nvPr>
        </p:nvGraphicFramePr>
        <p:xfrm>
          <a:off x="2208213" y="4437064"/>
          <a:ext cx="5122862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41" name="Equation" r:id="rId6" imgW="2247840" imgH="393480" progId="Equation.DSMT4">
                  <p:embed/>
                </p:oleObj>
              </mc:Choice>
              <mc:Fallback>
                <p:oleObj name="Equation" r:id="rId6" imgW="2247840" imgH="393480" progId="Equation.DSMT4">
                  <p:embed/>
                  <p:pic>
                    <p:nvPicPr>
                      <p:cNvPr id="11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3" y="4437064"/>
                        <a:ext cx="5122862" cy="896937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  <a:effectLst>
                        <a:outerShdw dist="188799" dir="2536421" algn="ctr" rotWithShape="0">
                          <a:schemeClr val="bg2"/>
                        </a:outerShdw>
                      </a:effec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6682181"/>
      </p:ext>
    </p:extLst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3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31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33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33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3167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4191" name="Group 15"/>
          <p:cNvGrpSpPr>
            <a:grpSpLocks/>
          </p:cNvGrpSpPr>
          <p:nvPr/>
        </p:nvGrpSpPr>
        <p:grpSpPr bwMode="auto">
          <a:xfrm>
            <a:off x="2711624" y="1772817"/>
            <a:ext cx="6418264" cy="2397125"/>
            <a:chOff x="793" y="1298"/>
            <a:chExt cx="4043" cy="1510"/>
          </a:xfrm>
        </p:grpSpPr>
        <p:graphicFrame>
          <p:nvGraphicFramePr>
            <p:cNvPr id="434192" name="Object 16"/>
            <p:cNvGraphicFramePr>
              <a:graphicFrameLocks noChangeAspect="1"/>
            </p:cNvGraphicFramePr>
            <p:nvPr>
              <p:extLst/>
            </p:nvPr>
          </p:nvGraphicFramePr>
          <p:xfrm>
            <a:off x="2665" y="1298"/>
            <a:ext cx="2171" cy="15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43" name="CorelDRAW" r:id="rId3" imgW="3445920" imgH="2396520" progId="CorelDRAW.Graphic.9">
                    <p:embed/>
                  </p:oleObj>
                </mc:Choice>
                <mc:Fallback>
                  <p:oleObj name="CorelDRAW" r:id="rId3" imgW="3445920" imgH="2396520" progId="CorelDRAW.Graphic.9">
                    <p:embed/>
                    <p:pic>
                      <p:nvPicPr>
                        <p:cNvPr id="434192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5" y="1298"/>
                          <a:ext cx="2171" cy="15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4193" name="Text Box 17"/>
            <p:cNvSpPr txBox="1">
              <a:spLocks noChangeArrowheads="1"/>
            </p:cNvSpPr>
            <p:nvPr/>
          </p:nvSpPr>
          <p:spPr bwMode="auto">
            <a:xfrm>
              <a:off x="793" y="1797"/>
              <a:ext cx="1872" cy="6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tr-TR" sz="2400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Initially uncharged</a:t>
              </a:r>
              <a:endParaRPr lang="tr-TR" altLang="tr-TR" sz="2400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tr-TR" altLang="tr-TR" sz="2400" dirty="0" err="1">
                  <a:solidFill>
                    <a:srgbClr val="000000"/>
                  </a:solidFill>
                  <a:latin typeface="Comic Sans MS" panose="030F0702030302020204" pitchFamily="66" charset="0"/>
                </a:rPr>
                <a:t>capacitor</a:t>
              </a:r>
              <a:endParaRPr lang="en-US" altLang="tr-TR" sz="2400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125540"/>
      </p:ext>
    </p:extLst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4194" name="Group 18"/>
          <p:cNvGrpSpPr>
            <a:grpSpLocks/>
          </p:cNvGrpSpPr>
          <p:nvPr/>
        </p:nvGrpSpPr>
        <p:grpSpPr bwMode="auto">
          <a:xfrm>
            <a:off x="2783260" y="1772817"/>
            <a:ext cx="5676900" cy="3128963"/>
            <a:chOff x="1339" y="1344"/>
            <a:chExt cx="3576" cy="1971"/>
          </a:xfrm>
        </p:grpSpPr>
        <p:graphicFrame>
          <p:nvGraphicFramePr>
            <p:cNvPr id="434195" name="Object 19"/>
            <p:cNvGraphicFramePr>
              <a:graphicFrameLocks noChangeAspect="1"/>
            </p:cNvGraphicFramePr>
            <p:nvPr/>
          </p:nvGraphicFramePr>
          <p:xfrm>
            <a:off x="2400" y="1344"/>
            <a:ext cx="2515" cy="19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67" name="CorelDRAW" r:id="rId3" imgW="3993120" imgH="3128400" progId="CorelDRAW.Graphic.9">
                    <p:embed/>
                  </p:oleObj>
                </mc:Choice>
                <mc:Fallback>
                  <p:oleObj name="CorelDRAW" r:id="rId3" imgW="3993120" imgH="3128400" progId="CorelDRAW.Graphic.9">
                    <p:embed/>
                    <p:pic>
                      <p:nvPicPr>
                        <p:cNvPr id="434195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344"/>
                          <a:ext cx="2515" cy="19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4196" name="Text Box 20"/>
            <p:cNvSpPr txBox="1">
              <a:spLocks noChangeArrowheads="1"/>
            </p:cNvSpPr>
            <p:nvPr/>
          </p:nvSpPr>
          <p:spPr bwMode="auto">
            <a:xfrm>
              <a:off x="1339" y="2329"/>
              <a:ext cx="9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tr-TR" sz="2400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Charging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6280212"/>
      </p:ext>
    </p:extLst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4197" name="Group 21"/>
          <p:cNvGrpSpPr>
            <a:grpSpLocks/>
          </p:cNvGrpSpPr>
          <p:nvPr/>
        </p:nvGrpSpPr>
        <p:grpSpPr bwMode="auto">
          <a:xfrm>
            <a:off x="3181701" y="1700809"/>
            <a:ext cx="5514975" cy="3260725"/>
            <a:chOff x="1441" y="1258"/>
            <a:chExt cx="3474" cy="2054"/>
          </a:xfrm>
        </p:grpSpPr>
        <p:graphicFrame>
          <p:nvGraphicFramePr>
            <p:cNvPr id="434198" name="Object 22"/>
            <p:cNvGraphicFramePr>
              <a:graphicFrameLocks noChangeAspect="1"/>
            </p:cNvGraphicFramePr>
            <p:nvPr/>
          </p:nvGraphicFramePr>
          <p:xfrm>
            <a:off x="2400" y="1258"/>
            <a:ext cx="2515" cy="20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91" name="CorelDRAW" r:id="rId3" imgW="3993120" imgH="3261240" progId="CorelDRAW.Graphic.9">
                    <p:embed/>
                  </p:oleObj>
                </mc:Choice>
                <mc:Fallback>
                  <p:oleObj name="CorelDRAW" r:id="rId3" imgW="3993120" imgH="3261240" progId="CorelDRAW.Graphic.9">
                    <p:embed/>
                    <p:pic>
                      <p:nvPicPr>
                        <p:cNvPr id="434198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258"/>
                          <a:ext cx="2515" cy="205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4199" name="Text Box 23"/>
            <p:cNvSpPr txBox="1">
              <a:spLocks noChangeArrowheads="1"/>
            </p:cNvSpPr>
            <p:nvPr/>
          </p:nvSpPr>
          <p:spPr bwMode="auto">
            <a:xfrm>
              <a:off x="1441" y="2211"/>
              <a:ext cx="964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tr-TR" sz="2400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Fully charged</a:t>
              </a:r>
            </a:p>
          </p:txBody>
        </p:sp>
      </p:grpSp>
      <p:sp>
        <p:nvSpPr>
          <p:cNvPr id="5" name="Text Box 23">
            <a:extLst>
              <a:ext uri="{FF2B5EF4-FFF2-40B4-BE49-F238E27FC236}">
                <a16:creationId xmlns:a16="http://schemas.microsoft.com/office/drawing/2014/main" id="{E2A6C0E8-0385-4EDE-992D-63D3679E8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3592" y="5301208"/>
            <a:ext cx="759482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tr-TR" altLang="tr-TR" sz="20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After</a:t>
            </a:r>
            <a:r>
              <a:rPr lang="tr-TR" altLang="tr-TR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tr-TR" altLang="tr-TR" sz="20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fully</a:t>
            </a:r>
            <a:r>
              <a:rPr lang="tr-TR" altLang="tr-TR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tr-TR" altLang="tr-TR" sz="20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charged</a:t>
            </a:r>
            <a:r>
              <a:rPr lang="tr-TR" altLang="tr-TR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, a </a:t>
            </a:r>
            <a:r>
              <a:rPr lang="tr-TR" altLang="tr-TR" sz="20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capacitor</a:t>
            </a:r>
            <a:r>
              <a:rPr lang="tr-TR" altLang="tr-TR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tr-TR" altLang="tr-TR" sz="20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behaves</a:t>
            </a:r>
            <a:r>
              <a:rPr lang="tr-TR" altLang="tr-TR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 as an </a:t>
            </a:r>
            <a:r>
              <a:rPr lang="tr-TR" altLang="tr-TR" sz="20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open</a:t>
            </a:r>
            <a:r>
              <a:rPr lang="tr-TR" altLang="tr-TR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tr-TR" altLang="tr-TR" sz="20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circuit</a:t>
            </a:r>
            <a:r>
              <a:rPr lang="tr-TR" altLang="tr-TR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tr-TR" altLang="tr-TR" sz="20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and</a:t>
            </a:r>
            <a:r>
              <a:rPr lang="tr-TR" altLang="tr-TR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tr-TR" altLang="tr-TR" sz="20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does</a:t>
            </a:r>
            <a:r>
              <a:rPr lang="tr-TR" altLang="tr-TR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 not </a:t>
            </a:r>
            <a:r>
              <a:rPr lang="tr-TR" altLang="tr-TR" sz="20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allow</a:t>
            </a:r>
            <a:r>
              <a:rPr lang="tr-TR" altLang="tr-TR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tr-TR" altLang="tr-TR" sz="20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current</a:t>
            </a:r>
            <a:r>
              <a:rPr lang="tr-TR" altLang="tr-TR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 </a:t>
            </a:r>
            <a:r>
              <a:rPr lang="tr-TR" altLang="tr-TR" sz="2000" dirty="0" err="1">
                <a:solidFill>
                  <a:srgbClr val="000000"/>
                </a:solidFill>
                <a:latin typeface="Comic Sans MS" panose="030F0702030302020204" pitchFamily="66" charset="0"/>
              </a:rPr>
              <a:t>flow</a:t>
            </a:r>
            <a:r>
              <a:rPr lang="tr-TR" altLang="tr-TR" sz="2000" dirty="0">
                <a:solidFill>
                  <a:srgbClr val="000000"/>
                </a:solidFill>
                <a:latin typeface="Comic Sans MS" panose="030F0702030302020204" pitchFamily="66" charset="0"/>
              </a:rPr>
              <a:t>. </a:t>
            </a:r>
            <a:endParaRPr lang="en-US" altLang="tr-TR" sz="2000" dirty="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140594"/>
      </p:ext>
    </p:extLst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4200" name="Group 24"/>
          <p:cNvGrpSpPr>
            <a:grpSpLocks/>
          </p:cNvGrpSpPr>
          <p:nvPr/>
        </p:nvGrpSpPr>
        <p:grpSpPr bwMode="auto">
          <a:xfrm>
            <a:off x="3935760" y="1556792"/>
            <a:ext cx="3829050" cy="2393950"/>
            <a:chOff x="1845" y="1248"/>
            <a:chExt cx="2412" cy="1508"/>
          </a:xfrm>
        </p:grpSpPr>
        <p:graphicFrame>
          <p:nvGraphicFramePr>
            <p:cNvPr id="434201" name="Object 25"/>
            <p:cNvGraphicFramePr>
              <a:graphicFrameLocks noChangeAspect="1"/>
            </p:cNvGraphicFramePr>
            <p:nvPr/>
          </p:nvGraphicFramePr>
          <p:xfrm>
            <a:off x="2976" y="1248"/>
            <a:ext cx="1281" cy="15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5" name="CorelDRAW" r:id="rId3" imgW="1958040" imgH="2318400" progId="CorelDRAW.Graphic.9">
                    <p:embed/>
                  </p:oleObj>
                </mc:Choice>
                <mc:Fallback>
                  <p:oleObj name="CorelDRAW" r:id="rId3" imgW="1958040" imgH="2318400" progId="CorelDRAW.Graphic.9">
                    <p:embed/>
                    <p:pic>
                      <p:nvPicPr>
                        <p:cNvPr id="434201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1248"/>
                          <a:ext cx="1281" cy="15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66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4202" name="Text Box 26"/>
            <p:cNvSpPr txBox="1">
              <a:spLocks noChangeArrowheads="1"/>
            </p:cNvSpPr>
            <p:nvPr/>
          </p:nvSpPr>
          <p:spPr bwMode="auto">
            <a:xfrm>
              <a:off x="1845" y="1792"/>
              <a:ext cx="1089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6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tr-TR" sz="2400" dirty="0">
                  <a:solidFill>
                    <a:srgbClr val="000000"/>
                  </a:solidFill>
                  <a:latin typeface="Comic Sans MS" panose="030F0702030302020204" pitchFamily="66" charset="0"/>
                </a:rPr>
                <a:t>Source removed</a:t>
              </a:r>
            </a:p>
          </p:txBody>
        </p:sp>
      </p:grpSp>
      <p:sp>
        <p:nvSpPr>
          <p:cNvPr id="434204" name="Text Box 28"/>
          <p:cNvSpPr txBox="1">
            <a:spLocks noChangeArrowheads="1"/>
          </p:cNvSpPr>
          <p:nvPr/>
        </p:nvSpPr>
        <p:spPr bwMode="auto">
          <a:xfrm>
            <a:off x="2711624" y="4293097"/>
            <a:ext cx="78486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r-TR" sz="2400" dirty="0">
                <a:solidFill>
                  <a:srgbClr val="000000"/>
                </a:solidFill>
                <a:latin typeface="Comic Sans MS" panose="030F0702030302020204" pitchFamily="66" charset="0"/>
              </a:rPr>
              <a:t>A capacitor with stored charge can act as a temporary battery.</a:t>
            </a:r>
          </a:p>
        </p:txBody>
      </p:sp>
    </p:spTree>
    <p:extLst>
      <p:ext uri="{BB962C8B-B14F-4D97-AF65-F5344CB8AC3E}">
        <p14:creationId xmlns:p14="http://schemas.microsoft.com/office/powerpoint/2010/main" val="186304146"/>
      </p:ext>
    </p:extLst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smtClean="0"/>
              <a:t>What is a Semiconductor?</a:t>
            </a:r>
          </a:p>
        </p:txBody>
      </p:sp>
      <p:sp>
        <p:nvSpPr>
          <p:cNvPr id="8195" name="Rectangle 205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tr-TR" sz="2800" dirty="0"/>
              <a:t>Low resistivity =&gt; “conductor”</a:t>
            </a:r>
          </a:p>
          <a:p>
            <a:r>
              <a:rPr lang="en-US" altLang="tr-TR" sz="2800" dirty="0"/>
              <a:t>High resistivity =&gt; “insulator”</a:t>
            </a:r>
          </a:p>
          <a:p>
            <a:r>
              <a:rPr lang="en-US" altLang="tr-TR" sz="2800" dirty="0"/>
              <a:t>Intermediate resistivity =&gt; “semiconductor”</a:t>
            </a:r>
          </a:p>
          <a:p>
            <a:pPr lvl="1"/>
            <a:r>
              <a:rPr lang="en-US" altLang="tr-TR" sz="2400" dirty="0"/>
              <a:t>conductivity lies between that of conductors and insulators</a:t>
            </a:r>
          </a:p>
          <a:p>
            <a:pPr lvl="1"/>
            <a:r>
              <a:rPr lang="en-US" altLang="tr-TR" sz="2400" dirty="0"/>
              <a:t>generally crystalline in structure for IC devices</a:t>
            </a:r>
          </a:p>
          <a:p>
            <a:pPr lvl="2"/>
            <a:r>
              <a:rPr lang="en-US" altLang="tr-TR" sz="2000" dirty="0"/>
              <a:t>In recent years, however, non-crystalline semiconductors have become commercially very important</a:t>
            </a:r>
          </a:p>
        </p:txBody>
      </p:sp>
      <p:pic>
        <p:nvPicPr>
          <p:cNvPr id="8196" name="Picture 2052" descr="amorpol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1" y="4724401"/>
            <a:ext cx="4175125" cy="117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Text Box 2053"/>
          <p:cNvSpPr txBox="1">
            <a:spLocks noChangeArrowheads="1"/>
          </p:cNvSpPr>
          <p:nvPr/>
        </p:nvSpPr>
        <p:spPr bwMode="auto">
          <a:xfrm>
            <a:off x="3894138" y="5818189"/>
            <a:ext cx="4690836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r-TR" sz="2200">
                <a:solidFill>
                  <a:prstClr val="black"/>
                </a:solidFill>
              </a:rPr>
              <a:t>polycrystalline	amorphous   crystalline</a:t>
            </a:r>
          </a:p>
        </p:txBody>
      </p:sp>
    </p:spTree>
    <p:extLst>
      <p:ext uri="{BB962C8B-B14F-4D97-AF65-F5344CB8AC3E}">
        <p14:creationId xmlns:p14="http://schemas.microsoft.com/office/powerpoint/2010/main" val="2648950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-41271"/>
            <a:ext cx="10515600" cy="715530"/>
          </a:xfrm>
        </p:spPr>
        <p:txBody>
          <a:bodyPr>
            <a:normAutofit/>
          </a:bodyPr>
          <a:lstStyle/>
          <a:p>
            <a:pPr algn="ctr"/>
            <a:r>
              <a:rPr lang="en-US" altLang="tr-TR" sz="4000" dirty="0" smtClean="0"/>
              <a:t>Semiconductor Materials</a:t>
            </a:r>
          </a:p>
        </p:txBody>
      </p:sp>
      <p:pic>
        <p:nvPicPr>
          <p:cNvPr id="9219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2" y="674259"/>
            <a:ext cx="7572375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2948709" y="3062288"/>
            <a:ext cx="990600" cy="646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Gallium</a:t>
            </a:r>
          </a:p>
          <a:p>
            <a:pPr algn="ctr">
              <a:defRPr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(</a:t>
            </a:r>
            <a:r>
              <a:rPr lang="en-US" b="1" dirty="0" err="1">
                <a:solidFill>
                  <a:schemeClr val="accent1">
                    <a:lumMod val="50000"/>
                  </a:schemeClr>
                </a:solidFill>
              </a:rPr>
              <a:t>Ga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902037" y="2318327"/>
            <a:ext cx="1487055" cy="664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Phosphorus</a:t>
            </a:r>
          </a:p>
          <a:p>
            <a:pPr algn="ctr">
              <a:defRPr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(P)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65018" y="5218545"/>
            <a:ext cx="110097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 err="1" smtClean="0"/>
              <a:t>Use</a:t>
            </a:r>
            <a:r>
              <a:rPr lang="tr-TR" sz="2400" dirty="0" smtClean="0"/>
              <a:t> </a:t>
            </a:r>
            <a:r>
              <a:rPr lang="tr-TR" sz="2400" dirty="0" err="1" smtClean="0"/>
              <a:t>the</a:t>
            </a:r>
            <a:r>
              <a:rPr lang="tr-TR" sz="2400" dirty="0" smtClean="0"/>
              <a:t> </a:t>
            </a:r>
            <a:r>
              <a:rPr lang="tr-TR" sz="2400" dirty="0" err="1" smtClean="0"/>
              <a:t>periodic</a:t>
            </a:r>
            <a:r>
              <a:rPr lang="tr-TR" sz="2400" dirty="0" smtClean="0"/>
              <a:t> </a:t>
            </a:r>
            <a:r>
              <a:rPr lang="tr-TR" sz="2400" dirty="0" err="1" smtClean="0"/>
              <a:t>table</a:t>
            </a:r>
            <a:r>
              <a:rPr lang="tr-TR" sz="2400" dirty="0" smtClean="0"/>
              <a:t> </a:t>
            </a:r>
            <a:r>
              <a:rPr lang="tr-TR" sz="2400" dirty="0" err="1" smtClean="0"/>
              <a:t>to</a:t>
            </a:r>
            <a:r>
              <a:rPr lang="tr-TR" sz="2400" dirty="0" smtClean="0"/>
              <a:t> </a:t>
            </a:r>
            <a:r>
              <a:rPr lang="tr-TR" sz="2400" dirty="0" err="1" smtClean="0"/>
              <a:t>find</a:t>
            </a:r>
            <a:r>
              <a:rPr lang="tr-TR" sz="2400" dirty="0" smtClean="0"/>
              <a:t> </a:t>
            </a:r>
            <a:r>
              <a:rPr lang="tr-TR" sz="2400" dirty="0" err="1" smtClean="0"/>
              <a:t>the</a:t>
            </a:r>
            <a:r>
              <a:rPr lang="tr-TR" sz="2400" dirty="0" smtClean="0"/>
              <a:t> </a:t>
            </a:r>
            <a:r>
              <a:rPr lang="tr-TR" sz="2400" dirty="0" err="1" smtClean="0"/>
              <a:t>number</a:t>
            </a:r>
            <a:r>
              <a:rPr lang="tr-TR" sz="2400" dirty="0" smtClean="0"/>
              <a:t> of </a:t>
            </a:r>
            <a:r>
              <a:rPr lang="tr-TR" sz="2400" dirty="0" err="1" smtClean="0"/>
              <a:t>valance</a:t>
            </a:r>
            <a:r>
              <a:rPr lang="tr-TR" sz="2400" dirty="0" smtClean="0"/>
              <a:t> </a:t>
            </a:r>
            <a:r>
              <a:rPr lang="tr-TR" sz="2400" dirty="0" err="1" smtClean="0"/>
              <a:t>electrons</a:t>
            </a:r>
            <a:r>
              <a:rPr lang="tr-TR" sz="2400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2400" dirty="0" err="1" smtClean="0"/>
              <a:t>Group</a:t>
            </a:r>
            <a:r>
              <a:rPr lang="tr-TR" sz="2400" dirty="0" smtClean="0"/>
              <a:t> 4 = 4 </a:t>
            </a:r>
            <a:r>
              <a:rPr lang="tr-TR" sz="2400" dirty="0" err="1" smtClean="0"/>
              <a:t>Valance</a:t>
            </a:r>
            <a:r>
              <a:rPr lang="tr-TR" sz="2400" dirty="0" smtClean="0"/>
              <a:t> </a:t>
            </a:r>
            <a:r>
              <a:rPr lang="tr-TR" sz="2400" dirty="0" err="1" smtClean="0"/>
              <a:t>electrons</a:t>
            </a:r>
            <a:endParaRPr lang="tr-TR" sz="2400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38191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4293"/>
            <a:ext cx="10515600" cy="752475"/>
          </a:xfrm>
        </p:spPr>
        <p:txBody>
          <a:bodyPr/>
          <a:lstStyle/>
          <a:p>
            <a:pPr algn="ctr"/>
            <a:r>
              <a:rPr lang="tr-TR" b="1" dirty="0" err="1" smtClean="0"/>
              <a:t>Grading</a:t>
            </a:r>
            <a:endParaRPr lang="tr-T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6526" y="1006768"/>
            <a:ext cx="11169073" cy="474532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tr-TR" sz="3200" b="1" dirty="0" err="1">
                <a:latin typeface="Trebuchet MS" panose="020B0603020202020204" pitchFamily="34" charset="0"/>
              </a:rPr>
              <a:t>Midterm</a:t>
            </a:r>
            <a:r>
              <a:rPr lang="tr-TR" sz="3200" b="1" dirty="0">
                <a:latin typeface="Trebuchet MS" panose="020B0603020202020204" pitchFamily="34" charset="0"/>
              </a:rPr>
              <a:t> </a:t>
            </a:r>
            <a:r>
              <a:rPr lang="tr-TR" sz="3200" b="1" dirty="0" err="1">
                <a:latin typeface="Trebuchet MS" panose="020B0603020202020204" pitchFamily="34" charset="0"/>
              </a:rPr>
              <a:t>Exams</a:t>
            </a:r>
            <a:r>
              <a:rPr lang="tr-TR" sz="3200" b="1" dirty="0">
                <a:latin typeface="Trebuchet MS" panose="020B0603020202020204" pitchFamily="34" charset="0"/>
              </a:rPr>
              <a:t> </a:t>
            </a:r>
            <a:r>
              <a:rPr lang="tr-TR" sz="3200" b="1" dirty="0">
                <a:solidFill>
                  <a:srgbClr val="FF0000"/>
                </a:solidFill>
                <a:latin typeface="Trebuchet MS" panose="020B0603020202020204" pitchFamily="34" charset="0"/>
              </a:rPr>
              <a:t>2x</a:t>
            </a:r>
            <a:r>
              <a:rPr lang="tr-TR" sz="3200" b="1" dirty="0">
                <a:latin typeface="Trebuchet MS" panose="020B0603020202020204" pitchFamily="34" charset="0"/>
              </a:rPr>
              <a:t> 30%, Final </a:t>
            </a:r>
            <a:r>
              <a:rPr lang="tr-TR" sz="3200" b="1" dirty="0" err="1">
                <a:latin typeface="Trebuchet MS" panose="020B0603020202020204" pitchFamily="34" charset="0"/>
              </a:rPr>
              <a:t>Exam</a:t>
            </a:r>
            <a:r>
              <a:rPr lang="tr-TR" sz="3200" b="1" dirty="0">
                <a:latin typeface="Trebuchet MS" panose="020B0603020202020204" pitchFamily="34" charset="0"/>
              </a:rPr>
              <a:t> 40%  </a:t>
            </a:r>
            <a:endParaRPr lang="tr-TR" sz="3200" dirty="0" smtClean="0"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3200" dirty="0" smtClean="0">
                <a:cs typeface="Times New Roman" panose="02020603050405020304" pitchFamily="18" charset="0"/>
              </a:rPr>
              <a:t>To </a:t>
            </a:r>
            <a:r>
              <a:rPr lang="en-US" sz="3200" dirty="0">
                <a:cs typeface="Times New Roman" panose="02020603050405020304" pitchFamily="18" charset="0"/>
              </a:rPr>
              <a:t>be eligible of taking the </a:t>
            </a:r>
            <a:r>
              <a:rPr lang="en-US" sz="3200" dirty="0" smtClean="0">
                <a:cs typeface="Times New Roman" panose="02020603050405020304" pitchFamily="18" charset="0"/>
              </a:rPr>
              <a:t>final, </a:t>
            </a:r>
            <a:r>
              <a:rPr lang="en-US" sz="3200" b="1" cap="all" dirty="0"/>
              <a:t>at least one mıdterm exam should be taken, with a minimum MIDTERM EXAM AVERAGE of 25/100</a:t>
            </a:r>
            <a:r>
              <a:rPr lang="en-US" sz="3200" b="1" cap="all" dirty="0" smtClean="0"/>
              <a:t>..</a:t>
            </a:r>
            <a:r>
              <a:rPr lang="en-US" sz="3200" b="1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(</a:t>
            </a:r>
            <a:r>
              <a:rPr lang="en-US" sz="3200" b="1" dirty="0">
                <a:latin typeface="Calibri" panose="020F0502020204030204" pitchFamily="34" charset="0"/>
                <a:ea typeface="Times New Roman" panose="02020603050405020304" pitchFamily="18" charset="0"/>
              </a:rPr>
              <a:t>the sum of your grades from MT exams should be 50/200 or more; i.e.  {MT1+MT2} ≥ 50</a:t>
            </a:r>
            <a:r>
              <a:rPr lang="en-US" sz="3200" b="1" dirty="0" smtClean="0">
                <a:latin typeface="Calibri" panose="020F0502020204030204" pitchFamily="34" charset="0"/>
                <a:ea typeface="Times New Roman" panose="02020603050405020304" pitchFamily="18" charset="0"/>
              </a:rPr>
              <a:t>)</a:t>
            </a:r>
            <a:endParaRPr lang="tr-TR" sz="3200" b="1" dirty="0" smtClean="0"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3200" b="1" dirty="0" smtClean="0">
                <a:solidFill>
                  <a:srgbClr val="800080"/>
                </a:solidFill>
                <a:latin typeface="Calibri" panose="020F0502020204030204" pitchFamily="34" charset="0"/>
              </a:rPr>
              <a:t>I </a:t>
            </a:r>
            <a:r>
              <a:rPr lang="en-US" sz="3200" b="1" dirty="0">
                <a:solidFill>
                  <a:srgbClr val="800080"/>
                </a:solidFill>
                <a:latin typeface="Calibri" panose="020F0502020204030204" pitchFamily="34" charset="0"/>
              </a:rPr>
              <a:t>created a </a:t>
            </a:r>
            <a:r>
              <a:rPr lang="en-US" sz="3200" b="1" dirty="0" err="1">
                <a:solidFill>
                  <a:srgbClr val="800080"/>
                </a:solidFill>
                <a:latin typeface="Calibri" panose="020F0502020204030204" pitchFamily="34" charset="0"/>
              </a:rPr>
              <a:t>Ninova</a:t>
            </a:r>
            <a:r>
              <a:rPr lang="en-US" sz="3200" b="1" dirty="0">
                <a:solidFill>
                  <a:srgbClr val="800080"/>
                </a:solidFill>
                <a:latin typeface="Calibri" panose="020F0502020204030204" pitchFamily="34" charset="0"/>
              </a:rPr>
              <a:t> page for your section. You can access it using your ITU student account and password.</a:t>
            </a:r>
            <a:br>
              <a:rPr lang="en-US" sz="3200" b="1" dirty="0">
                <a:solidFill>
                  <a:srgbClr val="800080"/>
                </a:solidFill>
                <a:latin typeface="Calibri" panose="020F0502020204030204" pitchFamily="34" charset="0"/>
              </a:rPr>
            </a:br>
            <a:endParaRPr lang="tr-TR" sz="3200" dirty="0" smtClean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29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7748"/>
          </a:xfrm>
        </p:spPr>
        <p:txBody>
          <a:bodyPr>
            <a:normAutofit fontScale="90000"/>
          </a:bodyPr>
          <a:lstStyle/>
          <a:p>
            <a:r>
              <a:rPr lang="tr-TR" dirty="0" err="1" smtClean="0"/>
              <a:t>Why</a:t>
            </a:r>
            <a:r>
              <a:rPr lang="tr-TR" dirty="0" smtClean="0"/>
              <a:t> is </a:t>
            </a:r>
            <a:r>
              <a:rPr lang="tr-TR" dirty="0" err="1" smtClean="0"/>
              <a:t>Silicon</a:t>
            </a:r>
            <a:r>
              <a:rPr lang="tr-TR" dirty="0" smtClean="0"/>
              <a:t> </a:t>
            </a:r>
            <a:r>
              <a:rPr lang="tr-TR" dirty="0" err="1" smtClean="0"/>
              <a:t>Used</a:t>
            </a:r>
            <a:r>
              <a:rPr lang="tr-TR" dirty="0" smtClean="0"/>
              <a:t>?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127" y="1502353"/>
            <a:ext cx="10515600" cy="4351338"/>
          </a:xfrm>
        </p:spPr>
        <p:txBody>
          <a:bodyPr/>
          <a:lstStyle/>
          <a:p>
            <a:r>
              <a:rPr lang="tr-TR" dirty="0" err="1" smtClean="0"/>
              <a:t>Silicon</a:t>
            </a:r>
            <a:r>
              <a:rPr lang="tr-TR" dirty="0" smtClean="0"/>
              <a:t> is a </a:t>
            </a:r>
            <a:r>
              <a:rPr lang="tr-TR" dirty="0" err="1" smtClean="0"/>
              <a:t>semiconductor</a:t>
            </a:r>
            <a:r>
              <a:rPr lang="tr-TR" dirty="0" smtClean="0"/>
              <a:t>.</a:t>
            </a:r>
            <a:endParaRPr lang="tr-TR" dirty="0"/>
          </a:p>
          <a:p>
            <a:endParaRPr lang="tr-TR" dirty="0"/>
          </a:p>
          <a:p>
            <a:r>
              <a:rPr lang="en-US" dirty="0"/>
              <a:t>Silicon’s electrical properties can be modified through a process called </a:t>
            </a:r>
            <a:r>
              <a:rPr lang="en-US" dirty="0">
                <a:hlinkClick r:id="rId2"/>
              </a:rPr>
              <a:t>doping</a:t>
            </a:r>
            <a:r>
              <a:rPr lang="en-US" dirty="0"/>
              <a:t>. </a:t>
            </a:r>
            <a:endParaRPr lang="tr-TR" dirty="0" smtClean="0"/>
          </a:p>
          <a:p>
            <a:endParaRPr lang="tr-TR" dirty="0"/>
          </a:p>
          <a:p>
            <a:r>
              <a:rPr lang="en-US" dirty="0"/>
              <a:t>Silicon is also an abundant element on Earth</a:t>
            </a:r>
            <a:r>
              <a:rPr lang="en-US" dirty="0" smtClean="0"/>
              <a:t>.</a:t>
            </a:r>
            <a:endParaRPr lang="tr-TR" dirty="0" smtClean="0"/>
          </a:p>
          <a:p>
            <a:endParaRPr lang="tr-TR" dirty="0"/>
          </a:p>
          <a:p>
            <a:r>
              <a:rPr lang="en-US" dirty="0" smtClean="0"/>
              <a:t>The abundance of Si allows it to be extremely affordable and appealing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33837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9903691" cy="309130"/>
          </a:xfrm>
        </p:spPr>
        <p:txBody>
          <a:bodyPr>
            <a:normAutofit fontScale="90000"/>
          </a:bodyPr>
          <a:lstStyle/>
          <a:p>
            <a:pPr algn="ctr"/>
            <a:r>
              <a:rPr lang="tr-TR" b="1" dirty="0" err="1" smtClean="0"/>
              <a:t>Silicon</a:t>
            </a:r>
            <a:endParaRPr lang="tr-T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79055"/>
            <a:ext cx="6356927" cy="4828453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Silicon is element 14 in </a:t>
            </a:r>
            <a:r>
              <a:rPr lang="en-US" dirty="0">
                <a:hlinkClick r:id="rId2"/>
              </a:rPr>
              <a:t>the Periodic </a:t>
            </a:r>
            <a:r>
              <a:rPr lang="en-US" dirty="0" smtClean="0">
                <a:hlinkClick r:id="rId2"/>
              </a:rPr>
              <a:t>Table</a:t>
            </a:r>
            <a:endParaRPr lang="en-US" dirty="0"/>
          </a:p>
          <a:p>
            <a:pPr fontAlgn="base"/>
            <a:r>
              <a:rPr lang="en-US" dirty="0"/>
              <a:t>It has two electrons in its first shell, eight electrons in the second shell, and four electrons in the third shell</a:t>
            </a:r>
            <a:r>
              <a:rPr lang="en-US" dirty="0" smtClean="0"/>
              <a:t>.</a:t>
            </a:r>
            <a:endParaRPr lang="tr-TR" dirty="0"/>
          </a:p>
          <a:p>
            <a:pPr fontAlgn="base"/>
            <a:r>
              <a:rPr lang="en-US" dirty="0"/>
              <a:t>Since the electrons in the third shell are the outermost electrons, silicon has four </a:t>
            </a:r>
            <a:r>
              <a:rPr lang="en-US" dirty="0">
                <a:hlinkClick r:id="rId3"/>
              </a:rPr>
              <a:t>valence electrons</a:t>
            </a:r>
            <a:r>
              <a:rPr lang="en-US" dirty="0" smtClean="0"/>
              <a:t>.</a:t>
            </a:r>
            <a:endParaRPr lang="tr-TR" dirty="0" smtClean="0"/>
          </a:p>
          <a:p>
            <a:pPr lvl="1" fontAlgn="base"/>
            <a:r>
              <a:rPr lang="en-US" dirty="0" smtClean="0"/>
              <a:t>The valence electrons are the electrons that determine the most typical bonding patterns for an element.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6510" y="16256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577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2572" y="669926"/>
            <a:ext cx="10515600" cy="530802"/>
          </a:xfrm>
        </p:spPr>
        <p:txBody>
          <a:bodyPr>
            <a:normAutofit fontScale="90000"/>
          </a:bodyPr>
          <a:lstStyle/>
          <a:p>
            <a:r>
              <a:rPr lang="tr-TR" b="1" dirty="0" err="1" smtClean="0"/>
              <a:t>Conduction</a:t>
            </a:r>
            <a:r>
              <a:rPr lang="tr-TR" b="1" dirty="0" smtClean="0"/>
              <a:t> in </a:t>
            </a:r>
            <a:r>
              <a:rPr lang="tr-TR" b="1" dirty="0" err="1" smtClean="0"/>
              <a:t>Semiconductors</a:t>
            </a:r>
            <a:endParaRPr lang="tr-T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308" y="1945698"/>
            <a:ext cx="11132128" cy="4351338"/>
          </a:xfrm>
        </p:spPr>
        <p:txBody>
          <a:bodyPr>
            <a:normAutofit/>
          </a:bodyPr>
          <a:lstStyle/>
          <a:p>
            <a:r>
              <a:rPr lang="en-US" sz="3600" i="1" dirty="0" smtClean="0"/>
              <a:t>Semiconductors (Si)  act as insulators at low temperatures and conductors at higher temperatures.</a:t>
            </a:r>
          </a:p>
          <a:p>
            <a:r>
              <a:rPr lang="en-US" sz="3600" i="1" dirty="0" smtClean="0"/>
              <a:t>Conduction occurs at higher temperature because the electrons surrounding the semiconductor atoms can break away from their </a:t>
            </a:r>
            <a:r>
              <a:rPr lang="en-US" sz="3600" i="1" dirty="0" smtClean="0">
                <a:solidFill>
                  <a:srgbClr val="0070C0"/>
                </a:solidFill>
              </a:rPr>
              <a:t>covalent bond </a:t>
            </a:r>
            <a:r>
              <a:rPr lang="en-US" sz="3600" i="1" dirty="0" smtClean="0"/>
              <a:t>and move freely about the lattice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55517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7130"/>
          </a:xfrm>
        </p:spPr>
        <p:txBody>
          <a:bodyPr/>
          <a:lstStyle/>
          <a:p>
            <a:r>
              <a:rPr lang="tr-TR" dirty="0" err="1" smtClean="0"/>
              <a:t>Semiconductor</a:t>
            </a:r>
            <a:r>
              <a:rPr lang="tr-TR" dirty="0" smtClean="0"/>
              <a:t> </a:t>
            </a:r>
            <a:r>
              <a:rPr lang="tr-TR" dirty="0" err="1" smtClean="0"/>
              <a:t>structure</a:t>
            </a:r>
            <a:endParaRPr lang="tr-TR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79634"/>
            <a:ext cx="3937866" cy="3085813"/>
          </a:xfrm>
        </p:spPr>
      </p:pic>
      <p:sp>
        <p:nvSpPr>
          <p:cNvPr id="6" name="Rectangle 5"/>
          <p:cNvSpPr/>
          <p:nvPr/>
        </p:nvSpPr>
        <p:spPr>
          <a:xfrm>
            <a:off x="5257800" y="1579634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 A covalent bond consists of two atoms "sharing" a single electron. </a:t>
            </a:r>
            <a:endParaRPr lang="tr-TR" sz="2400" dirty="0" smtClean="0"/>
          </a:p>
          <a:p>
            <a:pPr algn="just"/>
            <a:endParaRPr lang="tr-TR" sz="2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Each atom forms 4 covalent bonds with the 4 surrounding atoms. </a:t>
            </a:r>
            <a:endParaRPr lang="tr-TR" sz="2400" dirty="0" smtClean="0"/>
          </a:p>
          <a:p>
            <a:pPr algn="just"/>
            <a:endParaRPr lang="tr-TR" sz="2400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 smtClean="0"/>
              <a:t>Therefore, between each atom and its 4 surrounding atoms, 8 electrons are being shared. </a:t>
            </a:r>
            <a:endParaRPr lang="tr-TR" sz="2400" dirty="0"/>
          </a:p>
        </p:txBody>
      </p:sp>
    </p:spTree>
    <p:extLst>
      <p:ext uri="{BB962C8B-B14F-4D97-AF65-F5344CB8AC3E}">
        <p14:creationId xmlns:p14="http://schemas.microsoft.com/office/powerpoint/2010/main" val="136813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-198295"/>
            <a:ext cx="10515600" cy="1325563"/>
          </a:xfrm>
        </p:spPr>
        <p:txBody>
          <a:bodyPr/>
          <a:lstStyle/>
          <a:p>
            <a:pPr algn="ctr"/>
            <a:r>
              <a:rPr lang="en-US" altLang="tr-TR" dirty="0" smtClean="0"/>
              <a:t>Electronic Properties of Si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idx="1"/>
          </p:nvPr>
        </p:nvSpPr>
        <p:spPr>
          <a:xfrm>
            <a:off x="921324" y="822036"/>
            <a:ext cx="10515600" cy="5354927"/>
          </a:xfrm>
        </p:spPr>
        <p:txBody>
          <a:bodyPr>
            <a:normAutofit fontScale="77500" lnSpcReduction="20000"/>
          </a:bodyPr>
          <a:lstStyle/>
          <a:p>
            <a:pPr marL="609600" indent="-609600">
              <a:lnSpc>
                <a:spcPct val="160000"/>
              </a:lnSpc>
              <a:spcBef>
                <a:spcPct val="0"/>
              </a:spcBef>
            </a:pPr>
            <a:endParaRPr lang="en-US" altLang="tr-TR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>
              <a:lnSpc>
                <a:spcPct val="160000"/>
              </a:lnSpc>
              <a:spcBef>
                <a:spcPct val="0"/>
              </a:spcBef>
              <a:buNone/>
            </a:pPr>
            <a:r>
              <a:rPr lang="en-US" altLang="tr-TR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altLang="tr-T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There are 2 types of mobile charge-carriers in Si:</a:t>
            </a:r>
          </a:p>
          <a:p>
            <a:pPr marL="990600" lvl="1" indent="-533400">
              <a:lnSpc>
                <a:spcPct val="160000"/>
              </a:lnSpc>
              <a:spcBef>
                <a:spcPct val="0"/>
              </a:spcBef>
            </a:pPr>
            <a:r>
              <a:rPr lang="en-US" altLang="tr-TR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Conduction electrons</a:t>
            </a:r>
            <a:r>
              <a:rPr lang="en-US" altLang="tr-T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tr-T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negatively charged;</a:t>
            </a:r>
          </a:p>
          <a:p>
            <a:pPr marL="990600" lvl="1" indent="-533400">
              <a:lnSpc>
                <a:spcPct val="160000"/>
              </a:lnSpc>
              <a:spcBef>
                <a:spcPct val="0"/>
              </a:spcBef>
            </a:pPr>
            <a:r>
              <a:rPr lang="en-US" altLang="tr-TR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Holes</a:t>
            </a:r>
            <a:r>
              <a:rPr lang="en-US" altLang="tr-T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tr-TR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positively charged.</a:t>
            </a:r>
          </a:p>
          <a:p>
            <a:pPr marL="990600" lvl="1" indent="-533400">
              <a:spcBef>
                <a:spcPct val="0"/>
              </a:spcBef>
            </a:pPr>
            <a:endParaRPr lang="en-US" altLang="tr-TR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tr-TR" sz="26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en-US" altLang="tr-T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concentration (#/cm</a:t>
            </a:r>
            <a:r>
              <a:rPr lang="en-US" altLang="tr-TR" sz="26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tr-TR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of conduction electrons &amp; holes in a semiconductor can be modulated in several ways:</a:t>
            </a:r>
          </a:p>
          <a:p>
            <a:pPr marL="1371600" lvl="2" indent="-457200">
              <a:lnSpc>
                <a:spcPct val="150000"/>
              </a:lnSpc>
              <a:spcBef>
                <a:spcPct val="25000"/>
              </a:spcBef>
              <a:buFontTx/>
              <a:buAutoNum type="arabicPeriod"/>
            </a:pPr>
            <a:r>
              <a:rPr lang="en-US" altLang="tr-TR" sz="40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adding special impurity atoms ( </a:t>
            </a:r>
            <a:r>
              <a:rPr lang="en-US" altLang="tr-TR" sz="4000" b="1" i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dopants </a:t>
            </a:r>
            <a:r>
              <a:rPr lang="en-US" altLang="tr-TR" sz="40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tr-TR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71600" lvl="2" indent="-457200">
              <a:lnSpc>
                <a:spcPct val="150000"/>
              </a:lnSpc>
              <a:spcBef>
                <a:spcPct val="25000"/>
              </a:spcBef>
              <a:buFontTx/>
              <a:buAutoNum type="arabicPeriod"/>
            </a:pPr>
            <a:r>
              <a:rPr lang="en-US" altLang="tr-TR" sz="26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applying an electric field</a:t>
            </a:r>
          </a:p>
          <a:p>
            <a:pPr marL="1371600" lvl="2" indent="-457200">
              <a:lnSpc>
                <a:spcPct val="150000"/>
              </a:lnSpc>
              <a:spcBef>
                <a:spcPct val="25000"/>
              </a:spcBef>
              <a:buFontTx/>
              <a:buAutoNum type="arabicPeriod"/>
            </a:pPr>
            <a:r>
              <a:rPr lang="en-US" altLang="tr-TR" sz="26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changing the temperature</a:t>
            </a:r>
          </a:p>
          <a:p>
            <a:pPr marL="1371600" lvl="2" indent="-457200">
              <a:lnSpc>
                <a:spcPct val="150000"/>
              </a:lnSpc>
              <a:spcBef>
                <a:spcPct val="25000"/>
              </a:spcBef>
              <a:buFontTx/>
              <a:buAutoNum type="arabicPeriod"/>
            </a:pPr>
            <a:r>
              <a:rPr lang="en-US" altLang="tr-TR" sz="2600" b="1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irradiation</a:t>
            </a:r>
          </a:p>
        </p:txBody>
      </p:sp>
    </p:spTree>
    <p:extLst>
      <p:ext uri="{BB962C8B-B14F-4D97-AF65-F5344CB8AC3E}">
        <p14:creationId xmlns:p14="http://schemas.microsoft.com/office/powerpoint/2010/main" val="22835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5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43452"/>
            <a:ext cx="10515600" cy="660111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tr-TR" dirty="0" smtClean="0"/>
              <a:t>Silicon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942109"/>
            <a:ext cx="10515600" cy="4846927"/>
          </a:xfrm>
        </p:spPr>
        <p:txBody>
          <a:bodyPr/>
          <a:lstStyle/>
          <a:p>
            <a:r>
              <a:rPr lang="en-US" altLang="tr-TR" dirty="0"/>
              <a:t>Atomic density: 5 x 10</a:t>
            </a:r>
            <a:r>
              <a:rPr lang="en-US" altLang="tr-TR" baseline="30000" dirty="0"/>
              <a:t>22</a:t>
            </a:r>
            <a:r>
              <a:rPr lang="en-US" altLang="tr-TR" dirty="0"/>
              <a:t> atoms/cm</a:t>
            </a:r>
            <a:r>
              <a:rPr lang="en-US" altLang="tr-TR" baseline="30000" dirty="0"/>
              <a:t>3</a:t>
            </a:r>
          </a:p>
          <a:p>
            <a:r>
              <a:rPr lang="en-US" altLang="tr-TR" dirty="0"/>
              <a:t>Si has four valence electrons.  Therefore, it can form covalent bonds with four of its nearest neighbors. </a:t>
            </a:r>
            <a:endParaRPr lang="tr-TR" altLang="tr-TR" dirty="0" smtClean="0"/>
          </a:p>
          <a:p>
            <a:pPr lvl="1"/>
            <a:endParaRPr lang="en-US" altLang="tr-TR" dirty="0"/>
          </a:p>
          <a:p>
            <a:r>
              <a:rPr lang="en-US" altLang="tr-TR" dirty="0"/>
              <a:t>When temperature goes up, electrons can become free to move about the Si lattice. </a:t>
            </a:r>
          </a:p>
        </p:txBody>
      </p:sp>
      <p:pic>
        <p:nvPicPr>
          <p:cNvPr id="1024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836988"/>
            <a:ext cx="7772400" cy="2335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808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smtClean="0"/>
              <a:t>Electron-Hole Pair Generation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tr-TR" sz="2800" dirty="0"/>
              <a:t>When a conduction electron is thermally generated, a “hole” is also generated.</a:t>
            </a:r>
          </a:p>
          <a:p>
            <a:r>
              <a:rPr lang="en-US" altLang="tr-TR" sz="2800" dirty="0"/>
              <a:t>A hole is associated with a positive charge, and is free to move about the Si lattice as well.</a:t>
            </a:r>
          </a:p>
        </p:txBody>
      </p:sp>
      <p:pic>
        <p:nvPicPr>
          <p:cNvPr id="1229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716338"/>
            <a:ext cx="7924800" cy="199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4558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92367"/>
            <a:ext cx="10363200" cy="560388"/>
          </a:xfrm>
          <a:noFill/>
          <a:ln w="12700" cap="flat">
            <a:solidFill>
              <a:schemeClr val="tx1"/>
            </a:solidFill>
            <a:prstDash val="lgDashDot"/>
            <a:miter lim="800000"/>
            <a:headEnd/>
            <a:tailEnd/>
          </a:ln>
        </p:spPr>
        <p:txBody>
          <a:bodyPr/>
          <a:lstStyle/>
          <a:p>
            <a:r>
              <a:rPr lang="tr-TR" altLang="zh-TW" dirty="0" smtClean="0"/>
              <a:t>S</a:t>
            </a:r>
            <a:r>
              <a:rPr lang="en-US" altLang="zh-TW" dirty="0" err="1" smtClean="0"/>
              <a:t>emiconductor</a:t>
            </a:r>
            <a:endParaRPr lang="en-US" altLang="zh-TW" dirty="0"/>
          </a:p>
        </p:txBody>
      </p:sp>
      <p:grpSp>
        <p:nvGrpSpPr>
          <p:cNvPr id="27679" name="Group 31"/>
          <p:cNvGrpSpPr>
            <a:grpSpLocks/>
          </p:cNvGrpSpPr>
          <p:nvPr/>
        </p:nvGrpSpPr>
        <p:grpSpPr bwMode="auto">
          <a:xfrm>
            <a:off x="6600826" y="1827214"/>
            <a:ext cx="3959225" cy="1412875"/>
            <a:chOff x="3334" y="1298"/>
            <a:chExt cx="2494" cy="890"/>
          </a:xfrm>
        </p:grpSpPr>
        <p:grpSp>
          <p:nvGrpSpPr>
            <p:cNvPr id="27674" name="Group 26"/>
            <p:cNvGrpSpPr>
              <a:grpSpLocks/>
            </p:cNvGrpSpPr>
            <p:nvPr/>
          </p:nvGrpSpPr>
          <p:grpSpPr bwMode="auto">
            <a:xfrm>
              <a:off x="3334" y="1344"/>
              <a:ext cx="1724" cy="408"/>
              <a:chOff x="3243" y="1344"/>
              <a:chExt cx="1724" cy="408"/>
            </a:xfrm>
          </p:grpSpPr>
          <p:sp>
            <p:nvSpPr>
              <p:cNvPr id="27660" name="Rectangle 12"/>
              <p:cNvSpPr>
                <a:spLocks noChangeArrowheads="1"/>
              </p:cNvSpPr>
              <p:nvPr/>
            </p:nvSpPr>
            <p:spPr bwMode="auto">
              <a:xfrm>
                <a:off x="3243" y="1661"/>
                <a:ext cx="499" cy="91"/>
              </a:xfrm>
              <a:prstGeom prst="rect">
                <a:avLst/>
              </a:prstGeom>
              <a:solidFill>
                <a:srgbClr val="FF6600">
                  <a:alpha val="30000"/>
                </a:srgb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tr-TR" sz="2400">
                  <a:solidFill>
                    <a:srgbClr val="000000"/>
                  </a:solidFill>
                  <a:latin typeface="Times New Roman" panose="02020603050405020304" pitchFamily="18" charset="0"/>
                  <a:ea typeface="新細明體" pitchFamily="18" charset="-120"/>
                </a:endParaRPr>
              </a:p>
            </p:txBody>
          </p:sp>
          <p:sp>
            <p:nvSpPr>
              <p:cNvPr id="27661" name="Rectangle 13"/>
              <p:cNvSpPr>
                <a:spLocks noChangeArrowheads="1"/>
              </p:cNvSpPr>
              <p:nvPr/>
            </p:nvSpPr>
            <p:spPr bwMode="auto">
              <a:xfrm>
                <a:off x="3833" y="1661"/>
                <a:ext cx="499" cy="91"/>
              </a:xfrm>
              <a:prstGeom prst="rect">
                <a:avLst/>
              </a:prstGeom>
              <a:solidFill>
                <a:srgbClr val="FF6600">
                  <a:alpha val="30000"/>
                </a:srgb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tr-TR" sz="2400">
                  <a:solidFill>
                    <a:srgbClr val="000000"/>
                  </a:solidFill>
                  <a:latin typeface="Times New Roman" panose="02020603050405020304" pitchFamily="18" charset="0"/>
                  <a:ea typeface="新細明體" pitchFamily="18" charset="-120"/>
                </a:endParaRPr>
              </a:p>
            </p:txBody>
          </p:sp>
          <p:sp>
            <p:nvSpPr>
              <p:cNvPr id="27662" name="Rectangle 14"/>
              <p:cNvSpPr>
                <a:spLocks noChangeArrowheads="1"/>
              </p:cNvSpPr>
              <p:nvPr/>
            </p:nvSpPr>
            <p:spPr bwMode="auto">
              <a:xfrm>
                <a:off x="4468" y="1661"/>
                <a:ext cx="499" cy="91"/>
              </a:xfrm>
              <a:prstGeom prst="rect">
                <a:avLst/>
              </a:prstGeom>
              <a:solidFill>
                <a:srgbClr val="FF6600">
                  <a:alpha val="30000"/>
                </a:srgb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tr-TR" sz="2400">
                  <a:solidFill>
                    <a:srgbClr val="000000"/>
                  </a:solidFill>
                  <a:latin typeface="Times New Roman" panose="02020603050405020304" pitchFamily="18" charset="0"/>
                  <a:ea typeface="新細明體" pitchFamily="18" charset="-120"/>
                </a:endParaRPr>
              </a:p>
            </p:txBody>
          </p:sp>
          <p:sp>
            <p:nvSpPr>
              <p:cNvPr id="27663" name="Rectangle 15"/>
              <p:cNvSpPr>
                <a:spLocks noChangeArrowheads="1"/>
              </p:cNvSpPr>
              <p:nvPr/>
            </p:nvSpPr>
            <p:spPr bwMode="auto">
              <a:xfrm>
                <a:off x="3243" y="1570"/>
                <a:ext cx="499" cy="91"/>
              </a:xfrm>
              <a:prstGeom prst="rect">
                <a:avLst/>
              </a:prstGeom>
              <a:solidFill>
                <a:schemeClr val="accent1">
                  <a:alpha val="3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tr-TR" sz="2400">
                  <a:solidFill>
                    <a:srgbClr val="000000"/>
                  </a:solidFill>
                  <a:latin typeface="Times New Roman" panose="02020603050405020304" pitchFamily="18" charset="0"/>
                  <a:ea typeface="新細明體" pitchFamily="18" charset="-120"/>
                </a:endParaRPr>
              </a:p>
            </p:txBody>
          </p:sp>
          <p:sp>
            <p:nvSpPr>
              <p:cNvPr id="27664" name="Rectangle 16"/>
              <p:cNvSpPr>
                <a:spLocks noChangeArrowheads="1"/>
              </p:cNvSpPr>
              <p:nvPr/>
            </p:nvSpPr>
            <p:spPr bwMode="auto">
              <a:xfrm>
                <a:off x="3833" y="1480"/>
                <a:ext cx="499" cy="91"/>
              </a:xfrm>
              <a:prstGeom prst="rect">
                <a:avLst/>
              </a:prstGeom>
              <a:solidFill>
                <a:schemeClr val="accent1">
                  <a:alpha val="3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tr-TR" sz="2400">
                  <a:solidFill>
                    <a:srgbClr val="000000"/>
                  </a:solidFill>
                  <a:latin typeface="Times New Roman" panose="02020603050405020304" pitchFamily="18" charset="0"/>
                  <a:ea typeface="新細明體" pitchFamily="18" charset="-120"/>
                </a:endParaRPr>
              </a:p>
            </p:txBody>
          </p:sp>
          <p:sp>
            <p:nvSpPr>
              <p:cNvPr id="27665" name="Rectangle 17"/>
              <p:cNvSpPr>
                <a:spLocks noChangeArrowheads="1"/>
              </p:cNvSpPr>
              <p:nvPr/>
            </p:nvSpPr>
            <p:spPr bwMode="auto">
              <a:xfrm>
                <a:off x="4468" y="1344"/>
                <a:ext cx="499" cy="91"/>
              </a:xfrm>
              <a:prstGeom prst="rect">
                <a:avLst/>
              </a:prstGeom>
              <a:solidFill>
                <a:schemeClr val="accent1">
                  <a:alpha val="3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tr-TR" sz="2400">
                  <a:solidFill>
                    <a:srgbClr val="000000"/>
                  </a:solidFill>
                  <a:latin typeface="Times New Roman" panose="02020603050405020304" pitchFamily="18" charset="0"/>
                  <a:ea typeface="新細明體" pitchFamily="18" charset="-120"/>
                </a:endParaRPr>
              </a:p>
            </p:txBody>
          </p:sp>
          <p:sp>
            <p:nvSpPr>
              <p:cNvPr id="27667" name="Line 19"/>
              <p:cNvSpPr>
                <a:spLocks noChangeShapeType="1"/>
              </p:cNvSpPr>
              <p:nvPr/>
            </p:nvSpPr>
            <p:spPr bwMode="auto">
              <a:xfrm flipV="1">
                <a:off x="4740" y="1434"/>
                <a:ext cx="0" cy="227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 type="arrow" w="med" len="med"/>
                <a:tailEnd type="arrow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tr-TR" sz="2400">
                  <a:solidFill>
                    <a:srgbClr val="000000"/>
                  </a:solidFill>
                  <a:latin typeface="Times New Roman" panose="02020603050405020304" pitchFamily="18" charset="0"/>
                  <a:ea typeface="新細明體" pitchFamily="18" charset="-120"/>
                </a:endParaRPr>
              </a:p>
            </p:txBody>
          </p:sp>
          <p:sp>
            <p:nvSpPr>
              <p:cNvPr id="27668" name="Line 20"/>
              <p:cNvSpPr>
                <a:spLocks noChangeAspect="1" noChangeShapeType="1"/>
              </p:cNvSpPr>
              <p:nvPr/>
            </p:nvSpPr>
            <p:spPr bwMode="auto">
              <a:xfrm flipV="1">
                <a:off x="4059" y="1539"/>
                <a:ext cx="1" cy="122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 type="arrow" w="med" len="med"/>
                <a:tailEnd type="arrow" w="sm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tr-TR" sz="2400">
                  <a:solidFill>
                    <a:srgbClr val="000000"/>
                  </a:solidFill>
                  <a:latin typeface="Times New Roman" panose="02020603050405020304" pitchFamily="18" charset="0"/>
                  <a:ea typeface="新細明體" pitchFamily="18" charset="-120"/>
                </a:endParaRPr>
              </a:p>
            </p:txBody>
          </p:sp>
          <p:sp>
            <p:nvSpPr>
              <p:cNvPr id="27669" name="Text Box 21"/>
              <p:cNvSpPr txBox="1">
                <a:spLocks noChangeArrowheads="1"/>
              </p:cNvSpPr>
              <p:nvPr/>
            </p:nvSpPr>
            <p:spPr bwMode="auto">
              <a:xfrm>
                <a:off x="4422" y="1480"/>
                <a:ext cx="363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TW" sz="1400">
                    <a:solidFill>
                      <a:srgbClr val="FF0000"/>
                    </a:solidFill>
                    <a:latin typeface="Times New Roman" panose="02020603050405020304" pitchFamily="18" charset="0"/>
                    <a:ea typeface="新細明體" pitchFamily="18" charset="-120"/>
                  </a:rPr>
                  <a:t>Eg</a:t>
                </a:r>
              </a:p>
            </p:txBody>
          </p:sp>
        </p:grpSp>
        <p:sp>
          <p:nvSpPr>
            <p:cNvPr id="27671" name="Text Box 23"/>
            <p:cNvSpPr txBox="1">
              <a:spLocks noChangeArrowheads="1"/>
            </p:cNvSpPr>
            <p:nvPr/>
          </p:nvSpPr>
          <p:spPr bwMode="auto">
            <a:xfrm>
              <a:off x="5012" y="1298"/>
              <a:ext cx="81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TW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新細明體" pitchFamily="18" charset="-120"/>
                </a:rPr>
                <a:t>conductive band</a:t>
              </a:r>
            </a:p>
          </p:txBody>
        </p:sp>
        <p:sp>
          <p:nvSpPr>
            <p:cNvPr id="27672" name="Text Box 24"/>
            <p:cNvSpPr txBox="1">
              <a:spLocks noChangeArrowheads="1"/>
            </p:cNvSpPr>
            <p:nvPr/>
          </p:nvSpPr>
          <p:spPr bwMode="auto">
            <a:xfrm>
              <a:off x="4921" y="1624"/>
              <a:ext cx="86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TW" sz="1200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itchFamily="18" charset="-120"/>
                </a:rPr>
                <a:t>valence band</a:t>
              </a:r>
            </a:p>
          </p:txBody>
        </p:sp>
        <p:sp>
          <p:nvSpPr>
            <p:cNvPr id="27673" name="Text Box 25"/>
            <p:cNvSpPr txBox="1">
              <a:spLocks noChangeArrowheads="1"/>
            </p:cNvSpPr>
            <p:nvPr/>
          </p:nvSpPr>
          <p:spPr bwMode="auto">
            <a:xfrm>
              <a:off x="5057" y="1480"/>
              <a:ext cx="59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TW" sz="1200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itchFamily="18" charset="-120"/>
                </a:rPr>
                <a:t>energy gap</a:t>
              </a:r>
            </a:p>
          </p:txBody>
        </p:sp>
        <p:sp>
          <p:nvSpPr>
            <p:cNvPr id="27676" name="Text Box 28"/>
            <p:cNvSpPr txBox="1">
              <a:spLocks noChangeArrowheads="1"/>
            </p:cNvSpPr>
            <p:nvPr/>
          </p:nvSpPr>
          <p:spPr bwMode="auto">
            <a:xfrm>
              <a:off x="3334" y="1842"/>
              <a:ext cx="49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TW" sz="1200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itchFamily="18" charset="-120"/>
                </a:rPr>
                <a:t>metal</a:t>
              </a:r>
            </a:p>
          </p:txBody>
        </p:sp>
        <p:sp>
          <p:nvSpPr>
            <p:cNvPr id="27677" name="Text Box 29"/>
            <p:cNvSpPr txBox="1">
              <a:spLocks noChangeArrowheads="1"/>
            </p:cNvSpPr>
            <p:nvPr/>
          </p:nvSpPr>
          <p:spPr bwMode="auto">
            <a:xfrm>
              <a:off x="3742" y="1842"/>
              <a:ext cx="862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TW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新細明體" pitchFamily="18" charset="-120"/>
                </a:rPr>
                <a:t>Semiconductor </a:t>
              </a:r>
            </a:p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TW" sz="1200" b="1" dirty="0" err="1">
                  <a:solidFill>
                    <a:srgbClr val="FF0000"/>
                  </a:solidFill>
                  <a:latin typeface="Times New Roman" panose="02020603050405020304" pitchFamily="18" charset="0"/>
                  <a:ea typeface="新細明體" pitchFamily="18" charset="-120"/>
                </a:rPr>
                <a:t>Eg</a:t>
              </a:r>
              <a:r>
                <a:rPr kumimoji="1" lang="en-US" altLang="zh-TW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新細明體" pitchFamily="18" charset="-120"/>
                </a:rPr>
                <a:t> ~</a:t>
              </a:r>
              <a:r>
                <a:rPr kumimoji="1" lang="en-US" altLang="zh-TW" sz="12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新細明體" pitchFamily="18" charset="-120"/>
                </a:rPr>
                <a:t> 1~3</a:t>
              </a:r>
              <a:r>
                <a:rPr kumimoji="1" lang="en-US" altLang="zh-TW" sz="12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新細明體" pitchFamily="18" charset="-120"/>
                </a:rPr>
                <a:t> eV</a:t>
              </a:r>
            </a:p>
          </p:txBody>
        </p:sp>
        <p:sp>
          <p:nvSpPr>
            <p:cNvPr id="27678" name="Text Box 30"/>
            <p:cNvSpPr txBox="1">
              <a:spLocks noChangeArrowheads="1"/>
            </p:cNvSpPr>
            <p:nvPr/>
          </p:nvSpPr>
          <p:spPr bwMode="auto">
            <a:xfrm>
              <a:off x="4513" y="1842"/>
              <a:ext cx="59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TW" sz="1200" b="1">
                  <a:solidFill>
                    <a:srgbClr val="000000"/>
                  </a:solidFill>
                  <a:latin typeface="Times New Roman" panose="02020603050405020304" pitchFamily="18" charset="0"/>
                  <a:ea typeface="新細明體" pitchFamily="18" charset="-120"/>
                </a:rPr>
                <a:t>insulation</a:t>
              </a:r>
            </a:p>
          </p:txBody>
        </p:sp>
      </p:grpSp>
      <p:sp>
        <p:nvSpPr>
          <p:cNvPr id="27684" name="Text Box 36"/>
          <p:cNvSpPr txBox="1">
            <a:spLocks noChangeArrowheads="1"/>
          </p:cNvSpPr>
          <p:nvPr/>
        </p:nvSpPr>
        <p:spPr bwMode="auto">
          <a:xfrm>
            <a:off x="7076644" y="3497265"/>
            <a:ext cx="1223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TW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新細明體" pitchFamily="18" charset="-120"/>
              </a:rPr>
              <a:t>doping</a:t>
            </a:r>
          </a:p>
        </p:txBody>
      </p:sp>
      <p:grpSp>
        <p:nvGrpSpPr>
          <p:cNvPr id="27688" name="Group 40"/>
          <p:cNvGrpSpPr>
            <a:grpSpLocks/>
          </p:cNvGrpSpPr>
          <p:nvPr/>
        </p:nvGrpSpPr>
        <p:grpSpPr bwMode="auto">
          <a:xfrm>
            <a:off x="6816726" y="3981441"/>
            <a:ext cx="3743325" cy="2487613"/>
            <a:chOff x="3334" y="2568"/>
            <a:chExt cx="2358" cy="1567"/>
          </a:xfrm>
        </p:grpSpPr>
        <p:grpSp>
          <p:nvGrpSpPr>
            <p:cNvPr id="27687" name="Group 39"/>
            <p:cNvGrpSpPr>
              <a:grpSpLocks/>
            </p:cNvGrpSpPr>
            <p:nvPr/>
          </p:nvGrpSpPr>
          <p:grpSpPr bwMode="auto">
            <a:xfrm>
              <a:off x="3334" y="2568"/>
              <a:ext cx="2194" cy="1567"/>
              <a:chOff x="3334" y="2568"/>
              <a:chExt cx="2194" cy="1567"/>
            </a:xfrm>
          </p:grpSpPr>
          <p:pic>
            <p:nvPicPr>
              <p:cNvPr id="27680" name="Picture 32" descr="Acceptor_in_Si_lattice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70" y="2568"/>
                <a:ext cx="966" cy="10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27682" name="Picture 34" descr="Donor_in_Si_lattice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04" y="2614"/>
                <a:ext cx="924" cy="99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sp>
            <p:nvSpPr>
              <p:cNvPr id="27685" name="Text Box 37"/>
              <p:cNvSpPr txBox="1">
                <a:spLocks noChangeArrowheads="1"/>
              </p:cNvSpPr>
              <p:nvPr/>
            </p:nvSpPr>
            <p:spPr bwMode="auto">
              <a:xfrm>
                <a:off x="3334" y="3612"/>
                <a:ext cx="1134" cy="5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kumimoji="1" lang="en-US" altLang="zh-TW" sz="2400">
                    <a:solidFill>
                      <a:srgbClr val="000000"/>
                    </a:solidFill>
                    <a:latin typeface="Times New Roman" panose="02020603050405020304" pitchFamily="18" charset="0"/>
                    <a:ea typeface="新細明體" pitchFamily="18" charset="-120"/>
                  </a:rPr>
                  <a:t>P-type (IIIA) (acceptor)</a:t>
                </a:r>
              </a:p>
            </p:txBody>
          </p:sp>
        </p:grpSp>
        <p:sp>
          <p:nvSpPr>
            <p:cNvPr id="27686" name="Text Box 38"/>
            <p:cNvSpPr txBox="1">
              <a:spLocks noChangeArrowheads="1"/>
            </p:cNvSpPr>
            <p:nvPr/>
          </p:nvSpPr>
          <p:spPr bwMode="auto">
            <a:xfrm>
              <a:off x="4558" y="3612"/>
              <a:ext cx="1134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TW" sz="2400">
                  <a:solidFill>
                    <a:srgbClr val="000000"/>
                  </a:solidFill>
                  <a:latin typeface="Times New Roman" panose="02020603050405020304" pitchFamily="18" charset="0"/>
                  <a:ea typeface="新細明體" pitchFamily="18" charset="-120"/>
                </a:rPr>
                <a:t>N-type (VA) (donor)</a:t>
              </a:r>
            </a:p>
          </p:txBody>
        </p:sp>
      </p:grpSp>
      <p:sp>
        <p:nvSpPr>
          <p:cNvPr id="27689" name="Text Box 41"/>
          <p:cNvSpPr txBox="1">
            <a:spLocks noChangeArrowheads="1"/>
          </p:cNvSpPr>
          <p:nvPr/>
        </p:nvSpPr>
        <p:spPr bwMode="auto">
          <a:xfrm>
            <a:off x="6438901" y="1184422"/>
            <a:ext cx="42132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TW" b="1" i="1" dirty="0">
                <a:solidFill>
                  <a:srgbClr val="000000"/>
                </a:solidFill>
                <a:latin typeface="Times New Roman" panose="02020603050405020304" pitchFamily="18" charset="0"/>
                <a:ea typeface="新細明體" pitchFamily="18" charset="-120"/>
              </a:rPr>
              <a:t>Energy band structure of different matters</a:t>
            </a:r>
          </a:p>
        </p:txBody>
      </p:sp>
      <p:sp>
        <p:nvSpPr>
          <p:cNvPr id="27690" name="Text Box 42"/>
          <p:cNvSpPr txBox="1">
            <a:spLocks noChangeArrowheads="1"/>
          </p:cNvSpPr>
          <p:nvPr/>
        </p:nvSpPr>
        <p:spPr bwMode="auto">
          <a:xfrm>
            <a:off x="912021" y="2021117"/>
            <a:ext cx="4824412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r>
              <a:rPr kumimoji="1" lang="en-US" altLang="zh-TW" sz="2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itchFamily="18" charset="-120"/>
              </a:rPr>
              <a:t> energy band structure : metal, semiconductor, insulation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r>
              <a:rPr kumimoji="1" lang="en-US" altLang="zh-TW" sz="2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itchFamily="18" charset="-120"/>
              </a:rPr>
              <a:t> An </a:t>
            </a:r>
            <a:r>
              <a:rPr kumimoji="1"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新細明體" pitchFamily="18" charset="-120"/>
              </a:rPr>
              <a:t>intrinsic</a:t>
            </a:r>
            <a:r>
              <a:rPr kumimoji="1" lang="en-US" altLang="zh-TW" sz="2400" dirty="0">
                <a:solidFill>
                  <a:srgbClr val="FF0000"/>
                </a:solidFill>
                <a:latin typeface="Times New Roman" panose="02020603050405020304" pitchFamily="18" charset="0"/>
                <a:ea typeface="新細明體" pitchFamily="18" charset="-120"/>
              </a:rPr>
              <a:t> </a:t>
            </a:r>
            <a:r>
              <a:rPr kumimoji="1" lang="en-US" altLang="zh-TW" sz="2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itchFamily="18" charset="-120"/>
              </a:rPr>
              <a:t>semiconductor, also called an </a:t>
            </a:r>
            <a:r>
              <a:rPr kumimoji="1" lang="en-US" altLang="zh-TW" sz="2400" b="1" dirty="0" err="1">
                <a:solidFill>
                  <a:srgbClr val="FF0000"/>
                </a:solidFill>
                <a:latin typeface="Times New Roman" panose="02020603050405020304" pitchFamily="18" charset="0"/>
                <a:ea typeface="新細明體" pitchFamily="18" charset="-120"/>
              </a:rPr>
              <a:t>undoped</a:t>
            </a:r>
            <a:r>
              <a:rPr kumimoji="1" lang="en-US" altLang="zh-TW" sz="2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itchFamily="18" charset="-120"/>
              </a:rPr>
              <a:t> semiconductor, is a pure semiconductor without any significant dopant species present.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r>
              <a:rPr kumimoji="1" lang="en-US" altLang="zh-TW" sz="2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itchFamily="18" charset="-120"/>
              </a:rPr>
              <a:t> doping (</a:t>
            </a:r>
            <a:r>
              <a:rPr kumimoji="1" lang="en-US" altLang="zh-TW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新細明體" pitchFamily="18" charset="-120"/>
              </a:rPr>
              <a:t>extrinsic</a:t>
            </a:r>
            <a:r>
              <a:rPr kumimoji="1" lang="en-US" altLang="zh-TW" sz="2400" dirty="0">
                <a:solidFill>
                  <a:srgbClr val="000000"/>
                </a:solidFill>
                <a:latin typeface="Times New Roman" panose="02020603050405020304" pitchFamily="18" charset="0"/>
                <a:ea typeface="新細明體" pitchFamily="18" charset="-120"/>
              </a:rPr>
              <a:t> semiconductor ) : p-type, n-type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FontTx/>
              <a:buChar char="•"/>
            </a:pPr>
            <a:endParaRPr kumimoji="1" lang="en-US" altLang="zh-TW" sz="2400" dirty="0">
              <a:solidFill>
                <a:srgbClr val="000000"/>
              </a:solidFill>
              <a:latin typeface="Times New Roman" panose="02020603050405020304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3274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76200"/>
            <a:ext cx="8534400" cy="588818"/>
          </a:xfrm>
        </p:spPr>
        <p:txBody>
          <a:bodyPr/>
          <a:lstStyle/>
          <a:p>
            <a:r>
              <a:rPr lang="en-US" altLang="tr-TR" dirty="0" smtClean="0"/>
              <a:t>Carrier Concentrations in Intrinsic Si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57745"/>
            <a:ext cx="10972800" cy="4768420"/>
          </a:xfrm>
        </p:spPr>
        <p:txBody>
          <a:bodyPr/>
          <a:lstStyle/>
          <a:p>
            <a:r>
              <a:rPr lang="en-US" altLang="tr-TR" sz="2800"/>
              <a:t>The “band-gap energy” </a:t>
            </a:r>
            <a:r>
              <a:rPr lang="en-US" altLang="tr-TR" sz="2800" i="1"/>
              <a:t>E</a:t>
            </a:r>
            <a:r>
              <a:rPr lang="en-US" altLang="tr-TR" sz="2800" i="1" baseline="-25000"/>
              <a:t>g</a:t>
            </a:r>
            <a:r>
              <a:rPr lang="en-US" altLang="tr-TR" sz="2800"/>
              <a:t> is the amount of energy needed to remove an electron from a covalent bond. </a:t>
            </a:r>
          </a:p>
          <a:p>
            <a:r>
              <a:rPr lang="en-US" altLang="tr-TR" sz="2800"/>
              <a:t>The concentration of conduction electrons in intrinsic silicon, </a:t>
            </a:r>
            <a:r>
              <a:rPr lang="en-US" altLang="tr-TR" sz="2800" i="1"/>
              <a:t>n</a:t>
            </a:r>
            <a:r>
              <a:rPr lang="en-US" altLang="tr-TR" sz="2800" i="1" baseline="-25000"/>
              <a:t>i</a:t>
            </a:r>
            <a:r>
              <a:rPr lang="en-US" altLang="tr-TR" sz="2800"/>
              <a:t>, depends exponentially on </a:t>
            </a:r>
            <a:r>
              <a:rPr lang="en-US" altLang="tr-TR" sz="2800" i="1"/>
              <a:t>E</a:t>
            </a:r>
            <a:r>
              <a:rPr lang="en-US" altLang="tr-TR" sz="2800" i="1" baseline="-25000"/>
              <a:t>g</a:t>
            </a:r>
            <a:r>
              <a:rPr lang="en-US" altLang="tr-TR" sz="2800" i="1"/>
              <a:t> </a:t>
            </a:r>
            <a:r>
              <a:rPr lang="en-US" altLang="tr-TR" sz="2800"/>
              <a:t>and the absolute temperature (</a:t>
            </a:r>
            <a:r>
              <a:rPr lang="en-US" altLang="tr-TR" sz="2800" i="1"/>
              <a:t>T</a:t>
            </a:r>
            <a:r>
              <a:rPr lang="en-US" altLang="tr-TR" sz="2800"/>
              <a:t>):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3276600" y="3711575"/>
          <a:ext cx="5638800" cy="242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8" name="Equation" r:id="rId3" imgW="2565360" imgH="1143000" progId="Equation.3">
                  <p:embed/>
                </p:oleObj>
              </mc:Choice>
              <mc:Fallback>
                <p:oleObj name="Equation" r:id="rId3" imgW="2565360" imgH="1143000" progId="Equation.3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711575"/>
                        <a:ext cx="5638800" cy="242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5054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dirty="0" smtClean="0"/>
              <a:t>Doping (N type)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tr-TR" sz="2800"/>
              <a:t>Si can be “doped” with other elements to change its electrical properties.</a:t>
            </a:r>
          </a:p>
          <a:p>
            <a:pPr>
              <a:lnSpc>
                <a:spcPct val="90000"/>
              </a:lnSpc>
            </a:pPr>
            <a:r>
              <a:rPr lang="en-US" altLang="tr-TR" sz="2800"/>
              <a:t>For example, if Si is doped with phosphorus (P), each P atom can contribute a conduction electron, so that the Si lattice has more electrons than holes, </a:t>
            </a:r>
            <a:r>
              <a:rPr lang="en-US" altLang="tr-TR" sz="2800" i="1"/>
              <a:t>i.e.</a:t>
            </a:r>
            <a:r>
              <a:rPr lang="en-US" altLang="tr-TR" sz="2800"/>
              <a:t> it becomes “N type”:</a:t>
            </a:r>
          </a:p>
        </p:txBody>
      </p:sp>
      <p:pic>
        <p:nvPicPr>
          <p:cNvPr id="1331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700" y="3886200"/>
            <a:ext cx="3314700" cy="2312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extBox 7"/>
          <p:cNvSpPr txBox="1">
            <a:spLocks noChangeArrowheads="1"/>
          </p:cNvSpPr>
          <p:nvPr/>
        </p:nvSpPr>
        <p:spPr bwMode="auto">
          <a:xfrm>
            <a:off x="7286626" y="3657601"/>
            <a:ext cx="2466975" cy="9239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r-TR" b="1" u="sng">
                <a:solidFill>
                  <a:prstClr val="black"/>
                </a:solidFill>
              </a:rPr>
              <a:t>Notation</a:t>
            </a:r>
            <a:r>
              <a:rPr lang="en-US" altLang="tr-TR" b="1">
                <a:solidFill>
                  <a:prstClr val="black"/>
                </a:solidFill>
              </a:rPr>
              <a:t>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r-TR" b="1" i="1">
                <a:solidFill>
                  <a:prstClr val="black"/>
                </a:solidFill>
              </a:rPr>
              <a:t>n</a:t>
            </a:r>
            <a:r>
              <a:rPr lang="en-US" altLang="tr-TR">
                <a:solidFill>
                  <a:prstClr val="black"/>
                </a:solidFill>
              </a:rPr>
              <a:t> = conduction electron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r-TR">
                <a:solidFill>
                  <a:prstClr val="black"/>
                </a:solidFill>
              </a:rPr>
              <a:t>      concentration</a:t>
            </a:r>
          </a:p>
        </p:txBody>
      </p:sp>
    </p:spTree>
    <p:extLst>
      <p:ext uri="{BB962C8B-B14F-4D97-AF65-F5344CB8AC3E}">
        <p14:creationId xmlns:p14="http://schemas.microsoft.com/office/powerpoint/2010/main" val="1018169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890" y="300464"/>
            <a:ext cx="10515600" cy="937202"/>
          </a:xfrm>
        </p:spPr>
        <p:txBody>
          <a:bodyPr/>
          <a:lstStyle/>
          <a:p>
            <a:pPr algn="ctr"/>
            <a:r>
              <a:rPr lang="tr-TR" b="1" dirty="0" err="1" smtClean="0"/>
              <a:t>Textbooks</a:t>
            </a:r>
            <a:endParaRPr lang="tr-T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409" y="1311554"/>
            <a:ext cx="11125300" cy="5109123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u="sng" dirty="0" smtClean="0">
                <a:hlinkClick r:id="rId2"/>
              </a:rPr>
              <a:t>Microelectronic </a:t>
            </a:r>
            <a:r>
              <a:rPr lang="en-US" u="sng" dirty="0">
                <a:hlinkClick r:id="rId2"/>
              </a:rPr>
              <a:t>Circuits</a:t>
            </a:r>
            <a:r>
              <a:rPr lang="en-US" dirty="0"/>
              <a:t>, </a:t>
            </a:r>
            <a:r>
              <a:rPr lang="en-US" dirty="0" smtClean="0"/>
              <a:t>A.S</a:t>
            </a:r>
            <a:r>
              <a:rPr lang="en-US" dirty="0"/>
              <a:t>. </a:t>
            </a:r>
            <a:r>
              <a:rPr lang="en-US" dirty="0" err="1"/>
              <a:t>Sedra</a:t>
            </a:r>
            <a:r>
              <a:rPr lang="en-US" dirty="0"/>
              <a:t>, K.C. Smith, </a:t>
            </a:r>
            <a:r>
              <a:rPr lang="en-US" dirty="0" err="1" smtClean="0"/>
              <a:t>OxfordUniversity</a:t>
            </a:r>
            <a:r>
              <a:rPr lang="en-US" dirty="0" smtClean="0"/>
              <a:t> </a:t>
            </a:r>
            <a:r>
              <a:rPr lang="en-US" dirty="0"/>
              <a:t>Press, 2003. ISBN: 0-19-514252-7</a:t>
            </a:r>
            <a:r>
              <a:rPr lang="en-US" dirty="0" smtClean="0"/>
              <a:t>.</a:t>
            </a:r>
            <a:endParaRPr lang="tr-TR" dirty="0" smtClean="0"/>
          </a:p>
          <a:p>
            <a:pPr algn="just">
              <a:lnSpc>
                <a:spcPct val="100000"/>
              </a:lnSpc>
            </a:pPr>
            <a:r>
              <a:rPr lang="tr-TR" u="sng" dirty="0">
                <a:hlinkClick r:id="rId3"/>
              </a:rPr>
              <a:t>Fundamentals of </a:t>
            </a:r>
            <a:r>
              <a:rPr lang="tr-TR" u="sng" dirty="0" err="1">
                <a:hlinkClick r:id="rId3"/>
              </a:rPr>
              <a:t>Microelectronics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Behzad</a:t>
            </a:r>
            <a:r>
              <a:rPr lang="tr-TR" dirty="0"/>
              <a:t> </a:t>
            </a:r>
            <a:r>
              <a:rPr lang="tr-TR" dirty="0" err="1"/>
              <a:t>Razavi</a:t>
            </a:r>
            <a:r>
              <a:rPr lang="tr-TR" dirty="0"/>
              <a:t> (Author)</a:t>
            </a:r>
            <a:endParaRPr lang="tr-TR" dirty="0" smtClean="0"/>
          </a:p>
          <a:p>
            <a:pPr algn="just">
              <a:lnSpc>
                <a:spcPct val="100000"/>
              </a:lnSpc>
            </a:pPr>
            <a:r>
              <a:rPr lang="tr-TR" dirty="0">
                <a:solidFill>
                  <a:srgbClr val="0070C0"/>
                </a:solidFill>
              </a:rPr>
              <a:t>Elektronik Elemanları</a:t>
            </a:r>
            <a:r>
              <a:rPr lang="tr-TR" dirty="0"/>
              <a:t>, D. Leblebici, SEÇ Yayın Dağıtım, </a:t>
            </a:r>
            <a:r>
              <a:rPr lang="tr-TR" dirty="0" err="1"/>
              <a:t>Istanbul</a:t>
            </a:r>
            <a:r>
              <a:rPr lang="tr-TR" dirty="0"/>
              <a:t>, 2001. ISBN: 975-7670-32-4</a:t>
            </a:r>
            <a:r>
              <a:rPr lang="tr-TR" dirty="0" smtClean="0"/>
              <a:t>.</a:t>
            </a:r>
          </a:p>
          <a:p>
            <a:pPr algn="just">
              <a:lnSpc>
                <a:spcPct val="100000"/>
              </a:lnSpc>
            </a:pPr>
            <a:endParaRPr lang="tr-TR" dirty="0" smtClean="0"/>
          </a:p>
          <a:p>
            <a:pPr algn="just">
              <a:lnSpc>
                <a:spcPct val="100000"/>
              </a:lnSpc>
            </a:pPr>
            <a:r>
              <a:rPr lang="tr-TR" dirty="0">
                <a:solidFill>
                  <a:srgbClr val="0070C0"/>
                </a:solidFill>
              </a:rPr>
              <a:t>Elektronik</a:t>
            </a:r>
            <a:r>
              <a:rPr lang="tr-TR" dirty="0"/>
              <a:t>, M. Sait Türköz, Birsen Yayınevi, 2004, ISBN: 975-511-198-0</a:t>
            </a:r>
            <a:r>
              <a:rPr lang="tr-TR" dirty="0" smtClean="0"/>
              <a:t>;</a:t>
            </a:r>
          </a:p>
          <a:p>
            <a:pPr algn="just">
              <a:lnSpc>
                <a:spcPct val="100000"/>
              </a:lnSpc>
            </a:pPr>
            <a:endParaRPr lang="tr-TR" dirty="0" smtClean="0"/>
          </a:p>
          <a:p>
            <a:pPr algn="just">
              <a:lnSpc>
                <a:spcPct val="100000"/>
              </a:lnSpc>
            </a:pPr>
            <a:r>
              <a:rPr lang="en-US" u="sng" cap="all" dirty="0" smtClean="0">
                <a:hlinkClick r:id="rId4"/>
              </a:rPr>
              <a:t>E</a:t>
            </a:r>
            <a:r>
              <a:rPr lang="tr-TR" u="sng" cap="all" dirty="0" err="1" smtClean="0">
                <a:hlinkClick r:id="rId4"/>
              </a:rPr>
              <a:t>lektronik</a:t>
            </a:r>
            <a:r>
              <a:rPr lang="en-US" u="sng" cap="all" dirty="0" smtClean="0">
                <a:hlinkClick r:id="rId4"/>
              </a:rPr>
              <a:t> </a:t>
            </a:r>
            <a:r>
              <a:rPr lang="en-US" u="sng" cap="all" dirty="0" err="1">
                <a:hlinkClick r:id="rId4"/>
              </a:rPr>
              <a:t>Devre</a:t>
            </a:r>
            <a:r>
              <a:rPr lang="en-US" u="sng" cap="all" dirty="0">
                <a:hlinkClick r:id="rId4"/>
              </a:rPr>
              <a:t> </a:t>
            </a:r>
            <a:r>
              <a:rPr lang="en-US" u="sng" cap="all" dirty="0" err="1">
                <a:hlinkClick r:id="rId4"/>
              </a:rPr>
              <a:t>Elemanları</a:t>
            </a:r>
            <a:r>
              <a:rPr lang="en-US" u="sng" cap="all" dirty="0">
                <a:hlinkClick r:id="rId4"/>
              </a:rPr>
              <a:t>,</a:t>
            </a:r>
            <a:r>
              <a:rPr lang="en-US" cap="all" dirty="0"/>
              <a:t> </a:t>
            </a:r>
            <a:r>
              <a:rPr lang="en-US" cap="all" dirty="0" err="1"/>
              <a:t>Avni</a:t>
            </a:r>
            <a:r>
              <a:rPr lang="en-US" cap="all" dirty="0"/>
              <a:t> MORGÜL, </a:t>
            </a:r>
            <a:r>
              <a:rPr lang="en-US" cap="all" dirty="0" err="1"/>
              <a:t>PapatyaBilim</a:t>
            </a:r>
            <a:r>
              <a:rPr lang="en-US" cap="all" dirty="0"/>
              <a:t>, 2016.</a:t>
            </a:r>
            <a:endParaRPr lang="tr-TR" dirty="0"/>
          </a:p>
          <a:p>
            <a:pPr algn="just">
              <a:lnSpc>
                <a:spcPct val="100000"/>
              </a:lnSpc>
            </a:pPr>
            <a:endParaRPr lang="tr-TR" dirty="0" smtClean="0"/>
          </a:p>
          <a:p>
            <a:pPr marL="0" indent="0" algn="just">
              <a:lnSpc>
                <a:spcPct val="100000"/>
              </a:lnSpc>
              <a:buNone/>
            </a:pP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3013177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smtClean="0"/>
              <a:t>Doping (P type)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tr-TR" sz="2800"/>
              <a:t>If Si is doped with Boron (B), each B atom can contribute a hole, so that the Si lattice has more holes than electrons, </a:t>
            </a:r>
            <a:r>
              <a:rPr lang="en-US" altLang="tr-TR" sz="2800" i="1"/>
              <a:t>i.e.</a:t>
            </a:r>
            <a:r>
              <a:rPr lang="en-US" altLang="tr-TR" sz="2800"/>
              <a:t> it becomes “P type”:</a:t>
            </a:r>
          </a:p>
        </p:txBody>
      </p:sp>
      <p:pic>
        <p:nvPicPr>
          <p:cNvPr id="1434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124200"/>
            <a:ext cx="3295650" cy="219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1" name="TextBox 7"/>
          <p:cNvSpPr txBox="1">
            <a:spLocks noChangeArrowheads="1"/>
          </p:cNvSpPr>
          <p:nvPr/>
        </p:nvSpPr>
        <p:spPr bwMode="auto">
          <a:xfrm>
            <a:off x="7454900" y="2819401"/>
            <a:ext cx="2298700" cy="6461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r-TR" b="1" u="sng">
                <a:solidFill>
                  <a:prstClr val="black"/>
                </a:solidFill>
              </a:rPr>
              <a:t>Notation</a:t>
            </a:r>
            <a:r>
              <a:rPr lang="en-US" altLang="tr-TR" b="1">
                <a:solidFill>
                  <a:prstClr val="black"/>
                </a:solidFill>
              </a:rPr>
              <a:t>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tr-TR" b="1" i="1">
                <a:solidFill>
                  <a:prstClr val="black"/>
                </a:solidFill>
              </a:rPr>
              <a:t>p</a:t>
            </a:r>
            <a:r>
              <a:rPr lang="en-US" altLang="tr-TR">
                <a:solidFill>
                  <a:prstClr val="black"/>
                </a:solidFill>
              </a:rPr>
              <a:t> = hole concentration</a:t>
            </a:r>
          </a:p>
        </p:txBody>
      </p:sp>
    </p:spTree>
    <p:extLst>
      <p:ext uri="{BB962C8B-B14F-4D97-AF65-F5344CB8AC3E}">
        <p14:creationId xmlns:p14="http://schemas.microsoft.com/office/powerpoint/2010/main" val="3790422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smtClean="0"/>
              <a:t>Summary of Charge Carriers</a:t>
            </a:r>
          </a:p>
        </p:txBody>
      </p:sp>
      <p:pic>
        <p:nvPicPr>
          <p:cNvPr id="15363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295401"/>
            <a:ext cx="6553200" cy="4951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504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smtClean="0"/>
              <a:t>Electron and Hole Concentrations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133600" y="1219200"/>
            <a:ext cx="8001000" cy="1524000"/>
          </a:xfrm>
        </p:spPr>
        <p:txBody>
          <a:bodyPr/>
          <a:lstStyle/>
          <a:p>
            <a:r>
              <a:rPr lang="en-US" altLang="tr-TR" sz="2800"/>
              <a:t>Under thermal equilibrium conditions, the product of the conduction-electron density and the hole density is ALWAYS equal to the square of </a:t>
            </a:r>
            <a:r>
              <a:rPr lang="en-US" altLang="tr-TR" sz="2800" i="1"/>
              <a:t>n</a:t>
            </a:r>
            <a:r>
              <a:rPr lang="en-US" altLang="tr-TR" sz="2800" i="1" baseline="-25000"/>
              <a:t>i</a:t>
            </a:r>
            <a:r>
              <a:rPr lang="en-US" altLang="tr-TR" sz="2800"/>
              <a:t>: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5570538" y="2590800"/>
          <a:ext cx="113506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5" name="Equation" r:id="rId3" imgW="965160" imgH="431640" progId="Equation.3">
                  <p:embed/>
                </p:oleObj>
              </mc:Choice>
              <mc:Fallback>
                <p:oleObj name="Equation" r:id="rId3" imgW="965160" imgH="431640" progId="Equation.3">
                  <p:embed/>
                  <p:pic>
                    <p:nvPicPr>
                      <p:cNvPr id="20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0538" y="2590800"/>
                        <a:ext cx="113506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Text Box 6"/>
          <p:cNvSpPr txBox="1">
            <a:spLocks noChangeArrowheads="1"/>
          </p:cNvSpPr>
          <p:nvPr/>
        </p:nvSpPr>
        <p:spPr bwMode="auto">
          <a:xfrm>
            <a:off x="5867400" y="4683126"/>
            <a:ext cx="160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endParaRPr lang="tr-TR" altLang="tr-TR" sz="2800" b="1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056" name="Text Box 7"/>
          <p:cNvSpPr txBox="1">
            <a:spLocks noChangeArrowheads="1"/>
          </p:cNvSpPr>
          <p:nvPr/>
        </p:nvSpPr>
        <p:spPr bwMode="auto">
          <a:xfrm>
            <a:off x="6705600" y="3387726"/>
            <a:ext cx="3276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tr-TR" sz="2800" u="sng">
                <a:solidFill>
                  <a:prstClr val="black"/>
                </a:solidFill>
              </a:rPr>
              <a:t>P-type material</a:t>
            </a:r>
          </a:p>
        </p:txBody>
      </p:sp>
      <p:graphicFrame>
        <p:nvGraphicFramePr>
          <p:cNvPr id="2051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7848600" y="4038601"/>
          <a:ext cx="96520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6" name="Equation" r:id="rId5" imgW="495000" imgH="685800" progId="Equation.3">
                  <p:embed/>
                </p:oleObj>
              </mc:Choice>
              <mc:Fallback>
                <p:oleObj name="Equation" r:id="rId5" imgW="495000" imgH="685800" progId="Equation.3">
                  <p:embed/>
                  <p:pic>
                    <p:nvPicPr>
                      <p:cNvPr id="205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4038601"/>
                        <a:ext cx="96520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5"/>
          <p:cNvGraphicFramePr>
            <a:graphicFrameLocks noChangeAspect="1"/>
          </p:cNvGraphicFramePr>
          <p:nvPr/>
        </p:nvGraphicFramePr>
        <p:xfrm>
          <a:off x="3276600" y="4052889"/>
          <a:ext cx="965200" cy="123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7" name="Equation" r:id="rId7" imgW="533160" imgH="685800" progId="Equation.3">
                  <p:embed/>
                </p:oleObj>
              </mc:Choice>
              <mc:Fallback>
                <p:oleObj name="Equation" r:id="rId7" imgW="533160" imgH="685800" progId="Equation.3">
                  <p:embed/>
                  <p:pic>
                    <p:nvPicPr>
                      <p:cNvPr id="205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052889"/>
                        <a:ext cx="965200" cy="1239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Text Box 7"/>
          <p:cNvSpPr txBox="1">
            <a:spLocks noChangeArrowheads="1"/>
          </p:cNvSpPr>
          <p:nvPr/>
        </p:nvSpPr>
        <p:spPr bwMode="auto">
          <a:xfrm>
            <a:off x="2133600" y="3387726"/>
            <a:ext cx="3276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tr-TR" sz="2800" u="sng">
                <a:solidFill>
                  <a:prstClr val="black"/>
                </a:solidFill>
              </a:rPr>
              <a:t>N-type material</a:t>
            </a:r>
          </a:p>
        </p:txBody>
      </p:sp>
      <p:cxnSp>
        <p:nvCxnSpPr>
          <p:cNvPr id="16" name="Straight Connector 15"/>
          <p:cNvCxnSpPr/>
          <p:nvPr/>
        </p:nvCxnSpPr>
        <p:spPr>
          <a:xfrm rot="5400000">
            <a:off x="4724401" y="4800601"/>
            <a:ext cx="2743200" cy="31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75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smtClean="0"/>
              <a:t>Terminology</a:t>
            </a:r>
            <a:endParaRPr lang="en-US" altLang="tr-TR" b="0" smtClean="0"/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2438400" y="1295400"/>
            <a:ext cx="73152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200000"/>
              </a:spcBef>
              <a:spcAft>
                <a:spcPct val="0"/>
              </a:spcAft>
            </a:pPr>
            <a:r>
              <a:rPr lang="en-US" altLang="tr-TR" sz="2400" u="sng" dirty="0">
                <a:solidFill>
                  <a:prstClr val="black"/>
                </a:solidFill>
                <a:latin typeface="Arial" panose="020B0604020202020204" pitchFamily="34" charset="0"/>
              </a:rPr>
              <a:t>donor</a:t>
            </a:r>
            <a:r>
              <a:rPr lang="en-US" altLang="tr-TR" sz="2400" dirty="0">
                <a:solidFill>
                  <a:prstClr val="black"/>
                </a:solidFill>
                <a:latin typeface="Arial" panose="020B0604020202020204" pitchFamily="34" charset="0"/>
              </a:rPr>
              <a:t>: impurity atom that increases </a:t>
            </a:r>
            <a:r>
              <a:rPr lang="en-US" altLang="tr-TR" sz="2400" i="1" dirty="0">
                <a:solidFill>
                  <a:prstClr val="black"/>
                </a:solidFill>
                <a:latin typeface="Arial" panose="020B0604020202020204" pitchFamily="34" charset="0"/>
              </a:rPr>
              <a:t>n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r-TR" sz="2400" u="sng" dirty="0">
                <a:solidFill>
                  <a:prstClr val="black"/>
                </a:solidFill>
                <a:latin typeface="Arial" panose="020B0604020202020204" pitchFamily="34" charset="0"/>
              </a:rPr>
              <a:t>acceptor</a:t>
            </a:r>
            <a:r>
              <a:rPr lang="en-US" altLang="tr-TR" sz="2400" dirty="0">
                <a:solidFill>
                  <a:prstClr val="black"/>
                </a:solidFill>
                <a:latin typeface="Arial" panose="020B0604020202020204" pitchFamily="34" charset="0"/>
              </a:rPr>
              <a:t>: impurity atom that increases </a:t>
            </a:r>
            <a:r>
              <a:rPr lang="en-US" altLang="tr-TR" sz="2400" i="1" dirty="0">
                <a:solidFill>
                  <a:prstClr val="black"/>
                </a:solidFill>
                <a:latin typeface="Arial" panose="020B0604020202020204" pitchFamily="34" charset="0"/>
              </a:rPr>
              <a:t>p</a:t>
            </a:r>
            <a:endParaRPr lang="en-US" altLang="tr-TR" sz="2400" u="sng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75000"/>
              </a:spcBef>
              <a:spcAft>
                <a:spcPct val="0"/>
              </a:spcAft>
            </a:pPr>
            <a:r>
              <a:rPr lang="en-US" altLang="tr-TR" sz="2400" u="sng" dirty="0">
                <a:solidFill>
                  <a:prstClr val="black"/>
                </a:solidFill>
                <a:latin typeface="Arial" panose="020B0604020202020204" pitchFamily="34" charset="0"/>
              </a:rPr>
              <a:t>N-type</a:t>
            </a:r>
            <a:r>
              <a:rPr lang="en-US" altLang="tr-TR" sz="2400" dirty="0">
                <a:solidFill>
                  <a:prstClr val="black"/>
                </a:solidFill>
                <a:latin typeface="Arial" panose="020B0604020202020204" pitchFamily="34" charset="0"/>
              </a:rPr>
              <a:t> material: contains more electrons than holes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r-TR" sz="2400" u="sng" dirty="0">
                <a:solidFill>
                  <a:prstClr val="black"/>
                </a:solidFill>
                <a:latin typeface="Arial" panose="020B0604020202020204" pitchFamily="34" charset="0"/>
              </a:rPr>
              <a:t>P-type</a:t>
            </a:r>
            <a:r>
              <a:rPr lang="en-US" altLang="tr-TR" sz="2400" dirty="0">
                <a:solidFill>
                  <a:prstClr val="black"/>
                </a:solidFill>
                <a:latin typeface="Arial" panose="020B0604020202020204" pitchFamily="34" charset="0"/>
              </a:rPr>
              <a:t> material: contains more holes than electrons</a:t>
            </a:r>
          </a:p>
          <a:p>
            <a:pPr fontAlgn="base">
              <a:spcBef>
                <a:spcPct val="100000"/>
              </a:spcBef>
              <a:spcAft>
                <a:spcPct val="0"/>
              </a:spcAft>
            </a:pPr>
            <a:r>
              <a:rPr lang="en-US" altLang="tr-TR" sz="2400" u="sng" dirty="0">
                <a:solidFill>
                  <a:prstClr val="black"/>
                </a:solidFill>
                <a:latin typeface="Arial" panose="020B0604020202020204" pitchFamily="34" charset="0"/>
              </a:rPr>
              <a:t>majority carrier</a:t>
            </a:r>
            <a:r>
              <a:rPr lang="en-US" altLang="tr-TR" sz="2400" dirty="0">
                <a:solidFill>
                  <a:prstClr val="black"/>
                </a:solidFill>
                <a:latin typeface="Arial" panose="020B0604020202020204" pitchFamily="34" charset="0"/>
              </a:rPr>
              <a:t>: the most abundant carrier 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r-TR" sz="2400" u="sng" dirty="0">
                <a:solidFill>
                  <a:prstClr val="black"/>
                </a:solidFill>
                <a:latin typeface="Arial" panose="020B0604020202020204" pitchFamily="34" charset="0"/>
              </a:rPr>
              <a:t>minority carrier</a:t>
            </a:r>
            <a:r>
              <a:rPr lang="en-US" altLang="tr-TR" sz="2400" dirty="0">
                <a:solidFill>
                  <a:prstClr val="black"/>
                </a:solidFill>
                <a:latin typeface="Arial" panose="020B0604020202020204" pitchFamily="34" charset="0"/>
              </a:rPr>
              <a:t>: the least abundant carrier </a:t>
            </a:r>
          </a:p>
          <a:p>
            <a:pPr fontAlgn="base">
              <a:spcBef>
                <a:spcPct val="100000"/>
              </a:spcBef>
              <a:spcAft>
                <a:spcPct val="0"/>
              </a:spcAft>
            </a:pPr>
            <a:r>
              <a:rPr lang="en-US" altLang="tr-TR" sz="2400" u="sng" dirty="0">
                <a:solidFill>
                  <a:prstClr val="black"/>
                </a:solidFill>
                <a:latin typeface="Arial" panose="020B0604020202020204" pitchFamily="34" charset="0"/>
              </a:rPr>
              <a:t>intrinsic</a:t>
            </a:r>
            <a:r>
              <a:rPr lang="en-US" altLang="tr-TR" sz="2400" dirty="0">
                <a:solidFill>
                  <a:prstClr val="black"/>
                </a:solidFill>
                <a:latin typeface="Arial" panose="020B0604020202020204" pitchFamily="34" charset="0"/>
              </a:rPr>
              <a:t> semiconductor:  </a:t>
            </a:r>
            <a:r>
              <a:rPr lang="en-US" altLang="tr-TR" sz="2400" i="1" dirty="0">
                <a:solidFill>
                  <a:prstClr val="black"/>
                </a:solidFill>
                <a:latin typeface="Arial" panose="020B0604020202020204" pitchFamily="34" charset="0"/>
              </a:rPr>
              <a:t>n</a:t>
            </a:r>
            <a:r>
              <a:rPr lang="en-US" altLang="tr-TR" sz="2400" dirty="0">
                <a:solidFill>
                  <a:prstClr val="black"/>
                </a:solidFill>
                <a:latin typeface="Arial" panose="020B0604020202020204" pitchFamily="34" charset="0"/>
              </a:rPr>
              <a:t> = </a:t>
            </a:r>
            <a:r>
              <a:rPr lang="en-US" altLang="tr-TR" sz="2400" i="1" dirty="0">
                <a:solidFill>
                  <a:prstClr val="black"/>
                </a:solidFill>
                <a:latin typeface="Arial" panose="020B0604020202020204" pitchFamily="34" charset="0"/>
              </a:rPr>
              <a:t>p</a:t>
            </a:r>
            <a:r>
              <a:rPr lang="en-US" altLang="tr-TR" sz="2400" dirty="0">
                <a:solidFill>
                  <a:prstClr val="black"/>
                </a:solidFill>
                <a:latin typeface="Arial" panose="020B0604020202020204" pitchFamily="34" charset="0"/>
              </a:rPr>
              <a:t> = </a:t>
            </a:r>
            <a:r>
              <a:rPr lang="en-US" altLang="tr-TR" sz="2400" i="1" dirty="0" err="1">
                <a:solidFill>
                  <a:prstClr val="black"/>
                </a:solidFill>
                <a:latin typeface="Arial" panose="020B0604020202020204" pitchFamily="34" charset="0"/>
              </a:rPr>
              <a:t>n</a:t>
            </a:r>
            <a:r>
              <a:rPr lang="en-US" altLang="tr-TR" sz="2400" baseline="-25000" dirty="0" err="1">
                <a:solidFill>
                  <a:prstClr val="black"/>
                </a:solidFill>
                <a:latin typeface="Arial" panose="020B0604020202020204" pitchFamily="34" charset="0"/>
              </a:rPr>
              <a:t>i</a:t>
            </a:r>
            <a:endParaRPr lang="en-US" altLang="tr-TR" sz="2400" baseline="-25000" dirty="0">
              <a:solidFill>
                <a:prstClr val="black"/>
              </a:solidFill>
              <a:latin typeface="Arial" panose="020B0604020202020204" pitchFamily="34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tr-TR" sz="2400" u="sng" dirty="0">
                <a:solidFill>
                  <a:prstClr val="black"/>
                </a:solidFill>
                <a:latin typeface="Arial" panose="020B0604020202020204" pitchFamily="34" charset="0"/>
              </a:rPr>
              <a:t>extrinsic</a:t>
            </a:r>
            <a:r>
              <a:rPr lang="en-US" altLang="tr-TR" sz="2400" dirty="0">
                <a:solidFill>
                  <a:prstClr val="black"/>
                </a:solidFill>
                <a:latin typeface="Arial" panose="020B0604020202020204" pitchFamily="34" charset="0"/>
              </a:rPr>
              <a:t> semiconductor: doped semiconductor</a:t>
            </a:r>
          </a:p>
        </p:txBody>
      </p:sp>
    </p:spTree>
    <p:extLst>
      <p:ext uri="{BB962C8B-B14F-4D97-AF65-F5344CB8AC3E}">
        <p14:creationId xmlns:p14="http://schemas.microsoft.com/office/powerpoint/2010/main" val="49791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tr-TR" smtClean="0"/>
              <a:t>Summary</a:t>
            </a:r>
          </a:p>
        </p:txBody>
      </p:sp>
      <p:sp>
        <p:nvSpPr>
          <p:cNvPr id="17411" name="Rectangle 7"/>
          <p:cNvSpPr>
            <a:spLocks noGrp="1" noChangeArrowheads="1"/>
          </p:cNvSpPr>
          <p:nvPr>
            <p:ph idx="1"/>
          </p:nvPr>
        </p:nvSpPr>
        <p:spPr>
          <a:xfrm>
            <a:off x="1828800" y="1219200"/>
            <a:ext cx="8686800" cy="5181600"/>
          </a:xfrm>
        </p:spPr>
        <p:txBody>
          <a:bodyPr/>
          <a:lstStyle/>
          <a:p>
            <a:r>
              <a:rPr lang="en-US" altLang="tr-TR" sz="2800" dirty="0"/>
              <a:t>The band gap energy is the energy required to free an electron from a covalent bond.</a:t>
            </a:r>
          </a:p>
          <a:p>
            <a:pPr lvl="1">
              <a:spcBef>
                <a:spcPts val="200"/>
              </a:spcBef>
            </a:pPr>
            <a:r>
              <a:rPr lang="en-US" altLang="tr-TR" sz="2400" i="1" dirty="0" err="1"/>
              <a:t>E</a:t>
            </a:r>
            <a:r>
              <a:rPr lang="en-US" altLang="tr-TR" sz="2400" i="1" baseline="-25000" dirty="0" err="1"/>
              <a:t>g</a:t>
            </a:r>
            <a:r>
              <a:rPr lang="en-US" altLang="tr-TR" sz="2400" dirty="0"/>
              <a:t> for Si at 300K = 1.12eV</a:t>
            </a:r>
          </a:p>
          <a:p>
            <a:pPr>
              <a:spcBef>
                <a:spcPts val="800"/>
              </a:spcBef>
            </a:pPr>
            <a:r>
              <a:rPr lang="en-US" altLang="tr-TR" sz="2800" dirty="0"/>
              <a:t>In a pure Si crystal, conduction electrons and holes are formed in pairs.</a:t>
            </a:r>
          </a:p>
          <a:p>
            <a:pPr lvl="1">
              <a:spcBef>
                <a:spcPts val="200"/>
              </a:spcBef>
            </a:pPr>
            <a:r>
              <a:rPr lang="en-US" altLang="tr-TR" sz="2400" dirty="0"/>
              <a:t>Holes can be considered as positively charged mobile particles which exist inside a semiconductor.</a:t>
            </a:r>
          </a:p>
          <a:p>
            <a:pPr lvl="1">
              <a:spcBef>
                <a:spcPts val="200"/>
              </a:spcBef>
            </a:pPr>
            <a:r>
              <a:rPr lang="en-US" altLang="tr-TR" sz="2400" dirty="0"/>
              <a:t>Both holes and electrons can conduct current.</a:t>
            </a:r>
          </a:p>
          <a:p>
            <a:pPr>
              <a:spcBef>
                <a:spcPts val="800"/>
              </a:spcBef>
            </a:pPr>
            <a:r>
              <a:rPr lang="en-US" altLang="tr-TR" sz="2800" dirty="0"/>
              <a:t>Substitutional dopants in Si:</a:t>
            </a:r>
            <a:endParaRPr lang="en-US" altLang="tr-TR" sz="2400" dirty="0"/>
          </a:p>
          <a:p>
            <a:pPr lvl="1">
              <a:spcBef>
                <a:spcPts val="200"/>
              </a:spcBef>
            </a:pPr>
            <a:r>
              <a:rPr lang="en-US" altLang="tr-TR" sz="2400" dirty="0"/>
              <a:t>Group-V elements (</a:t>
            </a:r>
            <a:r>
              <a:rPr lang="en-US" altLang="tr-TR" sz="2400" b="1" i="1" dirty="0"/>
              <a:t>donors</a:t>
            </a:r>
            <a:r>
              <a:rPr lang="en-US" altLang="tr-TR" sz="2400" dirty="0"/>
              <a:t>) contribute conduction electrons</a:t>
            </a:r>
            <a:endParaRPr lang="en-US" altLang="tr-TR" sz="2400" b="1" i="1" dirty="0"/>
          </a:p>
          <a:p>
            <a:pPr lvl="1">
              <a:spcBef>
                <a:spcPts val="200"/>
              </a:spcBef>
            </a:pPr>
            <a:r>
              <a:rPr lang="en-US" altLang="tr-TR" sz="2400" dirty="0"/>
              <a:t>Group-III elements (</a:t>
            </a:r>
            <a:r>
              <a:rPr lang="en-US" altLang="tr-TR" sz="2400" b="1" i="1" dirty="0"/>
              <a:t>acceptors</a:t>
            </a:r>
            <a:r>
              <a:rPr lang="en-US" altLang="tr-TR" sz="2400" dirty="0"/>
              <a:t>) contribute holes</a:t>
            </a:r>
            <a:endParaRPr lang="en-US" altLang="tr-TR" sz="2400" b="1" i="1" dirty="0"/>
          </a:p>
          <a:p>
            <a:pPr lvl="1">
              <a:spcBef>
                <a:spcPts val="200"/>
              </a:spcBef>
            </a:pPr>
            <a:r>
              <a:rPr lang="en-US" altLang="tr-TR" sz="2400" dirty="0"/>
              <a:t>Very low ionization energies (&lt;50 </a:t>
            </a:r>
            <a:r>
              <a:rPr lang="en-US" altLang="tr-TR" sz="2400" dirty="0" err="1"/>
              <a:t>meV</a:t>
            </a:r>
            <a:r>
              <a:rPr lang="en-US" altLang="tr-TR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09035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1969372" y="1273831"/>
            <a:ext cx="7642225" cy="4997760"/>
          </a:xfrm>
        </p:spPr>
        <p:txBody>
          <a:bodyPr>
            <a:noAutofit/>
          </a:bodyPr>
          <a:lstStyle/>
          <a:p>
            <a:pPr marL="609600" indent="-609600">
              <a:lnSpc>
                <a:spcPct val="8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Introduction </a:t>
            </a:r>
          </a:p>
          <a:p>
            <a:pPr marL="609600" indent="-6096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</a:t>
            </a: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emiconductors</a:t>
            </a: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&amp;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D</a:t>
            </a:r>
            <a:r>
              <a:rPr lang="en-US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oping</a:t>
            </a: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,</a:t>
            </a: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Basics of </a:t>
            </a:r>
            <a:r>
              <a:rPr lang="tr-TR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pn</a:t>
            </a:r>
            <a:r>
              <a:rPr lang="tr-TR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tr-TR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junction</a:t>
            </a:r>
            <a:endParaRPr lang="tr-TR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609600" indent="-6096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tr-TR" altLang="en-US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Diodes</a:t>
            </a:r>
            <a:endParaRPr lang="tr-TR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609600" indent="-6096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tr-TR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BJT 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Transistors</a:t>
            </a:r>
            <a:r>
              <a:rPr lang="tr-TR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  <a:p>
            <a:pPr marL="609600" indent="-6096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MOSFET</a:t>
            </a:r>
            <a:r>
              <a:rPr lang="tr-TR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Transistors </a:t>
            </a:r>
          </a:p>
          <a:p>
            <a:pPr marL="609600" indent="-60960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tr-TR" altLang="en-US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Operational</a:t>
            </a:r>
            <a:r>
              <a:rPr lang="tr-TR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Amplifiers</a:t>
            </a:r>
            <a:endParaRPr lang="en-GB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187576" y="273051"/>
            <a:ext cx="7205819" cy="6463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vert="horz" wrap="square" lIns="91440" tIns="45720" rIns="91440" bIns="45720" rtlCol="0" anchor="ctr">
            <a:spAutoFit/>
          </a:bodyPr>
          <a:lstStyle>
            <a:lvl1pPr defTabSz="914400" eaLnBrk="1" latinLnBrk="0" hangingPunct="1">
              <a:buNone/>
              <a:defRPr sz="3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prstClr val="black"/>
                </a:solidFill>
              </a:rPr>
              <a:t>Introduction to </a:t>
            </a:r>
            <a:r>
              <a:rPr lang="en-US" altLang="en-US" dirty="0" err="1">
                <a:solidFill>
                  <a:prstClr val="black"/>
                </a:solidFill>
              </a:rPr>
              <a:t>Electr</a:t>
            </a:r>
            <a:r>
              <a:rPr lang="tr-TR" altLang="en-US" dirty="0">
                <a:solidFill>
                  <a:prstClr val="black"/>
                </a:solidFill>
              </a:rPr>
              <a:t>on</a:t>
            </a:r>
            <a:r>
              <a:rPr lang="en-US" altLang="en-US" dirty="0" err="1">
                <a:solidFill>
                  <a:prstClr val="black"/>
                </a:solidFill>
              </a:rPr>
              <a:t>ics</a:t>
            </a:r>
            <a:endParaRPr lang="en-GB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859916"/>
      </p:ext>
    </p:extLst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Engineering Notation </a:t>
            </a:r>
            <a:r>
              <a:rPr lang="tr-TR" dirty="0" smtClean="0"/>
              <a:t/>
            </a:r>
            <a:br>
              <a:rPr lang="tr-TR" dirty="0" smtClean="0"/>
            </a:br>
            <a:r>
              <a:rPr lang="tr-TR" dirty="0" smtClean="0"/>
              <a:t>Scientific Units – positive powers</a:t>
            </a:r>
            <a:endParaRPr lang="tr-TR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/>
          </p:nvPr>
        </p:nvGraphicFramePr>
        <p:xfrm>
          <a:off x="1396538" y="1928554"/>
          <a:ext cx="7007628" cy="3526812"/>
        </p:xfrm>
        <a:graphic>
          <a:graphicData uri="http://schemas.openxmlformats.org/drawingml/2006/table">
            <a:tbl>
              <a:tblPr/>
              <a:tblGrid>
                <a:gridCol w="1751907">
                  <a:extLst>
                    <a:ext uri="{9D8B030D-6E8A-4147-A177-3AD203B41FA5}">
                      <a16:colId xmlns:a16="http://schemas.microsoft.com/office/drawing/2014/main" val="2826683924"/>
                    </a:ext>
                  </a:extLst>
                </a:gridCol>
                <a:gridCol w="2013759">
                  <a:extLst>
                    <a:ext uri="{9D8B030D-6E8A-4147-A177-3AD203B41FA5}">
                      <a16:colId xmlns:a16="http://schemas.microsoft.com/office/drawing/2014/main" val="1611824324"/>
                    </a:ext>
                  </a:extLst>
                </a:gridCol>
                <a:gridCol w="1490055">
                  <a:extLst>
                    <a:ext uri="{9D8B030D-6E8A-4147-A177-3AD203B41FA5}">
                      <a16:colId xmlns:a16="http://schemas.microsoft.com/office/drawing/2014/main" val="1131862456"/>
                    </a:ext>
                  </a:extLst>
                </a:gridCol>
                <a:gridCol w="1751907">
                  <a:extLst>
                    <a:ext uri="{9D8B030D-6E8A-4147-A177-3AD203B41FA5}">
                      <a16:colId xmlns:a16="http://schemas.microsoft.com/office/drawing/2014/main" val="883025248"/>
                    </a:ext>
                  </a:extLst>
                </a:gridCol>
              </a:tblGrid>
              <a:tr h="381276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>
                          <a:effectLst/>
                        </a:rPr>
                        <a:t>Power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>
                          <a:effectLst/>
                        </a:rPr>
                        <a:t>Number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u="none" strike="noStrike" dirty="0">
                          <a:solidFill>
                            <a:srgbClr val="0B0080"/>
                          </a:solidFill>
                          <a:effectLst/>
                          <a:hlinkClick r:id="rId2" tooltip="SI prefix"/>
                        </a:rPr>
                        <a:t>SI symbol</a:t>
                      </a:r>
                      <a:endParaRPr lang="tr-TR" sz="1400" dirty="0">
                        <a:effectLst/>
                      </a:endParaRP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u="none" strike="noStrike">
                          <a:solidFill>
                            <a:srgbClr val="0B0080"/>
                          </a:solidFill>
                          <a:effectLst/>
                          <a:hlinkClick r:id="rId2" tooltip="SI prefix"/>
                        </a:rPr>
                        <a:t>SI prefix</a:t>
                      </a:r>
                      <a:endParaRPr lang="tr-TR" sz="1400">
                        <a:effectLst/>
                      </a:endParaRP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184181"/>
                  </a:ext>
                </a:extLst>
              </a:tr>
              <a:tr h="381276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>
                          <a:effectLst/>
                        </a:rPr>
                        <a:t>0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1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i="1" dirty="0">
                          <a:effectLst/>
                        </a:rPr>
                        <a:t>(none)</a:t>
                      </a:r>
                      <a:endParaRPr lang="tr-TR" sz="1400" dirty="0">
                        <a:effectLst/>
                      </a:endParaRP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i="1">
                          <a:effectLst/>
                        </a:rPr>
                        <a:t>(none)</a:t>
                      </a:r>
                      <a:endParaRPr lang="tr-TR" sz="1400">
                        <a:effectLst/>
                      </a:endParaRP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192894"/>
                  </a:ext>
                </a:extLst>
              </a:tr>
              <a:tr h="381276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>
                          <a:effectLst/>
                        </a:rPr>
                        <a:t>3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effectLst/>
                        </a:rPr>
                        <a:t>1,000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 smtClean="0">
                          <a:effectLst/>
                        </a:rPr>
                        <a:t>k</a:t>
                      </a:r>
                      <a:endParaRPr lang="tr-TR" sz="1400" dirty="0">
                        <a:effectLst/>
                      </a:endParaRP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u="none" strike="noStrike">
                          <a:solidFill>
                            <a:srgbClr val="0B0080"/>
                          </a:solidFill>
                          <a:effectLst/>
                          <a:hlinkClick r:id="rId3" tooltip="Kilo-"/>
                        </a:rPr>
                        <a:t>kilo</a:t>
                      </a:r>
                      <a:endParaRPr lang="tr-TR" sz="1400">
                        <a:effectLst/>
                      </a:endParaRP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2010651"/>
                  </a:ext>
                </a:extLst>
              </a:tr>
              <a:tr h="381276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>
                          <a:effectLst/>
                        </a:rPr>
                        <a:t>6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1,000,000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>
                          <a:effectLst/>
                        </a:rPr>
                        <a:t>M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u="none" strike="noStrike">
                          <a:solidFill>
                            <a:srgbClr val="0B0080"/>
                          </a:solidFill>
                          <a:effectLst/>
                          <a:hlinkClick r:id="rId4" tooltip="Mega-"/>
                        </a:rPr>
                        <a:t>mega</a:t>
                      </a:r>
                      <a:endParaRPr lang="tr-TR" sz="1400">
                        <a:effectLst/>
                      </a:endParaRP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3680382"/>
                  </a:ext>
                </a:extLst>
              </a:tr>
              <a:tr h="667236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>
                          <a:effectLst/>
                        </a:rPr>
                        <a:t>9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1,000,000,000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>
                          <a:effectLst/>
                        </a:rPr>
                        <a:t>G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u="none" strike="noStrike" dirty="0">
                          <a:solidFill>
                            <a:srgbClr val="0B0080"/>
                          </a:solidFill>
                          <a:effectLst/>
                          <a:hlinkClick r:id="rId5" tooltip="Giga-"/>
                        </a:rPr>
                        <a:t>giga</a:t>
                      </a:r>
                      <a:endParaRPr lang="tr-TR" sz="1400" dirty="0">
                        <a:effectLst/>
                      </a:endParaRP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169789"/>
                  </a:ext>
                </a:extLst>
              </a:tr>
              <a:tr h="667236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>
                          <a:effectLst/>
                        </a:rPr>
                        <a:t>12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1,000,000,000,000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>
                          <a:effectLst/>
                        </a:rPr>
                        <a:t>T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u="none" strike="noStrike" dirty="0">
                          <a:solidFill>
                            <a:srgbClr val="0B0080"/>
                          </a:solidFill>
                          <a:effectLst/>
                          <a:hlinkClick r:id="rId6" tooltip="Tera-"/>
                        </a:rPr>
                        <a:t>tera</a:t>
                      </a:r>
                      <a:endParaRPr lang="tr-TR" sz="1400" dirty="0">
                        <a:effectLst/>
                      </a:endParaRP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889062"/>
                  </a:ext>
                </a:extLst>
              </a:tr>
              <a:tr h="667236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>
                          <a:effectLst/>
                        </a:rPr>
                        <a:t>15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1,000,000,000,000,000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>
                          <a:effectLst/>
                        </a:rPr>
                        <a:t>P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u="none" strike="noStrike" dirty="0">
                          <a:solidFill>
                            <a:srgbClr val="0B0080"/>
                          </a:solidFill>
                          <a:effectLst/>
                          <a:hlinkClick r:id="rId7" tooltip="Peta-"/>
                        </a:rPr>
                        <a:t>peta</a:t>
                      </a:r>
                      <a:endParaRPr lang="tr-TR" sz="1400" dirty="0">
                        <a:effectLst/>
                      </a:endParaRP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371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519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Engineering Notation</a:t>
            </a:r>
            <a:br>
              <a:rPr lang="tr-TR" dirty="0" smtClean="0"/>
            </a:br>
            <a:r>
              <a:rPr lang="tr-TR" dirty="0" smtClean="0"/>
              <a:t>Scientific </a:t>
            </a:r>
            <a:r>
              <a:rPr lang="tr-TR" dirty="0"/>
              <a:t>Units – </a:t>
            </a:r>
            <a:r>
              <a:rPr lang="tr-TR" dirty="0" smtClean="0"/>
              <a:t>negative </a:t>
            </a:r>
            <a:r>
              <a:rPr lang="tr-TR" dirty="0"/>
              <a:t>powers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379912" y="1965039"/>
          <a:ext cx="6982691" cy="2944915"/>
        </p:xfrm>
        <a:graphic>
          <a:graphicData uri="http://schemas.openxmlformats.org/drawingml/2006/table">
            <a:tbl>
              <a:tblPr/>
              <a:tblGrid>
                <a:gridCol w="1129436">
                  <a:extLst>
                    <a:ext uri="{9D8B030D-6E8A-4147-A177-3AD203B41FA5}">
                      <a16:colId xmlns:a16="http://schemas.microsoft.com/office/drawing/2014/main" val="1917154493"/>
                    </a:ext>
                  </a:extLst>
                </a:gridCol>
                <a:gridCol w="2043101">
                  <a:extLst>
                    <a:ext uri="{9D8B030D-6E8A-4147-A177-3AD203B41FA5}">
                      <a16:colId xmlns:a16="http://schemas.microsoft.com/office/drawing/2014/main" val="1737840731"/>
                    </a:ext>
                  </a:extLst>
                </a:gridCol>
                <a:gridCol w="1508511">
                  <a:extLst>
                    <a:ext uri="{9D8B030D-6E8A-4147-A177-3AD203B41FA5}">
                      <a16:colId xmlns:a16="http://schemas.microsoft.com/office/drawing/2014/main" val="3555956751"/>
                    </a:ext>
                  </a:extLst>
                </a:gridCol>
                <a:gridCol w="2301643">
                  <a:extLst>
                    <a:ext uri="{9D8B030D-6E8A-4147-A177-3AD203B41FA5}">
                      <a16:colId xmlns:a16="http://schemas.microsoft.com/office/drawing/2014/main" val="1300721866"/>
                    </a:ext>
                  </a:extLst>
                </a:gridCol>
              </a:tblGrid>
              <a:tr h="3505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>
                          <a:effectLst/>
                        </a:rPr>
                        <a:t>Power</a:t>
                      </a:r>
                    </a:p>
                  </a:txBody>
                  <a:tcPr marL="48891" marR="48891" marT="24446" marB="2444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>
                          <a:effectLst/>
                        </a:rPr>
                        <a:t>Number</a:t>
                      </a:r>
                    </a:p>
                  </a:txBody>
                  <a:tcPr marL="48891" marR="48891" marT="24446" marB="2444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u="none" strike="noStrike">
                          <a:solidFill>
                            <a:srgbClr val="0B0080"/>
                          </a:solidFill>
                          <a:effectLst/>
                          <a:hlinkClick r:id="rId2" tooltip="SI prefix"/>
                        </a:rPr>
                        <a:t>SI symbol</a:t>
                      </a:r>
                      <a:endParaRPr lang="tr-TR" sz="1400">
                        <a:effectLst/>
                      </a:endParaRPr>
                    </a:p>
                  </a:txBody>
                  <a:tcPr marL="48891" marR="48891" marT="24446" marB="2444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u="none" strike="noStrike" dirty="0">
                          <a:solidFill>
                            <a:srgbClr val="0B0080"/>
                          </a:solidFill>
                          <a:effectLst/>
                          <a:hlinkClick r:id="rId2" tooltip="SI prefix"/>
                        </a:rPr>
                        <a:t>SI prefix</a:t>
                      </a:r>
                      <a:endParaRPr lang="tr-TR" sz="1400" dirty="0">
                        <a:effectLst/>
                      </a:endParaRPr>
                    </a:p>
                  </a:txBody>
                  <a:tcPr marL="48891" marR="48891" marT="24446" marB="2444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149333"/>
                  </a:ext>
                </a:extLst>
              </a:tr>
              <a:tr h="3505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>
                          <a:effectLst/>
                        </a:rPr>
                        <a:t>0</a:t>
                      </a:r>
                    </a:p>
                  </a:txBody>
                  <a:tcPr marL="48891" marR="48891" marT="24446" marB="2444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effectLst/>
                        </a:rPr>
                        <a:t>1</a:t>
                      </a:r>
                    </a:p>
                  </a:txBody>
                  <a:tcPr marL="48891" marR="48891" marT="24446" marB="2444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i="1">
                          <a:effectLst/>
                        </a:rPr>
                        <a:t>(none)</a:t>
                      </a:r>
                      <a:endParaRPr lang="tr-TR" sz="1400">
                        <a:effectLst/>
                      </a:endParaRPr>
                    </a:p>
                  </a:txBody>
                  <a:tcPr marL="48891" marR="48891" marT="24446" marB="2444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i="1" dirty="0">
                          <a:effectLst/>
                        </a:rPr>
                        <a:t>(none)</a:t>
                      </a:r>
                      <a:endParaRPr lang="tr-TR" sz="1400" dirty="0">
                        <a:effectLst/>
                      </a:endParaRPr>
                    </a:p>
                  </a:txBody>
                  <a:tcPr marL="48891" marR="48891" marT="24446" marB="2444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38012"/>
                  </a:ext>
                </a:extLst>
              </a:tr>
              <a:tr h="3505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>
                          <a:effectLst/>
                        </a:rPr>
                        <a:t>−3</a:t>
                      </a:r>
                    </a:p>
                  </a:txBody>
                  <a:tcPr marL="48891" marR="48891" marT="24446" marB="2444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effectLst/>
                        </a:rPr>
                        <a:t>0.001</a:t>
                      </a:r>
                    </a:p>
                  </a:txBody>
                  <a:tcPr marL="48891" marR="48891" marT="24446" marB="2444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dirty="0">
                          <a:effectLst/>
                        </a:rPr>
                        <a:t>m</a:t>
                      </a:r>
                    </a:p>
                  </a:txBody>
                  <a:tcPr marL="48891" marR="48891" marT="24446" marB="2444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u="none" strike="noStrike" dirty="0">
                          <a:solidFill>
                            <a:srgbClr val="0B0080"/>
                          </a:solidFill>
                          <a:effectLst/>
                          <a:hlinkClick r:id="rId3" tooltip="Milli-"/>
                        </a:rPr>
                        <a:t>milli</a:t>
                      </a:r>
                      <a:endParaRPr lang="tr-TR" sz="1400" dirty="0">
                        <a:effectLst/>
                      </a:endParaRPr>
                    </a:p>
                  </a:txBody>
                  <a:tcPr marL="48891" marR="48891" marT="24446" marB="2444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374133"/>
                  </a:ext>
                </a:extLst>
              </a:tr>
              <a:tr h="3505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>
                          <a:effectLst/>
                        </a:rPr>
                        <a:t>−6</a:t>
                      </a:r>
                    </a:p>
                  </a:txBody>
                  <a:tcPr marL="48891" marR="48891" marT="24446" marB="2444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 dirty="0">
                          <a:effectLst/>
                        </a:rPr>
                        <a:t>0.000 001</a:t>
                      </a:r>
                    </a:p>
                  </a:txBody>
                  <a:tcPr marL="48891" marR="48891" marT="24446" marB="2444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400" dirty="0">
                          <a:effectLst/>
                        </a:rPr>
                        <a:t>μ</a:t>
                      </a:r>
                    </a:p>
                  </a:txBody>
                  <a:tcPr marL="48891" marR="48891" marT="24446" marB="2444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u="none" strike="noStrike" dirty="0">
                          <a:solidFill>
                            <a:srgbClr val="0B0080"/>
                          </a:solidFill>
                          <a:effectLst/>
                          <a:hlinkClick r:id="rId4" tooltip="Micro-"/>
                        </a:rPr>
                        <a:t>micro</a:t>
                      </a:r>
                      <a:endParaRPr lang="tr-TR" sz="1400" dirty="0">
                        <a:effectLst/>
                      </a:endParaRPr>
                    </a:p>
                  </a:txBody>
                  <a:tcPr marL="48891" marR="48891" marT="24446" marB="2444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4515835"/>
                  </a:ext>
                </a:extLst>
              </a:tr>
              <a:tr h="350567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>
                          <a:effectLst/>
                        </a:rPr>
                        <a:t>−9</a:t>
                      </a:r>
                    </a:p>
                  </a:txBody>
                  <a:tcPr marL="48891" marR="48891" marT="24446" marB="2444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0.000 000 001</a:t>
                      </a:r>
                    </a:p>
                  </a:txBody>
                  <a:tcPr marL="48891" marR="48891" marT="24446" marB="2444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>
                          <a:effectLst/>
                        </a:rPr>
                        <a:t>n</a:t>
                      </a:r>
                    </a:p>
                  </a:txBody>
                  <a:tcPr marL="48891" marR="48891" marT="24446" marB="2444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u="none" strike="noStrike" dirty="0">
                          <a:solidFill>
                            <a:srgbClr val="0B0080"/>
                          </a:solidFill>
                          <a:effectLst/>
                          <a:hlinkClick r:id="rId5" tooltip="Nano-"/>
                        </a:rPr>
                        <a:t>nano</a:t>
                      </a:r>
                      <a:endParaRPr lang="tr-TR" sz="1400" dirty="0">
                        <a:effectLst/>
                      </a:endParaRPr>
                    </a:p>
                  </a:txBody>
                  <a:tcPr marL="48891" marR="48891" marT="24446" marB="2444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9523014"/>
                  </a:ext>
                </a:extLst>
              </a:tr>
              <a:tr h="596040">
                <a:tc>
                  <a:txBody>
                    <a:bodyPr/>
                    <a:lstStyle/>
                    <a:p>
                      <a:pPr algn="ctr"/>
                      <a:r>
                        <a:rPr lang="tr-TR" sz="1400">
                          <a:effectLst/>
                        </a:rPr>
                        <a:t>−12</a:t>
                      </a:r>
                    </a:p>
                  </a:txBody>
                  <a:tcPr marL="48891" marR="48891" marT="24446" marB="2444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0.000 000 000 001</a:t>
                      </a:r>
                    </a:p>
                  </a:txBody>
                  <a:tcPr marL="48891" marR="48891" marT="24446" marB="2444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>
                          <a:effectLst/>
                        </a:rPr>
                        <a:t>p</a:t>
                      </a:r>
                    </a:p>
                  </a:txBody>
                  <a:tcPr marL="48891" marR="48891" marT="24446" marB="2444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u="none" strike="noStrike" dirty="0">
                          <a:solidFill>
                            <a:srgbClr val="0B0080"/>
                          </a:solidFill>
                          <a:effectLst/>
                          <a:hlinkClick r:id="rId6" tooltip="Pico-"/>
                        </a:rPr>
                        <a:t>pico</a:t>
                      </a:r>
                      <a:endParaRPr lang="tr-TR" sz="1400" dirty="0">
                        <a:effectLst/>
                      </a:endParaRPr>
                    </a:p>
                  </a:txBody>
                  <a:tcPr marL="48891" marR="48891" marT="24446" marB="2444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420994"/>
                  </a:ext>
                </a:extLst>
              </a:tr>
              <a:tr h="596040">
                <a:tc>
                  <a:txBody>
                    <a:bodyPr/>
                    <a:lstStyle/>
                    <a:p>
                      <a:pPr algn="ctr"/>
                      <a:r>
                        <a:rPr lang="tr-TR" sz="1400" dirty="0">
                          <a:effectLst/>
                        </a:rPr>
                        <a:t>−15</a:t>
                      </a:r>
                    </a:p>
                  </a:txBody>
                  <a:tcPr marL="48891" marR="48891" marT="24446" marB="2444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tr-TR" sz="1400">
                          <a:effectLst/>
                        </a:rPr>
                        <a:t>0.000 000 000 000 001</a:t>
                      </a:r>
                    </a:p>
                  </a:txBody>
                  <a:tcPr marL="48891" marR="48891" marT="24446" marB="2444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>
                          <a:effectLst/>
                        </a:rPr>
                        <a:t>f</a:t>
                      </a:r>
                    </a:p>
                  </a:txBody>
                  <a:tcPr marL="48891" marR="48891" marT="24446" marB="2444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r-TR" sz="1400" u="none" strike="noStrike" dirty="0">
                          <a:solidFill>
                            <a:srgbClr val="0B0080"/>
                          </a:solidFill>
                          <a:effectLst/>
                          <a:hlinkClick r:id="rId7" tooltip="Femto-"/>
                        </a:rPr>
                        <a:t>femto</a:t>
                      </a:r>
                      <a:endParaRPr lang="tr-TR" sz="1400" dirty="0">
                        <a:effectLst/>
                      </a:endParaRPr>
                    </a:p>
                  </a:txBody>
                  <a:tcPr marL="48891" marR="48891" marT="24446" marB="24446" anchor="ctr">
                    <a:lnL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203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4722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4180" y="929697"/>
            <a:ext cx="8396368" cy="4722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5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48039"/>
          </a:xfrm>
        </p:spPr>
        <p:txBody>
          <a:bodyPr/>
          <a:lstStyle/>
          <a:p>
            <a:pPr algn="ctr"/>
            <a:r>
              <a:rPr lang="tr-TR" b="1" dirty="0" err="1" smtClean="0"/>
              <a:t>What</a:t>
            </a:r>
            <a:r>
              <a:rPr lang="tr-TR" b="1" dirty="0" smtClean="0"/>
              <a:t> is </a:t>
            </a:r>
            <a:r>
              <a:rPr lang="tr-TR" b="1" dirty="0" err="1" smtClean="0"/>
              <a:t>electronics</a:t>
            </a:r>
            <a:r>
              <a:rPr lang="tr-TR" b="1" dirty="0" smtClean="0"/>
              <a:t>?</a:t>
            </a:r>
            <a:endParaRPr lang="tr-T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8837" y="1331625"/>
            <a:ext cx="6114472" cy="4351338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The branch of engineering in which the flow and control of electrons in vacuum or semiconductor are studied is called electronics.</a:t>
            </a:r>
            <a:endParaRPr lang="tr-TR" dirty="0" smtClean="0"/>
          </a:p>
          <a:p>
            <a:pPr algn="just">
              <a:lnSpc>
                <a:spcPct val="150000"/>
              </a:lnSpc>
            </a:pPr>
            <a:r>
              <a:rPr lang="en-US" dirty="0" smtClean="0"/>
              <a:t> Electronics can also be defined as the branch of engineering in which the electronic devices and their utilization are studied.</a:t>
            </a:r>
            <a:endParaRPr lang="tr-TR" dirty="0" smtClean="0"/>
          </a:p>
          <a:p>
            <a:pPr algn="just">
              <a:lnSpc>
                <a:spcPct val="150000"/>
              </a:lnSpc>
            </a:pPr>
            <a:r>
              <a:rPr lang="tr-TR" dirty="0" err="1"/>
              <a:t>Electronics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various</a:t>
            </a:r>
            <a:r>
              <a:rPr lang="tr-TR" dirty="0"/>
              <a:t> </a:t>
            </a:r>
            <a:r>
              <a:rPr lang="tr-TR" dirty="0" err="1"/>
              <a:t>branches</a:t>
            </a:r>
            <a:r>
              <a:rPr lang="tr-TR" dirty="0"/>
              <a:t> </a:t>
            </a:r>
            <a:r>
              <a:rPr lang="tr-TR" dirty="0" err="1"/>
              <a:t>include</a:t>
            </a:r>
            <a:r>
              <a:rPr lang="tr-TR" dirty="0"/>
              <a:t>, </a:t>
            </a:r>
            <a:r>
              <a:rPr lang="tr-TR" dirty="0" err="1"/>
              <a:t>digital</a:t>
            </a:r>
            <a:r>
              <a:rPr lang="tr-TR" dirty="0"/>
              <a:t> </a:t>
            </a:r>
            <a:r>
              <a:rPr lang="tr-TR" dirty="0" err="1"/>
              <a:t>electronics</a:t>
            </a:r>
            <a:r>
              <a:rPr lang="tr-TR" dirty="0"/>
              <a:t>, analog </a:t>
            </a:r>
            <a:r>
              <a:rPr lang="tr-TR" dirty="0" err="1"/>
              <a:t>electronics</a:t>
            </a:r>
            <a:r>
              <a:rPr lang="tr-TR" dirty="0"/>
              <a:t>, </a:t>
            </a:r>
            <a:r>
              <a:rPr lang="tr-TR" dirty="0" err="1"/>
              <a:t>micro</a:t>
            </a:r>
            <a:r>
              <a:rPr lang="tr-TR" dirty="0"/>
              <a:t> </a:t>
            </a:r>
            <a:r>
              <a:rPr lang="tr-TR" dirty="0" err="1"/>
              <a:t>electronics</a:t>
            </a:r>
            <a:r>
              <a:rPr lang="tr-TR" dirty="0"/>
              <a:t>, </a:t>
            </a:r>
            <a:r>
              <a:rPr lang="tr-TR" dirty="0" err="1"/>
              <a:t>nanoelectronics</a:t>
            </a:r>
            <a:r>
              <a:rPr lang="tr-TR" dirty="0"/>
              <a:t>, </a:t>
            </a:r>
            <a:r>
              <a:rPr lang="tr-TR" dirty="0" err="1"/>
              <a:t>optoelectronics</a:t>
            </a:r>
            <a:r>
              <a:rPr lang="tr-TR" dirty="0"/>
              <a:t>, </a:t>
            </a:r>
            <a:r>
              <a:rPr lang="tr-TR" dirty="0" err="1"/>
              <a:t>integrated</a:t>
            </a:r>
            <a:r>
              <a:rPr lang="tr-TR" dirty="0"/>
              <a:t> </a:t>
            </a:r>
            <a:r>
              <a:rPr lang="tr-TR" dirty="0" err="1"/>
              <a:t>circuit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semiconductor</a:t>
            </a:r>
            <a:r>
              <a:rPr lang="tr-TR" dirty="0"/>
              <a:t> </a:t>
            </a:r>
            <a:r>
              <a:rPr lang="tr-TR" dirty="0" err="1"/>
              <a:t>device</a:t>
            </a:r>
            <a:r>
              <a:rPr lang="tr-TR" dirty="0"/>
              <a:t>.</a:t>
            </a:r>
            <a:endParaRPr lang="tr-TR" dirty="0" smtClean="0"/>
          </a:p>
          <a:p>
            <a:endParaRPr lang="tr-T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906" y="1373477"/>
            <a:ext cx="4881130" cy="409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44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|2.5|6.2|1.4|1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7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8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9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10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1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預設簡報設計">
      <a:majorFont>
        <a:latin typeface="Times New Roman"/>
        <a:ea typeface="新細明體"/>
        <a:cs typeface=""/>
      </a:majorFont>
      <a:minorFont>
        <a:latin typeface="Times New Roman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tr-T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tr-T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6.xml><?xml version="1.0" encoding="utf-8"?>
<a:theme xmlns:a="http://schemas.openxmlformats.org/drawingml/2006/main" name="1_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7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33939</TotalTime>
  <Words>2204</Words>
  <Application>Microsoft Office PowerPoint</Application>
  <PresentationFormat>Geniş ekran</PresentationFormat>
  <Paragraphs>419</Paragraphs>
  <Slides>44</Slides>
  <Notes>1</Notes>
  <HiddenSlides>1</HiddenSlides>
  <MMClips>0</MMClips>
  <ScaleCrop>false</ScaleCrop>
  <HeadingPairs>
    <vt:vector size="8" baseType="variant">
      <vt:variant>
        <vt:lpstr>Kullanılan Yazı Tipleri</vt:lpstr>
      </vt:variant>
      <vt:variant>
        <vt:i4>12</vt:i4>
      </vt:variant>
      <vt:variant>
        <vt:lpstr>Tema</vt:lpstr>
      </vt:variant>
      <vt:variant>
        <vt:i4>15</vt:i4>
      </vt:variant>
      <vt:variant>
        <vt:lpstr>Eklenmiş OLE Hizmet Programları</vt:lpstr>
      </vt:variant>
      <vt:variant>
        <vt:i4>2</vt:i4>
      </vt:variant>
      <vt:variant>
        <vt:lpstr>Slayt Başlıkları</vt:lpstr>
      </vt:variant>
      <vt:variant>
        <vt:i4>44</vt:i4>
      </vt:variant>
    </vt:vector>
  </HeadingPairs>
  <TitlesOfParts>
    <vt:vector size="73" baseType="lpstr">
      <vt:lpstr>Arial</vt:lpstr>
      <vt:lpstr>Calibri</vt:lpstr>
      <vt:lpstr>Calibri Light</vt:lpstr>
      <vt:lpstr>Century Schoolbook</vt:lpstr>
      <vt:lpstr>Comic Sans MS</vt:lpstr>
      <vt:lpstr>新細明體</vt:lpstr>
      <vt:lpstr>Symbol</vt:lpstr>
      <vt:lpstr>Tahoma</vt:lpstr>
      <vt:lpstr>Times New Roman</vt:lpstr>
      <vt:lpstr>Trebuchet MS</vt:lpstr>
      <vt:lpstr>Wingdings</vt:lpstr>
      <vt:lpstr>Wingdings 2</vt:lpstr>
      <vt:lpstr>Office Theme</vt:lpstr>
      <vt:lpstr>1_Office Theme</vt:lpstr>
      <vt:lpstr>2_Office Theme</vt:lpstr>
      <vt:lpstr>預設簡報設計</vt:lpstr>
      <vt:lpstr>View</vt:lpstr>
      <vt:lpstr>1_View</vt:lpstr>
      <vt:lpstr>3_Office Theme</vt:lpstr>
      <vt:lpstr>4_Office Theme</vt:lpstr>
      <vt:lpstr>5_Office Theme</vt:lpstr>
      <vt:lpstr>6_Office Theme</vt:lpstr>
      <vt:lpstr>7_Office Theme</vt:lpstr>
      <vt:lpstr>8_Office Theme</vt:lpstr>
      <vt:lpstr>9_Office Theme</vt:lpstr>
      <vt:lpstr>10_Office Theme</vt:lpstr>
      <vt:lpstr>11_Office Theme</vt:lpstr>
      <vt:lpstr>CorelDRAW</vt:lpstr>
      <vt:lpstr>Equation</vt:lpstr>
      <vt:lpstr>INTRODUCTION to ELECTRONICS (10958)</vt:lpstr>
      <vt:lpstr>Course Weekly Lecture Plan</vt:lpstr>
      <vt:lpstr>Grading</vt:lpstr>
      <vt:lpstr>Textbooks</vt:lpstr>
      <vt:lpstr>PowerPoint Sunusu</vt:lpstr>
      <vt:lpstr>Engineering Notation  Scientific Units – positive powers</vt:lpstr>
      <vt:lpstr>Engineering Notation Scientific Units – negative powers</vt:lpstr>
      <vt:lpstr>PowerPoint Sunusu</vt:lpstr>
      <vt:lpstr>What is electronics?</vt:lpstr>
      <vt:lpstr>History of Electronic</vt:lpstr>
      <vt:lpstr>PowerPoint Sunusu</vt:lpstr>
      <vt:lpstr>PowerPoint Sunusu</vt:lpstr>
      <vt:lpstr>What is Electricity? </vt:lpstr>
      <vt:lpstr>PowerPoint Sunusu</vt:lpstr>
      <vt:lpstr>Current Flow</vt:lpstr>
      <vt:lpstr>PowerPoint Sunusu</vt:lpstr>
      <vt:lpstr>PowerPoint Sunusu</vt:lpstr>
      <vt:lpstr>Kirchhoff’s Current Law</vt:lpstr>
      <vt:lpstr>PowerPoint Sunusu</vt:lpstr>
      <vt:lpstr>Kirchhoff’s Voltage Law</vt:lpstr>
      <vt:lpstr>PowerPoint Sunusu</vt:lpstr>
      <vt:lpstr>Using the Formal Definition of KVL</vt:lpstr>
      <vt:lpstr>PowerPoint Sunusu</vt:lpstr>
      <vt:lpstr>PowerPoint Sunusu</vt:lpstr>
      <vt:lpstr>PowerPoint Sunusu</vt:lpstr>
      <vt:lpstr>PowerPoint Sunusu</vt:lpstr>
      <vt:lpstr>PowerPoint Sunusu</vt:lpstr>
      <vt:lpstr>What is a Semiconductor?</vt:lpstr>
      <vt:lpstr>Semiconductor Materials</vt:lpstr>
      <vt:lpstr>Why is Silicon Used?</vt:lpstr>
      <vt:lpstr>Silicon</vt:lpstr>
      <vt:lpstr>Conduction in Semiconductors</vt:lpstr>
      <vt:lpstr>Semiconductor structure</vt:lpstr>
      <vt:lpstr>Electronic Properties of Si</vt:lpstr>
      <vt:lpstr>Silicon</vt:lpstr>
      <vt:lpstr>Electron-Hole Pair Generation</vt:lpstr>
      <vt:lpstr>Semiconductor</vt:lpstr>
      <vt:lpstr>Carrier Concentrations in Intrinsic Si</vt:lpstr>
      <vt:lpstr>Doping (N type)</vt:lpstr>
      <vt:lpstr>Doping (P type)</vt:lpstr>
      <vt:lpstr>Summary of Charge Carriers</vt:lpstr>
      <vt:lpstr>Electron and Hole Concentrations</vt:lpstr>
      <vt:lpstr>Terminology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Weekly Lecture Plan</dc:title>
  <dc:creator>itu</dc:creator>
  <cp:lastModifiedBy>itu</cp:lastModifiedBy>
  <cp:revision>94</cp:revision>
  <dcterms:created xsi:type="dcterms:W3CDTF">2019-01-28T21:15:13Z</dcterms:created>
  <dcterms:modified xsi:type="dcterms:W3CDTF">2024-10-01T13:01:22Z</dcterms:modified>
</cp:coreProperties>
</file>