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6" r:id="rId3"/>
    <p:sldId id="280" r:id="rId4"/>
    <p:sldId id="281" r:id="rId5"/>
    <p:sldId id="284" r:id="rId6"/>
    <p:sldId id="283" r:id="rId7"/>
    <p:sldId id="289" r:id="rId8"/>
    <p:sldId id="288" r:id="rId9"/>
    <p:sldId id="303" r:id="rId10"/>
    <p:sldId id="304" r:id="rId11"/>
    <p:sldId id="305" r:id="rId12"/>
    <p:sldId id="308" r:id="rId13"/>
    <p:sldId id="309" r:id="rId14"/>
    <p:sldId id="301" r:id="rId15"/>
    <p:sldId id="302" r:id="rId16"/>
    <p:sldId id="258" r:id="rId17"/>
    <p:sldId id="256" r:id="rId18"/>
    <p:sldId id="257" r:id="rId19"/>
    <p:sldId id="259" r:id="rId20"/>
    <p:sldId id="260" r:id="rId21"/>
    <p:sldId id="261" r:id="rId22"/>
    <p:sldId id="294" r:id="rId23"/>
    <p:sldId id="295" r:id="rId24"/>
    <p:sldId id="296" r:id="rId25"/>
    <p:sldId id="300" r:id="rId26"/>
    <p:sldId id="262" r:id="rId27"/>
    <p:sldId id="263" r:id="rId28"/>
    <p:sldId id="265" r:id="rId29"/>
    <p:sldId id="266" r:id="rId30"/>
    <p:sldId id="298" r:id="rId31"/>
    <p:sldId id="306" r:id="rId32"/>
    <p:sldId id="307" r:id="rId3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7ED-313C-436A-991F-634CE1648C1E}" type="datetimeFigureOut">
              <a:rPr lang="tr-TR" smtClean="0"/>
              <a:t>3.07.2024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2597-A51D-4714-B2D3-AFE744CE11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009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7ED-313C-436A-991F-634CE1648C1E}" type="datetimeFigureOut">
              <a:rPr lang="tr-TR" smtClean="0"/>
              <a:t>3.07.2024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2597-A51D-4714-B2D3-AFE744CE11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432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7ED-313C-436A-991F-634CE1648C1E}" type="datetimeFigureOut">
              <a:rPr lang="tr-TR" smtClean="0"/>
              <a:t>3.07.2024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2597-A51D-4714-B2D3-AFE744CE11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936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7ED-313C-436A-991F-634CE1648C1E}" type="datetimeFigureOut">
              <a:rPr lang="tr-TR" smtClean="0"/>
              <a:t>3.07.2024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2597-A51D-4714-B2D3-AFE744CE11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06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7ED-313C-436A-991F-634CE1648C1E}" type="datetimeFigureOut">
              <a:rPr lang="tr-TR" smtClean="0"/>
              <a:t>3.07.2024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2597-A51D-4714-B2D3-AFE744CE11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490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7ED-313C-436A-991F-634CE1648C1E}" type="datetimeFigureOut">
              <a:rPr lang="tr-TR" smtClean="0"/>
              <a:t>3.07.2024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2597-A51D-4714-B2D3-AFE744CE11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174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7ED-313C-436A-991F-634CE1648C1E}" type="datetimeFigureOut">
              <a:rPr lang="tr-TR" smtClean="0"/>
              <a:t>3.07.2024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2597-A51D-4714-B2D3-AFE744CE11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990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7ED-313C-436A-991F-634CE1648C1E}" type="datetimeFigureOut">
              <a:rPr lang="tr-TR" smtClean="0"/>
              <a:t>3.07.2024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2597-A51D-4714-B2D3-AFE744CE11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594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7ED-313C-436A-991F-634CE1648C1E}" type="datetimeFigureOut">
              <a:rPr lang="tr-TR" smtClean="0"/>
              <a:t>3.07.2024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2597-A51D-4714-B2D3-AFE744CE11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746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7ED-313C-436A-991F-634CE1648C1E}" type="datetimeFigureOut">
              <a:rPr lang="tr-TR" smtClean="0"/>
              <a:t>3.07.2024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2597-A51D-4714-B2D3-AFE744CE11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847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7ED-313C-436A-991F-634CE1648C1E}" type="datetimeFigureOut">
              <a:rPr lang="tr-TR" smtClean="0"/>
              <a:t>3.07.2024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2597-A51D-4714-B2D3-AFE744CE11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781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D7ED-313C-436A-991F-634CE1648C1E}" type="datetimeFigureOut">
              <a:rPr lang="tr-TR" smtClean="0"/>
              <a:t>3.07.2024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62597-A51D-4714-B2D3-AFE744CE11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188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2341" y="184653"/>
            <a:ext cx="87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tr-TR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tr-TR" sz="36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tr-TR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</a:t>
            </a:r>
            <a:r>
              <a:rPr lang="tr-TR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36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</a:t>
            </a:r>
            <a:r>
              <a:rPr lang="tr-TR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</a:t>
            </a:r>
            <a:endParaRPr lang="tr-TR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20" y="1012825"/>
            <a:ext cx="7408862" cy="48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82" y="1550988"/>
            <a:ext cx="10591800" cy="3552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9818" y="295564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SORU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74250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01" y="2493241"/>
            <a:ext cx="11210925" cy="2019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1491" y="406400"/>
            <a:ext cx="194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Soru</a:t>
            </a:r>
            <a:endParaRPr lang="tr-TR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3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24800" y="-1714500"/>
            <a:ext cx="280416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352425"/>
            <a:ext cx="707707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7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437"/>
            <a:ext cx="2034309" cy="498764"/>
          </a:xfrm>
        </p:spPr>
        <p:txBody>
          <a:bodyPr>
            <a:normAutofit/>
          </a:bodyPr>
          <a:lstStyle/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Soru</a:t>
            </a: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05" y="286328"/>
            <a:ext cx="4934321" cy="3463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646" y="3750110"/>
            <a:ext cx="8526317" cy="295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5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1493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Çözüm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103890"/>
            <a:ext cx="3409950" cy="2581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6255" y="1228436"/>
            <a:ext cx="49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a) </a:t>
            </a:r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28436"/>
            <a:ext cx="6781800" cy="1685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005" y="3005714"/>
            <a:ext cx="2781300" cy="638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135" y="4217698"/>
            <a:ext cx="2947555" cy="7927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6255" y="4217698"/>
            <a:ext cx="49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c) </a:t>
            </a:r>
            <a:endParaRPr lang="tr-T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262" y="5203825"/>
            <a:ext cx="2962275" cy="514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0976" y="4217698"/>
            <a:ext cx="2390775" cy="6667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22618" y="4217698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d) </a:t>
            </a:r>
            <a:endParaRPr lang="tr-TR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1055" y="5194299"/>
            <a:ext cx="2000250" cy="876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722" y="4217698"/>
            <a:ext cx="2085975" cy="7429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423564" y="4217698"/>
            <a:ext cx="46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e)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842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44" y="1081499"/>
            <a:ext cx="11229975" cy="31813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34473" y="212436"/>
            <a:ext cx="347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/>
              <a:t>Rectifier</a:t>
            </a:r>
            <a:r>
              <a:rPr lang="tr-TR" sz="2400" b="1" dirty="0"/>
              <a:t> </a:t>
            </a:r>
            <a:r>
              <a:rPr lang="tr-TR" sz="2400" b="1" dirty="0" err="1"/>
              <a:t>Circuits</a:t>
            </a:r>
            <a:endParaRPr lang="tr-TR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17479" y="4861861"/>
            <a:ext cx="6576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DC Power Supply</a:t>
            </a:r>
            <a:endParaRPr lang="tr-TR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3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446" y="128038"/>
            <a:ext cx="7906950" cy="660255"/>
          </a:xfrm>
        </p:spPr>
        <p:txBody>
          <a:bodyPr>
            <a:normAutofit/>
          </a:bodyPr>
          <a:lstStyle/>
          <a:p>
            <a:r>
              <a:rPr lang="tr-T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Rectifier</a:t>
            </a:r>
            <a:endParaRPr lang="tr-TR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920" y="904440"/>
            <a:ext cx="7351225" cy="49737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3" y="6110497"/>
            <a:ext cx="9947566" cy="35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143453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Rectifier</a:t>
            </a:r>
            <a:r>
              <a:rPr lang="tr-TR" dirty="0"/>
              <a:t> </a:t>
            </a:r>
            <a:r>
              <a:rPr lang="tr-TR" dirty="0" err="1"/>
              <a:t>Circuit</a:t>
            </a:r>
            <a:endParaRPr lang="tr-TR" sz="4000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70" y="1465841"/>
            <a:ext cx="4944630" cy="2412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20" y="4215106"/>
            <a:ext cx="2647730" cy="4971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184" y="810059"/>
            <a:ext cx="4474531" cy="34050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12727" y="4215106"/>
            <a:ext cx="341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Transfer </a:t>
            </a:r>
            <a:r>
              <a:rPr lang="tr-TR" dirty="0" err="1"/>
              <a:t>Characteristics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8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60" y="1285009"/>
            <a:ext cx="3387004" cy="13832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969" y="297810"/>
            <a:ext cx="3106450" cy="1823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55" y="3171754"/>
            <a:ext cx="4629905" cy="2434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8908" y="2846336"/>
            <a:ext cx="6171689" cy="3360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43436" y="6119494"/>
            <a:ext cx="335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Waveform</a:t>
            </a:r>
            <a:endParaRPr lang="tr-TR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822036" y="258618"/>
            <a:ext cx="439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Rectifier</a:t>
            </a:r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6160" y="5934828"/>
            <a:ext cx="435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 function of the rectifier circuit</a:t>
            </a:r>
            <a:endParaRPr lang="tr-TR" dirty="0"/>
          </a:p>
        </p:txBody>
      </p:sp>
      <p:sp>
        <p:nvSpPr>
          <p:cNvPr id="13" name="TextBox 12"/>
          <p:cNvSpPr txBox="1"/>
          <p:nvPr/>
        </p:nvSpPr>
        <p:spPr>
          <a:xfrm>
            <a:off x="6943436" y="2243054"/>
            <a:ext cx="32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Half</a:t>
            </a:r>
            <a:r>
              <a:rPr lang="tr-TR" dirty="0"/>
              <a:t> </a:t>
            </a: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Rectifier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56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767" y="513339"/>
            <a:ext cx="6734175" cy="4981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5016" y="5615348"/>
            <a:ext cx="316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Biased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2982" y="5517540"/>
            <a:ext cx="289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Reversed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biased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2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81" y="1323543"/>
            <a:ext cx="10831802" cy="32917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05890" y="4693700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Circuit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47344" y="4755255"/>
            <a:ext cx="312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Transfer </a:t>
            </a:r>
            <a:r>
              <a:rPr lang="tr-TR" dirty="0" err="1"/>
              <a:t>Characteristics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5126" y="491117"/>
            <a:ext cx="4922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/>
              <a:t>Full </a:t>
            </a:r>
            <a:r>
              <a:rPr lang="tr-TR" sz="2800" b="1" dirty="0" err="1"/>
              <a:t>Wave</a:t>
            </a:r>
            <a:r>
              <a:rPr lang="tr-TR" sz="2800" b="1" dirty="0"/>
              <a:t> </a:t>
            </a:r>
            <a:r>
              <a:rPr lang="tr-TR" sz="2800" b="1" dirty="0" err="1"/>
              <a:t>Rectifier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24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214" y="1038657"/>
            <a:ext cx="8236095" cy="4217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20654" y="5371206"/>
            <a:ext cx="4405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Input-Output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Waveforms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279" y="352158"/>
            <a:ext cx="4922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Full </a:t>
            </a:r>
            <a:r>
              <a:rPr lang="tr-TR" sz="2400" b="1" dirty="0" err="1"/>
              <a:t>Wave</a:t>
            </a:r>
            <a:r>
              <a:rPr lang="tr-TR" sz="2400" b="1" dirty="0"/>
              <a:t> </a:t>
            </a:r>
            <a:r>
              <a:rPr lang="tr-TR" sz="2400" b="1" dirty="0" err="1"/>
              <a:t>Rectifier</a:t>
            </a:r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9745" y="101599"/>
            <a:ext cx="5680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/>
              <a:t>Basic </a:t>
            </a:r>
            <a:r>
              <a:rPr lang="tr-TR" sz="2800" b="1" dirty="0" err="1" smtClean="0"/>
              <a:t>Clipping</a:t>
            </a:r>
            <a:r>
              <a:rPr lang="tr-TR" sz="2800" b="1" dirty="0" smtClean="0"/>
              <a:t> </a:t>
            </a:r>
            <a:r>
              <a:rPr lang="tr-TR" sz="2800" b="1" dirty="0" err="1"/>
              <a:t>Circuits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139" y="6092829"/>
            <a:ext cx="2028970" cy="4897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509" y="686374"/>
            <a:ext cx="8802255" cy="526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4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241800" cy="429202"/>
          </a:xfrm>
        </p:spPr>
        <p:txBody>
          <a:bodyPr>
            <a:normAutofit fontScale="90000"/>
          </a:bodyPr>
          <a:lstStyle/>
          <a:p>
            <a:r>
              <a:rPr lang="tr-TR" sz="3600" b="1" dirty="0"/>
              <a:t>Basic </a:t>
            </a:r>
            <a:r>
              <a:rPr lang="tr-TR" sz="3600" b="1" dirty="0" err="1"/>
              <a:t>Clipping</a:t>
            </a:r>
            <a:r>
              <a:rPr lang="tr-TR" sz="3600" b="1" dirty="0"/>
              <a:t> </a:t>
            </a:r>
            <a:r>
              <a:rPr lang="tr-TR" sz="3600" b="1" dirty="0" err="1"/>
              <a:t>Circuits</a:t>
            </a:r>
            <a:endParaRPr lang="tr-T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8" y="900979"/>
            <a:ext cx="4724111" cy="519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45" y="180398"/>
            <a:ext cx="4911638" cy="456911"/>
          </a:xfrm>
        </p:spPr>
        <p:txBody>
          <a:bodyPr>
            <a:noAutofit/>
          </a:bodyPr>
          <a:lstStyle/>
          <a:p>
            <a:r>
              <a:rPr lang="tr-TR" sz="3600" b="1" dirty="0"/>
              <a:t>Basic </a:t>
            </a:r>
            <a:r>
              <a:rPr lang="tr-TR" sz="3600" b="1" dirty="0" err="1"/>
              <a:t>Clipping</a:t>
            </a:r>
            <a:r>
              <a:rPr lang="tr-TR" sz="3600" b="1" dirty="0"/>
              <a:t> </a:t>
            </a:r>
            <a:r>
              <a:rPr lang="tr-TR" sz="3600" b="1" dirty="0" err="1"/>
              <a:t>Circuits</a:t>
            </a:r>
            <a:endParaRPr lang="tr-T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60" y="793029"/>
            <a:ext cx="8591549" cy="3944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81" y="4374572"/>
            <a:ext cx="33432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09" y="907461"/>
            <a:ext cx="5525077" cy="5756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909" y="139404"/>
            <a:ext cx="4664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/>
              <a:t>Bridge </a:t>
            </a:r>
            <a:r>
              <a:rPr lang="tr-TR" sz="2800" b="1" dirty="0" err="1"/>
              <a:t>Rectifier</a:t>
            </a:r>
            <a:r>
              <a:rPr lang="tr-TR" sz="2800" b="1" dirty="0"/>
              <a:t> </a:t>
            </a:r>
            <a:r>
              <a:rPr lang="tr-TR" sz="2800" b="1" dirty="0" err="1"/>
              <a:t>Circuit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986" y="2203143"/>
            <a:ext cx="5237020" cy="276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48" y="229899"/>
            <a:ext cx="9163050" cy="523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42" y="1323109"/>
            <a:ext cx="7141440" cy="40648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48" y="2015837"/>
            <a:ext cx="36099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1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8234" y="127591"/>
            <a:ext cx="5911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/>
              <a:t>Full </a:t>
            </a:r>
            <a:r>
              <a:rPr lang="tr-TR" sz="2800" b="1" dirty="0" err="1"/>
              <a:t>Wave</a:t>
            </a:r>
            <a:r>
              <a:rPr lang="tr-TR" sz="2800" b="1" dirty="0"/>
              <a:t> </a:t>
            </a:r>
            <a:r>
              <a:rPr lang="tr-TR" sz="2800" b="1" dirty="0" err="1"/>
              <a:t>Rectifier</a:t>
            </a:r>
            <a:endParaRPr lang="tr-TR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47" y="515531"/>
            <a:ext cx="9448801" cy="605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3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176" y="58739"/>
            <a:ext cx="4716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/>
              <a:t>Full </a:t>
            </a:r>
            <a:r>
              <a:rPr lang="tr-TR" sz="3200" b="1" dirty="0" err="1"/>
              <a:t>Wave</a:t>
            </a:r>
            <a:r>
              <a:rPr lang="tr-TR" sz="3200" b="1" dirty="0"/>
              <a:t> </a:t>
            </a:r>
            <a:r>
              <a:rPr lang="tr-TR" sz="3200" b="1" dirty="0" err="1"/>
              <a:t>Rectifier</a:t>
            </a:r>
            <a:endParaRPr lang="tr-TR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617" y="1274618"/>
            <a:ext cx="102338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800" dirty="0" smtClean="0"/>
              <a:t>T is </a:t>
            </a:r>
            <a:r>
              <a:rPr lang="en-US" sz="2800" dirty="0" smtClean="0"/>
              <a:t>period </a:t>
            </a:r>
            <a:r>
              <a:rPr lang="en-US" sz="2800" dirty="0"/>
              <a:t>of the </a:t>
            </a:r>
            <a:r>
              <a:rPr lang="tr-TR" sz="2800" dirty="0" err="1" smtClean="0"/>
              <a:t>input</a:t>
            </a:r>
            <a:r>
              <a:rPr lang="tr-TR" sz="2800" dirty="0" smtClean="0"/>
              <a:t> </a:t>
            </a:r>
            <a:r>
              <a:rPr lang="en-US" sz="2800" dirty="0" smtClean="0"/>
              <a:t>sign</a:t>
            </a:r>
            <a:r>
              <a:rPr lang="tr-TR" sz="2800" dirty="0" smtClean="0"/>
              <a:t>al</a:t>
            </a:r>
            <a:r>
              <a:rPr lang="en-US" sz="2800" dirty="0" smtClean="0"/>
              <a:t> </a:t>
            </a:r>
            <a:r>
              <a:rPr lang="en-US" sz="2800" dirty="0"/>
              <a:t>and the assumption CR &gt;&gt; T, the following relations can be obtained:</a:t>
            </a: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936" y="2770909"/>
            <a:ext cx="2018265" cy="719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909" y="4531251"/>
            <a:ext cx="2697018" cy="16645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7525" y="3662192"/>
            <a:ext cx="614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When the diode </a:t>
            </a:r>
            <a:r>
              <a:rPr lang="tr-TR" sz="2800" b="1" dirty="0" smtClean="0">
                <a:latin typeface="+mj-lt"/>
              </a:rPr>
              <a:t>is ON</a:t>
            </a:r>
            <a:r>
              <a:rPr lang="tr-TR" sz="2800" dirty="0" smtClean="0">
                <a:latin typeface="+mj-lt"/>
                <a:cs typeface="Times New Roman" panose="02020603050405020304" pitchFamily="18" charset="0"/>
              </a:rPr>
              <a:t>:</a:t>
            </a:r>
            <a:endParaRPr lang="tr-TR" sz="28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821" y="333291"/>
            <a:ext cx="4056713" cy="419966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Full </a:t>
            </a:r>
            <a:r>
              <a:rPr lang="tr-TR" b="1" dirty="0" err="1"/>
              <a:t>Wave</a:t>
            </a:r>
            <a:r>
              <a:rPr lang="tr-TR" b="1" dirty="0"/>
              <a:t> </a:t>
            </a:r>
            <a:r>
              <a:rPr lang="tr-TR" b="1" dirty="0" err="1"/>
              <a:t>Rectifier</a:t>
            </a:r>
            <a:endParaRPr lang="tr-TR" sz="3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146" y="2489983"/>
            <a:ext cx="119518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a filter circuit as shown above to convert AC voltage to DC voltage. During the positive half-wave, the diode 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capacitor is unloaded and when we apply AC voltage, the capacitor fills up to the maximum value of the input voltage. 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At this point, the supply voltage is equal to the capacity voltage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 the negative half wave, the diode is </a:t>
            </a:r>
            <a:r>
              <a:rPr lang="tr-TR" sz="2400" dirty="0" smtClean="0"/>
              <a:t>OFF</a:t>
            </a:r>
            <a:r>
              <a:rPr lang="en-US" sz="2400" dirty="0" smtClean="0"/>
              <a:t> </a:t>
            </a:r>
            <a:r>
              <a:rPr lang="en-US" sz="2400" dirty="0"/>
              <a:t>and the capacity begins to discharge over the R load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capacitor begins to discharge gradually, this is slow compared to the charge of the capacitor.</a:t>
            </a:r>
            <a:r>
              <a:rPr lang="tr-TR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/>
              <a:t>It </a:t>
            </a:r>
            <a:r>
              <a:rPr lang="en-US" sz="2400" dirty="0"/>
              <a:t>does not take enough time to fully discharge and charging begins again.</a:t>
            </a:r>
            <a:endParaRPr lang="tr-TR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997" y="-261700"/>
            <a:ext cx="5805252" cy="29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6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65285" y="4711245"/>
            <a:ext cx="7823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/>
              </a:rPr>
              <a:t>Diode is a nonlinear element</a:t>
            </a:r>
            <a:r>
              <a:rPr lang="en-US" sz="2400" dirty="0" smtClean="0">
                <a:latin typeface="Roboto"/>
              </a:rPr>
              <a:t>.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b:     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,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Diode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c: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48" y="5922827"/>
            <a:ext cx="4137891" cy="419100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1439509" y="56912"/>
            <a:ext cx="5232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tr-TR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tr-TR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tr-TR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</a:t>
            </a:r>
            <a:r>
              <a:rPr lang="tr-TR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</a:t>
            </a:r>
            <a:endParaRPr lang="tr-TR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243" y="3258500"/>
            <a:ext cx="3065513" cy="3410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392" y="5094547"/>
            <a:ext cx="4103402" cy="45120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5648" y="5461298"/>
            <a:ext cx="866775" cy="523875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7827" y="667910"/>
            <a:ext cx="8509018" cy="382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8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5928" y="249339"/>
            <a:ext cx="1923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3563" y="702544"/>
            <a:ext cx="98367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800" dirty="0"/>
              <a:t>The diodes given in the figure below are identical and VD = 0.6 V. Accordingly, find the value of the ID current and </a:t>
            </a:r>
            <a:r>
              <a:rPr lang="en-US" sz="2800" dirty="0" smtClean="0"/>
              <a:t>V</a:t>
            </a:r>
            <a:r>
              <a:rPr lang="en-US" sz="1400" dirty="0" smtClean="0"/>
              <a:t>0</a:t>
            </a:r>
            <a:r>
              <a:rPr lang="en-US" sz="2800" dirty="0" smtClean="0"/>
              <a:t> </a:t>
            </a:r>
            <a:r>
              <a:rPr lang="en-US" sz="2800" dirty="0"/>
              <a:t>voltage for each circuit.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5927" y="23275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877706"/>
              </p:ext>
            </p:extLst>
          </p:nvPr>
        </p:nvGraphicFramePr>
        <p:xfrm>
          <a:off x="353135" y="3117953"/>
          <a:ext cx="3155684" cy="2413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Visio" r:id="rId3" imgW="2675766" imgH="2040647" progId="Visio.Drawing.11">
                  <p:embed/>
                </p:oleObj>
              </mc:Choice>
              <mc:Fallback>
                <p:oleObj name="Visio" r:id="rId3" imgW="2675766" imgH="2040647" progId="Visio.Drawing.11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135" y="3117953"/>
                        <a:ext cx="3155684" cy="24135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44291" y="26231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733357"/>
              </p:ext>
            </p:extLst>
          </p:nvPr>
        </p:nvGraphicFramePr>
        <p:xfrm>
          <a:off x="4026555" y="3313551"/>
          <a:ext cx="3251200" cy="2217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Visio" r:id="rId5" imgW="2675766" imgH="1745845" progId="Visio.Drawing.11">
                  <p:embed/>
                </p:oleObj>
              </mc:Choice>
              <mc:Fallback>
                <p:oleObj name="Visio" r:id="rId5" imgW="2675766" imgH="1745845" progId="Visio.Drawing.11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6555" y="3313551"/>
                        <a:ext cx="3251200" cy="22179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377382" y="23275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601993"/>
              </p:ext>
            </p:extLst>
          </p:nvPr>
        </p:nvGraphicFramePr>
        <p:xfrm>
          <a:off x="7795491" y="3207476"/>
          <a:ext cx="3251777" cy="2430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" name="Visio" r:id="rId7" imgW="2732950" imgH="2040647" progId="Visio.Drawing.11">
                  <p:embed/>
                </p:oleObj>
              </mc:Choice>
              <mc:Fallback>
                <p:oleObj name="Visio" r:id="rId7" imgW="2732950" imgH="2040647" progId="Visio.Drawing.11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5491" y="3207476"/>
                        <a:ext cx="3251777" cy="2430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423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91" y="84617"/>
            <a:ext cx="8543925" cy="30099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91" y="3262645"/>
            <a:ext cx="7991697" cy="334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1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08" y="583019"/>
            <a:ext cx="89535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990" y="789920"/>
            <a:ext cx="8143875" cy="5270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2509" y="2667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Exponential Model and Load Line of Diode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11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96" y="252479"/>
            <a:ext cx="7549087" cy="4054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Small signal model of the diode</a:t>
            </a:r>
            <a:endParaRPr lang="tr-TR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81" y="657916"/>
            <a:ext cx="9534525" cy="360997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335" y="5444606"/>
            <a:ext cx="4559038" cy="1272486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879296" y="4746929"/>
            <a:ext cx="10090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dynamic resistance of the diode is also the opposite of this conductivity.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309716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3" y="4267888"/>
            <a:ext cx="6938282" cy="1952251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548640" y="270344"/>
            <a:ext cx="10137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Question</a:t>
            </a:r>
            <a:r>
              <a:rPr lang="tr-TR" b="1" dirty="0" smtClean="0"/>
              <a:t>:</a:t>
            </a:r>
            <a:r>
              <a:rPr lang="tr-TR" dirty="0" smtClean="0"/>
              <a:t> </a:t>
            </a:r>
            <a:r>
              <a:rPr lang="en-US" dirty="0"/>
              <a:t>It is given as the saturation current of a silicon </a:t>
            </a:r>
            <a:r>
              <a:rPr lang="en-US" dirty="0" smtClean="0"/>
              <a:t>diode</a:t>
            </a:r>
            <a:r>
              <a:rPr lang="tr-TR" dirty="0" smtClean="0"/>
              <a:t> as </a:t>
            </a:r>
            <a:r>
              <a:rPr lang="en-US" dirty="0" smtClean="0"/>
              <a:t>. </a:t>
            </a:r>
            <a:r>
              <a:rPr lang="tr-TR" dirty="0" smtClean="0"/>
              <a:t>          </a:t>
            </a:r>
          </a:p>
          <a:p>
            <a:r>
              <a:rPr lang="en-US" dirty="0" smtClean="0"/>
              <a:t>When </a:t>
            </a:r>
            <a:r>
              <a:rPr lang="en-US" dirty="0"/>
              <a:t>0.6V and 0.7V are applied to the </a:t>
            </a:r>
            <a:r>
              <a:rPr lang="tr-TR" dirty="0" err="1" smtClean="0"/>
              <a:t>terminals</a:t>
            </a:r>
            <a:r>
              <a:rPr lang="en-US" dirty="0" smtClean="0"/>
              <a:t> </a:t>
            </a:r>
            <a:r>
              <a:rPr lang="en-US" dirty="0"/>
              <a:t>of the diode respectively, calculate the current that will pass through and the dynamic resistance of the diode for these voltages.</a:t>
            </a: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115" y="206030"/>
            <a:ext cx="1009775" cy="44794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608" y="1257988"/>
            <a:ext cx="66770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5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0" y="1247053"/>
            <a:ext cx="1364962" cy="20953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3220" y="258619"/>
            <a:ext cx="2632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Zener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Diode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452" y="3622937"/>
            <a:ext cx="190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Circuit</a:t>
            </a:r>
            <a:r>
              <a:rPr lang="tr-TR" b="1" dirty="0"/>
              <a:t> </a:t>
            </a:r>
            <a:r>
              <a:rPr lang="tr-TR" b="1" dirty="0" err="1"/>
              <a:t>Symbol</a:t>
            </a:r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11491" y="24845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13" name="TextBox 12"/>
          <p:cNvSpPr txBox="1"/>
          <p:nvPr/>
        </p:nvSpPr>
        <p:spPr>
          <a:xfrm>
            <a:off x="4469678" y="5805453"/>
            <a:ext cx="682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Current-voltage characteristic for Breakdown </a:t>
            </a:r>
            <a:r>
              <a:rPr lang="tr-TR" sz="2400" b="1" dirty="0" err="1" smtClean="0"/>
              <a:t>Region</a:t>
            </a:r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091" y="520229"/>
            <a:ext cx="7323137" cy="499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647" y="571458"/>
            <a:ext cx="9367982" cy="734002"/>
          </a:xfrm>
        </p:spPr>
        <p:txBody>
          <a:bodyPr>
            <a:normAutofit/>
          </a:bodyPr>
          <a:lstStyle/>
          <a:p>
            <a:r>
              <a:rPr lang="tr-TR" b="1" dirty="0" err="1"/>
              <a:t>Usage</a:t>
            </a:r>
            <a:r>
              <a:rPr lang="tr-TR" b="1" dirty="0"/>
              <a:t> </a:t>
            </a:r>
            <a:r>
              <a:rPr lang="tr-TR" b="1" dirty="0" err="1"/>
              <a:t>Areas</a:t>
            </a:r>
            <a:r>
              <a:rPr lang="tr-TR" b="1" dirty="0"/>
              <a:t> of </a:t>
            </a:r>
            <a:r>
              <a:rPr lang="tr-TR" b="1" dirty="0" err="1"/>
              <a:t>Zener</a:t>
            </a:r>
            <a:r>
              <a:rPr lang="tr-TR" b="1" dirty="0"/>
              <a:t> </a:t>
            </a:r>
            <a:r>
              <a:rPr lang="tr-TR" b="1" dirty="0" err="1"/>
              <a:t>Diode</a:t>
            </a:r>
            <a:endParaRPr lang="tr-T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7010" y="1927188"/>
            <a:ext cx="100122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provide a constant reference voltage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stabilization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clipping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94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63" y="1560945"/>
            <a:ext cx="11005385" cy="42394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5927" y="480291"/>
            <a:ext cx="201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SORU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5018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18092</TotalTime>
  <Words>384</Words>
  <Application>Microsoft Office PowerPoint</Application>
  <PresentationFormat>Geniş ekran</PresentationFormat>
  <Paragraphs>58</Paragraphs>
  <Slides>32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Roboto</vt:lpstr>
      <vt:lpstr>Tahoma</vt:lpstr>
      <vt:lpstr>Times New Roman</vt:lpstr>
      <vt:lpstr>Office Theme</vt:lpstr>
      <vt:lpstr>Visio</vt:lpstr>
      <vt:lpstr>PowerPoint Sunusu</vt:lpstr>
      <vt:lpstr>PowerPoint Sunusu</vt:lpstr>
      <vt:lpstr>PowerPoint Sunusu</vt:lpstr>
      <vt:lpstr>PowerPoint Sunusu</vt:lpstr>
      <vt:lpstr>Small signal model of the diode</vt:lpstr>
      <vt:lpstr>PowerPoint Sunusu</vt:lpstr>
      <vt:lpstr>PowerPoint Sunusu</vt:lpstr>
      <vt:lpstr>Usage Areas of Zener Diode</vt:lpstr>
      <vt:lpstr>PowerPoint Sunusu</vt:lpstr>
      <vt:lpstr>PowerPoint Sunusu</vt:lpstr>
      <vt:lpstr>PowerPoint Sunusu</vt:lpstr>
      <vt:lpstr>PowerPoint Sunusu</vt:lpstr>
      <vt:lpstr>PowerPoint Sunusu</vt:lpstr>
      <vt:lpstr>Soru</vt:lpstr>
      <vt:lpstr>Çözüm</vt:lpstr>
      <vt:lpstr>PowerPoint Sunusu</vt:lpstr>
      <vt:lpstr>Half Wave Rectifier</vt:lpstr>
      <vt:lpstr>Rectifier Circuit</vt:lpstr>
      <vt:lpstr>PowerPoint Sunusu</vt:lpstr>
      <vt:lpstr>PowerPoint Sunusu</vt:lpstr>
      <vt:lpstr>PowerPoint Sunusu</vt:lpstr>
      <vt:lpstr>PowerPoint Sunusu</vt:lpstr>
      <vt:lpstr>Basic Clipping Circuits</vt:lpstr>
      <vt:lpstr>Basic Clipping Circuits</vt:lpstr>
      <vt:lpstr>PowerPoint Sunusu</vt:lpstr>
      <vt:lpstr>PowerPoint Sunusu</vt:lpstr>
      <vt:lpstr>PowerPoint Sunusu</vt:lpstr>
      <vt:lpstr>PowerPoint Sunusu</vt:lpstr>
      <vt:lpstr>Full Wave Rectifier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itu</dc:creator>
  <cp:lastModifiedBy>itu</cp:lastModifiedBy>
  <cp:revision>157</cp:revision>
  <dcterms:created xsi:type="dcterms:W3CDTF">2019-02-20T10:14:41Z</dcterms:created>
  <dcterms:modified xsi:type="dcterms:W3CDTF">2024-07-03T10:54:03Z</dcterms:modified>
</cp:coreProperties>
</file>