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99" r:id="rId3"/>
    <p:sldMasterId id="2147483712" r:id="rId4"/>
  </p:sldMasterIdLst>
  <p:notesMasterIdLst>
    <p:notesMasterId r:id="rId37"/>
  </p:notesMasterIdLst>
  <p:sldIdLst>
    <p:sldId id="285" r:id="rId5"/>
    <p:sldId id="297" r:id="rId6"/>
    <p:sldId id="298" r:id="rId7"/>
    <p:sldId id="295" r:id="rId8"/>
    <p:sldId id="264" r:id="rId9"/>
    <p:sldId id="294" r:id="rId10"/>
    <p:sldId id="288" r:id="rId11"/>
    <p:sldId id="296" r:id="rId12"/>
    <p:sldId id="290" r:id="rId13"/>
    <p:sldId id="299" r:id="rId14"/>
    <p:sldId id="300" r:id="rId15"/>
    <p:sldId id="301" r:id="rId16"/>
    <p:sldId id="314" r:id="rId17"/>
    <p:sldId id="305" r:id="rId18"/>
    <p:sldId id="302" r:id="rId19"/>
    <p:sldId id="303" r:id="rId20"/>
    <p:sldId id="304" r:id="rId21"/>
    <p:sldId id="283" r:id="rId22"/>
    <p:sldId id="284" r:id="rId23"/>
    <p:sldId id="270" r:id="rId24"/>
    <p:sldId id="274" r:id="rId25"/>
    <p:sldId id="277" r:id="rId26"/>
    <p:sldId id="278" r:id="rId27"/>
    <p:sldId id="306" r:id="rId28"/>
    <p:sldId id="307" r:id="rId29"/>
    <p:sldId id="309" r:id="rId30"/>
    <p:sldId id="310" r:id="rId31"/>
    <p:sldId id="312" r:id="rId32"/>
    <p:sldId id="313" r:id="rId33"/>
    <p:sldId id="291" r:id="rId34"/>
    <p:sldId id="311" r:id="rId35"/>
    <p:sldId id="308"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59" autoAdjust="0"/>
    <p:restoredTop sz="94660"/>
  </p:normalViewPr>
  <p:slideViewPr>
    <p:cSldViewPr snapToGrid="0">
      <p:cViewPr>
        <p:scale>
          <a:sx n="69" d="100"/>
          <a:sy n="69" d="100"/>
        </p:scale>
        <p:origin x="460" y="44"/>
      </p:cViewPr>
      <p:guideLst/>
    </p:cSldViewPr>
  </p:slideViewPr>
  <p:notesTextViewPr>
    <p:cViewPr>
      <p:scale>
        <a:sx n="1" d="1"/>
        <a:sy n="1" d="1"/>
      </p:scale>
      <p:origin x="0" y="0"/>
    </p:cViewPr>
  </p:notesTextViewPr>
  <p:sorterViewPr>
    <p:cViewPr>
      <p:scale>
        <a:sx n="100" d="100"/>
        <a:sy n="100" d="100"/>
      </p:scale>
      <p:origin x="0" y="-40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19100C-270E-431F-8BD9-C4BC01588174}" type="datetimeFigureOut">
              <a:rPr lang="tr-TR" smtClean="0"/>
              <a:t>3.05.2020</a:t>
            </a:fld>
            <a:endParaRPr lang="tr-T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857F78-462C-49F5-88DC-E62BAC0B41C0}" type="slidenum">
              <a:rPr lang="tr-TR" smtClean="0"/>
              <a:t>‹#›</a:t>
            </a:fld>
            <a:endParaRPr lang="tr-TR"/>
          </a:p>
        </p:txBody>
      </p:sp>
    </p:spTree>
    <p:extLst>
      <p:ext uri="{BB962C8B-B14F-4D97-AF65-F5344CB8AC3E}">
        <p14:creationId xmlns:p14="http://schemas.microsoft.com/office/powerpoint/2010/main" val="3796091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a:extLst>
              <a:ext uri="{FF2B5EF4-FFF2-40B4-BE49-F238E27FC236}">
                <a16:creationId xmlns:a16="http://schemas.microsoft.com/office/drawing/2014/main" id="{6A1A8C11-F08A-4E6E-A416-A004D0A4E9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a:extLst>
              <a:ext uri="{FF2B5EF4-FFF2-40B4-BE49-F238E27FC236}">
                <a16:creationId xmlns:a16="http://schemas.microsoft.com/office/drawing/2014/main" id="{0B7C9FE0-CED2-4DDF-B85D-C5146239B0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66564" name="Slide Number Placeholder 3">
            <a:extLst>
              <a:ext uri="{FF2B5EF4-FFF2-40B4-BE49-F238E27FC236}">
                <a16:creationId xmlns:a16="http://schemas.microsoft.com/office/drawing/2014/main" id="{FFD2D5C1-8C40-4E75-8265-E14BB6F6D9C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fld id="{6FCDAA06-32E6-4000-8868-C9DE862FA727}" type="slidenum">
              <a:rPr lang="en-US" altLang="en-US" sz="1200"/>
              <a:pPr eaLnBrk="1" hangingPunct="1"/>
              <a:t>2</a:t>
            </a:fld>
            <a:endParaRPr lang="en-US" altLang="en-US" sz="1200"/>
          </a:p>
        </p:txBody>
      </p:sp>
    </p:spTree>
    <p:extLst>
      <p:ext uri="{BB962C8B-B14F-4D97-AF65-F5344CB8AC3E}">
        <p14:creationId xmlns:p14="http://schemas.microsoft.com/office/powerpoint/2010/main" val="3324646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a:extLst>
              <a:ext uri="{FF2B5EF4-FFF2-40B4-BE49-F238E27FC236}">
                <a16:creationId xmlns:a16="http://schemas.microsoft.com/office/drawing/2014/main" id="{6FA0BBB5-EDC1-4BCB-950F-C722A60C65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Notes Placeholder 2">
            <a:extLst>
              <a:ext uri="{FF2B5EF4-FFF2-40B4-BE49-F238E27FC236}">
                <a16:creationId xmlns:a16="http://schemas.microsoft.com/office/drawing/2014/main" id="{31BD7CF3-B4E0-4676-A5FE-A6173464E58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2708" name="Slide Number Placeholder 3">
            <a:extLst>
              <a:ext uri="{FF2B5EF4-FFF2-40B4-BE49-F238E27FC236}">
                <a16:creationId xmlns:a16="http://schemas.microsoft.com/office/drawing/2014/main" id="{DDB2F968-C6E9-4715-A897-BC3F71DB67F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F765208-AEAE-4C7C-8F7A-B0F3951732CE}" type="slidenum">
              <a:rPr kumimoji="0" lang="en-US" altLang="en-US" sz="1200" b="0" i="0" u="none" strike="noStrike" kern="1200" cap="none" spc="0" normalizeH="0" baseline="0" noProof="0" smtClean="0">
                <a:ln>
                  <a:noFill/>
                </a:ln>
                <a:solidFill>
                  <a:prstClr val="black"/>
                </a:solidFill>
                <a:effectLst/>
                <a:uLnTx/>
                <a:uFillTx/>
                <a:latin typeface="Comic Sans MS" panose="030F0702030302020204" pitchFamily="66"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Arial" panose="020B0604020202020204" pitchFamily="34" charset="0"/>
            </a:endParaRPr>
          </a:p>
        </p:txBody>
      </p:sp>
    </p:spTree>
    <p:extLst>
      <p:ext uri="{BB962C8B-B14F-4D97-AF65-F5344CB8AC3E}">
        <p14:creationId xmlns:p14="http://schemas.microsoft.com/office/powerpoint/2010/main" val="3094679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a:extLst>
              <a:ext uri="{FF2B5EF4-FFF2-40B4-BE49-F238E27FC236}">
                <a16:creationId xmlns:a16="http://schemas.microsoft.com/office/drawing/2014/main" id="{5AC26518-5108-4F1E-A8F7-7364F0EC059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Notes Placeholder 2">
            <a:extLst>
              <a:ext uri="{FF2B5EF4-FFF2-40B4-BE49-F238E27FC236}">
                <a16:creationId xmlns:a16="http://schemas.microsoft.com/office/drawing/2014/main" id="{F9F92968-EC1F-4656-B86A-BF054F0A8B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3732" name="Slide Number Placeholder 3">
            <a:extLst>
              <a:ext uri="{FF2B5EF4-FFF2-40B4-BE49-F238E27FC236}">
                <a16:creationId xmlns:a16="http://schemas.microsoft.com/office/drawing/2014/main" id="{6E158F65-1B1D-416E-B5C8-B063B97AF67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0D4B736-4104-4C74-96F1-79DE35B26801}" type="slidenum">
              <a:rPr kumimoji="0" lang="en-US" altLang="en-US" sz="1200" b="0" i="0" u="none" strike="noStrike" kern="1200" cap="none" spc="0" normalizeH="0" baseline="0" noProof="0" smtClean="0">
                <a:ln>
                  <a:noFill/>
                </a:ln>
                <a:solidFill>
                  <a:prstClr val="black"/>
                </a:solidFill>
                <a:effectLst/>
                <a:uLnTx/>
                <a:uFillTx/>
                <a:latin typeface="Comic Sans MS" panose="030F0702030302020204" pitchFamily="66"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Arial" panose="020B0604020202020204" pitchFamily="34" charset="0"/>
            </a:endParaRPr>
          </a:p>
        </p:txBody>
      </p:sp>
    </p:spTree>
    <p:extLst>
      <p:ext uri="{BB962C8B-B14F-4D97-AF65-F5344CB8AC3E}">
        <p14:creationId xmlns:p14="http://schemas.microsoft.com/office/powerpoint/2010/main" val="2868167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a:extLst>
              <a:ext uri="{FF2B5EF4-FFF2-40B4-BE49-F238E27FC236}">
                <a16:creationId xmlns:a16="http://schemas.microsoft.com/office/drawing/2014/main" id="{0F840B25-9707-4CED-A737-736525298C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Notes Placeholder 2">
            <a:extLst>
              <a:ext uri="{FF2B5EF4-FFF2-40B4-BE49-F238E27FC236}">
                <a16:creationId xmlns:a16="http://schemas.microsoft.com/office/drawing/2014/main" id="{AF786714-0F99-4352-9E3A-4D2CE3696B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74756" name="Slide Number Placeholder 3">
            <a:extLst>
              <a:ext uri="{FF2B5EF4-FFF2-40B4-BE49-F238E27FC236}">
                <a16:creationId xmlns:a16="http://schemas.microsoft.com/office/drawing/2014/main" id="{568BB5D2-6C32-47C7-ADE1-3F2163A890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BF2509DB-23A5-4A40-A336-B6223E2B5EA2}" type="slidenum">
              <a:rPr kumimoji="0" lang="en-US" altLang="en-US" sz="1200" b="0" i="0" u="none" strike="noStrike" kern="1200" cap="none" spc="0" normalizeH="0" baseline="0" noProof="0" smtClean="0">
                <a:ln>
                  <a:noFill/>
                </a:ln>
                <a:solidFill>
                  <a:prstClr val="black"/>
                </a:solidFill>
                <a:effectLst/>
                <a:uLnTx/>
                <a:uFillTx/>
                <a:latin typeface="Comic Sans MS" panose="030F0702030302020204" pitchFamily="66"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Arial" panose="020B0604020202020204" pitchFamily="34" charset="0"/>
            </a:endParaRPr>
          </a:p>
        </p:txBody>
      </p:sp>
    </p:spTree>
    <p:extLst>
      <p:ext uri="{BB962C8B-B14F-4D97-AF65-F5344CB8AC3E}">
        <p14:creationId xmlns:p14="http://schemas.microsoft.com/office/powerpoint/2010/main" val="28439619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F8C3137A-4FA2-41C2-8271-D40E7ACBE8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Notes Placeholder 2">
            <a:extLst>
              <a:ext uri="{FF2B5EF4-FFF2-40B4-BE49-F238E27FC236}">
                <a16:creationId xmlns:a16="http://schemas.microsoft.com/office/drawing/2014/main" id="{34352761-5157-4902-B810-49C76812761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9092" name="Slide Number Placeholder 3">
            <a:extLst>
              <a:ext uri="{FF2B5EF4-FFF2-40B4-BE49-F238E27FC236}">
                <a16:creationId xmlns:a16="http://schemas.microsoft.com/office/drawing/2014/main" id="{CF165F3D-BB47-459F-BA60-FCC6E43B9F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51132CA-2485-4F46-8D51-BAB13C2980CC}" type="slidenum">
              <a:rPr kumimoji="0" lang="en-US" altLang="en-US" sz="1200" b="0" i="0" u="none" strike="noStrike" kern="1200" cap="none" spc="0" normalizeH="0" baseline="0" noProof="0" smtClean="0">
                <a:ln>
                  <a:noFill/>
                </a:ln>
                <a:solidFill>
                  <a:prstClr val="black"/>
                </a:solidFill>
                <a:effectLst/>
                <a:uLnTx/>
                <a:uFillTx/>
                <a:latin typeface="Comic Sans MS" panose="030F0702030302020204" pitchFamily="66"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US" altLang="en-US" sz="12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Arial" panose="020B0604020202020204" pitchFamily="34" charset="0"/>
            </a:endParaRPr>
          </a:p>
        </p:txBody>
      </p:sp>
    </p:spTree>
    <p:extLst>
      <p:ext uri="{BB962C8B-B14F-4D97-AF65-F5344CB8AC3E}">
        <p14:creationId xmlns:p14="http://schemas.microsoft.com/office/powerpoint/2010/main" val="26461089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32842722-2FF6-44F7-8D86-52462334421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Notes Placeholder 2">
            <a:extLst>
              <a:ext uri="{FF2B5EF4-FFF2-40B4-BE49-F238E27FC236}">
                <a16:creationId xmlns:a16="http://schemas.microsoft.com/office/drawing/2014/main" id="{156914F2-788F-4638-958E-5F49D71850A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87044" name="Slide Number Placeholder 3">
            <a:extLst>
              <a:ext uri="{FF2B5EF4-FFF2-40B4-BE49-F238E27FC236}">
                <a16:creationId xmlns:a16="http://schemas.microsoft.com/office/drawing/2014/main" id="{D0CEF750-8AC7-460D-B759-E609537FD9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0974452C-D2D0-4C93-8B07-4A19DEFE53A6}" type="slidenum">
              <a:rPr kumimoji="0" lang="en-US" altLang="en-US" sz="1200" b="0" i="0" u="none" strike="noStrike" kern="1200" cap="none" spc="0" normalizeH="0" baseline="0" noProof="0" smtClean="0">
                <a:ln>
                  <a:noFill/>
                </a:ln>
                <a:solidFill>
                  <a:prstClr val="black"/>
                </a:solidFill>
                <a:effectLst/>
                <a:uLnTx/>
                <a:uFillTx/>
                <a:latin typeface="Comic Sans MS" panose="030F0702030302020204" pitchFamily="66" charset="0"/>
                <a:ea typeface="+mn-ea"/>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25</a:t>
            </a:fld>
            <a:endParaRPr kumimoji="0" lang="en-US" altLang="en-US" sz="12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Arial" panose="020B0604020202020204" pitchFamily="34" charset="0"/>
            </a:endParaRPr>
          </a:p>
        </p:txBody>
      </p:sp>
    </p:spTree>
    <p:extLst>
      <p:ext uri="{BB962C8B-B14F-4D97-AF65-F5344CB8AC3E}">
        <p14:creationId xmlns:p14="http://schemas.microsoft.com/office/powerpoint/2010/main" val="26731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tr-T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tr-TR"/>
          </a:p>
        </p:txBody>
      </p:sp>
      <p:sp>
        <p:nvSpPr>
          <p:cNvPr id="4" name="Date Placeholder 3"/>
          <p:cNvSpPr>
            <a:spLocks noGrp="1"/>
          </p:cNvSpPr>
          <p:nvPr>
            <p:ph type="dt" sz="half" idx="10"/>
          </p:nvPr>
        </p:nvSpPr>
        <p:spPr/>
        <p:txBody>
          <a:bodyPr/>
          <a:lstStyle/>
          <a:p>
            <a:fld id="{B150497B-6ECF-414F-BA65-48528625C0E0}" type="datetimeFigureOut">
              <a:rPr lang="tr-TR" smtClean="0"/>
              <a:t>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13271197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150497B-6ECF-414F-BA65-48528625C0E0}" type="datetimeFigureOut">
              <a:rPr lang="tr-TR" smtClean="0"/>
              <a:t>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2702283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150497B-6ECF-414F-BA65-48528625C0E0}" type="datetimeFigureOut">
              <a:rPr lang="tr-TR" smtClean="0"/>
              <a:t>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1092401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C393D8F-5DFF-498E-ACEC-7B45362988BB}"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177506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F6A53647-2EB7-4FF4-A6F4-C13F3BC72247}"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1616288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F90ADA9-BDAB-48D6-BD12-8F537DCEA665}"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393606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120F752-9672-4C9A-AC96-9C6759E0F7A0}"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4142053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E6BC557C-686E-4D9C-92C6-9F1598F770F1}"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19831741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AB03F0E-A9CD-40F4-9EF6-7D4F3AD0ED4B}"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9770092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FF37DAE5-CCF7-433C-9BBE-CC4BB937F278}"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24261213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F549D35C-8449-44FE-8DC3-A4D23AA58952}"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10676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fld id="{B150497B-6ECF-414F-BA65-48528625C0E0}" type="datetimeFigureOut">
              <a:rPr lang="tr-TR" smtClean="0"/>
              <a:t>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1374572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E7D02423-3972-4F86-971B-0E6A99CD5D2E}"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20595280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0F1D9728-B983-4C19-8FEA-4928AA3D7512}"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41436636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C71484B-AC56-46D3-B7C1-E77C08AB9509}"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708584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6E7A480-02D9-4DFB-93B4-2BA51315043B}"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82250667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C393D8F-5DFF-498E-ACEC-7B45362988BB}"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40898034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F6A53647-2EB7-4FF4-A6F4-C13F3BC72247}"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9660332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F90ADA9-BDAB-48D6-BD12-8F537DCEA665}"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33463491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120F752-9672-4C9A-AC96-9C6759E0F7A0}"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4250775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E6BC557C-686E-4D9C-92C6-9F1598F770F1}"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689565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AB03F0E-A9CD-40F4-9EF6-7D4F3AD0ED4B}"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1484754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tr-T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150497B-6ECF-414F-BA65-48528625C0E0}" type="datetimeFigureOut">
              <a:rPr lang="tr-TR" smtClean="0"/>
              <a:t>3.05.2020</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10784386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FF37DAE5-CCF7-433C-9BBE-CC4BB937F278}"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41554335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F549D35C-8449-44FE-8DC3-A4D23AA58952}"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16728622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E7D02423-3972-4F86-971B-0E6A99CD5D2E}"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250192956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0F1D9728-B983-4C19-8FEA-4928AA3D7512}"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42305355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C71484B-AC56-46D3-B7C1-E77C08AB9509}"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133722418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6E7A480-02D9-4DFB-93B4-2BA51315043B}"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98039706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C393D8F-5DFF-498E-ACEC-7B45362988BB}"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41790741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F6A53647-2EB7-4FF4-A6F4-C13F3BC72247}"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99793438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F90ADA9-BDAB-48D6-BD12-8F537DCEA665}"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10361473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120F752-9672-4C9A-AC96-9C6759E0F7A0}"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976949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fld id="{B150497B-6ECF-414F-BA65-48528625C0E0}" type="datetimeFigureOut">
              <a:rPr lang="tr-TR" smtClean="0"/>
              <a:t>3.05.2020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28033028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E6BC557C-686E-4D9C-92C6-9F1598F770F1}"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4146680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7AB03F0E-A9CD-40F4-9EF6-7D4F3AD0ED4B}"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16950592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FF37DAE5-CCF7-433C-9BBE-CC4BB937F278}"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28858838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F549D35C-8449-44FE-8DC3-A4D23AA58952}"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20003912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E7D02423-3972-4F86-971B-0E6A99CD5D2E}"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15345065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0F1D9728-B983-4C19-8FEA-4928AA3D7512}"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297964864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C71484B-AC56-46D3-B7C1-E77C08AB9509}"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1217042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09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fontAlgn="base">
              <a:spcBef>
                <a:spcPct val="0"/>
              </a:spcBef>
              <a:spcAft>
                <a:spcPct val="0"/>
              </a:spcAft>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fontAlgn="base">
              <a:spcBef>
                <a:spcPct val="0"/>
              </a:spcBef>
              <a:spcAft>
                <a:spcPct val="0"/>
              </a:spcAft>
              <a:defRPr/>
            </a:pPr>
            <a:fld id="{46E7A480-02D9-4DFB-93B4-2BA51315043B}"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506926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tr-T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fld id="{B150497B-6ECF-414F-BA65-48528625C0E0}" type="datetimeFigureOut">
              <a:rPr lang="tr-TR" smtClean="0"/>
              <a:t>3.05.2020</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246556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fld id="{B150497B-6ECF-414F-BA65-48528625C0E0}" type="datetimeFigureOut">
              <a:rPr lang="tr-TR" smtClean="0"/>
              <a:t>3.05.2020</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3430080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50497B-6ECF-414F-BA65-48528625C0E0}" type="datetimeFigureOut">
              <a:rPr lang="tr-TR" smtClean="0"/>
              <a:t>3.05.2020</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127025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50497B-6ECF-414F-BA65-48528625C0E0}" type="datetimeFigureOut">
              <a:rPr lang="tr-TR" smtClean="0"/>
              <a:t>3.05.2020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3749091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tr-T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150497B-6ECF-414F-BA65-48528625C0E0}" type="datetimeFigureOut">
              <a:rPr lang="tr-TR" smtClean="0"/>
              <a:t>3.05.2020</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043740-D933-4938-92B8-F006005A37CA}" type="slidenum">
              <a:rPr lang="tr-TR" smtClean="0"/>
              <a:t>‹#›</a:t>
            </a:fld>
            <a:endParaRPr lang="tr-TR"/>
          </a:p>
        </p:txBody>
      </p:sp>
    </p:spTree>
    <p:extLst>
      <p:ext uri="{BB962C8B-B14F-4D97-AF65-F5344CB8AC3E}">
        <p14:creationId xmlns:p14="http://schemas.microsoft.com/office/powerpoint/2010/main" val="3155386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0497B-6ECF-414F-BA65-48528625C0E0}" type="datetimeFigureOut">
              <a:rPr lang="tr-TR" smtClean="0"/>
              <a:t>3.05.2020</a:t>
            </a:fld>
            <a:endParaRPr lang="tr-T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43740-D933-4938-92B8-F006005A37CA}" type="slidenum">
              <a:rPr lang="tr-TR" smtClean="0"/>
              <a:t>‹#›</a:t>
            </a:fld>
            <a:endParaRPr lang="tr-TR"/>
          </a:p>
        </p:txBody>
      </p:sp>
    </p:spTree>
    <p:extLst>
      <p:ext uri="{BB962C8B-B14F-4D97-AF65-F5344CB8AC3E}">
        <p14:creationId xmlns:p14="http://schemas.microsoft.com/office/powerpoint/2010/main" val="1182646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fontAlgn="base">
              <a:spcBef>
                <a:spcPct val="0"/>
              </a:spcBef>
              <a:spcAft>
                <a:spcPct val="0"/>
              </a:spcAft>
              <a:defRPr/>
            </a:pPr>
            <a:fld id="{D1C761EE-68E4-415A-8ED8-5EC1932EB60D}"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3099375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fontAlgn="base">
              <a:spcBef>
                <a:spcPct val="0"/>
              </a:spcBef>
              <a:spcAft>
                <a:spcPct val="0"/>
              </a:spcAft>
              <a:defRPr/>
            </a:pPr>
            <a:fld id="{D1C761EE-68E4-415A-8ED8-5EC1932EB60D}"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4174303774"/>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tr-TR" smtClean="0"/>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tr-TR" smtClean="0"/>
              <a:t>Click to edit Master text styles</a:t>
            </a:r>
          </a:p>
          <a:p>
            <a:pPr lvl="1"/>
            <a:r>
              <a:rPr lang="en-US" altLang="tr-TR" smtClean="0"/>
              <a:t>Second level</a:t>
            </a:r>
          </a:p>
          <a:p>
            <a:pPr lvl="2"/>
            <a:r>
              <a:rPr lang="en-US" altLang="tr-TR" smtClean="0"/>
              <a:t>Third level</a:t>
            </a:r>
          </a:p>
          <a:p>
            <a:pPr lvl="3"/>
            <a:r>
              <a:rPr lang="en-US" altLang="tr-TR" smtClean="0"/>
              <a:t>Fourth level</a:t>
            </a:r>
          </a:p>
          <a:p>
            <a:pPr lvl="4"/>
            <a:r>
              <a:rPr lang="en-US" altLang="tr-TR" smtClean="0"/>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smtClean="0"/>
            </a:lvl1pPr>
          </a:lstStyle>
          <a:p>
            <a:pPr fontAlgn="base">
              <a:spcBef>
                <a:spcPct val="0"/>
              </a:spcBef>
              <a:spcAft>
                <a:spcPct val="0"/>
              </a:spcAft>
              <a:defRPr/>
            </a:pPr>
            <a:fld id="{D1C761EE-68E4-415A-8ED8-5EC1932EB60D}" type="slidenum">
              <a:rPr lang="en-US" altLang="tr-TR" smtClean="0">
                <a:solidFill>
                  <a:srgbClr val="000000"/>
                </a:solidFill>
              </a:rPr>
              <a:pPr fontAlgn="base">
                <a:spcBef>
                  <a:spcPct val="0"/>
                </a:spcBef>
                <a:spcAft>
                  <a:spcPct val="0"/>
                </a:spcAft>
                <a:defRPr/>
              </a:pPr>
              <a:t>‹#›</a:t>
            </a:fld>
            <a:endParaRPr lang="en-US" altLang="tr-TR">
              <a:solidFill>
                <a:srgbClr val="000000"/>
              </a:solidFill>
            </a:endParaRPr>
          </a:p>
        </p:txBody>
      </p:sp>
    </p:spTree>
    <p:extLst>
      <p:ext uri="{BB962C8B-B14F-4D97-AF65-F5344CB8AC3E}">
        <p14:creationId xmlns:p14="http://schemas.microsoft.com/office/powerpoint/2010/main" val="1660779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emf"/><Relationship Id="rId1" Type="http://schemas.openxmlformats.org/officeDocument/2006/relationships/slideLayout" Target="../slideLayouts/slideLayout3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738910" y="628072"/>
            <a:ext cx="10732654" cy="2529033"/>
          </a:xfrm>
        </p:spPr>
        <p:txBody>
          <a:bodyPr/>
          <a:lstStyle/>
          <a:p>
            <a:pPr eaLnBrk="1" hangingPunct="1"/>
            <a:r>
              <a:rPr lang="en-US" altLang="en-US" dirty="0">
                <a:latin typeface="Comic Sans MS" panose="030F0702030302020204" pitchFamily="66" charset="0"/>
              </a:rPr>
              <a:t>Field Effect Transistor </a:t>
            </a:r>
            <a:r>
              <a:rPr lang="tr-TR" altLang="en-US" dirty="0" smtClean="0">
                <a:latin typeface="Comic Sans MS" panose="030F0702030302020204" pitchFamily="66" charset="0"/>
              </a:rPr>
              <a:t>(</a:t>
            </a:r>
            <a:r>
              <a:rPr lang="tr-TR" altLang="tr-TR" dirty="0" smtClean="0">
                <a:latin typeface="Comic Sans MS" panose="030F0702030302020204" pitchFamily="66" charset="0"/>
              </a:rPr>
              <a:t>Alan </a:t>
            </a:r>
            <a:r>
              <a:rPr lang="tr-TR" altLang="tr-TR" dirty="0" smtClean="0">
                <a:latin typeface="Comic Sans MS" panose="030F0702030302020204" pitchFamily="66" charset="0"/>
              </a:rPr>
              <a:t>Etkili </a:t>
            </a:r>
            <a:r>
              <a:rPr lang="tr-TR" altLang="tr-TR" dirty="0" err="1" smtClean="0">
                <a:latin typeface="Comic Sans MS" panose="030F0702030302020204" pitchFamily="66" charset="0"/>
              </a:rPr>
              <a:t>Transistör</a:t>
            </a:r>
            <a:r>
              <a:rPr lang="tr-TR" altLang="tr-TR" dirty="0" smtClean="0">
                <a:latin typeface="Comic Sans MS" panose="030F0702030302020204" pitchFamily="66" charset="0"/>
              </a:rPr>
              <a:t>)</a:t>
            </a:r>
            <a:r>
              <a:rPr lang="tr-TR" altLang="tr-TR" dirty="0" smtClean="0">
                <a:latin typeface="Comic Sans MS" panose="030F0702030302020204" pitchFamily="66" charset="0"/>
              </a:rPr>
              <a:t/>
            </a:r>
            <a:br>
              <a:rPr lang="tr-TR" altLang="tr-TR" dirty="0" smtClean="0">
                <a:latin typeface="Comic Sans MS" panose="030F0702030302020204" pitchFamily="66" charset="0"/>
              </a:rPr>
            </a:br>
            <a:r>
              <a:rPr lang="en-US" altLang="tr-TR" dirty="0" smtClean="0">
                <a:latin typeface="Comic Sans MS" panose="030F0702030302020204" pitchFamily="66" charset="0"/>
              </a:rPr>
              <a:t>MOSFET</a:t>
            </a:r>
          </a:p>
        </p:txBody>
      </p:sp>
      <p:sp>
        <p:nvSpPr>
          <p:cNvPr id="3075" name="Rectangle 3"/>
          <p:cNvSpPr>
            <a:spLocks noGrp="1" noChangeArrowheads="1"/>
          </p:cNvSpPr>
          <p:nvPr>
            <p:ph type="subTitle" idx="1"/>
          </p:nvPr>
        </p:nvSpPr>
        <p:spPr>
          <a:xfrm>
            <a:off x="1838037" y="3295073"/>
            <a:ext cx="8534400" cy="1752600"/>
          </a:xfrm>
        </p:spPr>
        <p:txBody>
          <a:bodyPr/>
          <a:lstStyle/>
          <a:p>
            <a:pPr eaLnBrk="1" hangingPunct="1"/>
            <a:r>
              <a:rPr lang="en-US" altLang="tr-TR" u="sng" dirty="0" smtClean="0"/>
              <a:t>M</a:t>
            </a:r>
            <a:r>
              <a:rPr lang="en-US" altLang="tr-TR" dirty="0" smtClean="0"/>
              <a:t>etal-</a:t>
            </a:r>
            <a:r>
              <a:rPr lang="en-US" altLang="tr-TR" u="sng" dirty="0" smtClean="0"/>
              <a:t>O</a:t>
            </a:r>
            <a:r>
              <a:rPr lang="en-US" altLang="tr-TR" dirty="0" smtClean="0"/>
              <a:t>xide-</a:t>
            </a:r>
            <a:r>
              <a:rPr lang="en-US" altLang="tr-TR" u="sng" dirty="0" smtClean="0"/>
              <a:t>S</a:t>
            </a:r>
            <a:r>
              <a:rPr lang="en-US" altLang="tr-TR" dirty="0" smtClean="0"/>
              <a:t>emiconductor</a:t>
            </a:r>
          </a:p>
          <a:p>
            <a:pPr eaLnBrk="1" hangingPunct="1"/>
            <a:r>
              <a:rPr lang="en-US" altLang="tr-TR" u="sng" dirty="0" smtClean="0"/>
              <a:t>F</a:t>
            </a:r>
            <a:r>
              <a:rPr lang="en-US" altLang="tr-TR" dirty="0" smtClean="0"/>
              <a:t>ield </a:t>
            </a:r>
            <a:r>
              <a:rPr lang="en-US" altLang="tr-TR" u="sng" dirty="0" smtClean="0"/>
              <a:t>E</a:t>
            </a:r>
            <a:r>
              <a:rPr lang="en-US" altLang="tr-TR" dirty="0" smtClean="0"/>
              <a:t>ffect </a:t>
            </a:r>
            <a:r>
              <a:rPr lang="en-US" altLang="tr-TR" u="sng" dirty="0" smtClean="0"/>
              <a:t>T</a:t>
            </a:r>
            <a:r>
              <a:rPr lang="en-US" altLang="tr-TR" dirty="0" smtClean="0"/>
              <a:t>ransistors</a:t>
            </a:r>
          </a:p>
        </p:txBody>
      </p:sp>
    </p:spTree>
    <p:extLst>
      <p:ext uri="{BB962C8B-B14F-4D97-AF65-F5344CB8AC3E}">
        <p14:creationId xmlns:p14="http://schemas.microsoft.com/office/powerpoint/2010/main" val="4062448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4">
            <a:extLst>
              <a:ext uri="{FF2B5EF4-FFF2-40B4-BE49-F238E27FC236}">
                <a16:creationId xmlns:a16="http://schemas.microsoft.com/office/drawing/2014/main" id="{6BE2240D-96F5-46C9-AF53-89C4B49C36E3}"/>
              </a:ext>
            </a:extLst>
          </p:cNvPr>
          <p:cNvSpPr txBox="1">
            <a:spLocks noChangeArrowheads="1"/>
          </p:cNvSpPr>
          <p:nvPr/>
        </p:nvSpPr>
        <p:spPr bwMode="auto">
          <a:xfrm>
            <a:off x="2732713" y="292315"/>
            <a:ext cx="5434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r>
              <a:rPr lang="tr-TR" altLang="en-US" dirty="0">
                <a:solidFill>
                  <a:srgbClr val="FF0000"/>
                </a:solidFill>
                <a:latin typeface="Comic Sans MS" panose="030F0702030302020204" pitchFamily="66" charset="0"/>
              </a:rPr>
              <a:t>N- </a:t>
            </a:r>
            <a:r>
              <a:rPr lang="en-US" altLang="en-US" dirty="0">
                <a:solidFill>
                  <a:srgbClr val="FF0000"/>
                </a:solidFill>
                <a:latin typeface="Comic Sans MS" panose="030F0702030302020204" pitchFamily="66" charset="0"/>
              </a:rPr>
              <a:t>type Enhancement</a:t>
            </a:r>
            <a:r>
              <a:rPr lang="tr-TR" altLang="en-US" dirty="0">
                <a:solidFill>
                  <a:srgbClr val="FF0000"/>
                </a:solidFill>
                <a:latin typeface="Comic Sans MS" panose="030F0702030302020204" pitchFamily="66" charset="0"/>
              </a:rPr>
              <a:t> </a:t>
            </a:r>
            <a:r>
              <a:rPr lang="tr-TR" dirty="0">
                <a:solidFill>
                  <a:srgbClr val="FF0000"/>
                </a:solidFill>
                <a:latin typeface="Comic Sans MS" panose="030F0702030302020204" pitchFamily="66" charset="0"/>
              </a:rPr>
              <a:t>MOSFET</a:t>
            </a:r>
            <a:endParaRPr lang="tr-TR" b="1" dirty="0">
              <a:solidFill>
                <a:srgbClr val="FF0000"/>
              </a:solidFill>
              <a:latin typeface="Comic Sans MS" panose="030F0702030302020204" pitchFamily="66" charset="0"/>
            </a:endParaRPr>
          </a:p>
        </p:txBody>
      </p:sp>
      <p:pic>
        <p:nvPicPr>
          <p:cNvPr id="37893" name="Picture 11">
            <a:extLst>
              <a:ext uri="{FF2B5EF4-FFF2-40B4-BE49-F238E27FC236}">
                <a16:creationId xmlns:a16="http://schemas.microsoft.com/office/drawing/2014/main" id="{9457175A-ACF0-4391-B584-CF8915C0EA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6672" y="1212996"/>
            <a:ext cx="4449762" cy="31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4" name="Text Box 12">
            <a:extLst>
              <a:ext uri="{FF2B5EF4-FFF2-40B4-BE49-F238E27FC236}">
                <a16:creationId xmlns:a16="http://schemas.microsoft.com/office/drawing/2014/main" id="{DA101826-2C7C-46EA-BED2-01C9975776E6}"/>
              </a:ext>
            </a:extLst>
          </p:cNvPr>
          <p:cNvSpPr txBox="1">
            <a:spLocks noChangeArrowheads="1"/>
          </p:cNvSpPr>
          <p:nvPr/>
        </p:nvSpPr>
        <p:spPr bwMode="auto">
          <a:xfrm>
            <a:off x="0" y="1972267"/>
            <a:ext cx="6206836" cy="1959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lvl="0" algn="just" eaLnBrk="1" hangingPunct="1">
              <a:lnSpc>
                <a:spcPct val="110000"/>
              </a:lnSpc>
              <a:buFontTx/>
              <a:buChar char="•"/>
              <a:defRPr/>
            </a:pPr>
            <a:r>
              <a:rPr lang="en-US" dirty="0">
                <a:latin typeface="Comic Sans MS" panose="030F0702030302020204" pitchFamily="66" charset="0"/>
              </a:rPr>
              <a:t>A voltage is required to create the transmission path, so the MOSFET is </a:t>
            </a:r>
            <a:r>
              <a:rPr lang="tr-TR" dirty="0" err="1" smtClean="0">
                <a:latin typeface="Comic Sans MS" panose="030F0702030302020204" pitchFamily="66" charset="0"/>
              </a:rPr>
              <a:t>called</a:t>
            </a:r>
            <a:r>
              <a:rPr lang="tr-TR" dirty="0" smtClean="0">
                <a:latin typeface="Comic Sans MS" panose="030F0702030302020204" pitchFamily="66" charset="0"/>
              </a:rPr>
              <a:t> </a:t>
            </a:r>
            <a:r>
              <a:rPr lang="en-US" altLang="en-US" dirty="0" smtClean="0">
                <a:solidFill>
                  <a:srgbClr val="FF0000"/>
                </a:solidFill>
                <a:latin typeface="Comic Sans MS" panose="030F0702030302020204" pitchFamily="66" charset="0"/>
              </a:rPr>
              <a:t>Enhancement</a:t>
            </a:r>
            <a:r>
              <a:rPr lang="tr-TR" altLang="en-US" dirty="0" smtClean="0">
                <a:solidFill>
                  <a:srgbClr val="FF0000"/>
                </a:solidFill>
                <a:latin typeface="Comic Sans MS" panose="030F0702030302020204" pitchFamily="66" charset="0"/>
              </a:rPr>
              <a:t> type MOS. </a:t>
            </a:r>
            <a:endParaRPr lang="en-US" altLang="en-US" sz="2400" dirty="0">
              <a:solidFill>
                <a:srgbClr val="000000"/>
              </a:solidFill>
              <a:latin typeface="Comic Sans MS" panose="030F0702030302020204" pitchFamily="66" charset="0"/>
            </a:endParaRPr>
          </a:p>
        </p:txBody>
      </p:sp>
      <p:sp>
        <p:nvSpPr>
          <p:cNvPr id="37895" name="Text Box 13">
            <a:extLst>
              <a:ext uri="{FF2B5EF4-FFF2-40B4-BE49-F238E27FC236}">
                <a16:creationId xmlns:a16="http://schemas.microsoft.com/office/drawing/2014/main" id="{BFE47DBA-87D1-4EDA-A3D0-B5AF8E6CA56F}"/>
              </a:ext>
            </a:extLst>
          </p:cNvPr>
          <p:cNvSpPr txBox="1">
            <a:spLocks noChangeArrowheads="1"/>
          </p:cNvSpPr>
          <p:nvPr/>
        </p:nvSpPr>
        <p:spPr bwMode="auto">
          <a:xfrm>
            <a:off x="203200" y="4799744"/>
            <a:ext cx="11582400" cy="1040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lvl="0" eaLnBrk="1" hangingPunct="1">
              <a:lnSpc>
                <a:spcPct val="110000"/>
              </a:lnSpc>
              <a:buFontTx/>
              <a:buChar char="•"/>
              <a:defRPr/>
            </a:pPr>
            <a:r>
              <a:rPr lang="en-US" dirty="0">
                <a:latin typeface="Comic Sans MS" panose="030F0702030302020204" pitchFamily="66" charset="0"/>
              </a:rPr>
              <a:t>The carriers in the transmission path are electrons - so n-channel is called </a:t>
            </a:r>
            <a:r>
              <a:rPr lang="en-US" dirty="0" smtClean="0">
                <a:latin typeface="Comic Sans MS" panose="030F0702030302020204" pitchFamily="66" charset="0"/>
              </a:rPr>
              <a:t>NMOS.</a:t>
            </a:r>
            <a:endParaRPr lang="en-US" altLang="en-US" sz="2400" dirty="0">
              <a:solidFill>
                <a:srgbClr val="000000"/>
              </a:solidFill>
              <a:latin typeface="Comic Sans MS" panose="030F0702030302020204" pitchFamily="66" charset="0"/>
            </a:endParaRPr>
          </a:p>
        </p:txBody>
      </p:sp>
    </p:spTree>
    <p:extLst>
      <p:ext uri="{BB962C8B-B14F-4D97-AF65-F5344CB8AC3E}">
        <p14:creationId xmlns:p14="http://schemas.microsoft.com/office/powerpoint/2010/main" val="24978505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9" name="Picture 11">
            <a:extLst>
              <a:ext uri="{FF2B5EF4-FFF2-40B4-BE49-F238E27FC236}">
                <a16:creationId xmlns:a16="http://schemas.microsoft.com/office/drawing/2014/main" id="{F067EBD7-255E-4C20-AB94-52A4122DC7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7388" y="1628776"/>
            <a:ext cx="4900612" cy="282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0" name="Text Box 12">
            <a:extLst>
              <a:ext uri="{FF2B5EF4-FFF2-40B4-BE49-F238E27FC236}">
                <a16:creationId xmlns:a16="http://schemas.microsoft.com/office/drawing/2014/main" id="{F6899A5C-25A4-4437-B3DA-5F7BE4FF2118}"/>
              </a:ext>
            </a:extLst>
          </p:cNvPr>
          <p:cNvSpPr txBox="1">
            <a:spLocks noChangeArrowheads="1"/>
          </p:cNvSpPr>
          <p:nvPr/>
        </p:nvSpPr>
        <p:spPr bwMode="auto">
          <a:xfrm>
            <a:off x="147782" y="1373249"/>
            <a:ext cx="561960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lvl="0" eaLnBrk="1" hangingPunct="1">
              <a:lnSpc>
                <a:spcPct val="150000"/>
              </a:lnSpc>
              <a:buFontTx/>
              <a:buChar char="•"/>
              <a:defRPr/>
            </a:pPr>
            <a:r>
              <a:rPr lang="en-US" sz="2400" dirty="0">
                <a:latin typeface="Comic Sans MS" panose="030F0702030302020204" pitchFamily="66" charset="0"/>
              </a:rPr>
              <a:t>To create a transmission path, the gate-source voltage (V</a:t>
            </a:r>
            <a:r>
              <a:rPr lang="en-US" sz="1600" dirty="0">
                <a:latin typeface="Comic Sans MS" panose="030F0702030302020204" pitchFamily="66" charset="0"/>
              </a:rPr>
              <a:t>GS</a:t>
            </a:r>
            <a:r>
              <a:rPr lang="en-US" sz="2400" dirty="0">
                <a:latin typeface="Comic Sans MS" panose="030F0702030302020204" pitchFamily="66" charset="0"/>
              </a:rPr>
              <a:t>) must be above a minimum value known as the threshold voltage (V</a:t>
            </a:r>
            <a:r>
              <a:rPr lang="en-US" sz="1600" dirty="0">
                <a:latin typeface="Comic Sans MS" panose="030F0702030302020204" pitchFamily="66" charset="0"/>
              </a:rPr>
              <a:t>TN</a:t>
            </a:r>
            <a:r>
              <a:rPr lang="en-US" sz="2400" dirty="0">
                <a:latin typeface="Comic Sans MS" panose="030F0702030302020204" pitchFamily="66" charset="0"/>
              </a:rPr>
              <a:t>) </a:t>
            </a:r>
            <a:r>
              <a:rPr lang="tr-TR" sz="2400" dirty="0" err="1" smtClean="0">
                <a:latin typeface="Comic Sans MS" panose="030F0702030302020204" pitchFamily="66" charset="0"/>
              </a:rPr>
              <a:t>which</a:t>
            </a:r>
            <a:r>
              <a:rPr lang="tr-TR" sz="2400" dirty="0" smtClean="0">
                <a:latin typeface="Comic Sans MS" panose="030F0702030302020204" pitchFamily="66" charset="0"/>
              </a:rPr>
              <a:t> is </a:t>
            </a:r>
            <a:r>
              <a:rPr lang="en-US" sz="2400" dirty="0" smtClean="0">
                <a:latin typeface="Comic Sans MS" panose="030F0702030302020204" pitchFamily="66" charset="0"/>
              </a:rPr>
              <a:t>positive </a:t>
            </a:r>
            <a:r>
              <a:rPr lang="en-US" sz="2400" dirty="0">
                <a:latin typeface="Comic Sans MS" panose="030F0702030302020204" pitchFamily="66" charset="0"/>
              </a:rPr>
              <a:t>for NMOS</a:t>
            </a:r>
            <a:r>
              <a:rPr lang="en-US" sz="2400" dirty="0" smtClean="0">
                <a:latin typeface="Comic Sans MS" panose="030F0702030302020204" pitchFamily="66" charset="0"/>
              </a:rPr>
              <a:t>.</a:t>
            </a:r>
            <a:endParaRPr lang="tr-TR" sz="2400" dirty="0" smtClean="0">
              <a:latin typeface="Comic Sans MS" panose="030F0702030302020204" pitchFamily="66" charset="0"/>
            </a:endParaRPr>
          </a:p>
          <a:p>
            <a:pPr lvl="0" eaLnBrk="1" hangingPunct="1">
              <a:lnSpc>
                <a:spcPct val="150000"/>
              </a:lnSpc>
              <a:buFontTx/>
              <a:buChar char="•"/>
              <a:defRPr/>
            </a:pPr>
            <a:r>
              <a:rPr lang="en-US" sz="2400" dirty="0">
                <a:latin typeface="Comic Sans MS" panose="030F0702030302020204" pitchFamily="66" charset="0"/>
              </a:rPr>
              <a:t>Without the transmission path, the current in the circuit is actually zero</a:t>
            </a:r>
            <a:r>
              <a:rPr lang="en-US" sz="2000" dirty="0">
                <a:latin typeface="Comic Sans MS" panose="030F0702030302020204" pitchFamily="66" charset="0"/>
              </a:rPr>
              <a:t>.</a:t>
            </a:r>
            <a:endParaRPr lang="tr-TR" altLang="en-US" sz="2000" dirty="0" smtClean="0">
              <a:solidFill>
                <a:srgbClr val="000000"/>
              </a:solidFill>
              <a:latin typeface="Comic Sans MS" panose="030F0702030302020204" pitchFamily="66" charset="0"/>
            </a:endParaRPr>
          </a:p>
        </p:txBody>
      </p:sp>
      <p:sp>
        <p:nvSpPr>
          <p:cNvPr id="38921" name="Text Box 14">
            <a:extLst>
              <a:ext uri="{FF2B5EF4-FFF2-40B4-BE49-F238E27FC236}">
                <a16:creationId xmlns:a16="http://schemas.microsoft.com/office/drawing/2014/main" id="{B13D65DC-4386-419A-BA0C-154E1E81B681}"/>
              </a:ext>
            </a:extLst>
          </p:cNvPr>
          <p:cNvSpPr txBox="1">
            <a:spLocks noChangeArrowheads="1"/>
          </p:cNvSpPr>
          <p:nvPr/>
        </p:nvSpPr>
        <p:spPr bwMode="auto">
          <a:xfrm>
            <a:off x="6519871" y="4720094"/>
            <a:ext cx="4142481" cy="400110"/>
          </a:xfrm>
          <a:prstGeom prst="rect">
            <a:avLst/>
          </a:prstGeom>
          <a:solidFill>
            <a:srgbClr val="C0C0C0"/>
          </a:solidFill>
          <a:ln w="9525">
            <a:solidFill>
              <a:schemeClr val="tx1"/>
            </a:solidFill>
            <a:miter lim="800000"/>
            <a:headEnd/>
            <a:tailEnd/>
          </a:ln>
        </p:spPr>
        <p:txBody>
          <a:bodyPr wrap="none">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2000" i="1" dirty="0" err="1">
                <a:solidFill>
                  <a:srgbClr val="000000"/>
                </a:solidFill>
                <a:latin typeface="Comic Sans MS" panose="030F0702030302020204" pitchFamily="66" charset="0"/>
              </a:rPr>
              <a:t>v</a:t>
            </a:r>
            <a:r>
              <a:rPr lang="en-US" altLang="en-US" sz="2000" i="1" baseline="-25000" dirty="0" err="1">
                <a:solidFill>
                  <a:srgbClr val="000000"/>
                </a:solidFill>
                <a:latin typeface="Comic Sans MS" panose="030F0702030302020204" pitchFamily="66" charset="0"/>
              </a:rPr>
              <a:t>GS</a:t>
            </a:r>
            <a:r>
              <a:rPr lang="en-US" altLang="en-US" sz="2000" dirty="0">
                <a:solidFill>
                  <a:srgbClr val="000000"/>
                </a:solidFill>
                <a:latin typeface="Comic Sans MS" panose="030F0702030302020204" pitchFamily="66" charset="0"/>
              </a:rPr>
              <a:t> &lt; </a:t>
            </a:r>
            <a:r>
              <a:rPr lang="en-US" altLang="en-US" sz="2000" i="1" dirty="0">
                <a:solidFill>
                  <a:srgbClr val="000000"/>
                </a:solidFill>
                <a:latin typeface="Comic Sans MS" panose="030F0702030302020204" pitchFamily="66" charset="0"/>
              </a:rPr>
              <a:t>V</a:t>
            </a:r>
            <a:r>
              <a:rPr lang="en-US" altLang="en-US" sz="2000" i="1" baseline="-25000" dirty="0">
                <a:solidFill>
                  <a:srgbClr val="000000"/>
                </a:solidFill>
                <a:latin typeface="Comic Sans MS" panose="030F0702030302020204" pitchFamily="66" charset="0"/>
              </a:rPr>
              <a:t>TN</a:t>
            </a:r>
            <a:r>
              <a:rPr lang="en-US" altLang="en-US" sz="2000" dirty="0">
                <a:solidFill>
                  <a:srgbClr val="000000"/>
                </a:solidFill>
                <a:latin typeface="Comic Sans MS" panose="030F0702030302020204" pitchFamily="66" charset="0"/>
              </a:rPr>
              <a:t> </a:t>
            </a:r>
            <a:r>
              <a:rPr lang="tr-TR" sz="2000" dirty="0" err="1">
                <a:latin typeface="Comic Sans MS" panose="030F0702030302020204" pitchFamily="66" charset="0"/>
              </a:rPr>
              <a:t>channel</a:t>
            </a:r>
            <a:r>
              <a:rPr lang="tr-TR" sz="2000" dirty="0">
                <a:latin typeface="Comic Sans MS" panose="030F0702030302020204" pitchFamily="66" charset="0"/>
              </a:rPr>
              <a:t> not yet </a:t>
            </a:r>
            <a:r>
              <a:rPr lang="tr-TR" sz="2000" dirty="0" err="1">
                <a:latin typeface="Comic Sans MS" panose="030F0702030302020204" pitchFamily="66" charset="0"/>
              </a:rPr>
              <a:t>formed</a:t>
            </a:r>
            <a:r>
              <a:rPr lang="tr-TR" altLang="en-US" sz="2000" dirty="0" smtClean="0">
                <a:solidFill>
                  <a:srgbClr val="000000"/>
                </a:solidFill>
                <a:latin typeface="Comic Sans MS" panose="030F0702030302020204" pitchFamily="66" charset="0"/>
              </a:rPr>
              <a:t>.</a:t>
            </a:r>
            <a:endParaRPr lang="en-US" altLang="en-US" sz="2000" dirty="0">
              <a:solidFill>
                <a:srgbClr val="000000"/>
              </a:solidFill>
              <a:latin typeface="Comic Sans MS" panose="030F0702030302020204" pitchFamily="66" charset="0"/>
            </a:endParaRPr>
          </a:p>
        </p:txBody>
      </p:sp>
      <p:sp>
        <p:nvSpPr>
          <p:cNvPr id="38922" name="Line 15">
            <a:extLst>
              <a:ext uri="{FF2B5EF4-FFF2-40B4-BE49-F238E27FC236}">
                <a16:creationId xmlns:a16="http://schemas.microsoft.com/office/drawing/2014/main" id="{4877949C-A320-42B3-8DBC-32E73398864B}"/>
              </a:ext>
            </a:extLst>
          </p:cNvPr>
          <p:cNvSpPr>
            <a:spLocks noChangeShapeType="1"/>
          </p:cNvSpPr>
          <p:nvPr/>
        </p:nvSpPr>
        <p:spPr bwMode="auto">
          <a:xfrm flipH="1">
            <a:off x="7248526" y="3068639"/>
            <a:ext cx="1223963" cy="1728787"/>
          </a:xfrm>
          <a:prstGeom prst="line">
            <a:avLst/>
          </a:prstGeom>
          <a:noFill/>
          <a:ln w="19050">
            <a:solidFill>
              <a:schemeClr val="tx1"/>
            </a:solidFill>
            <a:round/>
            <a:headEnd type="arrow" w="med" len="lg"/>
            <a:tailEnd/>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GB" sz="2800" dirty="0">
              <a:solidFill>
                <a:srgbClr val="000000"/>
              </a:solidFill>
              <a:latin typeface="Comic Sans MS" panose="030F0702030302020204" pitchFamily="66" charset="0"/>
              <a:cs typeface="Arial" panose="020B0604020202020204" pitchFamily="34" charset="0"/>
            </a:endParaRPr>
          </a:p>
        </p:txBody>
      </p:sp>
      <p:sp>
        <p:nvSpPr>
          <p:cNvPr id="12" name="Text Box 17">
            <a:extLst>
              <a:ext uri="{FF2B5EF4-FFF2-40B4-BE49-F238E27FC236}">
                <a16:creationId xmlns:a16="http://schemas.microsoft.com/office/drawing/2014/main" id="{FA156CDE-5D06-4E68-AA79-BA6A87E5214E}"/>
              </a:ext>
            </a:extLst>
          </p:cNvPr>
          <p:cNvSpPr txBox="1">
            <a:spLocks noChangeArrowheads="1"/>
          </p:cNvSpPr>
          <p:nvPr/>
        </p:nvSpPr>
        <p:spPr bwMode="auto">
          <a:xfrm>
            <a:off x="7119830" y="5497454"/>
            <a:ext cx="344657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lvl1pPr marL="342900" indent="-342900">
              <a:spcBef>
                <a:spcPct val="20000"/>
              </a:spcBef>
              <a:buChar char="•"/>
              <a:defRPr kumimoji="1" sz="3200">
                <a:solidFill>
                  <a:schemeClr val="tx1"/>
                </a:solidFill>
                <a:latin typeface="Verdana" panose="020B0604030504040204" pitchFamily="34" charset="0"/>
                <a:ea typeface="新細明體" panose="02020500000000000000" pitchFamily="18" charset="-120"/>
              </a:defRPr>
            </a:lvl1pPr>
            <a:lvl2pPr marL="742950" indent="-285750">
              <a:spcBef>
                <a:spcPct val="20000"/>
              </a:spcBef>
              <a:buChar char="–"/>
              <a:defRPr kumimoji="1" sz="2800">
                <a:solidFill>
                  <a:schemeClr val="tx1"/>
                </a:solidFill>
                <a:latin typeface="Verdana" panose="020B0604030504040204" pitchFamily="34" charset="0"/>
                <a:ea typeface="新細明體" panose="02020500000000000000" pitchFamily="18" charset="-120"/>
              </a:defRPr>
            </a:lvl2pPr>
            <a:lvl3pPr marL="1143000" indent="-228600">
              <a:spcBef>
                <a:spcPct val="20000"/>
              </a:spcBef>
              <a:buChar char="•"/>
              <a:defRPr kumimoji="1" sz="2400">
                <a:solidFill>
                  <a:schemeClr val="tx1"/>
                </a:solidFill>
                <a:latin typeface="Verdana" panose="020B0604030504040204" pitchFamily="34" charset="0"/>
                <a:ea typeface="新細明體" panose="02020500000000000000" pitchFamily="18" charset="-120"/>
              </a:defRPr>
            </a:lvl3pPr>
            <a:lvl4pPr marL="1600200" indent="-228600">
              <a:spcBef>
                <a:spcPct val="20000"/>
              </a:spcBef>
              <a:buChar char="–"/>
              <a:defRPr kumimoji="1" sz="2000">
                <a:solidFill>
                  <a:schemeClr val="tx1"/>
                </a:solidFill>
                <a:latin typeface="Verdana" panose="020B0604030504040204" pitchFamily="34" charset="0"/>
                <a:ea typeface="新細明體" panose="02020500000000000000" pitchFamily="18" charset="-120"/>
              </a:defRPr>
            </a:lvl4pPr>
            <a:lvl5pPr marL="2057400" indent="-228600">
              <a:spcBef>
                <a:spcPct val="20000"/>
              </a:spcBef>
              <a:buChar char="»"/>
              <a:defRPr kumimoji="1" sz="2000">
                <a:solidFill>
                  <a:schemeClr val="tx1"/>
                </a:solidFill>
                <a:latin typeface="Verdana" panose="020B0604030504040204" pitchFamily="34" charset="0"/>
                <a:ea typeface="新細明體" panose="02020500000000000000" pitchFamily="18" charset="-120"/>
              </a:defRPr>
            </a:lvl5pPr>
            <a:lvl6pPr marL="2514600" indent="-228600" eaLnBrk="0" fontAlgn="base" hangingPunct="0">
              <a:spcBef>
                <a:spcPct val="20000"/>
              </a:spcBef>
              <a:spcAft>
                <a:spcPct val="0"/>
              </a:spcAft>
              <a:buChar char="»"/>
              <a:defRPr kumimoji="1" sz="2000">
                <a:solidFill>
                  <a:schemeClr val="tx1"/>
                </a:solidFill>
                <a:latin typeface="Verdana" panose="020B0604030504040204" pitchFamily="34" charset="0"/>
                <a:ea typeface="新細明體" panose="02020500000000000000" pitchFamily="18" charset="-120"/>
              </a:defRPr>
            </a:lvl6pPr>
            <a:lvl7pPr marL="2971800" indent="-228600" eaLnBrk="0" fontAlgn="base" hangingPunct="0">
              <a:spcBef>
                <a:spcPct val="20000"/>
              </a:spcBef>
              <a:spcAft>
                <a:spcPct val="0"/>
              </a:spcAft>
              <a:buChar char="»"/>
              <a:defRPr kumimoji="1" sz="2000">
                <a:solidFill>
                  <a:schemeClr val="tx1"/>
                </a:solidFill>
                <a:latin typeface="Verdana" panose="020B0604030504040204" pitchFamily="34" charset="0"/>
                <a:ea typeface="新細明體" panose="02020500000000000000" pitchFamily="18" charset="-120"/>
              </a:defRPr>
            </a:lvl7pPr>
            <a:lvl8pPr marL="3429000" indent="-228600" eaLnBrk="0" fontAlgn="base" hangingPunct="0">
              <a:spcBef>
                <a:spcPct val="20000"/>
              </a:spcBef>
              <a:spcAft>
                <a:spcPct val="0"/>
              </a:spcAft>
              <a:buChar char="»"/>
              <a:defRPr kumimoji="1" sz="2000">
                <a:solidFill>
                  <a:schemeClr val="tx1"/>
                </a:solidFill>
                <a:latin typeface="Verdana" panose="020B0604030504040204" pitchFamily="34" charset="0"/>
                <a:ea typeface="新細明體" panose="02020500000000000000" pitchFamily="18" charset="-120"/>
              </a:defRPr>
            </a:lvl8pPr>
            <a:lvl9pPr marL="3886200" indent="-228600" eaLnBrk="0" fontAlgn="base" hangingPunct="0">
              <a:spcBef>
                <a:spcPct val="20000"/>
              </a:spcBef>
              <a:spcAft>
                <a:spcPct val="0"/>
              </a:spcAft>
              <a:buChar char="»"/>
              <a:defRPr kumimoji="1" sz="2000">
                <a:solidFill>
                  <a:schemeClr val="tx1"/>
                </a:solidFill>
                <a:latin typeface="Verdana" panose="020B0604030504040204" pitchFamily="34" charset="0"/>
                <a:ea typeface="新細明體" panose="02020500000000000000" pitchFamily="18" charset="-120"/>
              </a:defRPr>
            </a:lvl9pPr>
          </a:lstStyle>
          <a:p>
            <a:pPr algn="just">
              <a:spcBef>
                <a:spcPct val="0"/>
              </a:spcBef>
              <a:buNone/>
            </a:pPr>
            <a:r>
              <a:rPr lang="en-US" sz="2000" dirty="0">
                <a:latin typeface="Comic Sans MS" panose="030F0702030302020204" pitchFamily="66" charset="0"/>
              </a:rPr>
              <a:t>Current does not flow yet</a:t>
            </a:r>
            <a:r>
              <a:rPr lang="tr-TR" altLang="en-US" sz="2000" dirty="0" smtClean="0">
                <a:latin typeface="Comic Sans MS" panose="030F0702030302020204" pitchFamily="66" charset="0"/>
              </a:rPr>
              <a:t>.  </a:t>
            </a:r>
            <a:endParaRPr lang="en-US" altLang="en-US" sz="2000" dirty="0">
              <a:latin typeface="Comic Sans MS" panose="030F0702030302020204" pitchFamily="66" charset="0"/>
            </a:endParaRPr>
          </a:p>
        </p:txBody>
      </p:sp>
      <p:sp>
        <p:nvSpPr>
          <p:cNvPr id="13" name="Text Box 4">
            <a:extLst>
              <a:ext uri="{FF2B5EF4-FFF2-40B4-BE49-F238E27FC236}">
                <a16:creationId xmlns:a16="http://schemas.microsoft.com/office/drawing/2014/main" id="{6BE2240D-96F5-46C9-AF53-89C4B49C36E3}"/>
              </a:ext>
            </a:extLst>
          </p:cNvPr>
          <p:cNvSpPr txBox="1">
            <a:spLocks noChangeArrowheads="1"/>
          </p:cNvSpPr>
          <p:nvPr/>
        </p:nvSpPr>
        <p:spPr bwMode="auto">
          <a:xfrm>
            <a:off x="1085370" y="335405"/>
            <a:ext cx="54345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r>
              <a:rPr lang="tr-TR" altLang="en-US" dirty="0">
                <a:solidFill>
                  <a:srgbClr val="FF0000"/>
                </a:solidFill>
                <a:latin typeface="Comic Sans MS" panose="030F0702030302020204" pitchFamily="66" charset="0"/>
              </a:rPr>
              <a:t>N- </a:t>
            </a:r>
            <a:r>
              <a:rPr lang="en-US" altLang="en-US" dirty="0">
                <a:solidFill>
                  <a:srgbClr val="FF0000"/>
                </a:solidFill>
                <a:latin typeface="Comic Sans MS" panose="030F0702030302020204" pitchFamily="66" charset="0"/>
              </a:rPr>
              <a:t>type Enhancement</a:t>
            </a:r>
            <a:r>
              <a:rPr lang="tr-TR" altLang="en-US" dirty="0">
                <a:solidFill>
                  <a:srgbClr val="FF0000"/>
                </a:solidFill>
                <a:latin typeface="Comic Sans MS" panose="030F0702030302020204" pitchFamily="66" charset="0"/>
              </a:rPr>
              <a:t> </a:t>
            </a:r>
            <a:r>
              <a:rPr lang="tr-TR" dirty="0">
                <a:solidFill>
                  <a:srgbClr val="FF0000"/>
                </a:solidFill>
                <a:latin typeface="Comic Sans MS" panose="030F0702030302020204" pitchFamily="66" charset="0"/>
              </a:rPr>
              <a:t>MOSFET</a:t>
            </a:r>
            <a:endParaRPr lang="tr-TR"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580718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dissolve">
                                      <p:cBhvr>
                                        <p:cTn id="7"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43" name="Picture 13">
            <a:extLst>
              <a:ext uri="{FF2B5EF4-FFF2-40B4-BE49-F238E27FC236}">
                <a16:creationId xmlns:a16="http://schemas.microsoft.com/office/drawing/2014/main" id="{8B995A57-10D2-4B17-BFC2-7A3C6E80B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8510" y="1839946"/>
            <a:ext cx="5359980" cy="3148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4" name="Text Box 14">
            <a:extLst>
              <a:ext uri="{FF2B5EF4-FFF2-40B4-BE49-F238E27FC236}">
                <a16:creationId xmlns:a16="http://schemas.microsoft.com/office/drawing/2014/main" id="{782F5DDC-33AD-414D-A5D0-F9F0F80E277C}"/>
              </a:ext>
            </a:extLst>
          </p:cNvPr>
          <p:cNvSpPr txBox="1">
            <a:spLocks noChangeArrowheads="1"/>
          </p:cNvSpPr>
          <p:nvPr/>
        </p:nvSpPr>
        <p:spPr bwMode="auto">
          <a:xfrm>
            <a:off x="1" y="2114840"/>
            <a:ext cx="6123710" cy="3564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just" eaLnBrk="1" fontAlgn="base" hangingPunct="1">
              <a:lnSpc>
                <a:spcPct val="150000"/>
              </a:lnSpc>
              <a:spcBef>
                <a:spcPct val="40000"/>
              </a:spcBef>
              <a:spcAft>
                <a:spcPct val="0"/>
              </a:spcAft>
              <a:buFontTx/>
              <a:buChar char="•"/>
              <a:defRPr/>
            </a:pPr>
            <a:r>
              <a:rPr lang="tr-TR" sz="2400" dirty="0" err="1" smtClean="0">
                <a:latin typeface="Comic Sans MS" panose="030F0702030302020204" pitchFamily="66" charset="0"/>
              </a:rPr>
              <a:t>If</a:t>
            </a:r>
            <a:r>
              <a:rPr lang="tr-TR" sz="2400" dirty="0" smtClean="0">
                <a:latin typeface="Comic Sans MS" panose="030F0702030302020204" pitchFamily="66" charset="0"/>
              </a:rPr>
              <a:t>  V</a:t>
            </a:r>
            <a:r>
              <a:rPr lang="tr-TR" sz="1200" dirty="0" smtClean="0">
                <a:latin typeface="Comic Sans MS" panose="030F0702030302020204" pitchFamily="66" charset="0"/>
              </a:rPr>
              <a:t>GS</a:t>
            </a:r>
            <a:r>
              <a:rPr lang="tr-TR" sz="2400" dirty="0" smtClean="0">
                <a:latin typeface="Comic Sans MS" panose="030F0702030302020204" pitchFamily="66" charset="0"/>
              </a:rPr>
              <a:t> &gt;V</a:t>
            </a:r>
            <a:r>
              <a:rPr lang="tr-TR" sz="1200" dirty="0" smtClean="0">
                <a:latin typeface="Comic Sans MS" panose="030F0702030302020204" pitchFamily="66" charset="0"/>
              </a:rPr>
              <a:t>TN</a:t>
            </a:r>
            <a:r>
              <a:rPr lang="tr-TR" sz="2400" dirty="0" smtClean="0">
                <a:latin typeface="Comic Sans MS" panose="030F0702030302020204" pitchFamily="66" charset="0"/>
              </a:rPr>
              <a:t>  </a:t>
            </a:r>
            <a:r>
              <a:rPr lang="en-US" sz="2400" dirty="0" smtClean="0">
                <a:latin typeface="Comic Sans MS" panose="030F0702030302020204" pitchFamily="66" charset="0"/>
              </a:rPr>
              <a:t>the </a:t>
            </a:r>
            <a:r>
              <a:rPr lang="en-US" sz="2400" dirty="0">
                <a:latin typeface="Comic Sans MS" panose="030F0702030302020204" pitchFamily="66" charset="0"/>
              </a:rPr>
              <a:t>channel is formed and a voltage is applied between the drain and the source (V</a:t>
            </a:r>
            <a:r>
              <a:rPr lang="en-US" sz="1200" dirty="0">
                <a:latin typeface="Comic Sans MS" panose="030F0702030302020204" pitchFamily="66" charset="0"/>
              </a:rPr>
              <a:t>DS</a:t>
            </a:r>
            <a:r>
              <a:rPr lang="en-US" sz="2400" dirty="0">
                <a:latin typeface="Comic Sans MS" panose="030F0702030302020204" pitchFamily="66" charset="0"/>
              </a:rPr>
              <a:t>), the current will flow</a:t>
            </a:r>
            <a:r>
              <a:rPr lang="en-US" sz="2400" dirty="0" smtClean="0">
                <a:latin typeface="Comic Sans MS" panose="030F0702030302020204" pitchFamily="66" charset="0"/>
              </a:rPr>
              <a:t>.</a:t>
            </a:r>
            <a:endParaRPr lang="tr-TR" sz="2400" dirty="0" smtClean="0">
              <a:latin typeface="Comic Sans MS" panose="030F0702030302020204" pitchFamily="66" charset="0"/>
            </a:endParaRPr>
          </a:p>
          <a:p>
            <a:pPr algn="just" eaLnBrk="1" fontAlgn="base" hangingPunct="1">
              <a:lnSpc>
                <a:spcPct val="150000"/>
              </a:lnSpc>
              <a:spcBef>
                <a:spcPct val="40000"/>
              </a:spcBef>
              <a:spcAft>
                <a:spcPct val="0"/>
              </a:spcAft>
              <a:buFontTx/>
              <a:buChar char="•"/>
              <a:defRPr/>
            </a:pPr>
            <a:r>
              <a:rPr lang="en-US" sz="2400" dirty="0">
                <a:latin typeface="Comic Sans MS" panose="030F0702030302020204" pitchFamily="66" charset="0"/>
              </a:rPr>
              <a:t>This current is known as </a:t>
            </a:r>
            <a:r>
              <a:rPr lang="en-US" sz="2400" b="1" dirty="0">
                <a:latin typeface="Comic Sans MS" panose="030F0702030302020204" pitchFamily="66" charset="0"/>
              </a:rPr>
              <a:t>the drain </a:t>
            </a:r>
            <a:r>
              <a:rPr lang="en-US" sz="2400" b="1" dirty="0" smtClean="0">
                <a:latin typeface="Comic Sans MS" panose="030F0702030302020204" pitchFamily="66" charset="0"/>
              </a:rPr>
              <a:t>current</a:t>
            </a:r>
            <a:r>
              <a:rPr lang="tr-TR" sz="2400" b="1" dirty="0" smtClean="0">
                <a:latin typeface="Comic Sans MS" panose="030F0702030302020204" pitchFamily="66" charset="0"/>
              </a:rPr>
              <a:t> </a:t>
            </a:r>
            <a:r>
              <a:rPr lang="en-US" altLang="en-US" sz="2400" b="1" dirty="0" smtClean="0">
                <a:solidFill>
                  <a:srgbClr val="000000"/>
                </a:solidFill>
                <a:latin typeface="Comic Sans MS" panose="030F0702030302020204" pitchFamily="66" charset="0"/>
              </a:rPr>
              <a:t>(</a:t>
            </a:r>
            <a:r>
              <a:rPr lang="en-US" altLang="en-US" sz="2400" b="1" i="1" dirty="0" err="1" smtClean="0">
                <a:solidFill>
                  <a:srgbClr val="000000"/>
                </a:solidFill>
                <a:latin typeface="Comic Sans MS" panose="030F0702030302020204" pitchFamily="66" charset="0"/>
              </a:rPr>
              <a:t>i</a:t>
            </a:r>
            <a:r>
              <a:rPr lang="en-US" altLang="en-US" sz="2400" b="1" i="1" baseline="-25000" dirty="0" err="1" smtClean="0">
                <a:solidFill>
                  <a:srgbClr val="000000"/>
                </a:solidFill>
                <a:latin typeface="Comic Sans MS" panose="030F0702030302020204" pitchFamily="66" charset="0"/>
              </a:rPr>
              <a:t>D</a:t>
            </a:r>
            <a:r>
              <a:rPr lang="en-US" altLang="en-US" sz="2400" b="1" dirty="0" smtClean="0">
                <a:solidFill>
                  <a:srgbClr val="000000"/>
                </a:solidFill>
                <a:latin typeface="Comic Sans MS" panose="030F0702030302020204" pitchFamily="66" charset="0"/>
              </a:rPr>
              <a:t>)</a:t>
            </a:r>
            <a:endParaRPr lang="en-US" altLang="en-US" sz="2400" b="1" dirty="0">
              <a:solidFill>
                <a:srgbClr val="000000"/>
              </a:solidFill>
              <a:latin typeface="Comic Sans MS" panose="030F0702030302020204" pitchFamily="66" charset="0"/>
            </a:endParaRPr>
          </a:p>
        </p:txBody>
      </p:sp>
      <p:sp>
        <p:nvSpPr>
          <p:cNvPr id="10" name="Text Box 4">
            <a:extLst>
              <a:ext uri="{FF2B5EF4-FFF2-40B4-BE49-F238E27FC236}">
                <a16:creationId xmlns:a16="http://schemas.microsoft.com/office/drawing/2014/main" id="{6BE2240D-96F5-46C9-AF53-89C4B49C36E3}"/>
              </a:ext>
            </a:extLst>
          </p:cNvPr>
          <p:cNvSpPr txBox="1">
            <a:spLocks noChangeArrowheads="1"/>
          </p:cNvSpPr>
          <p:nvPr/>
        </p:nvSpPr>
        <p:spPr bwMode="auto">
          <a:xfrm>
            <a:off x="408312" y="630967"/>
            <a:ext cx="693491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r>
              <a:rPr lang="tr-TR" altLang="en-US" sz="3600" dirty="0">
                <a:solidFill>
                  <a:srgbClr val="FF0000"/>
                </a:solidFill>
                <a:latin typeface="Comic Sans MS" panose="030F0702030302020204" pitchFamily="66" charset="0"/>
              </a:rPr>
              <a:t>N- </a:t>
            </a:r>
            <a:r>
              <a:rPr lang="en-US" altLang="en-US" sz="3600" dirty="0">
                <a:solidFill>
                  <a:srgbClr val="FF0000"/>
                </a:solidFill>
                <a:latin typeface="Comic Sans MS" panose="030F0702030302020204" pitchFamily="66" charset="0"/>
              </a:rPr>
              <a:t>type Enhancement</a:t>
            </a:r>
            <a:r>
              <a:rPr lang="tr-TR" altLang="en-US" sz="3600" dirty="0">
                <a:solidFill>
                  <a:srgbClr val="FF0000"/>
                </a:solidFill>
                <a:latin typeface="Comic Sans MS" panose="030F0702030302020204" pitchFamily="66" charset="0"/>
              </a:rPr>
              <a:t> </a:t>
            </a:r>
            <a:r>
              <a:rPr lang="tr-TR" sz="3600" dirty="0">
                <a:solidFill>
                  <a:srgbClr val="FF0000"/>
                </a:solidFill>
                <a:latin typeface="Comic Sans MS" panose="030F0702030302020204" pitchFamily="66" charset="0"/>
              </a:rPr>
              <a:t>MOSFET</a:t>
            </a:r>
            <a:endParaRPr lang="tr-TR" sz="36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38850903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246909" y="0"/>
            <a:ext cx="9291782" cy="6114877"/>
          </a:xfrm>
          <a:prstGeom prst="rect">
            <a:avLst/>
          </a:prstGeom>
        </p:spPr>
      </p:pic>
    </p:spTree>
    <p:extLst>
      <p:ext uri="{BB962C8B-B14F-4D97-AF65-F5344CB8AC3E}">
        <p14:creationId xmlns:p14="http://schemas.microsoft.com/office/powerpoint/2010/main" val="204651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7977" y="439547"/>
            <a:ext cx="5854488" cy="830997"/>
          </a:xfrm>
          <a:prstGeom prst="rect">
            <a:avLst/>
          </a:prstGeom>
        </p:spPr>
        <p:txBody>
          <a:bodyPr wrap="none">
            <a:spAutoFit/>
          </a:bodyPr>
          <a:lstStyle/>
          <a:p>
            <a:r>
              <a:rPr lang="en-US" sz="2400" dirty="0"/>
              <a:t/>
            </a:r>
            <a:br>
              <a:rPr lang="en-US" sz="2400" dirty="0"/>
            </a:br>
            <a:r>
              <a:rPr lang="tr-TR" sz="2400" b="1" dirty="0" err="1">
                <a:latin typeface="Comic Sans MS" panose="030F0702030302020204" pitchFamily="66" charset="0"/>
              </a:rPr>
              <a:t>Drain</a:t>
            </a:r>
            <a:r>
              <a:rPr lang="en-US" sz="2400" b="1" dirty="0">
                <a:latin typeface="Comic Sans MS" panose="030F0702030302020204" pitchFamily="66" charset="0"/>
              </a:rPr>
              <a:t> Current in MOS </a:t>
            </a:r>
            <a:r>
              <a:rPr lang="en-US" sz="2400" b="1" dirty="0" smtClean="0">
                <a:latin typeface="Comic Sans MS" panose="030F0702030302020204" pitchFamily="66" charset="0"/>
              </a:rPr>
              <a:t>Transistor</a:t>
            </a:r>
            <a:r>
              <a:rPr lang="tr-TR" sz="2400" b="1" dirty="0" smtClean="0">
                <a:latin typeface="Comic Sans MS" panose="030F0702030302020204" pitchFamily="66" charset="0"/>
              </a:rPr>
              <a:t> </a:t>
            </a:r>
            <a:r>
              <a:rPr lang="tr-TR" sz="2400" b="1" dirty="0" smtClean="0">
                <a:latin typeface="Comic Sans MS" panose="030F0702030302020204" pitchFamily="66" charset="0"/>
              </a:rPr>
              <a:t>(</a:t>
            </a:r>
            <a:r>
              <a:rPr lang="tr-TR" sz="2400" b="1" i="1" dirty="0" smtClean="0">
                <a:latin typeface="Comic Sans MS" panose="030F0702030302020204" pitchFamily="66" charset="0"/>
              </a:rPr>
              <a:t>I</a:t>
            </a:r>
            <a:r>
              <a:rPr lang="tr-TR" sz="2000" b="1" i="1" dirty="0" smtClean="0">
                <a:latin typeface="Comic Sans MS" panose="030F0702030302020204" pitchFamily="66" charset="0"/>
              </a:rPr>
              <a:t>D</a:t>
            </a:r>
            <a:r>
              <a:rPr lang="tr-TR" sz="2400" b="1" dirty="0" smtClean="0">
                <a:latin typeface="Comic Sans MS" panose="030F0702030302020204" pitchFamily="66" charset="0"/>
              </a:rPr>
              <a:t>)</a:t>
            </a:r>
            <a:endParaRPr lang="tr-TR" sz="2400" b="1" dirty="0">
              <a:latin typeface="Comic Sans MS" panose="030F0702030302020204" pitchFamily="66" charset="0"/>
            </a:endParaRPr>
          </a:p>
        </p:txBody>
      </p:sp>
      <p:sp>
        <p:nvSpPr>
          <p:cNvPr id="3" name="TextBox 2"/>
          <p:cNvSpPr txBox="1"/>
          <p:nvPr/>
        </p:nvSpPr>
        <p:spPr>
          <a:xfrm>
            <a:off x="230909" y="1874981"/>
            <a:ext cx="11656291" cy="397031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Comic Sans MS" panose="030F0702030302020204" pitchFamily="66" charset="0"/>
              </a:rPr>
              <a:t>In order for current to flow from the MOS Transistor, a </a:t>
            </a:r>
            <a:r>
              <a:rPr lang="tr-TR" sz="2400" i="1" dirty="0">
                <a:latin typeface="Comic Sans MS" panose="030F0702030302020204" pitchFamily="66" charset="0"/>
              </a:rPr>
              <a:t>V</a:t>
            </a:r>
            <a:r>
              <a:rPr lang="tr-TR" sz="1600" i="1" dirty="0">
                <a:latin typeface="Comic Sans MS" panose="030F0702030302020204" pitchFamily="66" charset="0"/>
              </a:rPr>
              <a:t>DS</a:t>
            </a:r>
            <a:r>
              <a:rPr lang="en-US" sz="1600" dirty="0" smtClean="0">
                <a:latin typeface="Comic Sans MS" panose="030F0702030302020204" pitchFamily="66" charset="0"/>
              </a:rPr>
              <a:t> </a:t>
            </a:r>
            <a:r>
              <a:rPr lang="en-US" sz="2400" dirty="0">
                <a:latin typeface="Comic Sans MS" panose="030F0702030302020204" pitchFamily="66" charset="0"/>
              </a:rPr>
              <a:t>voltage must be applied between the </a:t>
            </a:r>
            <a:r>
              <a:rPr lang="en-US" sz="2400" dirty="0" smtClean="0">
                <a:latin typeface="Comic Sans MS" panose="030F0702030302020204" pitchFamily="66" charset="0"/>
              </a:rPr>
              <a:t>D-S</a:t>
            </a:r>
            <a:r>
              <a:rPr lang="tr-TR" sz="2400" dirty="0">
                <a:latin typeface="Comic Sans MS" panose="030F0702030302020204" pitchFamily="66" charset="0"/>
              </a:rPr>
              <a:t> </a:t>
            </a:r>
            <a:r>
              <a:rPr lang="en-US" sz="2400" dirty="0" smtClean="0">
                <a:latin typeface="Comic Sans MS" panose="030F0702030302020204" pitchFamily="66" charset="0"/>
              </a:rPr>
              <a:t>terminals</a:t>
            </a:r>
            <a:r>
              <a:rPr lang="en-US" sz="2400" dirty="0">
                <a:latin typeface="Comic Sans MS" panose="030F0702030302020204" pitchFamily="66" charset="0"/>
              </a:rPr>
              <a:t>. However, the current is not only a function of the </a:t>
            </a:r>
            <a:r>
              <a:rPr lang="tr-TR" sz="2400" i="1" dirty="0">
                <a:latin typeface="Comic Sans MS" panose="030F0702030302020204" pitchFamily="66" charset="0"/>
              </a:rPr>
              <a:t>V</a:t>
            </a:r>
            <a:r>
              <a:rPr lang="tr-TR" sz="1600" i="1" dirty="0">
                <a:latin typeface="Comic Sans MS" panose="030F0702030302020204" pitchFamily="66" charset="0"/>
              </a:rPr>
              <a:t>DS</a:t>
            </a:r>
            <a:r>
              <a:rPr lang="en-US" sz="2400" dirty="0" smtClean="0">
                <a:latin typeface="Comic Sans MS" panose="030F0702030302020204" pitchFamily="66" charset="0"/>
              </a:rPr>
              <a:t> </a:t>
            </a:r>
            <a:r>
              <a:rPr lang="en-US" sz="2400" dirty="0">
                <a:latin typeface="Comic Sans MS" panose="030F0702030302020204" pitchFamily="66" charset="0"/>
              </a:rPr>
              <a:t>voltage, but also of more </a:t>
            </a:r>
            <a:r>
              <a:rPr lang="tr-TR" sz="2400" i="1" dirty="0">
                <a:latin typeface="Comic Sans MS" panose="030F0702030302020204" pitchFamily="66" charset="0"/>
              </a:rPr>
              <a:t>V</a:t>
            </a:r>
            <a:r>
              <a:rPr lang="tr-TR" sz="1600" i="1" dirty="0">
                <a:latin typeface="Comic Sans MS" panose="030F0702030302020204" pitchFamily="66" charset="0"/>
              </a:rPr>
              <a:t>GS</a:t>
            </a:r>
            <a:r>
              <a:rPr lang="tr-TR" sz="2400" i="1" dirty="0">
                <a:latin typeface="Comic Sans MS" panose="030F0702030302020204" pitchFamily="66" charset="0"/>
              </a:rPr>
              <a:t> </a:t>
            </a:r>
            <a:r>
              <a:rPr lang="en-US" sz="2400" dirty="0" smtClean="0">
                <a:latin typeface="Comic Sans MS" panose="030F0702030302020204" pitchFamily="66" charset="0"/>
              </a:rPr>
              <a:t>voltages.</a:t>
            </a:r>
            <a:endParaRPr lang="tr-TR" sz="2400" dirty="0" smtClean="0">
              <a:latin typeface="Comic Sans MS" panose="030F0702030302020204" pitchFamily="66" charset="0"/>
            </a:endParaRPr>
          </a:p>
          <a:p>
            <a:pPr marL="342900" indent="-342900" algn="just">
              <a:lnSpc>
                <a:spcPct val="150000"/>
              </a:lnSpc>
              <a:buFont typeface="Arial" panose="020B0604020202020204" pitchFamily="34" charset="0"/>
              <a:buChar char="•"/>
            </a:pPr>
            <a:r>
              <a:rPr lang="en-US" sz="2400" dirty="0">
                <a:latin typeface="Comic Sans MS" panose="030F0702030302020204" pitchFamily="66" charset="0"/>
              </a:rPr>
              <a:t>To </a:t>
            </a:r>
            <a:r>
              <a:rPr lang="tr-TR" sz="2400" dirty="0" err="1" smtClean="0">
                <a:latin typeface="Comic Sans MS" panose="030F0702030302020204" pitchFamily="66" charset="0"/>
              </a:rPr>
              <a:t>obtain</a:t>
            </a:r>
            <a:r>
              <a:rPr lang="en-US" sz="2400" dirty="0" smtClean="0">
                <a:latin typeface="Comic Sans MS" panose="030F0702030302020204" pitchFamily="66" charset="0"/>
              </a:rPr>
              <a:t> </a:t>
            </a:r>
            <a:r>
              <a:rPr lang="en-US" sz="2400" dirty="0">
                <a:latin typeface="Comic Sans MS" panose="030F0702030302020204" pitchFamily="66" charset="0"/>
              </a:rPr>
              <a:t>the current-voltage relationship, it is necessary to examine the structure of the channel when V</a:t>
            </a:r>
            <a:r>
              <a:rPr lang="en-US" sz="1600" dirty="0">
                <a:latin typeface="Comic Sans MS" panose="030F0702030302020204" pitchFamily="66" charset="0"/>
              </a:rPr>
              <a:t>DS</a:t>
            </a:r>
            <a:r>
              <a:rPr lang="en-US" sz="2400" dirty="0">
                <a:latin typeface="Comic Sans MS" panose="030F0702030302020204" pitchFamily="66" charset="0"/>
              </a:rPr>
              <a:t> and V</a:t>
            </a:r>
            <a:r>
              <a:rPr lang="en-US" sz="1600" dirty="0">
                <a:latin typeface="Comic Sans MS" panose="030F0702030302020204" pitchFamily="66" charset="0"/>
              </a:rPr>
              <a:t>GS</a:t>
            </a:r>
            <a:r>
              <a:rPr lang="en-US" sz="2400" dirty="0">
                <a:latin typeface="Comic Sans MS" panose="030F0702030302020204" pitchFamily="66" charset="0"/>
              </a:rPr>
              <a:t> voltage are applied simultaneously. In this case, the shape of the channel differs from the previously given smooth structure</a:t>
            </a:r>
            <a:r>
              <a:rPr lang="en-US" sz="2400" dirty="0" smtClean="0"/>
              <a:t>.</a:t>
            </a:r>
            <a:endParaRPr lang="tr-TR" sz="2400" dirty="0" smtClean="0">
              <a:latin typeface="Comic Sans MS" panose="030F0702030302020204" pitchFamily="66" charset="0"/>
            </a:endParaRPr>
          </a:p>
        </p:txBody>
      </p:sp>
    </p:spTree>
    <p:extLst>
      <p:ext uri="{BB962C8B-B14F-4D97-AF65-F5344CB8AC3E}">
        <p14:creationId xmlns:p14="http://schemas.microsoft.com/office/powerpoint/2010/main" val="28863959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898774" y="666005"/>
            <a:ext cx="5709516" cy="2998417"/>
          </a:xfrm>
          <a:prstGeom prst="rect">
            <a:avLst/>
          </a:prstGeom>
        </p:spPr>
      </p:pic>
      <p:sp>
        <p:nvSpPr>
          <p:cNvPr id="5" name="Rectangle 4"/>
          <p:cNvSpPr/>
          <p:nvPr/>
        </p:nvSpPr>
        <p:spPr>
          <a:xfrm>
            <a:off x="343867" y="204340"/>
            <a:ext cx="5854488" cy="461665"/>
          </a:xfrm>
          <a:prstGeom prst="rect">
            <a:avLst/>
          </a:prstGeom>
        </p:spPr>
        <p:txBody>
          <a:bodyPr wrap="none">
            <a:spAutoFit/>
          </a:bodyPr>
          <a:lstStyle/>
          <a:p>
            <a:r>
              <a:rPr lang="tr-TR" sz="2400" b="1" dirty="0" err="1">
                <a:latin typeface="Comic Sans MS" panose="030F0702030302020204" pitchFamily="66" charset="0"/>
              </a:rPr>
              <a:t>Drain</a:t>
            </a:r>
            <a:r>
              <a:rPr lang="en-US" sz="2400" b="1" dirty="0">
                <a:latin typeface="Comic Sans MS" panose="030F0702030302020204" pitchFamily="66" charset="0"/>
              </a:rPr>
              <a:t> Current in MOS Transistor</a:t>
            </a:r>
            <a:r>
              <a:rPr lang="tr-TR" sz="2400" b="1" dirty="0">
                <a:latin typeface="Comic Sans MS" panose="030F0702030302020204" pitchFamily="66" charset="0"/>
              </a:rPr>
              <a:t> (</a:t>
            </a:r>
            <a:r>
              <a:rPr lang="tr-TR" sz="2400" b="1" i="1" dirty="0">
                <a:latin typeface="Comic Sans MS" panose="030F0702030302020204" pitchFamily="66" charset="0"/>
              </a:rPr>
              <a:t>I</a:t>
            </a:r>
            <a:r>
              <a:rPr lang="tr-TR" sz="2000" b="1" i="1" dirty="0">
                <a:latin typeface="Comic Sans MS" panose="030F0702030302020204" pitchFamily="66" charset="0"/>
              </a:rPr>
              <a:t>D</a:t>
            </a:r>
            <a:r>
              <a:rPr lang="tr-TR" sz="2400" b="1" dirty="0">
                <a:latin typeface="Comic Sans MS" panose="030F0702030302020204" pitchFamily="66" charset="0"/>
              </a:rPr>
              <a:t>)</a:t>
            </a:r>
            <a:endParaRPr lang="tr-TR" sz="2400" b="1" dirty="0">
              <a:latin typeface="Comic Sans MS" panose="030F0702030302020204" pitchFamily="66" charset="0"/>
            </a:endParaRPr>
          </a:p>
        </p:txBody>
      </p:sp>
      <p:sp>
        <p:nvSpPr>
          <p:cNvPr id="6" name="TextBox 5"/>
          <p:cNvSpPr txBox="1"/>
          <p:nvPr/>
        </p:nvSpPr>
        <p:spPr>
          <a:xfrm>
            <a:off x="489527" y="3860801"/>
            <a:ext cx="11298194" cy="286232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Comic Sans MS" panose="030F0702030302020204" pitchFamily="66" charset="0"/>
              </a:rPr>
              <a:t>If the V</a:t>
            </a:r>
            <a:r>
              <a:rPr lang="en-US" sz="1600" dirty="0">
                <a:latin typeface="Comic Sans MS" panose="030F0702030302020204" pitchFamily="66" charset="0"/>
              </a:rPr>
              <a:t>GS</a:t>
            </a:r>
            <a:r>
              <a:rPr lang="en-US" sz="2400" dirty="0">
                <a:latin typeface="Comic Sans MS" panose="030F0702030302020204" pitchFamily="66" charset="0"/>
              </a:rPr>
              <a:t> voltage applied between </a:t>
            </a:r>
            <a:r>
              <a:rPr lang="en-US" sz="2400" dirty="0" smtClean="0">
                <a:latin typeface="Comic Sans MS" panose="030F0702030302020204" pitchFamily="66" charset="0"/>
              </a:rPr>
              <a:t>gate </a:t>
            </a:r>
            <a:r>
              <a:rPr lang="en-US" sz="2400" dirty="0">
                <a:latin typeface="Comic Sans MS" panose="030F0702030302020204" pitchFamily="66" charset="0"/>
              </a:rPr>
              <a:t>and </a:t>
            </a:r>
            <a:r>
              <a:rPr lang="en-US" sz="2400" dirty="0" smtClean="0">
                <a:latin typeface="Comic Sans MS" panose="030F0702030302020204" pitchFamily="66" charset="0"/>
              </a:rPr>
              <a:t>source </a:t>
            </a:r>
            <a:r>
              <a:rPr lang="en-US" sz="2400" dirty="0">
                <a:latin typeface="Comic Sans MS" panose="030F0702030302020204" pitchFamily="66" charset="0"/>
              </a:rPr>
              <a:t>is greater than the voltage of </a:t>
            </a:r>
            <a:r>
              <a:rPr lang="en-US" sz="2400" dirty="0" err="1" smtClean="0">
                <a:latin typeface="Comic Sans MS" panose="030F0702030302020204" pitchFamily="66" charset="0"/>
              </a:rPr>
              <a:t>Vt</a:t>
            </a:r>
            <a:r>
              <a:rPr lang="tr-TR" sz="2400" dirty="0" smtClean="0">
                <a:latin typeface="Comic Sans MS" panose="030F0702030302020204" pitchFamily="66" charset="0"/>
              </a:rPr>
              <a:t>h</a:t>
            </a:r>
            <a:r>
              <a:rPr lang="en-US" sz="2400" dirty="0" smtClean="0">
                <a:latin typeface="Comic Sans MS" panose="030F0702030302020204" pitchFamily="66" charset="0"/>
              </a:rPr>
              <a:t>, </a:t>
            </a:r>
            <a:r>
              <a:rPr lang="en-US" sz="2400" dirty="0">
                <a:latin typeface="Comic Sans MS" panose="030F0702030302020204" pitchFamily="66" charset="0"/>
              </a:rPr>
              <a:t>the channel is formed</a:t>
            </a:r>
            <a:r>
              <a:rPr lang="en-US" sz="2400" dirty="0" smtClean="0">
                <a:latin typeface="Comic Sans MS" panose="030F0702030302020204" pitchFamily="66" charset="0"/>
              </a:rPr>
              <a:t>.</a:t>
            </a:r>
            <a:endParaRPr lang="tr-TR" sz="2400" dirty="0" smtClean="0">
              <a:latin typeface="Comic Sans MS" panose="030F0702030302020204" pitchFamily="66" charset="0"/>
            </a:endParaRPr>
          </a:p>
          <a:p>
            <a:pPr marL="342900" indent="-342900">
              <a:lnSpc>
                <a:spcPct val="150000"/>
              </a:lnSpc>
              <a:buFont typeface="Arial" panose="020B0604020202020204" pitchFamily="34" charset="0"/>
              <a:buChar char="•"/>
            </a:pPr>
            <a:r>
              <a:rPr lang="en-US" sz="2400" dirty="0">
                <a:latin typeface="Comic Sans MS" panose="030F0702030302020204" pitchFamily="66" charset="0"/>
              </a:rPr>
              <a:t>If V</a:t>
            </a:r>
            <a:r>
              <a:rPr lang="en-US" sz="1600" dirty="0">
                <a:latin typeface="Comic Sans MS" panose="030F0702030302020204" pitchFamily="66" charset="0"/>
              </a:rPr>
              <a:t>DS</a:t>
            </a:r>
            <a:r>
              <a:rPr lang="en-US" sz="2400" dirty="0">
                <a:latin typeface="Comic Sans MS" panose="030F0702030302020204" pitchFamily="66" charset="0"/>
              </a:rPr>
              <a:t> = 0 at this time, a </a:t>
            </a:r>
            <a:r>
              <a:rPr lang="tr-TR" sz="2400" dirty="0" err="1" smtClean="0">
                <a:latin typeface="Comic Sans MS" panose="030F0702030302020204" pitchFamily="66" charset="0"/>
              </a:rPr>
              <a:t>proper</a:t>
            </a:r>
            <a:r>
              <a:rPr lang="en-US" sz="2400" dirty="0" smtClean="0">
                <a:latin typeface="Comic Sans MS" panose="030F0702030302020204" pitchFamily="66" charset="0"/>
              </a:rPr>
              <a:t> </a:t>
            </a:r>
            <a:r>
              <a:rPr lang="en-US" sz="2400" dirty="0">
                <a:latin typeface="Comic Sans MS" panose="030F0702030302020204" pitchFamily="66" charset="0"/>
              </a:rPr>
              <a:t>channel is </a:t>
            </a:r>
            <a:r>
              <a:rPr lang="en-US" sz="2400" dirty="0" smtClean="0">
                <a:latin typeface="Comic Sans MS" panose="030F0702030302020204" pitchFamily="66" charset="0"/>
              </a:rPr>
              <a:t>formed</a:t>
            </a:r>
            <a:r>
              <a:rPr lang="tr-TR" sz="2400" dirty="0" smtClean="0">
                <a:latin typeface="Comic Sans MS" panose="030F0702030302020204" pitchFamily="66" charset="0"/>
              </a:rPr>
              <a:t>,</a:t>
            </a:r>
            <a:r>
              <a:rPr lang="en-US" sz="2400" dirty="0" smtClean="0">
                <a:latin typeface="Comic Sans MS" panose="030F0702030302020204" pitchFamily="66" charset="0"/>
              </a:rPr>
              <a:t> </a:t>
            </a:r>
            <a:r>
              <a:rPr lang="en-US" sz="2400" dirty="0">
                <a:latin typeface="Comic Sans MS" panose="030F0702030302020204" pitchFamily="66" charset="0"/>
              </a:rPr>
              <a:t>because the </a:t>
            </a:r>
            <a:r>
              <a:rPr lang="tr-TR" sz="2400" dirty="0" err="1" smtClean="0">
                <a:latin typeface="Comic Sans MS" panose="030F0702030302020204" pitchFamily="66" charset="0"/>
              </a:rPr>
              <a:t>voltage</a:t>
            </a:r>
            <a:r>
              <a:rPr lang="en-US" sz="2400" dirty="0" smtClean="0">
                <a:latin typeface="Comic Sans MS" panose="030F0702030302020204" pitchFamily="66" charset="0"/>
              </a:rPr>
              <a:t> </a:t>
            </a:r>
            <a:r>
              <a:rPr lang="en-US" sz="2400" dirty="0">
                <a:latin typeface="Comic Sans MS" panose="030F0702030302020204" pitchFamily="66" charset="0"/>
              </a:rPr>
              <a:t>between </a:t>
            </a:r>
            <a:r>
              <a:rPr lang="en-US" sz="2400" dirty="0" smtClean="0">
                <a:latin typeface="Comic Sans MS" panose="030F0702030302020204" pitchFamily="66" charset="0"/>
              </a:rPr>
              <a:t>gate </a:t>
            </a:r>
            <a:r>
              <a:rPr lang="en-US" sz="2400" dirty="0">
                <a:latin typeface="Comic Sans MS" panose="030F0702030302020204" pitchFamily="66" charset="0"/>
              </a:rPr>
              <a:t>and </a:t>
            </a:r>
            <a:r>
              <a:rPr lang="en-US" sz="2400" dirty="0" smtClean="0">
                <a:latin typeface="Comic Sans MS" panose="030F0702030302020204" pitchFamily="66" charset="0"/>
              </a:rPr>
              <a:t>b</a:t>
            </a:r>
            <a:r>
              <a:rPr lang="tr-TR" sz="2400" dirty="0" err="1" smtClean="0">
                <a:latin typeface="Comic Sans MS" panose="030F0702030302020204" pitchFamily="66" charset="0"/>
              </a:rPr>
              <a:t>ody</a:t>
            </a:r>
            <a:r>
              <a:rPr lang="en-US" sz="2400" dirty="0" smtClean="0">
                <a:latin typeface="Comic Sans MS" panose="030F0702030302020204" pitchFamily="66" charset="0"/>
              </a:rPr>
              <a:t> </a:t>
            </a:r>
            <a:r>
              <a:rPr lang="en-US" sz="2400" dirty="0">
                <a:latin typeface="Comic Sans MS" panose="030F0702030302020204" pitchFamily="66" charset="0"/>
              </a:rPr>
              <a:t>is the same at every point</a:t>
            </a:r>
            <a:r>
              <a:rPr lang="en-US" sz="2400" dirty="0" smtClean="0">
                <a:latin typeface="Comic Sans MS" panose="030F0702030302020204" pitchFamily="66" charset="0"/>
              </a:rPr>
              <a:t>.</a:t>
            </a:r>
            <a:endParaRPr lang="tr-TR" sz="2400" dirty="0" smtClean="0">
              <a:latin typeface="Comic Sans MS" panose="030F0702030302020204" pitchFamily="66" charset="0"/>
            </a:endParaRPr>
          </a:p>
          <a:p>
            <a:pPr marL="342900" indent="-342900">
              <a:lnSpc>
                <a:spcPct val="150000"/>
              </a:lnSpc>
              <a:buFont typeface="Arial" panose="020B0604020202020204" pitchFamily="34" charset="0"/>
              <a:buChar char="•"/>
            </a:pPr>
            <a:r>
              <a:rPr lang="en-US" sz="2400" dirty="0">
                <a:latin typeface="Comic Sans MS" panose="030F0702030302020204" pitchFamily="66" charset="0"/>
              </a:rPr>
              <a:t>But in this case, since V</a:t>
            </a:r>
            <a:r>
              <a:rPr lang="en-US" sz="1600" dirty="0">
                <a:latin typeface="Comic Sans MS" panose="030F0702030302020204" pitchFamily="66" charset="0"/>
              </a:rPr>
              <a:t>DS</a:t>
            </a:r>
            <a:r>
              <a:rPr lang="en-US" sz="2400" dirty="0">
                <a:latin typeface="Comic Sans MS" panose="030F0702030302020204" pitchFamily="66" charset="0"/>
              </a:rPr>
              <a:t> = 0, the I</a:t>
            </a:r>
            <a:r>
              <a:rPr lang="en-US" sz="1600" dirty="0">
                <a:latin typeface="Comic Sans MS" panose="030F0702030302020204" pitchFamily="66" charset="0"/>
              </a:rPr>
              <a:t>D</a:t>
            </a:r>
            <a:r>
              <a:rPr lang="en-US" sz="2400" dirty="0">
                <a:latin typeface="Comic Sans MS" panose="030F0702030302020204" pitchFamily="66" charset="0"/>
              </a:rPr>
              <a:t> current is also zero.</a:t>
            </a:r>
            <a:endParaRPr lang="tr-TR" sz="2400" dirty="0">
              <a:latin typeface="Comic Sans MS" panose="030F0702030302020204" pitchFamily="66" charset="0"/>
            </a:endParaRPr>
          </a:p>
        </p:txBody>
      </p:sp>
    </p:spTree>
    <p:extLst>
      <p:ext uri="{BB962C8B-B14F-4D97-AF65-F5344CB8AC3E}">
        <p14:creationId xmlns:p14="http://schemas.microsoft.com/office/powerpoint/2010/main" val="27299711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17669" y="666005"/>
            <a:ext cx="6103959" cy="2734645"/>
          </a:xfrm>
          <a:prstGeom prst="rect">
            <a:avLst/>
          </a:prstGeom>
        </p:spPr>
      </p:pic>
      <p:sp>
        <p:nvSpPr>
          <p:cNvPr id="5" name="Rectangle 4"/>
          <p:cNvSpPr/>
          <p:nvPr/>
        </p:nvSpPr>
        <p:spPr>
          <a:xfrm>
            <a:off x="667140" y="204340"/>
            <a:ext cx="5854488" cy="461665"/>
          </a:xfrm>
          <a:prstGeom prst="rect">
            <a:avLst/>
          </a:prstGeom>
        </p:spPr>
        <p:txBody>
          <a:bodyPr wrap="none">
            <a:spAutoFit/>
          </a:bodyPr>
          <a:lstStyle/>
          <a:p>
            <a:r>
              <a:rPr lang="tr-TR" sz="2400" b="1" dirty="0" err="1">
                <a:latin typeface="Comic Sans MS" panose="030F0702030302020204" pitchFamily="66" charset="0"/>
              </a:rPr>
              <a:t>Drain</a:t>
            </a:r>
            <a:r>
              <a:rPr lang="en-US" sz="2400" b="1" dirty="0">
                <a:latin typeface="Comic Sans MS" panose="030F0702030302020204" pitchFamily="66" charset="0"/>
              </a:rPr>
              <a:t> Current in MOS Transistor</a:t>
            </a:r>
            <a:r>
              <a:rPr lang="tr-TR" sz="2400" b="1" dirty="0">
                <a:latin typeface="Comic Sans MS" panose="030F0702030302020204" pitchFamily="66" charset="0"/>
              </a:rPr>
              <a:t> (</a:t>
            </a:r>
            <a:r>
              <a:rPr lang="tr-TR" sz="2400" b="1" i="1" dirty="0">
                <a:latin typeface="Comic Sans MS" panose="030F0702030302020204" pitchFamily="66" charset="0"/>
              </a:rPr>
              <a:t>I</a:t>
            </a:r>
            <a:r>
              <a:rPr lang="tr-TR" sz="2000" b="1" i="1" dirty="0">
                <a:latin typeface="Comic Sans MS" panose="030F0702030302020204" pitchFamily="66" charset="0"/>
              </a:rPr>
              <a:t>D</a:t>
            </a:r>
            <a:r>
              <a:rPr lang="tr-TR" sz="2400" b="1" dirty="0">
                <a:latin typeface="Comic Sans MS" panose="030F0702030302020204" pitchFamily="66" charset="0"/>
              </a:rPr>
              <a:t>)</a:t>
            </a:r>
            <a:endParaRPr lang="tr-TR" sz="2400" b="1" dirty="0">
              <a:latin typeface="Comic Sans MS" panose="030F0702030302020204" pitchFamily="66" charset="0"/>
            </a:endParaRPr>
          </a:p>
        </p:txBody>
      </p:sp>
      <p:sp>
        <p:nvSpPr>
          <p:cNvPr id="6" name="TextBox 5"/>
          <p:cNvSpPr txBox="1"/>
          <p:nvPr/>
        </p:nvSpPr>
        <p:spPr>
          <a:xfrm>
            <a:off x="-220133" y="3091829"/>
            <a:ext cx="12699999" cy="3970318"/>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400" dirty="0">
                <a:latin typeface="Comic Sans MS" panose="030F0702030302020204" pitchFamily="66" charset="0"/>
              </a:rPr>
              <a:t>When a positive voltage is applied to the D </a:t>
            </a:r>
            <a:r>
              <a:rPr lang="tr-TR" sz="2400" dirty="0" err="1" smtClean="0">
                <a:latin typeface="Comic Sans MS" panose="030F0702030302020204" pitchFamily="66" charset="0"/>
              </a:rPr>
              <a:t>node</a:t>
            </a:r>
            <a:r>
              <a:rPr lang="en-US" sz="2400" dirty="0" smtClean="0">
                <a:latin typeface="Comic Sans MS" panose="030F0702030302020204" pitchFamily="66" charset="0"/>
              </a:rPr>
              <a:t> </a:t>
            </a:r>
            <a:r>
              <a:rPr lang="en-US" sz="2400" dirty="0">
                <a:latin typeface="Comic Sans MS" panose="030F0702030302020204" pitchFamily="66" charset="0"/>
              </a:rPr>
              <a:t>of the transistor, </a:t>
            </a:r>
            <a:r>
              <a:rPr lang="tr-TR" sz="2400" dirty="0" err="1" smtClean="0">
                <a:latin typeface="Comic Sans MS" panose="030F0702030302020204" pitchFamily="66" charset="0"/>
              </a:rPr>
              <a:t>while</a:t>
            </a:r>
            <a:r>
              <a:rPr lang="tr-TR" sz="2400" dirty="0" smtClean="0">
                <a:latin typeface="Comic Sans MS" panose="030F0702030302020204" pitchFamily="66" charset="0"/>
              </a:rPr>
              <a:t> </a:t>
            </a:r>
            <a:r>
              <a:rPr lang="en-US" sz="2400" dirty="0" smtClean="0">
                <a:latin typeface="Comic Sans MS" panose="030F0702030302020204" pitchFamily="66" charset="0"/>
              </a:rPr>
              <a:t>the </a:t>
            </a:r>
            <a:r>
              <a:rPr lang="en-US" sz="2400" dirty="0">
                <a:latin typeface="Comic Sans MS" panose="030F0702030302020204" pitchFamily="66" charset="0"/>
              </a:rPr>
              <a:t>effective </a:t>
            </a:r>
            <a:r>
              <a:rPr lang="en-US" sz="2400" dirty="0" smtClean="0">
                <a:latin typeface="Comic Sans MS" panose="030F0702030302020204" pitchFamily="66" charset="0"/>
              </a:rPr>
              <a:t>channel </a:t>
            </a:r>
            <a:r>
              <a:rPr lang="en-US" sz="2400" dirty="0">
                <a:latin typeface="Comic Sans MS" panose="030F0702030302020204" pitchFamily="66" charset="0"/>
              </a:rPr>
              <a:t>voltage at the </a:t>
            </a:r>
            <a:r>
              <a:rPr lang="en-US" sz="2400" dirty="0" smtClean="0">
                <a:latin typeface="Comic Sans MS" panose="030F0702030302020204" pitchFamily="66" charset="0"/>
              </a:rPr>
              <a:t>S</a:t>
            </a:r>
            <a:r>
              <a:rPr lang="tr-TR" sz="2400" dirty="0" smtClean="0">
                <a:latin typeface="Comic Sans MS" panose="030F0702030302020204" pitchFamily="66" charset="0"/>
              </a:rPr>
              <a:t> </a:t>
            </a:r>
            <a:r>
              <a:rPr lang="tr-TR" sz="2400" dirty="0" err="1" smtClean="0">
                <a:latin typeface="Comic Sans MS" panose="030F0702030302020204" pitchFamily="66" charset="0"/>
              </a:rPr>
              <a:t>node</a:t>
            </a:r>
            <a:r>
              <a:rPr lang="tr-TR" sz="2400" dirty="0" smtClean="0">
                <a:latin typeface="Comic Sans MS" panose="030F0702030302020204" pitchFamily="66" charset="0"/>
              </a:rPr>
              <a:t> </a:t>
            </a:r>
            <a:r>
              <a:rPr lang="en-US" sz="2400" dirty="0" smtClean="0">
                <a:latin typeface="Comic Sans MS" panose="030F0702030302020204" pitchFamily="66" charset="0"/>
              </a:rPr>
              <a:t>is </a:t>
            </a:r>
            <a:r>
              <a:rPr lang="en-US" sz="2400" dirty="0">
                <a:latin typeface="Comic Sans MS" panose="030F0702030302020204" pitchFamily="66" charset="0"/>
              </a:rPr>
              <a:t>equal to the V</a:t>
            </a:r>
            <a:r>
              <a:rPr lang="en-US" sz="1600" dirty="0">
                <a:latin typeface="Comic Sans MS" panose="030F0702030302020204" pitchFamily="66" charset="0"/>
              </a:rPr>
              <a:t>GS</a:t>
            </a:r>
            <a:r>
              <a:rPr lang="en-US" sz="2400" dirty="0">
                <a:latin typeface="Comic Sans MS" panose="030F0702030302020204" pitchFamily="66" charset="0"/>
              </a:rPr>
              <a:t> </a:t>
            </a:r>
            <a:r>
              <a:rPr lang="en-US" sz="2400" dirty="0" smtClean="0">
                <a:latin typeface="Comic Sans MS" panose="030F0702030302020204" pitchFamily="66" charset="0"/>
              </a:rPr>
              <a:t>voltage</a:t>
            </a:r>
            <a:r>
              <a:rPr lang="tr-TR" sz="2400" dirty="0" smtClean="0">
                <a:latin typeface="Comic Sans MS" panose="030F0702030302020204" pitchFamily="66" charset="0"/>
              </a:rPr>
              <a:t>, </a:t>
            </a:r>
            <a:r>
              <a:rPr lang="en-US" sz="2400" dirty="0" smtClean="0">
                <a:latin typeface="Comic Sans MS" panose="030F0702030302020204" pitchFamily="66" charset="0"/>
              </a:rPr>
              <a:t>as </a:t>
            </a:r>
            <a:r>
              <a:rPr lang="en-US" sz="2400" dirty="0">
                <a:latin typeface="Comic Sans MS" panose="030F0702030302020204" pitchFamily="66" charset="0"/>
              </a:rPr>
              <a:t>well as the </a:t>
            </a:r>
            <a:r>
              <a:rPr lang="en-US" sz="2400" dirty="0" smtClean="0">
                <a:latin typeface="Comic Sans MS" panose="030F0702030302020204" pitchFamily="66" charset="0"/>
              </a:rPr>
              <a:t>voltage </a:t>
            </a:r>
            <a:r>
              <a:rPr lang="tr-TR" sz="2400" dirty="0" err="1" smtClean="0">
                <a:latin typeface="Comic Sans MS" panose="030F0702030302020204" pitchFamily="66" charset="0"/>
              </a:rPr>
              <a:t>becomes</a:t>
            </a:r>
            <a:r>
              <a:rPr lang="tr-TR" sz="2400" dirty="0" smtClean="0">
                <a:latin typeface="Comic Sans MS" panose="030F0702030302020204" pitchFamily="66" charset="0"/>
              </a:rPr>
              <a:t> </a:t>
            </a:r>
            <a:r>
              <a:rPr lang="en-US" sz="2400" dirty="0" smtClean="0">
                <a:latin typeface="Comic Sans MS" panose="030F0702030302020204" pitchFamily="66" charset="0"/>
              </a:rPr>
              <a:t>(V</a:t>
            </a:r>
            <a:r>
              <a:rPr lang="en-US" sz="1600" dirty="0" smtClean="0">
                <a:latin typeface="Comic Sans MS" panose="030F0702030302020204" pitchFamily="66" charset="0"/>
              </a:rPr>
              <a:t>GS</a:t>
            </a:r>
            <a:r>
              <a:rPr lang="en-US" sz="2400" dirty="0" smtClean="0">
                <a:latin typeface="Comic Sans MS" panose="030F0702030302020204" pitchFamily="66" charset="0"/>
              </a:rPr>
              <a:t> </a:t>
            </a:r>
            <a:r>
              <a:rPr lang="en-US" sz="2400" dirty="0">
                <a:latin typeface="Comic Sans MS" panose="030F0702030302020204" pitchFamily="66" charset="0"/>
              </a:rPr>
              <a:t>–V</a:t>
            </a:r>
            <a:r>
              <a:rPr lang="en-US" sz="1600" dirty="0">
                <a:latin typeface="Comic Sans MS" panose="030F0702030302020204" pitchFamily="66" charset="0"/>
              </a:rPr>
              <a:t>DS</a:t>
            </a:r>
            <a:r>
              <a:rPr lang="en-US" sz="2400" dirty="0" smtClean="0">
                <a:latin typeface="Comic Sans MS" panose="030F0702030302020204" pitchFamily="66" charset="0"/>
              </a:rPr>
              <a:t>)</a:t>
            </a:r>
            <a:r>
              <a:rPr lang="tr-TR" sz="2400" dirty="0" smtClean="0">
                <a:latin typeface="Comic Sans MS" panose="030F0702030302020204" pitchFamily="66" charset="0"/>
              </a:rPr>
              <a:t> at D terminal </a:t>
            </a:r>
            <a:r>
              <a:rPr lang="en-US" sz="2400" dirty="0" smtClean="0">
                <a:latin typeface="Comic Sans MS" panose="030F0702030302020204" pitchFamily="66" charset="0"/>
              </a:rPr>
              <a:t>. </a:t>
            </a:r>
            <a:endParaRPr lang="tr-TR" sz="2400" dirty="0" smtClean="0">
              <a:latin typeface="Comic Sans MS" panose="030F0702030302020204" pitchFamily="66" charset="0"/>
            </a:endParaRPr>
          </a:p>
          <a:p>
            <a:pPr marL="342900" indent="-342900">
              <a:lnSpc>
                <a:spcPct val="150000"/>
              </a:lnSpc>
              <a:buFont typeface="Arial" panose="020B0604020202020204" pitchFamily="34" charset="0"/>
              <a:buChar char="•"/>
            </a:pPr>
            <a:r>
              <a:rPr lang="en-US" sz="2400" dirty="0" smtClean="0">
                <a:latin typeface="Comic Sans MS" panose="030F0702030302020204" pitchFamily="66" charset="0"/>
              </a:rPr>
              <a:t>If </a:t>
            </a:r>
            <a:r>
              <a:rPr lang="en-US" sz="2400" dirty="0">
                <a:latin typeface="Comic Sans MS" panose="030F0702030302020204" pitchFamily="66" charset="0"/>
              </a:rPr>
              <a:t>this voltage is still greater than </a:t>
            </a:r>
            <a:r>
              <a:rPr lang="en-US" sz="2400" dirty="0" err="1" smtClean="0">
                <a:latin typeface="Comic Sans MS" panose="030F0702030302020204" pitchFamily="66" charset="0"/>
              </a:rPr>
              <a:t>Vt</a:t>
            </a:r>
            <a:r>
              <a:rPr lang="tr-TR" sz="2400" dirty="0" smtClean="0">
                <a:latin typeface="Comic Sans MS" panose="030F0702030302020204" pitchFamily="66" charset="0"/>
              </a:rPr>
              <a:t>h</a:t>
            </a:r>
            <a:r>
              <a:rPr lang="en-US" sz="2400" dirty="0" smtClean="0">
                <a:latin typeface="Comic Sans MS" panose="030F0702030302020204" pitchFamily="66" charset="0"/>
              </a:rPr>
              <a:t>, </a:t>
            </a:r>
            <a:r>
              <a:rPr lang="en-US" sz="2400" dirty="0">
                <a:latin typeface="Comic Sans MS" panose="030F0702030302020204" pitchFamily="66" charset="0"/>
              </a:rPr>
              <a:t>the channel will be formed and the current will flow</a:t>
            </a:r>
            <a:r>
              <a:rPr lang="en-US" sz="2400" dirty="0" smtClean="0">
                <a:latin typeface="Comic Sans MS" panose="030F0702030302020204" pitchFamily="66" charset="0"/>
              </a:rPr>
              <a:t>.</a:t>
            </a:r>
            <a:endParaRPr lang="tr-TR" sz="2400" dirty="0" smtClean="0">
              <a:latin typeface="Comic Sans MS" panose="030F0702030302020204" pitchFamily="66" charset="0"/>
            </a:endParaRPr>
          </a:p>
          <a:p>
            <a:pPr marL="342900" indent="-342900">
              <a:lnSpc>
                <a:spcPct val="150000"/>
              </a:lnSpc>
              <a:buFont typeface="Arial" panose="020B0604020202020204" pitchFamily="34" charset="0"/>
              <a:buChar char="•"/>
            </a:pPr>
            <a:r>
              <a:rPr lang="en-US" sz="2400" dirty="0">
                <a:latin typeface="Comic Sans MS" panose="030F0702030302020204" pitchFamily="66" charset="0"/>
              </a:rPr>
              <a:t>However, the formed channel is not </a:t>
            </a:r>
            <a:r>
              <a:rPr lang="tr-TR" sz="2400" dirty="0" err="1" smtClean="0">
                <a:latin typeface="Comic Sans MS" panose="030F0702030302020204" pitchFamily="66" charset="0"/>
              </a:rPr>
              <a:t>uniform</a:t>
            </a:r>
            <a:r>
              <a:rPr lang="en-US" sz="2400" dirty="0" smtClean="0">
                <a:latin typeface="Comic Sans MS" panose="030F0702030302020204" pitchFamily="66" charset="0"/>
              </a:rPr>
              <a:t> </a:t>
            </a:r>
            <a:r>
              <a:rPr lang="en-US" sz="2400" dirty="0">
                <a:latin typeface="Comic Sans MS" panose="030F0702030302020204" pitchFamily="66" charset="0"/>
              </a:rPr>
              <a:t>but wider on the S side and narrower on the D side.</a:t>
            </a:r>
            <a:endParaRPr lang="tr-TR" sz="2400" dirty="0">
              <a:latin typeface="Comic Sans MS" panose="030F0702030302020204" pitchFamily="66" charset="0"/>
            </a:endParaRPr>
          </a:p>
        </p:txBody>
      </p:sp>
      <p:pic>
        <p:nvPicPr>
          <p:cNvPr id="7" name="Picture 6"/>
          <p:cNvPicPr>
            <a:picLocks noChangeAspect="1"/>
          </p:cNvPicPr>
          <p:nvPr/>
        </p:nvPicPr>
        <p:blipFill>
          <a:blip r:embed="rId3"/>
          <a:stretch>
            <a:fillRect/>
          </a:stretch>
        </p:blipFill>
        <p:spPr>
          <a:xfrm>
            <a:off x="6691745" y="572871"/>
            <a:ext cx="5315527" cy="2705224"/>
          </a:xfrm>
          <a:prstGeom prst="rect">
            <a:avLst/>
          </a:prstGeom>
        </p:spPr>
      </p:pic>
    </p:spTree>
    <p:extLst>
      <p:ext uri="{BB962C8B-B14F-4D97-AF65-F5344CB8AC3E}">
        <p14:creationId xmlns:p14="http://schemas.microsoft.com/office/powerpoint/2010/main" val="21003367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954189" y="453075"/>
            <a:ext cx="6217401" cy="2724728"/>
          </a:xfrm>
          <a:prstGeom prst="rect">
            <a:avLst/>
          </a:prstGeom>
        </p:spPr>
      </p:pic>
      <p:sp>
        <p:nvSpPr>
          <p:cNvPr id="5" name="Rectangle 4"/>
          <p:cNvSpPr/>
          <p:nvPr/>
        </p:nvSpPr>
        <p:spPr>
          <a:xfrm>
            <a:off x="2652959" y="102740"/>
            <a:ext cx="5854488" cy="461665"/>
          </a:xfrm>
          <a:prstGeom prst="rect">
            <a:avLst/>
          </a:prstGeom>
        </p:spPr>
        <p:txBody>
          <a:bodyPr wrap="none">
            <a:spAutoFit/>
          </a:bodyPr>
          <a:lstStyle/>
          <a:p>
            <a:r>
              <a:rPr lang="tr-TR" sz="2400" b="1" dirty="0" err="1">
                <a:latin typeface="Comic Sans MS" panose="030F0702030302020204" pitchFamily="66" charset="0"/>
              </a:rPr>
              <a:t>Drain</a:t>
            </a:r>
            <a:r>
              <a:rPr lang="en-US" sz="2400" b="1" dirty="0">
                <a:latin typeface="Comic Sans MS" panose="030F0702030302020204" pitchFamily="66" charset="0"/>
              </a:rPr>
              <a:t> Current in MOS Transistor</a:t>
            </a:r>
            <a:r>
              <a:rPr lang="tr-TR" sz="2400" b="1" dirty="0">
                <a:latin typeface="Comic Sans MS" panose="030F0702030302020204" pitchFamily="66" charset="0"/>
              </a:rPr>
              <a:t> (</a:t>
            </a:r>
            <a:r>
              <a:rPr lang="tr-TR" sz="2400" b="1" i="1" dirty="0">
                <a:latin typeface="Comic Sans MS" panose="030F0702030302020204" pitchFamily="66" charset="0"/>
              </a:rPr>
              <a:t>I</a:t>
            </a:r>
            <a:r>
              <a:rPr lang="tr-TR" sz="2000" b="1" i="1" dirty="0">
                <a:latin typeface="Comic Sans MS" panose="030F0702030302020204" pitchFamily="66" charset="0"/>
              </a:rPr>
              <a:t>D</a:t>
            </a:r>
            <a:r>
              <a:rPr lang="tr-TR" sz="2400" b="1" dirty="0">
                <a:latin typeface="Comic Sans MS" panose="030F0702030302020204" pitchFamily="66" charset="0"/>
              </a:rPr>
              <a:t>)</a:t>
            </a:r>
            <a:endParaRPr lang="tr-TR" sz="2400" b="1" dirty="0">
              <a:latin typeface="Comic Sans MS" panose="030F0702030302020204" pitchFamily="66" charset="0"/>
            </a:endParaRPr>
          </a:p>
        </p:txBody>
      </p:sp>
      <p:sp>
        <p:nvSpPr>
          <p:cNvPr id="6" name="TextBox 5"/>
          <p:cNvSpPr txBox="1"/>
          <p:nvPr/>
        </p:nvSpPr>
        <p:spPr>
          <a:xfrm>
            <a:off x="179326" y="3123388"/>
            <a:ext cx="11767126" cy="3785652"/>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Comic Sans MS" panose="030F0702030302020204" pitchFamily="66" charset="0"/>
              </a:rPr>
              <a:t>The effective gate-to-channel voltage becomes zero as soon as the VDS voltage rises above the limit value. That is, the depth of the channel drops to zero or, in other words, the channel is </a:t>
            </a:r>
            <a:r>
              <a:rPr lang="en-US" sz="2000" dirty="0" smtClean="0">
                <a:latin typeface="Comic Sans MS" panose="030F0702030302020204" pitchFamily="66" charset="0"/>
              </a:rPr>
              <a:t>reduced</a:t>
            </a:r>
            <a:r>
              <a:rPr lang="tr-TR" sz="2000" dirty="0" smtClean="0">
                <a:latin typeface="Comic Sans MS" panose="030F0702030302020204" pitchFamily="66" charset="0"/>
              </a:rPr>
              <a:t>.</a:t>
            </a:r>
          </a:p>
          <a:p>
            <a:pPr marL="342900" indent="-342900">
              <a:lnSpc>
                <a:spcPct val="150000"/>
              </a:lnSpc>
              <a:buFont typeface="Arial" panose="020B0604020202020204" pitchFamily="34" charset="0"/>
              <a:buChar char="•"/>
            </a:pPr>
            <a:r>
              <a:rPr lang="en-US" sz="2000" dirty="0">
                <a:latin typeface="Comic Sans MS" panose="030F0702030302020204" pitchFamily="66" charset="0"/>
              </a:rPr>
              <a:t>In this case, </a:t>
            </a:r>
            <a:r>
              <a:rPr lang="tr-TR" sz="2000" dirty="0" err="1" smtClean="0">
                <a:latin typeface="Comic Sans MS" panose="030F0702030302020204" pitchFamily="66" charset="0"/>
              </a:rPr>
              <a:t>drain</a:t>
            </a:r>
            <a:r>
              <a:rPr lang="tr-TR" sz="2000" dirty="0" smtClean="0">
                <a:latin typeface="Comic Sans MS" panose="030F0702030302020204" pitchFamily="66" charset="0"/>
              </a:rPr>
              <a:t> </a:t>
            </a:r>
            <a:r>
              <a:rPr lang="tr-TR" sz="2000" dirty="0" err="1" smtClean="0">
                <a:latin typeface="Comic Sans MS" panose="030F0702030302020204" pitchFamily="66" charset="0"/>
              </a:rPr>
              <a:t>current</a:t>
            </a:r>
            <a:r>
              <a:rPr lang="tr-TR" sz="2000" dirty="0" smtClean="0">
                <a:latin typeface="Comic Sans MS" panose="030F0702030302020204" pitchFamily="66" charset="0"/>
              </a:rPr>
              <a:t> </a:t>
            </a:r>
            <a:r>
              <a:rPr lang="en-US" sz="2000" dirty="0" smtClean="0">
                <a:latin typeface="Comic Sans MS" panose="030F0702030302020204" pitchFamily="66" charset="0"/>
              </a:rPr>
              <a:t>only </a:t>
            </a:r>
            <a:r>
              <a:rPr lang="en-US" sz="2000" dirty="0">
                <a:latin typeface="Comic Sans MS" panose="030F0702030302020204" pitchFamily="66" charset="0"/>
              </a:rPr>
              <a:t>flows through the intersectional surface. The current that this surface can transmit is limited and increasing VDS does not increase the current. Because when the VDS increases, the reduced area gets longer and the resistance increases, whereas the current remains constant as the voltage </a:t>
            </a:r>
            <a:r>
              <a:rPr lang="en-US" sz="2000" dirty="0" smtClean="0">
                <a:latin typeface="Comic Sans MS" panose="030F0702030302020204" pitchFamily="66" charset="0"/>
              </a:rPr>
              <a:t>increases</a:t>
            </a:r>
            <a:r>
              <a:rPr lang="tr-TR" sz="2000" dirty="0" smtClean="0">
                <a:latin typeface="Comic Sans MS" panose="030F0702030302020204" pitchFamily="66" charset="0"/>
              </a:rPr>
              <a:t>.</a:t>
            </a:r>
            <a:endParaRPr lang="tr-TR" sz="2000" dirty="0" smtClean="0">
              <a:latin typeface="Comic Sans MS" panose="030F0702030302020204" pitchFamily="66" charset="0"/>
            </a:endParaRPr>
          </a:p>
          <a:p>
            <a:pPr marL="342900" indent="-342900">
              <a:lnSpc>
                <a:spcPct val="150000"/>
              </a:lnSpc>
              <a:buFont typeface="Arial" panose="020B0604020202020204" pitchFamily="34" charset="0"/>
              <a:buChar char="•"/>
            </a:pPr>
            <a:r>
              <a:rPr lang="en-US" sz="2000" dirty="0">
                <a:latin typeface="Comic Sans MS" panose="030F0702030302020204" pitchFamily="66" charset="0"/>
              </a:rPr>
              <a:t>As a result, MOS acts as a current source in the </a:t>
            </a:r>
            <a:r>
              <a:rPr lang="tr-TR" sz="2000" dirty="0" err="1" smtClean="0">
                <a:latin typeface="Comic Sans MS" panose="030F0702030302020204" pitchFamily="66" charset="0"/>
              </a:rPr>
              <a:t>saturation</a:t>
            </a:r>
            <a:r>
              <a:rPr lang="tr-TR" sz="2000" dirty="0" smtClean="0">
                <a:latin typeface="Comic Sans MS" panose="030F0702030302020204" pitchFamily="66" charset="0"/>
              </a:rPr>
              <a:t> </a:t>
            </a:r>
            <a:r>
              <a:rPr lang="tr-TR" sz="2000" dirty="0" err="1" smtClean="0">
                <a:latin typeface="Comic Sans MS" panose="030F0702030302020204" pitchFamily="66" charset="0"/>
              </a:rPr>
              <a:t>region</a:t>
            </a:r>
            <a:r>
              <a:rPr lang="en-US" sz="2000" dirty="0" smtClean="0">
                <a:latin typeface="Comic Sans MS" panose="030F0702030302020204" pitchFamily="66" charset="0"/>
              </a:rPr>
              <a:t> where</a:t>
            </a:r>
            <a:r>
              <a:rPr lang="tr-TR" sz="2000" dirty="0" smtClean="0">
                <a:latin typeface="Comic Sans MS" panose="030F0702030302020204" pitchFamily="66" charset="0"/>
              </a:rPr>
              <a:t> </a:t>
            </a:r>
            <a:r>
              <a:rPr lang="tr-TR" sz="2000" b="1" i="1" dirty="0" smtClean="0">
                <a:latin typeface="Comic Sans MS" panose="030F0702030302020204" pitchFamily="66" charset="0"/>
              </a:rPr>
              <a:t>VDS </a:t>
            </a:r>
            <a:r>
              <a:rPr lang="tr-TR" sz="2000" b="1" dirty="0">
                <a:latin typeface="Comic Sans MS" panose="030F0702030302020204" pitchFamily="66" charset="0"/>
              </a:rPr>
              <a:t>&gt; (</a:t>
            </a:r>
            <a:r>
              <a:rPr lang="tr-TR" sz="2000" b="1" i="1" dirty="0">
                <a:latin typeface="Comic Sans MS" panose="030F0702030302020204" pitchFamily="66" charset="0"/>
              </a:rPr>
              <a:t>VGS </a:t>
            </a:r>
            <a:r>
              <a:rPr lang="tr-TR" sz="2000" b="1" dirty="0">
                <a:latin typeface="Comic Sans MS" panose="030F0702030302020204" pitchFamily="66" charset="0"/>
              </a:rPr>
              <a:t>– </a:t>
            </a:r>
            <a:r>
              <a:rPr lang="tr-TR" sz="2000" b="1" i="1" dirty="0" err="1">
                <a:latin typeface="Comic Sans MS" panose="030F0702030302020204" pitchFamily="66" charset="0"/>
              </a:rPr>
              <a:t>Vt</a:t>
            </a:r>
            <a:r>
              <a:rPr lang="tr-TR" sz="2000" b="1" i="1" dirty="0">
                <a:latin typeface="Comic Sans MS" panose="030F0702030302020204" pitchFamily="66" charset="0"/>
              </a:rPr>
              <a:t> </a:t>
            </a:r>
            <a:r>
              <a:rPr lang="tr-TR" sz="2000" b="1" dirty="0" smtClean="0">
                <a:latin typeface="Comic Sans MS" panose="030F0702030302020204" pitchFamily="66" charset="0"/>
              </a:rPr>
              <a:t>)</a:t>
            </a:r>
            <a:endParaRPr lang="tr-TR" sz="2000" b="1" dirty="0">
              <a:latin typeface="Comic Sans MS" panose="030F0702030302020204" pitchFamily="66" charset="0"/>
            </a:endParaRPr>
          </a:p>
        </p:txBody>
      </p:sp>
    </p:spTree>
    <p:extLst>
      <p:ext uri="{BB962C8B-B14F-4D97-AF65-F5344CB8AC3E}">
        <p14:creationId xmlns:p14="http://schemas.microsoft.com/office/powerpoint/2010/main" val="463468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216728" y="1230356"/>
            <a:ext cx="7684654" cy="3345731"/>
          </a:xfrm>
          <a:noFill/>
        </p:spPr>
      </p:pic>
      <p:sp>
        <p:nvSpPr>
          <p:cNvPr id="10243" name="Rectangle 2"/>
          <p:cNvSpPr>
            <a:spLocks noGrp="1" noChangeArrowheads="1"/>
          </p:cNvSpPr>
          <p:nvPr>
            <p:ph type="title"/>
          </p:nvPr>
        </p:nvSpPr>
        <p:spPr>
          <a:xfrm>
            <a:off x="1330035" y="217226"/>
            <a:ext cx="10335492" cy="715818"/>
          </a:xfrm>
        </p:spPr>
        <p:txBody>
          <a:bodyPr>
            <a:normAutofit fontScale="90000"/>
          </a:bodyPr>
          <a:lstStyle/>
          <a:p>
            <a:r>
              <a:rPr lang="en-US" sz="4000" dirty="0">
                <a:solidFill>
                  <a:srgbClr val="FF0000"/>
                </a:solidFill>
                <a:latin typeface="Comic Sans MS" panose="030F0702030302020204" pitchFamily="66" charset="0"/>
              </a:rPr>
              <a:t>Symbol of </a:t>
            </a:r>
            <a:r>
              <a:rPr lang="tr-TR" altLang="en-US" sz="4000" dirty="0">
                <a:solidFill>
                  <a:srgbClr val="FF0000"/>
                </a:solidFill>
                <a:latin typeface="Comic Sans MS" panose="030F0702030302020204" pitchFamily="66" charset="0"/>
              </a:rPr>
              <a:t>N- </a:t>
            </a:r>
            <a:r>
              <a:rPr lang="en-US" altLang="en-US" sz="4000" dirty="0">
                <a:solidFill>
                  <a:srgbClr val="FF0000"/>
                </a:solidFill>
                <a:latin typeface="Comic Sans MS" panose="030F0702030302020204" pitchFamily="66" charset="0"/>
              </a:rPr>
              <a:t>type Enhancement</a:t>
            </a:r>
            <a:r>
              <a:rPr lang="tr-TR" altLang="en-US" sz="4000" dirty="0">
                <a:solidFill>
                  <a:srgbClr val="FF0000"/>
                </a:solidFill>
                <a:latin typeface="Comic Sans MS" panose="030F0702030302020204" pitchFamily="66" charset="0"/>
              </a:rPr>
              <a:t> </a:t>
            </a:r>
            <a:r>
              <a:rPr lang="tr-TR" sz="4000" dirty="0">
                <a:solidFill>
                  <a:srgbClr val="FF0000"/>
                </a:solidFill>
                <a:latin typeface="Comic Sans MS" panose="030F0702030302020204" pitchFamily="66" charset="0"/>
              </a:rPr>
              <a:t>MOSFET</a:t>
            </a:r>
            <a:r>
              <a:rPr lang="tr-TR" b="1" dirty="0">
                <a:solidFill>
                  <a:srgbClr val="FF0000"/>
                </a:solidFill>
                <a:latin typeface="Comic Sans MS" panose="030F0702030302020204" pitchFamily="66" charset="0"/>
              </a:rPr>
              <a:t/>
            </a:r>
            <a:br>
              <a:rPr lang="tr-TR" b="1" dirty="0">
                <a:solidFill>
                  <a:srgbClr val="FF0000"/>
                </a:solidFill>
                <a:latin typeface="Comic Sans MS" panose="030F0702030302020204" pitchFamily="66" charset="0"/>
              </a:rPr>
            </a:br>
            <a:endParaRPr lang="en-US" altLang="tr-TR" sz="2800" dirty="0" smtClean="0">
              <a:latin typeface="Comic Sans MS" panose="030F0702030302020204" pitchFamily="66" charset="0"/>
            </a:endParaRPr>
          </a:p>
        </p:txBody>
      </p:sp>
      <p:sp>
        <p:nvSpPr>
          <p:cNvPr id="10244" name="Rectangle 4"/>
          <p:cNvSpPr>
            <a:spLocks noChangeArrowheads="1"/>
          </p:cNvSpPr>
          <p:nvPr/>
        </p:nvSpPr>
        <p:spPr bwMode="auto">
          <a:xfrm>
            <a:off x="2081644" y="1051439"/>
            <a:ext cx="2767447" cy="3357734"/>
          </a:xfrm>
          <a:prstGeom prst="rect">
            <a:avLst/>
          </a:prstGeom>
          <a:noFill/>
          <a:ln w="28575">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sp>
        <p:nvSpPr>
          <p:cNvPr id="10245" name="TextBox 9"/>
          <p:cNvSpPr txBox="1">
            <a:spLocks noChangeArrowheads="1"/>
          </p:cNvSpPr>
          <p:nvPr/>
        </p:nvSpPr>
        <p:spPr bwMode="auto">
          <a:xfrm>
            <a:off x="1761837" y="5003799"/>
            <a:ext cx="3438236" cy="72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600"/>
              </a:spcAft>
            </a:pPr>
            <a:r>
              <a:rPr lang="en-US" altLang="tr-TR" b="1" dirty="0"/>
              <a:t>V</a:t>
            </a:r>
            <a:r>
              <a:rPr lang="en-US" altLang="tr-TR" b="1" baseline="-25000" dirty="0"/>
              <a:t>GS </a:t>
            </a:r>
            <a:r>
              <a:rPr lang="en-US" altLang="tr-TR" b="1" dirty="0"/>
              <a:t>≥ 0V, V</a:t>
            </a:r>
            <a:r>
              <a:rPr lang="en-US" altLang="tr-TR" b="1" baseline="-25000" dirty="0"/>
              <a:t>DS</a:t>
            </a:r>
            <a:r>
              <a:rPr lang="en-US" altLang="tr-TR" b="1" dirty="0"/>
              <a:t> ≥ 0V</a:t>
            </a:r>
          </a:p>
          <a:p>
            <a:pPr algn="ctr" eaLnBrk="1" hangingPunct="1">
              <a:spcAft>
                <a:spcPts val="600"/>
              </a:spcAft>
            </a:pPr>
            <a:r>
              <a:rPr lang="en-US" altLang="tr-TR" b="1" dirty="0"/>
              <a:t>V</a:t>
            </a:r>
            <a:r>
              <a:rPr lang="en-US" altLang="tr-TR" b="1" baseline="-25000" dirty="0"/>
              <a:t>TN</a:t>
            </a:r>
            <a:r>
              <a:rPr lang="en-US" altLang="tr-TR" b="1" dirty="0"/>
              <a:t> </a:t>
            </a:r>
            <a:r>
              <a:rPr lang="tr-TR" altLang="tr-TR" b="1" dirty="0" smtClean="0"/>
              <a:t> </a:t>
            </a:r>
            <a:r>
              <a:rPr lang="tr-TR" altLang="tr-TR" b="1" dirty="0" err="1" smtClean="0"/>
              <a:t>positive</a:t>
            </a:r>
            <a:r>
              <a:rPr lang="tr-TR" altLang="tr-TR" b="1" dirty="0" smtClean="0"/>
              <a:t> </a:t>
            </a:r>
            <a:endParaRPr lang="en-US" altLang="tr-TR" b="1" dirty="0"/>
          </a:p>
        </p:txBody>
      </p:sp>
    </p:spTree>
    <p:extLst>
      <p:ext uri="{BB962C8B-B14F-4D97-AF65-F5344CB8AC3E}">
        <p14:creationId xmlns:p14="http://schemas.microsoft.com/office/powerpoint/2010/main" val="25685460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736436"/>
            <a:ext cx="8324850" cy="358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Rectangle 2"/>
          <p:cNvSpPr>
            <a:spLocks noGrp="1" noChangeArrowheads="1"/>
          </p:cNvSpPr>
          <p:nvPr>
            <p:ph type="title"/>
          </p:nvPr>
        </p:nvSpPr>
        <p:spPr>
          <a:xfrm>
            <a:off x="962025" y="274638"/>
            <a:ext cx="10515600" cy="575108"/>
          </a:xfrm>
        </p:spPr>
        <p:txBody>
          <a:bodyPr>
            <a:normAutofit fontScale="90000"/>
          </a:bodyPr>
          <a:lstStyle/>
          <a:p>
            <a:r>
              <a:rPr lang="en-US" dirty="0">
                <a:solidFill>
                  <a:srgbClr val="FF0000"/>
                </a:solidFill>
                <a:latin typeface="Comic Sans MS" panose="030F0702030302020204" pitchFamily="66" charset="0"/>
              </a:rPr>
              <a:t>Symbol of </a:t>
            </a:r>
            <a:r>
              <a:rPr lang="tr-TR" dirty="0" smtClean="0">
                <a:solidFill>
                  <a:srgbClr val="FF0000"/>
                </a:solidFill>
                <a:latin typeface="Comic Sans MS" panose="030F0702030302020204" pitchFamily="66" charset="0"/>
              </a:rPr>
              <a:t>P</a:t>
            </a:r>
            <a:r>
              <a:rPr lang="tr-TR" altLang="en-US" dirty="0" smtClean="0">
                <a:solidFill>
                  <a:srgbClr val="FF0000"/>
                </a:solidFill>
                <a:latin typeface="Comic Sans MS" panose="030F0702030302020204" pitchFamily="66" charset="0"/>
              </a:rPr>
              <a:t>- </a:t>
            </a:r>
            <a:r>
              <a:rPr lang="en-US" altLang="en-US" dirty="0">
                <a:solidFill>
                  <a:srgbClr val="FF0000"/>
                </a:solidFill>
                <a:latin typeface="Comic Sans MS" panose="030F0702030302020204" pitchFamily="66" charset="0"/>
              </a:rPr>
              <a:t>type Enhancement</a:t>
            </a:r>
            <a:r>
              <a:rPr lang="tr-TR" altLang="en-US" dirty="0">
                <a:solidFill>
                  <a:srgbClr val="FF0000"/>
                </a:solidFill>
                <a:latin typeface="Comic Sans MS" panose="030F0702030302020204" pitchFamily="66" charset="0"/>
              </a:rPr>
              <a:t> </a:t>
            </a:r>
            <a:r>
              <a:rPr lang="tr-TR" dirty="0">
                <a:solidFill>
                  <a:srgbClr val="FF0000"/>
                </a:solidFill>
                <a:latin typeface="Comic Sans MS" panose="030F0702030302020204" pitchFamily="66" charset="0"/>
              </a:rPr>
              <a:t>MOSFET</a:t>
            </a:r>
            <a:endParaRPr lang="en-US" altLang="tr-TR" sz="2800" dirty="0" smtClean="0"/>
          </a:p>
        </p:txBody>
      </p:sp>
      <p:sp>
        <p:nvSpPr>
          <p:cNvPr id="11268" name="Rectangle 4"/>
          <p:cNvSpPr>
            <a:spLocks noChangeArrowheads="1"/>
          </p:cNvSpPr>
          <p:nvPr/>
        </p:nvSpPr>
        <p:spPr bwMode="auto">
          <a:xfrm>
            <a:off x="2057400" y="1736436"/>
            <a:ext cx="2971800" cy="3657600"/>
          </a:xfrm>
          <a:prstGeom prst="rect">
            <a:avLst/>
          </a:prstGeom>
          <a:noFill/>
          <a:ln w="28575">
            <a:solidFill>
              <a:srgbClr val="339966"/>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tr-TR" altLang="tr-TR"/>
          </a:p>
        </p:txBody>
      </p:sp>
      <p:sp>
        <p:nvSpPr>
          <p:cNvPr id="11269" name="TextBox 9"/>
          <p:cNvSpPr txBox="1">
            <a:spLocks noChangeArrowheads="1"/>
          </p:cNvSpPr>
          <p:nvPr/>
        </p:nvSpPr>
        <p:spPr bwMode="auto">
          <a:xfrm>
            <a:off x="2057400" y="5715000"/>
            <a:ext cx="3022600"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spcAft>
                <a:spcPts val="600"/>
              </a:spcAft>
            </a:pPr>
            <a:r>
              <a:rPr lang="en-US" altLang="tr-TR" b="1" dirty="0"/>
              <a:t>V</a:t>
            </a:r>
            <a:r>
              <a:rPr lang="en-US" altLang="tr-TR" b="1" baseline="-25000" dirty="0"/>
              <a:t>GS </a:t>
            </a:r>
            <a:r>
              <a:rPr lang="en-US" altLang="tr-TR" b="1" dirty="0"/>
              <a:t>≤ 0V, V</a:t>
            </a:r>
            <a:r>
              <a:rPr lang="en-US" altLang="tr-TR" b="1" baseline="-25000" dirty="0"/>
              <a:t>DS</a:t>
            </a:r>
            <a:r>
              <a:rPr lang="en-US" altLang="tr-TR" b="1" dirty="0"/>
              <a:t> ≤ 0V</a:t>
            </a:r>
          </a:p>
          <a:p>
            <a:pPr algn="ctr" eaLnBrk="1" hangingPunct="1">
              <a:spcAft>
                <a:spcPts val="600"/>
              </a:spcAft>
            </a:pPr>
            <a:r>
              <a:rPr lang="en-US" altLang="tr-TR" b="1" dirty="0"/>
              <a:t>V</a:t>
            </a:r>
            <a:r>
              <a:rPr lang="en-US" altLang="tr-TR" b="1" baseline="-25000" dirty="0"/>
              <a:t>TP</a:t>
            </a:r>
            <a:r>
              <a:rPr lang="en-US" altLang="tr-TR" b="1" dirty="0"/>
              <a:t> </a:t>
            </a:r>
            <a:r>
              <a:rPr lang="tr-TR" altLang="tr-TR" b="1" dirty="0" err="1" smtClean="0"/>
              <a:t>negative</a:t>
            </a:r>
            <a:endParaRPr lang="en-US" altLang="tr-TR" b="1" dirty="0"/>
          </a:p>
        </p:txBody>
      </p:sp>
    </p:spTree>
    <p:extLst>
      <p:ext uri="{BB962C8B-B14F-4D97-AF65-F5344CB8AC3E}">
        <p14:creationId xmlns:p14="http://schemas.microsoft.com/office/powerpoint/2010/main" val="185906053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Text Box 4">
            <a:extLst>
              <a:ext uri="{FF2B5EF4-FFF2-40B4-BE49-F238E27FC236}">
                <a16:creationId xmlns:a16="http://schemas.microsoft.com/office/drawing/2014/main" id="{D46AC7BB-097E-457A-B0AE-174DB4CB9C09}"/>
              </a:ext>
            </a:extLst>
          </p:cNvPr>
          <p:cNvSpPr txBox="1">
            <a:spLocks noChangeArrowheads="1"/>
          </p:cNvSpPr>
          <p:nvPr/>
        </p:nvSpPr>
        <p:spPr bwMode="auto">
          <a:xfrm>
            <a:off x="219492" y="255446"/>
            <a:ext cx="1162529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r>
              <a:rPr lang="tr-TR" altLang="en-US" sz="3600" b="1" dirty="0" smtClean="0">
                <a:latin typeface="Comic Sans MS" panose="030F0702030302020204" pitchFamily="66" charset="0"/>
              </a:rPr>
              <a:t>Alan Etkili </a:t>
            </a:r>
            <a:r>
              <a:rPr lang="tr-TR" altLang="en-US" sz="3600" b="1" dirty="0" err="1" smtClean="0">
                <a:latin typeface="Comic Sans MS" panose="030F0702030302020204" pitchFamily="66" charset="0"/>
              </a:rPr>
              <a:t>Transistör</a:t>
            </a:r>
            <a:r>
              <a:rPr lang="tr-TR" altLang="en-US" sz="3600" b="1" dirty="0" smtClean="0">
                <a:latin typeface="Comic Sans MS" panose="030F0702030302020204" pitchFamily="66" charset="0"/>
              </a:rPr>
              <a:t> </a:t>
            </a:r>
            <a:r>
              <a:rPr lang="en-US" altLang="en-US" sz="3600" dirty="0" smtClean="0">
                <a:latin typeface="Comic Sans MS" panose="030F0702030302020204" pitchFamily="66" charset="0"/>
              </a:rPr>
              <a:t>Field </a:t>
            </a:r>
            <a:r>
              <a:rPr lang="en-US" altLang="en-US" sz="3600" dirty="0">
                <a:latin typeface="Comic Sans MS" panose="030F0702030302020204" pitchFamily="66" charset="0"/>
              </a:rPr>
              <a:t>Effect Transistor (FET)</a:t>
            </a:r>
          </a:p>
        </p:txBody>
      </p:sp>
      <p:sp>
        <p:nvSpPr>
          <p:cNvPr id="31748" name="Text Box 6">
            <a:extLst>
              <a:ext uri="{FF2B5EF4-FFF2-40B4-BE49-F238E27FC236}">
                <a16:creationId xmlns:a16="http://schemas.microsoft.com/office/drawing/2014/main" id="{AB888DAF-E989-42C8-8F7E-3537A569BE69}"/>
              </a:ext>
            </a:extLst>
          </p:cNvPr>
          <p:cNvSpPr txBox="1">
            <a:spLocks noChangeArrowheads="1"/>
          </p:cNvSpPr>
          <p:nvPr/>
        </p:nvSpPr>
        <p:spPr bwMode="auto">
          <a:xfrm>
            <a:off x="838962" y="1108865"/>
            <a:ext cx="7850188"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eaLnBrk="0" hangingPunct="0">
              <a:defRPr sz="2800">
                <a:solidFill>
                  <a:schemeClr val="tx1"/>
                </a:solidFill>
                <a:latin typeface="Arial" panose="020B0604020202020204" pitchFamily="34" charset="0"/>
                <a:cs typeface="Arial" panose="020B0604020202020204" pitchFamily="34" charset="0"/>
              </a:defRPr>
            </a:lvl2pPr>
            <a:lvl3pPr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hangingPunct="1"/>
            <a:r>
              <a:rPr lang="en-US" altLang="en-US" sz="2400" u="sng" dirty="0">
                <a:latin typeface="Comic Sans MS" panose="030F0702030302020204" pitchFamily="66" charset="0"/>
              </a:rPr>
              <a:t>FET</a:t>
            </a:r>
          </a:p>
          <a:p>
            <a:pPr eaLnBrk="1" hangingPunct="1">
              <a:spcBef>
                <a:spcPct val="50000"/>
              </a:spcBef>
              <a:buFont typeface="Wingdings" panose="05000000000000000000" pitchFamily="2" charset="2"/>
              <a:buChar char="u"/>
            </a:pPr>
            <a:r>
              <a:rPr lang="en-US" altLang="en-US" sz="2000" dirty="0">
                <a:latin typeface="Comic Sans MS" panose="030F0702030302020204" pitchFamily="66" charset="0"/>
              </a:rPr>
              <a:t>   JFET – Junction Field Effect Transistor:</a:t>
            </a:r>
          </a:p>
          <a:p>
            <a:pPr lvl="1" eaLnBrk="1" hangingPunct="1">
              <a:spcBef>
                <a:spcPct val="25000"/>
              </a:spcBef>
              <a:buFont typeface="Wingdings" panose="05000000000000000000" pitchFamily="2" charset="2"/>
              <a:buChar char="v"/>
            </a:pPr>
            <a:r>
              <a:rPr lang="en-US" altLang="en-US" sz="2000" dirty="0">
                <a:latin typeface="Comic Sans MS" panose="030F0702030302020204" pitchFamily="66" charset="0"/>
              </a:rPr>
              <a:t>	n-channel</a:t>
            </a:r>
          </a:p>
          <a:p>
            <a:pPr lvl="1" eaLnBrk="1" hangingPunct="1">
              <a:spcBef>
                <a:spcPct val="25000"/>
              </a:spcBef>
              <a:buFont typeface="Wingdings" panose="05000000000000000000" pitchFamily="2" charset="2"/>
              <a:buChar char="v"/>
            </a:pPr>
            <a:r>
              <a:rPr lang="en-US" altLang="en-US" sz="2000" dirty="0">
                <a:latin typeface="Comic Sans MS" panose="030F0702030302020204" pitchFamily="66" charset="0"/>
              </a:rPr>
              <a:t>	p-channel</a:t>
            </a:r>
          </a:p>
          <a:p>
            <a:pPr eaLnBrk="1" hangingPunct="1">
              <a:spcBef>
                <a:spcPct val="50000"/>
              </a:spcBef>
              <a:buFont typeface="Wingdings" panose="05000000000000000000" pitchFamily="2" charset="2"/>
              <a:buChar char="u"/>
            </a:pPr>
            <a:r>
              <a:rPr lang="en-US" altLang="en-US" sz="2000" dirty="0">
                <a:latin typeface="Comic Sans MS" panose="030F0702030302020204" pitchFamily="66" charset="0"/>
              </a:rPr>
              <a:t>   MOSFET – Metal-Oxide-Semiconductor Field Effect 	Transistor:</a:t>
            </a:r>
          </a:p>
          <a:p>
            <a:pPr lvl="1" eaLnBrk="1" hangingPunct="1">
              <a:spcBef>
                <a:spcPct val="40000"/>
              </a:spcBef>
              <a:buFont typeface="Wingdings" panose="05000000000000000000" pitchFamily="2" charset="2"/>
              <a:buChar char="v"/>
            </a:pPr>
            <a:r>
              <a:rPr lang="en-US" altLang="en-US" sz="2000" dirty="0">
                <a:latin typeface="Comic Sans MS" panose="030F0702030302020204" pitchFamily="66" charset="0"/>
              </a:rPr>
              <a:t>	</a:t>
            </a:r>
            <a:r>
              <a:rPr lang="en-US" altLang="en-US" sz="2000" dirty="0" smtClean="0">
                <a:latin typeface="Comic Sans MS" panose="030F0702030302020204" pitchFamily="66" charset="0"/>
              </a:rPr>
              <a:t>Enhancement-type</a:t>
            </a:r>
            <a:r>
              <a:rPr lang="tr-TR" altLang="en-US" sz="2000" dirty="0" smtClean="0">
                <a:latin typeface="Comic Sans MS" panose="030F0702030302020204" pitchFamily="66" charset="0"/>
              </a:rPr>
              <a:t> (</a:t>
            </a:r>
            <a:r>
              <a:rPr lang="tr-TR" altLang="en-US" sz="2000" b="1" dirty="0" smtClean="0">
                <a:latin typeface="Comic Sans MS" panose="030F0702030302020204" pitchFamily="66" charset="0"/>
              </a:rPr>
              <a:t>Kanal Oluşturmalı</a:t>
            </a:r>
            <a:r>
              <a:rPr lang="tr-TR" altLang="en-US" sz="2000" dirty="0" smtClean="0">
                <a:latin typeface="Comic Sans MS" panose="030F0702030302020204" pitchFamily="66" charset="0"/>
              </a:rPr>
              <a:t>)</a:t>
            </a:r>
            <a:r>
              <a:rPr lang="en-US" altLang="en-US" sz="2000" dirty="0" smtClean="0">
                <a:latin typeface="Comic Sans MS" panose="030F0702030302020204" pitchFamily="66" charset="0"/>
              </a:rPr>
              <a:t>:</a:t>
            </a:r>
            <a:endParaRPr lang="en-US" altLang="en-US" sz="2000" dirty="0">
              <a:latin typeface="Comic Sans MS" panose="030F0702030302020204" pitchFamily="66" charset="0"/>
            </a:endParaRPr>
          </a:p>
          <a:p>
            <a:pPr lvl="2" eaLnBrk="1" hangingPunct="1">
              <a:spcBef>
                <a:spcPct val="25000"/>
              </a:spcBef>
              <a:buFontTx/>
              <a:buChar char="•"/>
            </a:pPr>
            <a:r>
              <a:rPr lang="en-US" altLang="en-US" sz="2000" dirty="0">
                <a:latin typeface="Comic Sans MS" panose="030F0702030302020204" pitchFamily="66" charset="0"/>
              </a:rPr>
              <a:t>    n-channel (NMOS)</a:t>
            </a:r>
          </a:p>
          <a:p>
            <a:pPr lvl="2" eaLnBrk="1" hangingPunct="1">
              <a:spcBef>
                <a:spcPct val="25000"/>
              </a:spcBef>
              <a:buFontTx/>
              <a:buChar char="•"/>
            </a:pPr>
            <a:r>
              <a:rPr lang="en-US" altLang="en-US" sz="2000" dirty="0">
                <a:latin typeface="Comic Sans MS" panose="030F0702030302020204" pitchFamily="66" charset="0"/>
              </a:rPr>
              <a:t>    p-channel (PMOS)</a:t>
            </a:r>
          </a:p>
          <a:p>
            <a:pPr lvl="1" eaLnBrk="1" hangingPunct="1">
              <a:spcBef>
                <a:spcPct val="40000"/>
              </a:spcBef>
              <a:buFont typeface="Wingdings" panose="05000000000000000000" pitchFamily="2" charset="2"/>
              <a:buChar char="v"/>
            </a:pPr>
            <a:r>
              <a:rPr lang="en-US" altLang="en-US" sz="2000" dirty="0">
                <a:latin typeface="Comic Sans MS" panose="030F0702030302020204" pitchFamily="66" charset="0"/>
              </a:rPr>
              <a:t>	</a:t>
            </a:r>
            <a:r>
              <a:rPr lang="en-US" altLang="en-US" sz="2000" dirty="0" smtClean="0">
                <a:latin typeface="Comic Sans MS" panose="030F0702030302020204" pitchFamily="66" charset="0"/>
              </a:rPr>
              <a:t>Depletion-type</a:t>
            </a:r>
            <a:r>
              <a:rPr lang="tr-TR" altLang="en-US" sz="2000" dirty="0" smtClean="0">
                <a:latin typeface="Comic Sans MS" panose="030F0702030302020204" pitchFamily="66" charset="0"/>
              </a:rPr>
              <a:t> (</a:t>
            </a:r>
            <a:r>
              <a:rPr lang="tr-TR" altLang="en-US" sz="2000" b="1" dirty="0" smtClean="0">
                <a:latin typeface="Comic Sans MS" panose="030F0702030302020204" pitchFamily="66" charset="0"/>
              </a:rPr>
              <a:t>Kanal kısılmalı ya da ayarlamalı</a:t>
            </a:r>
            <a:r>
              <a:rPr lang="tr-TR" altLang="en-US" sz="2000" dirty="0" smtClean="0">
                <a:latin typeface="Comic Sans MS" panose="030F0702030302020204" pitchFamily="66" charset="0"/>
              </a:rPr>
              <a:t>)</a:t>
            </a:r>
            <a:r>
              <a:rPr lang="en-US" altLang="en-US" sz="2000" dirty="0" smtClean="0">
                <a:latin typeface="Comic Sans MS" panose="030F0702030302020204" pitchFamily="66" charset="0"/>
              </a:rPr>
              <a:t>:</a:t>
            </a:r>
            <a:endParaRPr lang="en-US" altLang="en-US" sz="2000" dirty="0">
              <a:latin typeface="Comic Sans MS" panose="030F0702030302020204" pitchFamily="66" charset="0"/>
            </a:endParaRPr>
          </a:p>
          <a:p>
            <a:pPr lvl="2" eaLnBrk="1" hangingPunct="1">
              <a:spcBef>
                <a:spcPct val="25000"/>
              </a:spcBef>
              <a:buFontTx/>
              <a:buChar char="•"/>
            </a:pPr>
            <a:r>
              <a:rPr lang="en-US" altLang="en-US" sz="2400" dirty="0">
                <a:latin typeface="Comic Sans MS" panose="030F0702030302020204" pitchFamily="66" charset="0"/>
              </a:rPr>
              <a:t>   n-channel</a:t>
            </a:r>
          </a:p>
          <a:p>
            <a:pPr lvl="2" eaLnBrk="1" hangingPunct="1">
              <a:spcBef>
                <a:spcPct val="25000"/>
              </a:spcBef>
              <a:buFontTx/>
              <a:buChar char="•"/>
            </a:pPr>
            <a:r>
              <a:rPr lang="en-US" altLang="en-US" sz="2400" dirty="0">
                <a:latin typeface="Comic Sans MS" panose="030F0702030302020204" pitchFamily="66" charset="0"/>
              </a:rPr>
              <a:t>   p-channel</a:t>
            </a:r>
            <a:endParaRPr lang="en-US" altLang="en-US" sz="2000" dirty="0">
              <a:latin typeface="Comic Sans MS" panose="030F0702030302020204" pitchFamily="66" charset="0"/>
            </a:endParaRPr>
          </a:p>
        </p:txBody>
      </p:sp>
    </p:spTree>
    <p:extLst>
      <p:ext uri="{BB962C8B-B14F-4D97-AF65-F5344CB8AC3E}">
        <p14:creationId xmlns:p14="http://schemas.microsoft.com/office/powerpoint/2010/main" val="210127075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69096" y="517237"/>
            <a:ext cx="4849813" cy="584775"/>
          </a:xfrm>
          <a:prstGeom prst="rect">
            <a:avLst/>
          </a:prstGeom>
          <a:noFill/>
        </p:spPr>
        <p:txBody>
          <a:bodyPr wrap="square" rtlCol="0">
            <a:spAutoFit/>
          </a:bodyPr>
          <a:lstStyle/>
          <a:p>
            <a:r>
              <a:rPr lang="tr-TR" sz="3200" dirty="0">
                <a:latin typeface="Comic Sans MS" panose="030F0702030302020204" pitchFamily="66" charset="0"/>
              </a:rPr>
              <a:t>I</a:t>
            </a:r>
            <a:r>
              <a:rPr lang="tr-TR" dirty="0">
                <a:latin typeface="Comic Sans MS" panose="030F0702030302020204" pitchFamily="66" charset="0"/>
              </a:rPr>
              <a:t>D</a:t>
            </a:r>
            <a:r>
              <a:rPr lang="tr-TR" sz="3200" dirty="0">
                <a:latin typeface="Comic Sans MS" panose="030F0702030302020204" pitchFamily="66" charset="0"/>
              </a:rPr>
              <a:t>- V</a:t>
            </a:r>
            <a:r>
              <a:rPr lang="tr-TR" dirty="0">
                <a:latin typeface="Comic Sans MS" panose="030F0702030302020204" pitchFamily="66" charset="0"/>
              </a:rPr>
              <a:t>DS</a:t>
            </a:r>
            <a:r>
              <a:rPr lang="tr-TR" sz="3200" dirty="0">
                <a:latin typeface="Comic Sans MS" panose="030F0702030302020204" pitchFamily="66" charset="0"/>
              </a:rPr>
              <a:t> </a:t>
            </a:r>
            <a:r>
              <a:rPr lang="tr-TR" sz="3200" dirty="0" err="1">
                <a:latin typeface="Comic Sans MS" panose="030F0702030302020204" pitchFamily="66" charset="0"/>
              </a:rPr>
              <a:t>Characteristic</a:t>
            </a:r>
            <a:endParaRPr lang="tr-TR" sz="3200" b="1" dirty="0">
              <a:latin typeface="Comic Sans MS" panose="030F0702030302020204" pitchFamily="66" charset="0"/>
            </a:endParaRPr>
          </a:p>
        </p:txBody>
      </p:sp>
      <p:sp>
        <p:nvSpPr>
          <p:cNvPr id="6" name="TextBox 5"/>
          <p:cNvSpPr txBox="1"/>
          <p:nvPr/>
        </p:nvSpPr>
        <p:spPr>
          <a:xfrm>
            <a:off x="822035" y="1853256"/>
            <a:ext cx="8617527" cy="2606163"/>
          </a:xfrm>
          <a:prstGeom prst="rect">
            <a:avLst/>
          </a:prstGeom>
          <a:noFill/>
        </p:spPr>
        <p:txBody>
          <a:bodyPr wrap="square" rtlCol="0">
            <a:spAutoFit/>
          </a:bodyPr>
          <a:lstStyle/>
          <a:p>
            <a:pPr>
              <a:lnSpc>
                <a:spcPct val="150000"/>
              </a:lnSpc>
            </a:pPr>
            <a:r>
              <a:rPr lang="en-US" sz="2800" dirty="0">
                <a:latin typeface="Comic Sans MS" panose="030F0702030302020204" pitchFamily="66" charset="0"/>
              </a:rPr>
              <a:t>The MOS transistor has three operating </a:t>
            </a:r>
            <a:r>
              <a:rPr lang="tr-TR" sz="2800" dirty="0" err="1" smtClean="0">
                <a:latin typeface="Comic Sans MS" panose="030F0702030302020204" pitchFamily="66" charset="0"/>
              </a:rPr>
              <a:t>regions</a:t>
            </a:r>
            <a:r>
              <a:rPr lang="en-US" sz="2800" dirty="0" smtClean="0">
                <a:latin typeface="Comic Sans MS" panose="030F0702030302020204" pitchFamily="66" charset="0"/>
              </a:rPr>
              <a:t>:</a:t>
            </a:r>
            <a:r>
              <a:rPr lang="en-US" sz="2800" dirty="0">
                <a:latin typeface="Comic Sans MS" panose="030F0702030302020204" pitchFamily="66" charset="0"/>
              </a:rPr>
              <a:t/>
            </a:r>
            <a:br>
              <a:rPr lang="en-US" sz="2800" dirty="0">
                <a:latin typeface="Comic Sans MS" panose="030F0702030302020204" pitchFamily="66" charset="0"/>
              </a:rPr>
            </a:br>
            <a:r>
              <a:rPr lang="en-US" sz="2800" dirty="0" smtClean="0">
                <a:latin typeface="Comic Sans MS" panose="030F0702030302020204" pitchFamily="66" charset="0"/>
              </a:rPr>
              <a:t>Cut</a:t>
            </a:r>
            <a:r>
              <a:rPr lang="tr-TR" sz="2800" dirty="0" smtClean="0">
                <a:latin typeface="Comic Sans MS" panose="030F0702030302020204" pitchFamily="66" charset="0"/>
              </a:rPr>
              <a:t>-</a:t>
            </a:r>
            <a:r>
              <a:rPr lang="tr-TR" sz="2800" dirty="0" err="1" smtClean="0">
                <a:latin typeface="Comic Sans MS" panose="030F0702030302020204" pitchFamily="66" charset="0"/>
              </a:rPr>
              <a:t>off</a:t>
            </a:r>
            <a:r>
              <a:rPr lang="en-US" sz="2800" dirty="0" smtClean="0">
                <a:latin typeface="Comic Sans MS" panose="030F0702030302020204" pitchFamily="66" charset="0"/>
              </a:rPr>
              <a:t> </a:t>
            </a:r>
            <a:r>
              <a:rPr lang="tr-TR" sz="2800" dirty="0" err="1" smtClean="0">
                <a:latin typeface="Comic Sans MS" panose="030F0702030302020204" pitchFamily="66" charset="0"/>
              </a:rPr>
              <a:t>region</a:t>
            </a:r>
            <a:r>
              <a:rPr lang="en-US" sz="2800" dirty="0">
                <a:latin typeface="Comic Sans MS" panose="030F0702030302020204" pitchFamily="66" charset="0"/>
              </a:rPr>
              <a:t/>
            </a:r>
            <a:br>
              <a:rPr lang="en-US" sz="2800" dirty="0">
                <a:latin typeface="Comic Sans MS" panose="030F0702030302020204" pitchFamily="66" charset="0"/>
              </a:rPr>
            </a:br>
            <a:r>
              <a:rPr lang="en-US" sz="2800" dirty="0">
                <a:latin typeface="Comic Sans MS" panose="030F0702030302020204" pitchFamily="66" charset="0"/>
              </a:rPr>
              <a:t>Triode (Resistance) </a:t>
            </a:r>
            <a:r>
              <a:rPr lang="tr-TR" sz="2800" dirty="0" err="1" smtClean="0">
                <a:latin typeface="Comic Sans MS" panose="030F0702030302020204" pitchFamily="66" charset="0"/>
              </a:rPr>
              <a:t>region</a:t>
            </a:r>
            <a:r>
              <a:rPr lang="en-US" sz="2800" dirty="0">
                <a:latin typeface="Comic Sans MS" panose="030F0702030302020204" pitchFamily="66" charset="0"/>
              </a:rPr>
              <a:t/>
            </a:r>
            <a:br>
              <a:rPr lang="en-US" sz="2800" dirty="0">
                <a:latin typeface="Comic Sans MS" panose="030F0702030302020204" pitchFamily="66" charset="0"/>
              </a:rPr>
            </a:br>
            <a:r>
              <a:rPr lang="en-US" sz="2800" dirty="0">
                <a:latin typeface="Comic Sans MS" panose="030F0702030302020204" pitchFamily="66" charset="0"/>
              </a:rPr>
              <a:t>Saturation region</a:t>
            </a:r>
            <a:endParaRPr lang="tr-TR" sz="2800" dirty="0">
              <a:latin typeface="Comic Sans MS" panose="030F0702030302020204" pitchFamily="66" charset="0"/>
            </a:endParaRPr>
          </a:p>
        </p:txBody>
      </p:sp>
    </p:spTree>
    <p:extLst>
      <p:ext uri="{BB962C8B-B14F-4D97-AF65-F5344CB8AC3E}">
        <p14:creationId xmlns:p14="http://schemas.microsoft.com/office/powerpoint/2010/main" val="2444693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15630" y="1602076"/>
            <a:ext cx="9086850" cy="5057775"/>
          </a:xfrm>
          <a:prstGeom prst="rect">
            <a:avLst/>
          </a:prstGeom>
        </p:spPr>
      </p:pic>
      <p:sp>
        <p:nvSpPr>
          <p:cNvPr id="5" name="TextBox 4"/>
          <p:cNvSpPr txBox="1"/>
          <p:nvPr/>
        </p:nvSpPr>
        <p:spPr>
          <a:xfrm>
            <a:off x="812801" y="175491"/>
            <a:ext cx="10095345" cy="1200329"/>
          </a:xfrm>
          <a:prstGeom prst="rect">
            <a:avLst/>
          </a:prstGeom>
          <a:noFill/>
        </p:spPr>
        <p:txBody>
          <a:bodyPr wrap="square" rtlCol="0">
            <a:spAutoFit/>
          </a:bodyPr>
          <a:lstStyle/>
          <a:p>
            <a:pPr algn="ctr">
              <a:lnSpc>
                <a:spcPct val="150000"/>
              </a:lnSpc>
            </a:pPr>
            <a:r>
              <a:rPr lang="en-US" sz="2400" b="1" dirty="0">
                <a:latin typeface="Comic Sans MS" panose="030F0702030302020204" pitchFamily="66" charset="0"/>
              </a:rPr>
              <a:t>Current-voltage characteristic of </a:t>
            </a:r>
            <a:r>
              <a:rPr lang="tr-TR" altLang="en-US" sz="2400" b="1" dirty="0">
                <a:latin typeface="Comic Sans MS" panose="030F0702030302020204" pitchFamily="66" charset="0"/>
              </a:rPr>
              <a:t>N- </a:t>
            </a:r>
            <a:r>
              <a:rPr lang="en-US" altLang="en-US" sz="2400" b="1" dirty="0">
                <a:latin typeface="Comic Sans MS" panose="030F0702030302020204" pitchFamily="66" charset="0"/>
              </a:rPr>
              <a:t>type Enhancement</a:t>
            </a:r>
            <a:r>
              <a:rPr lang="tr-TR" altLang="en-US" sz="2400" b="1" dirty="0">
                <a:latin typeface="Comic Sans MS" panose="030F0702030302020204" pitchFamily="66" charset="0"/>
              </a:rPr>
              <a:t> </a:t>
            </a:r>
            <a:r>
              <a:rPr lang="tr-TR" sz="2400" b="1" dirty="0">
                <a:latin typeface="Comic Sans MS" panose="030F0702030302020204" pitchFamily="66" charset="0"/>
              </a:rPr>
              <a:t>MOSFET</a:t>
            </a:r>
            <a:br>
              <a:rPr lang="tr-TR" sz="2400" b="1" dirty="0">
                <a:latin typeface="Comic Sans MS" panose="030F0702030302020204" pitchFamily="66" charset="0"/>
              </a:rPr>
            </a:br>
            <a:r>
              <a:rPr lang="tr-TR" sz="2400" b="1" dirty="0" smtClean="0">
                <a:latin typeface="Comic Sans MS" panose="030F0702030302020204" pitchFamily="66" charset="0"/>
              </a:rPr>
              <a:t>Kesim </a:t>
            </a:r>
            <a:r>
              <a:rPr lang="tr-TR" sz="2400" b="1" dirty="0" smtClean="0">
                <a:latin typeface="Comic Sans MS" panose="030F0702030302020204" pitchFamily="66" charset="0"/>
              </a:rPr>
              <a:t>(</a:t>
            </a:r>
            <a:r>
              <a:rPr lang="tr-TR" sz="2400" b="1" dirty="0" err="1" smtClean="0">
                <a:latin typeface="Comic Sans MS" panose="030F0702030302020204" pitchFamily="66" charset="0"/>
              </a:rPr>
              <a:t>Cut</a:t>
            </a:r>
            <a:r>
              <a:rPr lang="tr-TR" sz="2400" b="1" dirty="0" smtClean="0">
                <a:latin typeface="Comic Sans MS" panose="030F0702030302020204" pitchFamily="66" charset="0"/>
              </a:rPr>
              <a:t> </a:t>
            </a:r>
            <a:r>
              <a:rPr lang="tr-TR" sz="2400" b="1" dirty="0" err="1" smtClean="0">
                <a:latin typeface="Comic Sans MS" panose="030F0702030302020204" pitchFamily="66" charset="0"/>
              </a:rPr>
              <a:t>off</a:t>
            </a:r>
            <a:r>
              <a:rPr lang="tr-TR" sz="2400" b="1" dirty="0" smtClean="0">
                <a:latin typeface="Comic Sans MS" panose="030F0702030302020204" pitchFamily="66" charset="0"/>
              </a:rPr>
              <a:t>) </a:t>
            </a:r>
            <a:r>
              <a:rPr lang="tr-TR" sz="2400" b="1" dirty="0" err="1" smtClean="0">
                <a:latin typeface="Comic Sans MS" panose="030F0702030302020204" pitchFamily="66" charset="0"/>
              </a:rPr>
              <a:t>Region</a:t>
            </a:r>
            <a:endParaRPr lang="tr-TR" sz="2400" b="1" dirty="0">
              <a:latin typeface="Comic Sans MS" panose="030F0702030302020204" pitchFamily="66" charset="0"/>
            </a:endParaRPr>
          </a:p>
        </p:txBody>
      </p:sp>
    </p:spTree>
    <p:extLst>
      <p:ext uri="{BB962C8B-B14F-4D97-AF65-F5344CB8AC3E}">
        <p14:creationId xmlns:p14="http://schemas.microsoft.com/office/powerpoint/2010/main" val="2374671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73100" y="1922174"/>
            <a:ext cx="5562600" cy="3467100"/>
          </a:xfrm>
          <a:prstGeom prst="rect">
            <a:avLst/>
          </a:prstGeom>
        </p:spPr>
      </p:pic>
      <p:pic>
        <p:nvPicPr>
          <p:cNvPr id="5" name="Picture 4"/>
          <p:cNvPicPr>
            <a:picLocks noChangeAspect="1"/>
          </p:cNvPicPr>
          <p:nvPr/>
        </p:nvPicPr>
        <p:blipFill>
          <a:blip r:embed="rId3"/>
          <a:stretch>
            <a:fillRect/>
          </a:stretch>
        </p:blipFill>
        <p:spPr>
          <a:xfrm>
            <a:off x="6775740" y="2725738"/>
            <a:ext cx="4998908" cy="1107353"/>
          </a:xfrm>
          <a:prstGeom prst="rect">
            <a:avLst/>
          </a:prstGeom>
        </p:spPr>
      </p:pic>
      <p:sp>
        <p:nvSpPr>
          <p:cNvPr id="3" name="Rectangle 2"/>
          <p:cNvSpPr/>
          <p:nvPr/>
        </p:nvSpPr>
        <p:spPr>
          <a:xfrm>
            <a:off x="673100" y="362727"/>
            <a:ext cx="10668000" cy="1200329"/>
          </a:xfrm>
          <a:prstGeom prst="rect">
            <a:avLst/>
          </a:prstGeom>
        </p:spPr>
        <p:txBody>
          <a:bodyPr wrap="square">
            <a:spAutoFit/>
          </a:bodyPr>
          <a:lstStyle/>
          <a:p>
            <a:pPr>
              <a:lnSpc>
                <a:spcPct val="150000"/>
              </a:lnSpc>
            </a:pPr>
            <a:r>
              <a:rPr lang="en-US" sz="2400" b="1" dirty="0">
                <a:latin typeface="Comic Sans MS" panose="030F0702030302020204" pitchFamily="66" charset="0"/>
              </a:rPr>
              <a:t>Current-voltage characteristic of </a:t>
            </a:r>
            <a:r>
              <a:rPr lang="tr-TR" altLang="en-US" sz="2400" b="1" dirty="0">
                <a:latin typeface="Comic Sans MS" panose="030F0702030302020204" pitchFamily="66" charset="0"/>
              </a:rPr>
              <a:t>N- </a:t>
            </a:r>
            <a:r>
              <a:rPr lang="en-US" altLang="en-US" sz="2400" b="1" dirty="0">
                <a:latin typeface="Comic Sans MS" panose="030F0702030302020204" pitchFamily="66" charset="0"/>
              </a:rPr>
              <a:t>type Enhancement</a:t>
            </a:r>
            <a:r>
              <a:rPr lang="tr-TR" altLang="en-US" sz="2400" b="1" dirty="0">
                <a:latin typeface="Comic Sans MS" panose="030F0702030302020204" pitchFamily="66" charset="0"/>
              </a:rPr>
              <a:t> </a:t>
            </a:r>
            <a:r>
              <a:rPr lang="tr-TR" sz="2400" b="1" dirty="0">
                <a:latin typeface="Comic Sans MS" panose="030F0702030302020204" pitchFamily="66" charset="0"/>
              </a:rPr>
              <a:t>MOSFET </a:t>
            </a:r>
            <a:endParaRPr lang="tr-TR" sz="2400" b="1" dirty="0" smtClean="0">
              <a:latin typeface="Comic Sans MS" panose="030F0702030302020204" pitchFamily="66" charset="0"/>
            </a:endParaRPr>
          </a:p>
          <a:p>
            <a:pPr algn="ctr">
              <a:lnSpc>
                <a:spcPct val="150000"/>
              </a:lnSpc>
            </a:pPr>
            <a:r>
              <a:rPr lang="tr-TR" sz="2400" b="1" dirty="0" smtClean="0">
                <a:latin typeface="Comic Sans MS" panose="030F0702030302020204" pitchFamily="66" charset="0"/>
              </a:rPr>
              <a:t>Direnç </a:t>
            </a:r>
            <a:r>
              <a:rPr lang="tr-TR" sz="2400" b="1" dirty="0" smtClean="0">
                <a:latin typeface="Comic Sans MS" panose="030F0702030302020204" pitchFamily="66" charset="0"/>
              </a:rPr>
              <a:t>Bölgesi (</a:t>
            </a:r>
            <a:r>
              <a:rPr lang="tr-TR" sz="2400" b="1" dirty="0" err="1" smtClean="0">
                <a:latin typeface="Comic Sans MS" panose="030F0702030302020204" pitchFamily="66" charset="0"/>
              </a:rPr>
              <a:t>Triode</a:t>
            </a:r>
            <a:r>
              <a:rPr lang="tr-TR" sz="2400" b="1" dirty="0" smtClean="0">
                <a:latin typeface="Comic Sans MS" panose="030F0702030302020204" pitchFamily="66" charset="0"/>
              </a:rPr>
              <a:t>) </a:t>
            </a:r>
            <a:r>
              <a:rPr lang="tr-TR" sz="2400" b="1" dirty="0" err="1" smtClean="0">
                <a:latin typeface="Comic Sans MS" panose="030F0702030302020204" pitchFamily="66" charset="0"/>
              </a:rPr>
              <a:t>Region</a:t>
            </a:r>
            <a:endParaRPr lang="tr-TR" sz="2400" b="1" dirty="0">
              <a:latin typeface="Comic Sans MS" panose="030F0702030302020204" pitchFamily="66" charset="0"/>
            </a:endParaRPr>
          </a:p>
        </p:txBody>
      </p:sp>
    </p:spTree>
    <p:extLst>
      <p:ext uri="{BB962C8B-B14F-4D97-AF65-F5344CB8AC3E}">
        <p14:creationId xmlns:p14="http://schemas.microsoft.com/office/powerpoint/2010/main" val="8802765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94834" y="1419946"/>
            <a:ext cx="8220075" cy="4886325"/>
          </a:xfrm>
          <a:prstGeom prst="rect">
            <a:avLst/>
          </a:prstGeom>
        </p:spPr>
      </p:pic>
      <p:sp>
        <p:nvSpPr>
          <p:cNvPr id="4" name="TextBox 3"/>
          <p:cNvSpPr txBox="1"/>
          <p:nvPr/>
        </p:nvSpPr>
        <p:spPr>
          <a:xfrm>
            <a:off x="923636" y="341745"/>
            <a:ext cx="10584873" cy="646331"/>
          </a:xfrm>
          <a:prstGeom prst="rect">
            <a:avLst/>
          </a:prstGeom>
          <a:noFill/>
        </p:spPr>
        <p:txBody>
          <a:bodyPr wrap="square" rtlCol="0">
            <a:spAutoFit/>
          </a:bodyPr>
          <a:lstStyle/>
          <a:p>
            <a:pPr>
              <a:lnSpc>
                <a:spcPct val="150000"/>
              </a:lnSpc>
            </a:pPr>
            <a:r>
              <a:rPr lang="en-US" sz="2400" b="1" dirty="0">
                <a:latin typeface="Comic Sans MS" panose="030F0702030302020204" pitchFamily="66" charset="0"/>
              </a:rPr>
              <a:t>Current-voltage characteristic of </a:t>
            </a:r>
            <a:r>
              <a:rPr lang="tr-TR" altLang="en-US" sz="2400" b="1" dirty="0">
                <a:latin typeface="Comic Sans MS" panose="030F0702030302020204" pitchFamily="66" charset="0"/>
              </a:rPr>
              <a:t>N- </a:t>
            </a:r>
            <a:r>
              <a:rPr lang="en-US" altLang="en-US" sz="2400" b="1" dirty="0">
                <a:latin typeface="Comic Sans MS" panose="030F0702030302020204" pitchFamily="66" charset="0"/>
              </a:rPr>
              <a:t>type Enhancement</a:t>
            </a:r>
            <a:r>
              <a:rPr lang="tr-TR" altLang="en-US" sz="2400" b="1" dirty="0">
                <a:latin typeface="Comic Sans MS" panose="030F0702030302020204" pitchFamily="66" charset="0"/>
              </a:rPr>
              <a:t> </a:t>
            </a:r>
            <a:r>
              <a:rPr lang="tr-TR" sz="2400" b="1" dirty="0">
                <a:latin typeface="Comic Sans MS" panose="030F0702030302020204" pitchFamily="66" charset="0"/>
              </a:rPr>
              <a:t>MOSFET </a:t>
            </a:r>
          </a:p>
        </p:txBody>
      </p:sp>
    </p:spTree>
    <p:extLst>
      <p:ext uri="{BB962C8B-B14F-4D97-AF65-F5344CB8AC3E}">
        <p14:creationId xmlns:p14="http://schemas.microsoft.com/office/powerpoint/2010/main" val="32576576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E763DF07-4564-4918-8CFA-1643C5549429}"/>
              </a:ext>
            </a:extLst>
          </p:cNvPr>
          <p:cNvSpPr>
            <a:spLocks noChangeArrowheads="1"/>
          </p:cNvSpPr>
          <p:nvPr/>
        </p:nvSpPr>
        <p:spPr bwMode="auto">
          <a:xfrm>
            <a:off x="1587500" y="45249"/>
            <a:ext cx="9144000" cy="681037"/>
          </a:xfrm>
          <a:prstGeom prst="rect">
            <a:avLst/>
          </a:prstGeom>
          <a:solidFill>
            <a:srgbClr val="66FFCC"/>
          </a:solidFill>
          <a:ln w="28575">
            <a:solidFill>
              <a:srgbClr val="0000CC"/>
            </a:solidFill>
            <a:miter lim="800000"/>
            <a:headEnd/>
            <a:tailEnd/>
          </a:ln>
        </p:spPr>
        <p:txBody>
          <a:bodyPr wrap="none" anchor="ct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dirty="0">
              <a:solidFill>
                <a:srgbClr val="000000"/>
              </a:solidFill>
              <a:latin typeface="Comic Sans MS" panose="030F0702030302020204" pitchFamily="66" charset="0"/>
            </a:endParaRPr>
          </a:p>
        </p:txBody>
      </p:sp>
      <p:sp>
        <p:nvSpPr>
          <p:cNvPr id="50181" name="Rectangle 5">
            <a:extLst>
              <a:ext uri="{FF2B5EF4-FFF2-40B4-BE49-F238E27FC236}">
                <a16:creationId xmlns:a16="http://schemas.microsoft.com/office/drawing/2014/main" id="{80189394-FA9C-472C-9C1D-ECB25BF59B8A}"/>
              </a:ext>
            </a:extLst>
          </p:cNvPr>
          <p:cNvSpPr>
            <a:spLocks noChangeArrowheads="1"/>
          </p:cNvSpPr>
          <p:nvPr/>
        </p:nvSpPr>
        <p:spPr bwMode="auto">
          <a:xfrm>
            <a:off x="1558926" y="709151"/>
            <a:ext cx="9144000" cy="503238"/>
          </a:xfrm>
          <a:prstGeom prst="rect">
            <a:avLst/>
          </a:prstGeom>
          <a:solidFill>
            <a:srgbClr val="9595EB"/>
          </a:solidFill>
          <a:ln w="28575">
            <a:solidFill>
              <a:srgbClr val="0000CC"/>
            </a:solidFill>
            <a:miter lim="800000"/>
            <a:headEnd/>
            <a:tailEnd/>
          </a:ln>
        </p:spPr>
        <p:txBody>
          <a:bodyPr wrap="none" anchor="ct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endParaRPr lang="en-US" altLang="en-US" dirty="0">
              <a:solidFill>
                <a:srgbClr val="000000"/>
              </a:solidFill>
              <a:latin typeface="Comic Sans MS" panose="030F0702030302020204" pitchFamily="66" charset="0"/>
            </a:endParaRPr>
          </a:p>
        </p:txBody>
      </p:sp>
      <p:sp>
        <p:nvSpPr>
          <p:cNvPr id="50182" name="Text Box 6">
            <a:extLst>
              <a:ext uri="{FF2B5EF4-FFF2-40B4-BE49-F238E27FC236}">
                <a16:creationId xmlns:a16="http://schemas.microsoft.com/office/drawing/2014/main" id="{E5816899-F989-4792-B6A1-0B281BDE35BF}"/>
              </a:ext>
            </a:extLst>
          </p:cNvPr>
          <p:cNvSpPr txBox="1">
            <a:spLocks noChangeArrowheads="1"/>
          </p:cNvSpPr>
          <p:nvPr/>
        </p:nvSpPr>
        <p:spPr bwMode="auto">
          <a:xfrm>
            <a:off x="1587500" y="677863"/>
            <a:ext cx="64459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tr-TR" dirty="0" err="1"/>
              <a:t>Non</a:t>
            </a:r>
            <a:r>
              <a:rPr lang="tr-TR" dirty="0"/>
              <a:t>-ideal </a:t>
            </a:r>
            <a:r>
              <a:rPr lang="tr-TR" dirty="0" err="1"/>
              <a:t>current-voltage</a:t>
            </a:r>
            <a:r>
              <a:rPr lang="tr-TR" dirty="0"/>
              <a:t> </a:t>
            </a:r>
            <a:r>
              <a:rPr lang="tr-TR" dirty="0" err="1"/>
              <a:t>characteristic</a:t>
            </a:r>
            <a:endParaRPr lang="en-US" altLang="en-US" dirty="0">
              <a:solidFill>
                <a:srgbClr val="000000"/>
              </a:solidFill>
              <a:latin typeface="Comic Sans MS" panose="030F0702030302020204" pitchFamily="66" charset="0"/>
            </a:endParaRPr>
          </a:p>
        </p:txBody>
      </p:sp>
      <p:sp>
        <p:nvSpPr>
          <p:cNvPr id="50183" name="Text Box 7">
            <a:extLst>
              <a:ext uri="{FF2B5EF4-FFF2-40B4-BE49-F238E27FC236}">
                <a16:creationId xmlns:a16="http://schemas.microsoft.com/office/drawing/2014/main" id="{6AF80E30-990C-44D6-8E94-29063D6BD93B}"/>
              </a:ext>
            </a:extLst>
          </p:cNvPr>
          <p:cNvSpPr txBox="1">
            <a:spLocks noChangeArrowheads="1"/>
          </p:cNvSpPr>
          <p:nvPr/>
        </p:nvSpPr>
        <p:spPr bwMode="auto">
          <a:xfrm>
            <a:off x="1961449" y="86522"/>
            <a:ext cx="614360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tr-TR" altLang="en-US" sz="3200" dirty="0">
                <a:solidFill>
                  <a:srgbClr val="FF0000"/>
                </a:solidFill>
                <a:latin typeface="Comic Sans MS" panose="030F0702030302020204" pitchFamily="66" charset="0"/>
              </a:rPr>
              <a:t>N- </a:t>
            </a:r>
            <a:r>
              <a:rPr lang="en-US" altLang="en-US" sz="3200" dirty="0">
                <a:solidFill>
                  <a:srgbClr val="FF0000"/>
                </a:solidFill>
                <a:latin typeface="Comic Sans MS" panose="030F0702030302020204" pitchFamily="66" charset="0"/>
              </a:rPr>
              <a:t>type Enhancement</a:t>
            </a:r>
            <a:r>
              <a:rPr lang="tr-TR" altLang="en-US" sz="3200" dirty="0">
                <a:solidFill>
                  <a:srgbClr val="FF0000"/>
                </a:solidFill>
                <a:latin typeface="Comic Sans MS" panose="030F0702030302020204" pitchFamily="66" charset="0"/>
              </a:rPr>
              <a:t> </a:t>
            </a:r>
            <a:r>
              <a:rPr lang="tr-TR" sz="3200" dirty="0">
                <a:solidFill>
                  <a:srgbClr val="FF0000"/>
                </a:solidFill>
                <a:latin typeface="Comic Sans MS" panose="030F0702030302020204" pitchFamily="66" charset="0"/>
              </a:rPr>
              <a:t>MOSFET</a:t>
            </a:r>
            <a:endParaRPr lang="en-US" altLang="en-US" sz="3200" b="1" dirty="0">
              <a:solidFill>
                <a:srgbClr val="000000"/>
              </a:solidFill>
              <a:latin typeface="Comic Sans MS" panose="030F0702030302020204" pitchFamily="66" charset="0"/>
            </a:endParaRPr>
          </a:p>
        </p:txBody>
      </p:sp>
      <p:pic>
        <p:nvPicPr>
          <p:cNvPr id="50184" name="Picture 9">
            <a:extLst>
              <a:ext uri="{FF2B5EF4-FFF2-40B4-BE49-F238E27FC236}">
                <a16:creationId xmlns:a16="http://schemas.microsoft.com/office/drawing/2014/main" id="{DF784B63-3003-4F74-9DDA-B9D2AB4A75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0013" y="1670051"/>
            <a:ext cx="7524750" cy="399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5" name="Text Box 10">
            <a:extLst>
              <a:ext uri="{FF2B5EF4-FFF2-40B4-BE49-F238E27FC236}">
                <a16:creationId xmlns:a16="http://schemas.microsoft.com/office/drawing/2014/main" id="{F35B5F2E-C726-4378-BC44-738E90159CBD}"/>
              </a:ext>
            </a:extLst>
          </p:cNvPr>
          <p:cNvSpPr txBox="1">
            <a:spLocks noChangeArrowheads="1"/>
          </p:cNvSpPr>
          <p:nvPr/>
        </p:nvSpPr>
        <p:spPr bwMode="auto">
          <a:xfrm>
            <a:off x="157019" y="1573529"/>
            <a:ext cx="4230254" cy="1384995"/>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algn="just" eaLnBrk="1" fontAlgn="base" hangingPunct="1">
              <a:spcBef>
                <a:spcPct val="0"/>
              </a:spcBef>
              <a:spcAft>
                <a:spcPct val="0"/>
              </a:spcAft>
              <a:defRPr/>
            </a:pPr>
            <a:r>
              <a:rPr lang="tr-TR" dirty="0"/>
              <a:t>I</a:t>
            </a:r>
            <a:r>
              <a:rPr lang="en-US" dirty="0" smtClean="0"/>
              <a:t>n</a:t>
            </a:r>
            <a:r>
              <a:rPr lang="tr-TR" dirty="0" smtClean="0"/>
              <a:t> </a:t>
            </a:r>
            <a:r>
              <a:rPr lang="en-US" dirty="0" smtClean="0"/>
              <a:t>characteristic </a:t>
            </a:r>
            <a:r>
              <a:rPr lang="en-US" dirty="0"/>
              <a:t>curves, </a:t>
            </a:r>
            <a:r>
              <a:rPr lang="tr-TR" dirty="0" smtClean="0"/>
              <a:t>e</a:t>
            </a:r>
            <a:r>
              <a:rPr lang="en-US" dirty="0" err="1" smtClean="0"/>
              <a:t>xtrapolation</a:t>
            </a:r>
            <a:r>
              <a:rPr lang="en-US" dirty="0" smtClean="0"/>
              <a:t> </a:t>
            </a:r>
            <a:r>
              <a:rPr lang="tr-TR" dirty="0"/>
              <a:t>c</a:t>
            </a:r>
            <a:r>
              <a:rPr lang="en-US" dirty="0" err="1" smtClean="0"/>
              <a:t>reates</a:t>
            </a:r>
            <a:r>
              <a:rPr lang="en-US" dirty="0" smtClean="0"/>
              <a:t> </a:t>
            </a:r>
            <a:r>
              <a:rPr lang="en-US" dirty="0"/>
              <a:t>an intersection point in </a:t>
            </a:r>
            <a:r>
              <a:rPr lang="tr-TR" dirty="0" smtClean="0"/>
              <a:t>-</a:t>
            </a:r>
            <a:r>
              <a:rPr lang="en-US" dirty="0" smtClean="0"/>
              <a:t>VA</a:t>
            </a:r>
            <a:r>
              <a:rPr lang="tr-TR" sz="2400" dirty="0" smtClean="0">
                <a:latin typeface="Comic Sans MS" panose="030F0702030302020204" pitchFamily="66" charset="0"/>
              </a:rPr>
              <a:t>.</a:t>
            </a:r>
            <a:endParaRPr lang="en-US" altLang="en-US" sz="2400" dirty="0">
              <a:solidFill>
                <a:srgbClr val="000000"/>
              </a:solidFill>
              <a:latin typeface="Comic Sans MS" panose="030F0702030302020204" pitchFamily="66" charset="0"/>
            </a:endParaRPr>
          </a:p>
        </p:txBody>
      </p:sp>
      <p:sp>
        <p:nvSpPr>
          <p:cNvPr id="50186" name="Line 12">
            <a:extLst>
              <a:ext uri="{FF2B5EF4-FFF2-40B4-BE49-F238E27FC236}">
                <a16:creationId xmlns:a16="http://schemas.microsoft.com/office/drawing/2014/main" id="{902CBC7D-B32B-4619-85F6-3D4BB5B5E76B}"/>
              </a:ext>
            </a:extLst>
          </p:cNvPr>
          <p:cNvSpPr>
            <a:spLocks noChangeShapeType="1"/>
          </p:cNvSpPr>
          <p:nvPr/>
        </p:nvSpPr>
        <p:spPr bwMode="auto">
          <a:xfrm>
            <a:off x="3287713" y="2997200"/>
            <a:ext cx="0" cy="1727200"/>
          </a:xfrm>
          <a:prstGeom prst="line">
            <a:avLst/>
          </a:prstGeom>
          <a:noFill/>
          <a:ln w="19050">
            <a:solidFill>
              <a:schemeClr val="tx1"/>
            </a:solidFill>
            <a:round/>
            <a:headEnd/>
            <a:tailEnd type="arrow" w="med" len="lg"/>
          </a:ln>
          <a:extLst>
            <a:ext uri="{909E8E84-426E-40DD-AFC4-6F175D3DCCD1}">
              <a14:hiddenFill xmlns:a14="http://schemas.microsoft.com/office/drawing/2010/main">
                <a:noFill/>
              </a14:hiddenFill>
            </a:ext>
          </a:extLst>
        </p:spPr>
        <p:txBody>
          <a:bodyPr/>
          <a:lstStyle/>
          <a:p>
            <a:pPr fontAlgn="base">
              <a:spcBef>
                <a:spcPct val="0"/>
              </a:spcBef>
              <a:spcAft>
                <a:spcPct val="0"/>
              </a:spcAft>
              <a:defRPr/>
            </a:pPr>
            <a:endParaRPr lang="en-GB" sz="2000" dirty="0">
              <a:solidFill>
                <a:srgbClr val="000000"/>
              </a:solidFill>
              <a:latin typeface="Comic Sans MS" panose="030F0702030302020204" pitchFamily="66" charset="0"/>
              <a:cs typeface="Arial" panose="020B0604020202020204" pitchFamily="34" charset="0"/>
            </a:endParaRPr>
          </a:p>
        </p:txBody>
      </p:sp>
      <p:sp>
        <p:nvSpPr>
          <p:cNvPr id="50187" name="Text Box 13">
            <a:extLst>
              <a:ext uri="{FF2B5EF4-FFF2-40B4-BE49-F238E27FC236}">
                <a16:creationId xmlns:a16="http://schemas.microsoft.com/office/drawing/2014/main" id="{CEB4FE34-1337-4550-A762-89338CB5A396}"/>
              </a:ext>
            </a:extLst>
          </p:cNvPr>
          <p:cNvSpPr txBox="1">
            <a:spLocks noChangeArrowheads="1"/>
          </p:cNvSpPr>
          <p:nvPr/>
        </p:nvSpPr>
        <p:spPr bwMode="auto">
          <a:xfrm>
            <a:off x="2728913" y="6035561"/>
            <a:ext cx="7634287" cy="461665"/>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panose="020B0604020202020204" pitchFamily="34" charset="0"/>
                <a:cs typeface="Arial" panose="020B0604020202020204" pitchFamily="34" charset="0"/>
              </a:defRPr>
            </a:lvl1pPr>
            <a:lvl2pPr marL="742950" indent="-285750" eaLnBrk="0" hangingPunct="0">
              <a:defRPr sz="2800">
                <a:solidFill>
                  <a:schemeClr val="tx1"/>
                </a:solidFill>
                <a:latin typeface="Arial" panose="020B0604020202020204" pitchFamily="34" charset="0"/>
                <a:cs typeface="Arial" panose="020B0604020202020204" pitchFamily="34" charset="0"/>
              </a:defRPr>
            </a:lvl2pPr>
            <a:lvl3pPr marL="1143000" indent="-228600" eaLnBrk="0" hangingPunct="0">
              <a:defRPr sz="2800">
                <a:solidFill>
                  <a:schemeClr val="tx1"/>
                </a:solidFill>
                <a:latin typeface="Arial" panose="020B0604020202020204" pitchFamily="34" charset="0"/>
                <a:cs typeface="Arial" panose="020B0604020202020204" pitchFamily="34" charset="0"/>
              </a:defRPr>
            </a:lvl3pPr>
            <a:lvl4pPr marL="1600200" indent="-228600" eaLnBrk="0" hangingPunct="0">
              <a:defRPr sz="2800">
                <a:solidFill>
                  <a:schemeClr val="tx1"/>
                </a:solidFill>
                <a:latin typeface="Arial" panose="020B0604020202020204" pitchFamily="34" charset="0"/>
                <a:cs typeface="Arial" panose="020B0604020202020204" pitchFamily="34" charset="0"/>
              </a:defRPr>
            </a:lvl4pPr>
            <a:lvl5pPr marL="2057400" indent="-228600" eaLnBrk="0" hangingPunct="0">
              <a:defRPr sz="28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800">
                <a:solidFill>
                  <a:schemeClr val="tx1"/>
                </a:solidFill>
                <a:latin typeface="Arial" panose="020B0604020202020204" pitchFamily="34" charset="0"/>
                <a:cs typeface="Arial" panose="020B0604020202020204" pitchFamily="34" charset="0"/>
              </a:defRPr>
            </a:lvl9pPr>
          </a:lstStyle>
          <a:p>
            <a:pPr eaLnBrk="1" fontAlgn="base" hangingPunct="1">
              <a:spcBef>
                <a:spcPct val="0"/>
              </a:spcBef>
              <a:spcAft>
                <a:spcPct val="0"/>
              </a:spcAft>
              <a:defRPr/>
            </a:pPr>
            <a:r>
              <a:rPr lang="en-US" altLang="en-US" sz="2400" b="1" i="1" dirty="0">
                <a:solidFill>
                  <a:srgbClr val="000000"/>
                </a:solidFill>
                <a:latin typeface="Comic Sans MS" panose="030F0702030302020204" pitchFamily="66" charset="0"/>
                <a:sym typeface="Symbol" panose="05050102010706020507" pitchFamily="18" charset="2"/>
              </a:rPr>
              <a:t></a:t>
            </a:r>
            <a:r>
              <a:rPr lang="en-US" altLang="en-US" sz="2400" dirty="0">
                <a:solidFill>
                  <a:srgbClr val="000000"/>
                </a:solidFill>
                <a:latin typeface="Comic Sans MS" panose="030F0702030302020204" pitchFamily="66" charset="0"/>
                <a:sym typeface="Symbol" panose="05050102010706020507" pitchFamily="18" charset="2"/>
              </a:rPr>
              <a:t> </a:t>
            </a:r>
            <a:r>
              <a:rPr lang="tr-TR" altLang="en-US" sz="2400" dirty="0" smtClean="0">
                <a:solidFill>
                  <a:srgbClr val="000000"/>
                </a:solidFill>
                <a:latin typeface="Comic Sans MS" panose="030F0702030302020204" pitchFamily="66" charset="0"/>
                <a:sym typeface="Symbol" panose="05050102010706020507" pitchFamily="18" charset="2"/>
              </a:rPr>
              <a:t>i</a:t>
            </a:r>
            <a:r>
              <a:rPr lang="en-US" altLang="en-US" sz="2400" dirty="0" smtClean="0">
                <a:solidFill>
                  <a:srgbClr val="000000"/>
                </a:solidFill>
                <a:latin typeface="Comic Sans MS" panose="030F0702030302020204" pitchFamily="66" charset="0"/>
                <a:sym typeface="Symbol" panose="05050102010706020507" pitchFamily="18" charset="2"/>
              </a:rPr>
              <a:t>s </a:t>
            </a:r>
            <a:r>
              <a:rPr lang="en-US" altLang="en-US" sz="2400" dirty="0">
                <a:solidFill>
                  <a:srgbClr val="000000"/>
                </a:solidFill>
                <a:latin typeface="Comic Sans MS" panose="030F0702030302020204" pitchFamily="66" charset="0"/>
                <a:sym typeface="Symbol" panose="05050102010706020507" pitchFamily="18" charset="2"/>
              </a:rPr>
              <a:t>the channel-length modulation parameter</a:t>
            </a:r>
          </a:p>
        </p:txBody>
      </p:sp>
    </p:spTree>
    <p:extLst>
      <p:ext uri="{BB962C8B-B14F-4D97-AF65-F5344CB8AC3E}">
        <p14:creationId xmlns:p14="http://schemas.microsoft.com/office/powerpoint/2010/main" val="3434093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256234" y="3189070"/>
            <a:ext cx="6191250" cy="2466975"/>
          </a:xfrm>
          <a:prstGeom prst="rect">
            <a:avLst/>
          </a:prstGeom>
        </p:spPr>
      </p:pic>
      <p:sp>
        <p:nvSpPr>
          <p:cNvPr id="3" name="TextBox 2"/>
          <p:cNvSpPr txBox="1"/>
          <p:nvPr/>
        </p:nvSpPr>
        <p:spPr>
          <a:xfrm>
            <a:off x="738909" y="193964"/>
            <a:ext cx="7666181" cy="523220"/>
          </a:xfrm>
          <a:prstGeom prst="rect">
            <a:avLst/>
          </a:prstGeom>
          <a:noFill/>
        </p:spPr>
        <p:txBody>
          <a:bodyPr wrap="square" rtlCol="0">
            <a:spAutoFit/>
          </a:bodyPr>
          <a:lstStyle/>
          <a:p>
            <a:r>
              <a:rPr lang="tr-TR" sz="2800" dirty="0">
                <a:latin typeface="Comic Sans MS" panose="030F0702030302020204" pitchFamily="66" charset="0"/>
              </a:rPr>
              <a:t>Channel </a:t>
            </a:r>
            <a:r>
              <a:rPr lang="tr-TR" sz="2800" dirty="0" err="1">
                <a:latin typeface="Comic Sans MS" panose="030F0702030302020204" pitchFamily="66" charset="0"/>
              </a:rPr>
              <a:t>Length</a:t>
            </a:r>
            <a:r>
              <a:rPr lang="tr-TR" sz="2800" dirty="0">
                <a:latin typeface="Comic Sans MS" panose="030F0702030302020204" pitchFamily="66" charset="0"/>
              </a:rPr>
              <a:t> </a:t>
            </a:r>
            <a:r>
              <a:rPr lang="tr-TR" sz="2800" dirty="0" err="1">
                <a:latin typeface="Comic Sans MS" panose="030F0702030302020204" pitchFamily="66" charset="0"/>
              </a:rPr>
              <a:t>Modulation</a:t>
            </a:r>
            <a:r>
              <a:rPr lang="tr-TR" sz="2800" dirty="0">
                <a:latin typeface="Comic Sans MS" panose="030F0702030302020204" pitchFamily="66" charset="0"/>
              </a:rPr>
              <a:t> </a:t>
            </a:r>
            <a:r>
              <a:rPr lang="tr-TR" sz="2800" dirty="0" err="1">
                <a:latin typeface="Comic Sans MS" panose="030F0702030302020204" pitchFamily="66" charset="0"/>
              </a:rPr>
              <a:t>Effect</a:t>
            </a:r>
            <a:endParaRPr lang="tr-TR" sz="2800" b="1" dirty="0">
              <a:latin typeface="Comic Sans MS" panose="030F0702030302020204" pitchFamily="66" charset="0"/>
            </a:endParaRPr>
          </a:p>
        </p:txBody>
      </p:sp>
      <p:sp>
        <p:nvSpPr>
          <p:cNvPr id="4" name="TextBox 3"/>
          <p:cNvSpPr txBox="1"/>
          <p:nvPr/>
        </p:nvSpPr>
        <p:spPr>
          <a:xfrm>
            <a:off x="609601" y="883119"/>
            <a:ext cx="10852728" cy="1754326"/>
          </a:xfrm>
          <a:prstGeom prst="rect">
            <a:avLst/>
          </a:prstGeom>
          <a:noFill/>
        </p:spPr>
        <p:txBody>
          <a:bodyPr wrap="square" rtlCol="0">
            <a:spAutoFit/>
          </a:bodyPr>
          <a:lstStyle/>
          <a:p>
            <a:pPr>
              <a:lnSpc>
                <a:spcPct val="150000"/>
              </a:lnSpc>
            </a:pPr>
            <a:r>
              <a:rPr lang="en-US" sz="2400" dirty="0">
                <a:latin typeface="Comic Sans MS" panose="030F0702030302020204" pitchFamily="66" charset="0"/>
              </a:rPr>
              <a:t>As the V</a:t>
            </a:r>
            <a:r>
              <a:rPr lang="en-US" sz="1600" dirty="0">
                <a:latin typeface="Comic Sans MS" panose="030F0702030302020204" pitchFamily="66" charset="0"/>
              </a:rPr>
              <a:t>DS</a:t>
            </a:r>
            <a:r>
              <a:rPr lang="en-US" sz="2400" dirty="0">
                <a:latin typeface="Comic Sans MS" panose="030F0702030302020204" pitchFamily="66" charset="0"/>
              </a:rPr>
              <a:t> voltage is increased, the pinch point moves slowly towards the </a:t>
            </a:r>
            <a:r>
              <a:rPr lang="en-US" sz="2400" dirty="0" smtClean="0">
                <a:latin typeface="Comic Sans MS" panose="030F0702030302020204" pitchFamily="66" charset="0"/>
              </a:rPr>
              <a:t>Source</a:t>
            </a:r>
            <a:r>
              <a:rPr lang="tr-TR" sz="2400" dirty="0" smtClean="0">
                <a:latin typeface="Comic Sans MS" panose="030F0702030302020204" pitchFamily="66" charset="0"/>
              </a:rPr>
              <a:t> </a:t>
            </a:r>
            <a:r>
              <a:rPr lang="tr-TR" sz="2400" dirty="0" err="1" smtClean="0">
                <a:latin typeface="Comic Sans MS" panose="030F0702030302020204" pitchFamily="66" charset="0"/>
              </a:rPr>
              <a:t>node</a:t>
            </a:r>
            <a:r>
              <a:rPr lang="en-US" sz="2400" dirty="0" smtClean="0">
                <a:latin typeface="Comic Sans MS" panose="030F0702030302020204" pitchFamily="66" charset="0"/>
              </a:rPr>
              <a:t>. </a:t>
            </a:r>
            <a:r>
              <a:rPr lang="en-US" sz="2400" dirty="0">
                <a:latin typeface="Comic Sans MS" panose="030F0702030302020204" pitchFamily="66" charset="0"/>
              </a:rPr>
              <a:t>Channel length decreases from L to </a:t>
            </a:r>
            <a:r>
              <a:rPr lang="tr-TR" sz="2400" dirty="0">
                <a:latin typeface="Comic Sans MS" panose="030F0702030302020204" pitchFamily="66" charset="0"/>
              </a:rPr>
              <a:t>L-</a:t>
            </a:r>
            <a:r>
              <a:rPr lang="el-GR" sz="2400" dirty="0">
                <a:latin typeface="Comic Sans MS" panose="030F0702030302020204" pitchFamily="66" charset="0"/>
              </a:rPr>
              <a:t>Δ</a:t>
            </a:r>
            <a:r>
              <a:rPr lang="tr-TR" sz="2400" dirty="0">
                <a:latin typeface="Comic Sans MS" panose="030F0702030302020204" pitchFamily="66" charset="0"/>
              </a:rPr>
              <a:t>L</a:t>
            </a:r>
            <a:r>
              <a:rPr lang="en-US" sz="2400" dirty="0" smtClean="0">
                <a:latin typeface="Comic Sans MS" panose="030F0702030302020204" pitchFamily="66" charset="0"/>
              </a:rPr>
              <a:t> </a:t>
            </a:r>
            <a:r>
              <a:rPr lang="en-US" sz="2400" dirty="0">
                <a:latin typeface="Comic Sans MS" panose="030F0702030302020204" pitchFamily="66" charset="0"/>
              </a:rPr>
              <a:t>(This is called channel length </a:t>
            </a:r>
            <a:r>
              <a:rPr lang="en-US" sz="2400" dirty="0" smtClean="0">
                <a:latin typeface="Comic Sans MS" panose="030F0702030302020204" pitchFamily="66" charset="0"/>
              </a:rPr>
              <a:t>modulation</a:t>
            </a:r>
            <a:r>
              <a:rPr lang="tr-TR" sz="2400" dirty="0" smtClean="0">
                <a:latin typeface="Comic Sans MS" panose="030F0702030302020204" pitchFamily="66" charset="0"/>
              </a:rPr>
              <a:t> </a:t>
            </a:r>
            <a:r>
              <a:rPr lang="en-US" altLang="en-US" sz="2400" b="1" i="1" dirty="0">
                <a:solidFill>
                  <a:srgbClr val="000000"/>
                </a:solidFill>
                <a:latin typeface="Comic Sans MS" panose="030F0702030302020204" pitchFamily="66" charset="0"/>
                <a:sym typeface="Symbol" panose="05050102010706020507" pitchFamily="18" charset="2"/>
              </a:rPr>
              <a:t></a:t>
            </a:r>
            <a:r>
              <a:rPr lang="en-US" altLang="en-US" sz="2400" dirty="0">
                <a:solidFill>
                  <a:srgbClr val="000000"/>
                </a:solidFill>
                <a:latin typeface="Comic Sans MS" panose="030F0702030302020204" pitchFamily="66" charset="0"/>
                <a:sym typeface="Symbol" panose="05050102010706020507" pitchFamily="18" charset="2"/>
              </a:rPr>
              <a:t> </a:t>
            </a:r>
            <a:r>
              <a:rPr lang="en-US" sz="2400" dirty="0" smtClean="0">
                <a:latin typeface="Comic Sans MS" panose="030F0702030302020204" pitchFamily="66" charset="0"/>
              </a:rPr>
              <a:t>).</a:t>
            </a:r>
            <a:endParaRPr lang="tr-TR" sz="2400" dirty="0" smtClean="0">
              <a:latin typeface="Comic Sans MS" panose="030F0702030302020204" pitchFamily="66" charset="0"/>
            </a:endParaRPr>
          </a:p>
        </p:txBody>
      </p:sp>
      <p:pic>
        <p:nvPicPr>
          <p:cNvPr id="5" name="Picture 4"/>
          <p:cNvPicPr>
            <a:picLocks noChangeAspect="1"/>
          </p:cNvPicPr>
          <p:nvPr/>
        </p:nvPicPr>
        <p:blipFill>
          <a:blip r:embed="rId4"/>
          <a:stretch>
            <a:fillRect/>
          </a:stretch>
        </p:blipFill>
        <p:spPr>
          <a:xfrm>
            <a:off x="7125997" y="2729778"/>
            <a:ext cx="3959846" cy="918585"/>
          </a:xfrm>
          <a:prstGeom prst="rect">
            <a:avLst/>
          </a:prstGeom>
        </p:spPr>
      </p:pic>
      <p:pic>
        <p:nvPicPr>
          <p:cNvPr id="6" name="Picture 5"/>
          <p:cNvPicPr>
            <a:picLocks noChangeAspect="1"/>
          </p:cNvPicPr>
          <p:nvPr/>
        </p:nvPicPr>
        <p:blipFill>
          <a:blip r:embed="rId5"/>
          <a:stretch>
            <a:fillRect/>
          </a:stretch>
        </p:blipFill>
        <p:spPr>
          <a:xfrm>
            <a:off x="6797079" y="4354509"/>
            <a:ext cx="4617681" cy="1030289"/>
          </a:xfrm>
          <a:prstGeom prst="rect">
            <a:avLst/>
          </a:prstGeom>
        </p:spPr>
      </p:pic>
    </p:spTree>
    <p:extLst>
      <p:ext uri="{BB962C8B-B14F-4D97-AF65-F5344CB8AC3E}">
        <p14:creationId xmlns:p14="http://schemas.microsoft.com/office/powerpoint/2010/main" val="1919482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28799" y="227559"/>
            <a:ext cx="8536709" cy="6420025"/>
          </a:xfrm>
          <a:prstGeom prst="rect">
            <a:avLst/>
          </a:prstGeom>
        </p:spPr>
      </p:pic>
    </p:spTree>
    <p:extLst>
      <p:ext uri="{BB962C8B-B14F-4D97-AF65-F5344CB8AC3E}">
        <p14:creationId xmlns:p14="http://schemas.microsoft.com/office/powerpoint/2010/main" val="396169083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14362" y="195262"/>
            <a:ext cx="10963275" cy="6467475"/>
          </a:xfrm>
          <a:prstGeom prst="rect">
            <a:avLst/>
          </a:prstGeom>
        </p:spPr>
      </p:pic>
    </p:spTree>
    <p:extLst>
      <p:ext uri="{BB962C8B-B14F-4D97-AF65-F5344CB8AC3E}">
        <p14:creationId xmlns:p14="http://schemas.microsoft.com/office/powerpoint/2010/main" val="22729176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785937" y="219075"/>
            <a:ext cx="8620125" cy="6419850"/>
          </a:xfrm>
          <a:prstGeom prst="rect">
            <a:avLst/>
          </a:prstGeom>
        </p:spPr>
      </p:pic>
    </p:spTree>
    <p:extLst>
      <p:ext uri="{BB962C8B-B14F-4D97-AF65-F5344CB8AC3E}">
        <p14:creationId xmlns:p14="http://schemas.microsoft.com/office/powerpoint/2010/main" val="273649081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5287" y="476250"/>
            <a:ext cx="11401425" cy="5905500"/>
          </a:xfrm>
          <a:prstGeom prst="rect">
            <a:avLst/>
          </a:prstGeom>
        </p:spPr>
      </p:pic>
    </p:spTree>
    <p:extLst>
      <p:ext uri="{BB962C8B-B14F-4D97-AF65-F5344CB8AC3E}">
        <p14:creationId xmlns:p14="http://schemas.microsoft.com/office/powerpoint/2010/main" val="6444291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37309" y="1082965"/>
            <a:ext cx="10695709" cy="1169551"/>
          </a:xfrm>
          <a:prstGeom prst="rect">
            <a:avLst/>
          </a:prstGeom>
        </p:spPr>
        <p:txBody>
          <a:bodyPr wrap="square">
            <a:spAutoFit/>
          </a:bodyPr>
          <a:lstStyle/>
          <a:p>
            <a:pPr marL="342900" indent="-342900">
              <a:buFont typeface="Arial" panose="020B0604020202020204" pitchFamily="34" charset="0"/>
              <a:buChar char="•"/>
            </a:pPr>
            <a:r>
              <a:rPr lang="en-US" sz="2000" dirty="0">
                <a:latin typeface="Comic Sans MS" panose="030F0702030302020204" pitchFamily="66" charset="0"/>
              </a:rPr>
              <a:t>BJT is a current controlled element, MOSFET is a voltage controlled element</a:t>
            </a:r>
            <a:r>
              <a:rPr lang="en-US" sz="2000" dirty="0">
                <a:latin typeface="Roboto"/>
              </a:rPr>
              <a:t>.</a:t>
            </a:r>
            <a:endParaRPr lang="tr-TR" sz="2000" dirty="0">
              <a:solidFill>
                <a:srgbClr val="000000"/>
              </a:solidFill>
              <a:latin typeface="Comic Sans MS" panose="030F0702030302020204" pitchFamily="66" charset="0"/>
            </a:endParaRPr>
          </a:p>
          <a:p>
            <a:endParaRPr lang="tr-TR" sz="2000" dirty="0">
              <a:solidFill>
                <a:srgbClr val="000000"/>
              </a:solidFill>
              <a:latin typeface="Comic Sans MS" panose="030F0702030302020204" pitchFamily="66" charset="0"/>
            </a:endParaRPr>
          </a:p>
          <a:p>
            <a:pPr marL="342900" indent="-342900">
              <a:lnSpc>
                <a:spcPct val="150000"/>
              </a:lnSpc>
              <a:buFont typeface="Arial" panose="020B0604020202020204" pitchFamily="34" charset="0"/>
              <a:buChar char="•"/>
            </a:pPr>
            <a:r>
              <a:rPr lang="en-US" sz="2000" dirty="0">
                <a:latin typeface="Comic Sans MS" panose="030F0702030302020204" pitchFamily="66" charset="0"/>
              </a:rPr>
              <a:t>MOSFET has "gate", "Drain", "Source" and "Body" </a:t>
            </a:r>
            <a:r>
              <a:rPr lang="tr-TR" sz="2000" dirty="0" err="1" smtClean="0">
                <a:latin typeface="Comic Sans MS" panose="030F0702030302020204" pitchFamily="66" charset="0"/>
              </a:rPr>
              <a:t>terminals</a:t>
            </a:r>
            <a:r>
              <a:rPr lang="tr-TR" sz="2000" dirty="0" smtClean="0">
                <a:latin typeface="Comic Sans MS" panose="030F0702030302020204" pitchFamily="66" charset="0"/>
              </a:rPr>
              <a:t>.</a:t>
            </a:r>
            <a:endParaRPr lang="tr-TR" sz="2000" dirty="0">
              <a:solidFill>
                <a:srgbClr val="000000"/>
              </a:solidFill>
              <a:latin typeface="Comic Sans MS" panose="030F0702030302020204" pitchFamily="66" charset="0"/>
            </a:endParaRPr>
          </a:p>
        </p:txBody>
      </p:sp>
      <p:sp>
        <p:nvSpPr>
          <p:cNvPr id="6" name="Rectangle 2"/>
          <p:cNvSpPr txBox="1">
            <a:spLocks noChangeArrowheads="1"/>
          </p:cNvSpPr>
          <p:nvPr/>
        </p:nvSpPr>
        <p:spPr bwMode="auto">
          <a:xfrm>
            <a:off x="1030678" y="311728"/>
            <a:ext cx="2185024" cy="487362"/>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algn="l">
              <a:defRPr/>
            </a:pPr>
            <a:r>
              <a:rPr lang="tr-TR" altLang="en-US" sz="2800" kern="0" dirty="0">
                <a:solidFill>
                  <a:srgbClr val="FF0000"/>
                </a:solidFill>
                <a:effectLst>
                  <a:outerShdw blurRad="38100" dist="38100" dir="2700000" algn="tl">
                    <a:srgbClr val="000000">
                      <a:alpha val="43137"/>
                    </a:srgbClr>
                  </a:outerShdw>
                </a:effectLst>
                <a:latin typeface="Comic Sans MS" panose="030F0702030302020204" pitchFamily="66" charset="0"/>
              </a:rPr>
              <a:t>MOSFET</a:t>
            </a:r>
            <a:endParaRPr lang="en-US" altLang="en-US" sz="2800" kern="0" dirty="0">
              <a:solidFill>
                <a:srgbClr val="FF0000"/>
              </a:solidFill>
              <a:effectLst>
                <a:outerShdw blurRad="38100" dist="38100" dir="2700000" algn="tl">
                  <a:srgbClr val="000000">
                    <a:alpha val="43137"/>
                  </a:srgbClr>
                </a:outerShdw>
              </a:effectLst>
              <a:latin typeface="Comic Sans MS" panose="030F0702030302020204" pitchFamily="66" charset="0"/>
            </a:endParaRPr>
          </a:p>
        </p:txBody>
      </p:sp>
      <p:sp>
        <p:nvSpPr>
          <p:cNvPr id="42" name="Text Box 43"/>
          <p:cNvSpPr txBox="1">
            <a:spLocks noChangeArrowheads="1"/>
          </p:cNvSpPr>
          <p:nvPr/>
        </p:nvSpPr>
        <p:spPr bwMode="auto">
          <a:xfrm>
            <a:off x="5619789" y="3346595"/>
            <a:ext cx="3740126"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smtClean="0">
                <a:latin typeface="Comic Sans MS" panose="030F0702030302020204" pitchFamily="66" charset="0"/>
              </a:rPr>
              <a:t>G-Gate</a:t>
            </a:r>
            <a:r>
              <a:rPr lang="tr-TR" altLang="en-US" sz="2000" dirty="0" smtClean="0">
                <a:latin typeface="Comic Sans MS" panose="030F0702030302020204" pitchFamily="66" charset="0"/>
              </a:rPr>
              <a:t> (Kapı)</a:t>
            </a:r>
            <a:endParaRPr lang="en-US" altLang="en-US" sz="2000" dirty="0">
              <a:latin typeface="Comic Sans MS" panose="030F0702030302020204" pitchFamily="66" charset="0"/>
            </a:endParaRPr>
          </a:p>
          <a:p>
            <a:pPr eaLnBrk="1" hangingPunct="1"/>
            <a:r>
              <a:rPr lang="en-US" altLang="en-US" sz="2000" dirty="0" smtClean="0">
                <a:latin typeface="Comic Sans MS" panose="030F0702030302020204" pitchFamily="66" charset="0"/>
              </a:rPr>
              <a:t>D-Drain</a:t>
            </a:r>
            <a:r>
              <a:rPr lang="tr-TR" altLang="en-US" sz="2000" dirty="0" smtClean="0">
                <a:latin typeface="Comic Sans MS" panose="030F0702030302020204" pitchFamily="66" charset="0"/>
              </a:rPr>
              <a:t> (Savak)</a:t>
            </a:r>
            <a:endParaRPr lang="en-US" altLang="en-US" sz="2000" dirty="0">
              <a:latin typeface="Comic Sans MS" panose="030F0702030302020204" pitchFamily="66" charset="0"/>
            </a:endParaRPr>
          </a:p>
          <a:p>
            <a:pPr eaLnBrk="1" hangingPunct="1"/>
            <a:r>
              <a:rPr lang="en-US" altLang="en-US" sz="2000" dirty="0" smtClean="0">
                <a:latin typeface="Comic Sans MS" panose="030F0702030302020204" pitchFamily="66" charset="0"/>
              </a:rPr>
              <a:t>S-Source</a:t>
            </a:r>
            <a:r>
              <a:rPr lang="tr-TR" altLang="en-US" sz="2000" dirty="0" smtClean="0">
                <a:latin typeface="Comic Sans MS" panose="030F0702030302020204" pitchFamily="66" charset="0"/>
              </a:rPr>
              <a:t> (Kaynak)</a:t>
            </a:r>
            <a:endParaRPr lang="en-US" altLang="en-US" sz="2000" dirty="0">
              <a:latin typeface="Comic Sans MS" panose="030F0702030302020204" pitchFamily="66" charset="0"/>
            </a:endParaRPr>
          </a:p>
          <a:p>
            <a:pPr eaLnBrk="1" hangingPunct="1"/>
            <a:r>
              <a:rPr lang="en-US" altLang="en-US" sz="2000" dirty="0">
                <a:latin typeface="Comic Sans MS" panose="030F0702030302020204" pitchFamily="66" charset="0"/>
              </a:rPr>
              <a:t>B-Substrate or </a:t>
            </a:r>
            <a:r>
              <a:rPr lang="en-US" altLang="en-US" sz="2000" dirty="0" smtClean="0">
                <a:latin typeface="Comic Sans MS" panose="030F0702030302020204" pitchFamily="66" charset="0"/>
              </a:rPr>
              <a:t>Body</a:t>
            </a:r>
            <a:r>
              <a:rPr lang="tr-TR" altLang="en-US" sz="2000" dirty="0" smtClean="0">
                <a:latin typeface="Comic Sans MS" panose="030F0702030302020204" pitchFamily="66" charset="0"/>
              </a:rPr>
              <a:t> (Gövde) </a:t>
            </a:r>
            <a:endParaRPr lang="en-US" altLang="en-US" sz="2000" dirty="0">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2528454" y="2810163"/>
            <a:ext cx="2489384" cy="3218854"/>
          </a:xfrm>
          <a:prstGeom prst="rect">
            <a:avLst/>
          </a:prstGeom>
        </p:spPr>
      </p:pic>
    </p:spTree>
    <p:extLst>
      <p:ext uri="{BB962C8B-B14F-4D97-AF65-F5344CB8AC3E}">
        <p14:creationId xmlns:p14="http://schemas.microsoft.com/office/powerpoint/2010/main" val="12712493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19563" y="220641"/>
            <a:ext cx="8290214" cy="6009573"/>
          </a:xfrm>
          <a:prstGeom prst="rect">
            <a:avLst/>
          </a:prstGeom>
        </p:spPr>
      </p:pic>
    </p:spTree>
    <p:extLst>
      <p:ext uri="{BB962C8B-B14F-4D97-AF65-F5344CB8AC3E}">
        <p14:creationId xmlns:p14="http://schemas.microsoft.com/office/powerpoint/2010/main" val="33580683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66837" y="114300"/>
            <a:ext cx="9458325" cy="6629400"/>
          </a:xfrm>
          <a:prstGeom prst="rect">
            <a:avLst/>
          </a:prstGeom>
        </p:spPr>
      </p:pic>
    </p:spTree>
    <p:extLst>
      <p:ext uri="{BB962C8B-B14F-4D97-AF65-F5344CB8AC3E}">
        <p14:creationId xmlns:p14="http://schemas.microsoft.com/office/powerpoint/2010/main" val="27245663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196830" y="1161184"/>
            <a:ext cx="9096375" cy="3371850"/>
          </a:xfrm>
          <a:prstGeom prst="rect">
            <a:avLst/>
          </a:prstGeom>
        </p:spPr>
      </p:pic>
      <p:pic>
        <p:nvPicPr>
          <p:cNvPr id="4" name="Picture 3"/>
          <p:cNvPicPr>
            <a:picLocks noChangeAspect="1"/>
          </p:cNvPicPr>
          <p:nvPr/>
        </p:nvPicPr>
        <p:blipFill>
          <a:blip r:embed="rId3"/>
          <a:stretch>
            <a:fillRect/>
          </a:stretch>
        </p:blipFill>
        <p:spPr>
          <a:xfrm>
            <a:off x="1671348" y="4893252"/>
            <a:ext cx="6429375" cy="1504950"/>
          </a:xfrm>
          <a:prstGeom prst="rect">
            <a:avLst/>
          </a:prstGeom>
        </p:spPr>
      </p:pic>
      <p:sp>
        <p:nvSpPr>
          <p:cNvPr id="5" name="Metin kutusu 4"/>
          <p:cNvSpPr txBox="1"/>
          <p:nvPr/>
        </p:nvSpPr>
        <p:spPr>
          <a:xfrm>
            <a:off x="868218" y="267855"/>
            <a:ext cx="10437091" cy="369332"/>
          </a:xfrm>
          <a:prstGeom prst="rect">
            <a:avLst/>
          </a:prstGeom>
          <a:noFill/>
        </p:spPr>
        <p:txBody>
          <a:bodyPr wrap="square" rtlCol="0">
            <a:spAutoFit/>
          </a:bodyPr>
          <a:lstStyle/>
          <a:p>
            <a:r>
              <a:rPr lang="en-US" dirty="0"/>
              <a:t>Comparison of BJT and FET</a:t>
            </a:r>
            <a:endParaRPr lang="tr-TR" dirty="0"/>
          </a:p>
        </p:txBody>
      </p:sp>
    </p:spTree>
    <p:extLst>
      <p:ext uri="{BB962C8B-B14F-4D97-AF65-F5344CB8AC3E}">
        <p14:creationId xmlns:p14="http://schemas.microsoft.com/office/powerpoint/2010/main" val="973776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23271" y="129238"/>
            <a:ext cx="1893454" cy="461665"/>
          </a:xfrm>
          <a:prstGeom prst="rect">
            <a:avLst/>
          </a:prstGeom>
          <a:noFill/>
        </p:spPr>
        <p:txBody>
          <a:bodyPr wrap="square" rtlCol="0">
            <a:spAutoFit/>
          </a:bodyPr>
          <a:lstStyle/>
          <a:p>
            <a:r>
              <a:rPr lang="tr-TR" sz="2400" dirty="0" smtClean="0">
                <a:solidFill>
                  <a:srgbClr val="FF0000"/>
                </a:solidFill>
                <a:latin typeface="Comic Sans MS" panose="030F0702030302020204" pitchFamily="66" charset="0"/>
              </a:rPr>
              <a:t>MOSFET</a:t>
            </a:r>
            <a:endParaRPr lang="tr-TR" sz="2400" dirty="0">
              <a:solidFill>
                <a:srgbClr val="FF0000"/>
              </a:solidFill>
              <a:latin typeface="Comic Sans MS" panose="030F0702030302020204" pitchFamily="66" charset="0"/>
            </a:endParaRPr>
          </a:p>
        </p:txBody>
      </p:sp>
      <p:sp>
        <p:nvSpPr>
          <p:cNvPr id="6" name="TextBox 5"/>
          <p:cNvSpPr txBox="1"/>
          <p:nvPr/>
        </p:nvSpPr>
        <p:spPr>
          <a:xfrm>
            <a:off x="-147782" y="4825877"/>
            <a:ext cx="12007273" cy="1754326"/>
          </a:xfrm>
          <a:prstGeom prst="rect">
            <a:avLst/>
          </a:prstGeom>
          <a:noFill/>
        </p:spPr>
        <p:txBody>
          <a:bodyPr wrap="square" rtlCol="0">
            <a:spAutoFit/>
          </a:bodyPr>
          <a:lstStyle/>
          <a:p>
            <a:pPr marL="561340" marR="5080" indent="-247650">
              <a:lnSpc>
                <a:spcPct val="150000"/>
              </a:lnSpc>
              <a:spcBef>
                <a:spcPts val="300"/>
              </a:spcBef>
              <a:tabLst>
                <a:tab pos="561340" algn="l"/>
              </a:tabLst>
            </a:pPr>
            <a:r>
              <a:rPr lang="tr-TR" sz="2400" dirty="0" smtClean="0">
                <a:latin typeface="Comic Sans MS" panose="030F0702030302020204" pitchFamily="66" charset="0"/>
                <a:cs typeface="Georgia"/>
              </a:rPr>
              <a:t>	</a:t>
            </a:r>
            <a:r>
              <a:rPr lang="en-US" sz="2400" dirty="0" smtClean="0">
                <a:latin typeface="Comic Sans MS" panose="030F0702030302020204" pitchFamily="66" charset="0"/>
                <a:cs typeface="Georgia"/>
              </a:rPr>
              <a:t>A </a:t>
            </a:r>
            <a:r>
              <a:rPr lang="en-US" sz="2400" dirty="0">
                <a:latin typeface="Comic Sans MS" panose="030F0702030302020204" pitchFamily="66" charset="0"/>
                <a:cs typeface="Georgia"/>
              </a:rPr>
              <a:t>voltage (at least </a:t>
            </a:r>
            <a:r>
              <a:rPr lang="en-US" sz="2400" spc="-5" dirty="0">
                <a:latin typeface="Comic Sans MS" panose="030F0702030302020204" pitchFamily="66" charset="0"/>
                <a:cs typeface="Georgia"/>
              </a:rPr>
              <a:t>equal to the threshold </a:t>
            </a:r>
            <a:r>
              <a:rPr lang="en-US" sz="2400" dirty="0">
                <a:latin typeface="Comic Sans MS" panose="030F0702030302020204" pitchFamily="66" charset="0"/>
                <a:cs typeface="Georgia"/>
              </a:rPr>
              <a:t>voltage) must </a:t>
            </a:r>
            <a:r>
              <a:rPr lang="en-US" sz="2400" spc="-5" dirty="0">
                <a:latin typeface="Comic Sans MS" panose="030F0702030302020204" pitchFamily="66" charset="0"/>
                <a:cs typeface="Georgia"/>
              </a:rPr>
              <a:t>be</a:t>
            </a:r>
            <a:r>
              <a:rPr lang="en-US" sz="2400" spc="-90" dirty="0">
                <a:latin typeface="Comic Sans MS" panose="030F0702030302020204" pitchFamily="66" charset="0"/>
                <a:cs typeface="Georgia"/>
              </a:rPr>
              <a:t> </a:t>
            </a:r>
            <a:r>
              <a:rPr lang="en-US" sz="2400" spc="-5" dirty="0">
                <a:latin typeface="Comic Sans MS" panose="030F0702030302020204" pitchFamily="66" charset="0"/>
                <a:cs typeface="Georgia"/>
              </a:rPr>
              <a:t>applied</a:t>
            </a:r>
            <a:r>
              <a:rPr lang="en-US" sz="2400" spc="-20" dirty="0">
                <a:latin typeface="Comic Sans MS" panose="030F0702030302020204" pitchFamily="66" charset="0"/>
                <a:cs typeface="Georgia"/>
              </a:rPr>
              <a:t> </a:t>
            </a:r>
            <a:r>
              <a:rPr lang="en-US" sz="2400" spc="-5" dirty="0">
                <a:latin typeface="Comic Sans MS" panose="030F0702030302020204" pitchFamily="66" charset="0"/>
                <a:cs typeface="Georgia"/>
              </a:rPr>
              <a:t>to the </a:t>
            </a:r>
            <a:r>
              <a:rPr lang="en-US" sz="2400" u="sng" spc="-5" dirty="0">
                <a:latin typeface="Comic Sans MS" panose="030F0702030302020204" pitchFamily="66" charset="0"/>
                <a:cs typeface="Georgia"/>
              </a:rPr>
              <a:t>gate</a:t>
            </a:r>
            <a:r>
              <a:rPr lang="en-US" sz="2400" spc="-5" dirty="0">
                <a:latin typeface="Comic Sans MS" panose="030F0702030302020204" pitchFamily="66" charset="0"/>
                <a:cs typeface="Georgia"/>
              </a:rPr>
              <a:t> </a:t>
            </a:r>
            <a:r>
              <a:rPr lang="en-US" sz="2400" spc="-5" dirty="0" smtClean="0">
                <a:latin typeface="Comic Sans MS" panose="030F0702030302020204" pitchFamily="66" charset="0"/>
                <a:cs typeface="Georgia"/>
              </a:rPr>
              <a:t>of</a:t>
            </a:r>
            <a:r>
              <a:rPr lang="tr-TR" sz="2400" spc="-5" dirty="0" smtClean="0">
                <a:latin typeface="Comic Sans MS" panose="030F0702030302020204" pitchFamily="66" charset="0"/>
                <a:cs typeface="Georgia"/>
              </a:rPr>
              <a:t> </a:t>
            </a:r>
            <a:r>
              <a:rPr lang="en-US" sz="2400" spc="-5" dirty="0" smtClean="0">
                <a:latin typeface="Comic Sans MS" panose="030F0702030302020204" pitchFamily="66" charset="0"/>
                <a:cs typeface="Georgia"/>
              </a:rPr>
              <a:t>the </a:t>
            </a:r>
            <a:r>
              <a:rPr lang="en-US" sz="2400" spc="-5" dirty="0">
                <a:latin typeface="Comic Sans MS" panose="030F0702030302020204" pitchFamily="66" charset="0"/>
                <a:cs typeface="Georgia"/>
              </a:rPr>
              <a:t>transistor</a:t>
            </a:r>
            <a:r>
              <a:rPr lang="en-US" sz="2400" dirty="0">
                <a:latin typeface="Comic Sans MS" panose="030F0702030302020204" pitchFamily="66" charset="0"/>
                <a:cs typeface="Georgia"/>
              </a:rPr>
              <a:t> </a:t>
            </a:r>
            <a:r>
              <a:rPr lang="en-US" sz="2400" i="1" spc="-5" dirty="0">
                <a:latin typeface="Comic Sans MS" panose="030F0702030302020204" pitchFamily="66" charset="0"/>
                <a:cs typeface="Georgia"/>
              </a:rPr>
              <a:t>to create </a:t>
            </a:r>
            <a:r>
              <a:rPr lang="en-US" sz="2400" i="1" dirty="0">
                <a:latin typeface="Comic Sans MS" panose="030F0702030302020204" pitchFamily="66" charset="0"/>
                <a:cs typeface="Georgia"/>
              </a:rPr>
              <a:t>a conduction </a:t>
            </a:r>
            <a:r>
              <a:rPr lang="en-US" sz="2400" i="1" spc="-5" dirty="0">
                <a:latin typeface="Comic Sans MS" panose="030F0702030302020204" pitchFamily="66" charset="0"/>
                <a:cs typeface="Georgia"/>
              </a:rPr>
              <a:t>path </a:t>
            </a:r>
            <a:r>
              <a:rPr lang="en-US" sz="2400" i="1" dirty="0">
                <a:latin typeface="Comic Sans MS" panose="030F0702030302020204" pitchFamily="66" charset="0"/>
                <a:cs typeface="Georgia"/>
              </a:rPr>
              <a:t>between </a:t>
            </a:r>
            <a:r>
              <a:rPr lang="en-US" sz="2400" spc="-5" dirty="0">
                <a:latin typeface="Comic Sans MS" panose="030F0702030302020204" pitchFamily="66" charset="0"/>
                <a:cs typeface="Georgia"/>
              </a:rPr>
              <a:t>the </a:t>
            </a:r>
            <a:r>
              <a:rPr lang="en-US" sz="2400" u="sng" spc="-5" dirty="0">
                <a:latin typeface="Comic Sans MS" panose="030F0702030302020204" pitchFamily="66" charset="0"/>
                <a:cs typeface="Georgia"/>
              </a:rPr>
              <a:t>source</a:t>
            </a:r>
            <a:r>
              <a:rPr lang="en-US" sz="2400" spc="-5" dirty="0">
                <a:latin typeface="Comic Sans MS" panose="030F0702030302020204" pitchFamily="66" charset="0"/>
                <a:cs typeface="Georgia"/>
              </a:rPr>
              <a:t> </a:t>
            </a:r>
            <a:r>
              <a:rPr lang="en-US" sz="2400" dirty="0">
                <a:latin typeface="Comic Sans MS" panose="030F0702030302020204" pitchFamily="66" charset="0"/>
                <a:cs typeface="Georgia"/>
              </a:rPr>
              <a:t>and </a:t>
            </a:r>
            <a:r>
              <a:rPr lang="en-US" sz="2400" spc="-5" dirty="0">
                <a:latin typeface="Comic Sans MS" panose="030F0702030302020204" pitchFamily="66" charset="0"/>
                <a:cs typeface="Georgia"/>
              </a:rPr>
              <a:t>the </a:t>
            </a:r>
            <a:r>
              <a:rPr lang="en-US" sz="2400" u="sng" spc="-5" dirty="0">
                <a:latin typeface="Comic Sans MS" panose="030F0702030302020204" pitchFamily="66" charset="0"/>
                <a:cs typeface="Georgia"/>
              </a:rPr>
              <a:t>drain</a:t>
            </a:r>
            <a:r>
              <a:rPr lang="en-US" sz="2400" spc="-5" dirty="0">
                <a:latin typeface="Comic Sans MS" panose="030F0702030302020204" pitchFamily="66" charset="0"/>
                <a:cs typeface="Georgia"/>
              </a:rPr>
              <a:t> of the transistor.</a:t>
            </a:r>
            <a:endParaRPr lang="en-US" sz="2400" dirty="0">
              <a:latin typeface="Comic Sans MS" panose="030F0702030302020204" pitchFamily="66" charset="0"/>
              <a:cs typeface="Georgia"/>
            </a:endParaRPr>
          </a:p>
        </p:txBody>
      </p:sp>
      <p:pic>
        <p:nvPicPr>
          <p:cNvPr id="7" name="Picture 6"/>
          <p:cNvPicPr>
            <a:picLocks noChangeAspect="1"/>
          </p:cNvPicPr>
          <p:nvPr/>
        </p:nvPicPr>
        <p:blipFill>
          <a:blip r:embed="rId2"/>
          <a:stretch>
            <a:fillRect/>
          </a:stretch>
        </p:blipFill>
        <p:spPr>
          <a:xfrm>
            <a:off x="6664036" y="1625600"/>
            <a:ext cx="4003608" cy="3042743"/>
          </a:xfrm>
          <a:prstGeom prst="rect">
            <a:avLst/>
          </a:prstGeom>
        </p:spPr>
      </p:pic>
      <p:pic>
        <p:nvPicPr>
          <p:cNvPr id="8" name="Picture 7"/>
          <p:cNvPicPr>
            <a:picLocks noChangeAspect="1"/>
          </p:cNvPicPr>
          <p:nvPr/>
        </p:nvPicPr>
        <p:blipFill>
          <a:blip r:embed="rId3"/>
          <a:stretch>
            <a:fillRect/>
          </a:stretch>
        </p:blipFill>
        <p:spPr>
          <a:xfrm>
            <a:off x="1103391" y="1625600"/>
            <a:ext cx="3861426" cy="2908313"/>
          </a:xfrm>
          <a:prstGeom prst="rect">
            <a:avLst/>
          </a:prstGeom>
        </p:spPr>
      </p:pic>
      <p:sp>
        <p:nvSpPr>
          <p:cNvPr id="9" name="object 2"/>
          <p:cNvSpPr txBox="1">
            <a:spLocks/>
          </p:cNvSpPr>
          <p:nvPr/>
        </p:nvSpPr>
        <p:spPr>
          <a:xfrm>
            <a:off x="1385820" y="612167"/>
            <a:ext cx="3500119" cy="830997"/>
          </a:xfrm>
          <a:prstGeom prst="rect">
            <a:avLst/>
          </a:prstGeom>
        </p:spPr>
        <p:txBody>
          <a:bodyPr vert="horz" wrap="square" lIns="0" tIns="0" rIns="0" bIns="0" rtlCol="0">
            <a:spAutoFit/>
          </a:bodyPr>
          <a:lstStyle>
            <a:lvl1pPr algn="ctr" rtl="0" eaLnBrk="0" fontAlgn="base" hangingPunct="0">
              <a:spcBef>
                <a:spcPct val="0"/>
              </a:spcBef>
              <a:spcAft>
                <a:spcPct val="0"/>
              </a:spcAft>
              <a:defRPr sz="4000" b="0" i="0">
                <a:solidFill>
                  <a:srgbClr val="434342"/>
                </a:solidFill>
                <a:latin typeface="Trebuchet MS"/>
                <a:ea typeface="+mj-ea"/>
                <a:cs typeface="Trebuchet M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12700" marR="5080"/>
            <a:r>
              <a:rPr lang="en-US" sz="1800" kern="0" spc="-5" dirty="0">
                <a:latin typeface="Comic Sans MS" panose="030F0702030302020204" pitchFamily="66" charset="0"/>
              </a:rPr>
              <a:t>Cross-Sectional </a:t>
            </a:r>
            <a:r>
              <a:rPr lang="en-US" sz="1800" kern="0" spc="-20" dirty="0">
                <a:latin typeface="Comic Sans MS" panose="030F0702030302020204" pitchFamily="66" charset="0"/>
              </a:rPr>
              <a:t>View </a:t>
            </a:r>
            <a:r>
              <a:rPr lang="en-US" sz="1800" kern="0" dirty="0">
                <a:latin typeface="Comic Sans MS" panose="030F0702030302020204" pitchFamily="66" charset="0"/>
              </a:rPr>
              <a:t>of </a:t>
            </a:r>
            <a:endParaRPr lang="tr-TR" sz="1800" kern="0" dirty="0">
              <a:latin typeface="Comic Sans MS" panose="030F0702030302020204" pitchFamily="66" charset="0"/>
            </a:endParaRPr>
          </a:p>
          <a:p>
            <a:pPr marL="12700" marR="5080"/>
            <a:r>
              <a:rPr lang="tr-TR" sz="1800" u="sng" kern="0" dirty="0">
                <a:effectLst>
                  <a:outerShdw blurRad="38100" dist="38100" dir="2700000" algn="tl">
                    <a:srgbClr val="000000">
                      <a:alpha val="43137"/>
                    </a:srgbClr>
                  </a:outerShdw>
                </a:effectLst>
                <a:latin typeface="Comic Sans MS" panose="030F0702030302020204" pitchFamily="66" charset="0"/>
              </a:rPr>
              <a:t>p</a:t>
            </a:r>
            <a:r>
              <a:rPr lang="en-US" sz="1800" u="sng" kern="0" dirty="0">
                <a:effectLst>
                  <a:outerShdw blurRad="38100" dist="38100" dir="2700000" algn="tl">
                    <a:srgbClr val="000000">
                      <a:alpha val="43137"/>
                    </a:srgbClr>
                  </a:outerShdw>
                </a:effectLst>
                <a:latin typeface="Comic Sans MS" panose="030F0702030302020204" pitchFamily="66" charset="0"/>
              </a:rPr>
              <a:t> </a:t>
            </a:r>
            <a:r>
              <a:rPr lang="en-US" sz="1800" u="sng" kern="0" spc="-5" dirty="0">
                <a:effectLst>
                  <a:outerShdw blurRad="38100" dist="38100" dir="2700000" algn="tl">
                    <a:srgbClr val="000000">
                      <a:alpha val="43137"/>
                    </a:srgbClr>
                  </a:outerShdw>
                </a:effectLst>
                <a:latin typeface="Comic Sans MS" panose="030F0702030302020204" pitchFamily="66" charset="0"/>
              </a:rPr>
              <a:t>channel Enhancement Mode</a:t>
            </a:r>
            <a:r>
              <a:rPr lang="en-US" sz="1800" u="sng" kern="0" spc="-150" dirty="0">
                <a:effectLst>
                  <a:outerShdw blurRad="38100" dist="38100" dir="2700000" algn="tl">
                    <a:srgbClr val="000000">
                      <a:alpha val="43137"/>
                    </a:srgbClr>
                  </a:outerShdw>
                </a:effectLst>
                <a:latin typeface="Comic Sans MS" panose="030F0702030302020204" pitchFamily="66" charset="0"/>
              </a:rPr>
              <a:t> </a:t>
            </a:r>
            <a:r>
              <a:rPr lang="en-US" sz="1800" kern="0" spc="-40" dirty="0">
                <a:latin typeface="Comic Sans MS" panose="030F0702030302020204" pitchFamily="66" charset="0"/>
              </a:rPr>
              <a:t>Transistor</a:t>
            </a:r>
            <a:endParaRPr lang="en-US" sz="1800" kern="0" dirty="0">
              <a:latin typeface="Comic Sans MS" panose="030F0702030302020204" pitchFamily="66" charset="0"/>
            </a:endParaRPr>
          </a:p>
        </p:txBody>
      </p:sp>
      <p:sp>
        <p:nvSpPr>
          <p:cNvPr id="10" name="object 2"/>
          <p:cNvSpPr txBox="1">
            <a:spLocks noGrp="1"/>
          </p:cNvSpPr>
          <p:nvPr>
            <p:ph type="title"/>
          </p:nvPr>
        </p:nvSpPr>
        <p:spPr>
          <a:xfrm>
            <a:off x="6991928" y="523334"/>
            <a:ext cx="3500119" cy="830997"/>
          </a:xfrm>
          <a:prstGeom prst="rect">
            <a:avLst/>
          </a:prstGeom>
        </p:spPr>
        <p:txBody>
          <a:bodyPr vert="horz" wrap="square" lIns="0" tIns="0" rIns="0" bIns="0" rtlCol="0">
            <a:spAutoFit/>
          </a:bodyPr>
          <a:lstStyle/>
          <a:p>
            <a:pPr marL="12700" marR="5080">
              <a:lnSpc>
                <a:spcPct val="100000"/>
              </a:lnSpc>
            </a:pPr>
            <a:r>
              <a:rPr sz="1800" spc="-5" dirty="0">
                <a:latin typeface="Comic Sans MS" panose="030F0702030302020204" pitchFamily="66" charset="0"/>
              </a:rPr>
              <a:t>Cross-Sectional </a:t>
            </a:r>
            <a:r>
              <a:rPr sz="1800" spc="-20" dirty="0">
                <a:latin typeface="Comic Sans MS" panose="030F0702030302020204" pitchFamily="66" charset="0"/>
              </a:rPr>
              <a:t>View </a:t>
            </a:r>
            <a:r>
              <a:rPr sz="1800" dirty="0">
                <a:latin typeface="Comic Sans MS" panose="030F0702030302020204" pitchFamily="66" charset="0"/>
              </a:rPr>
              <a:t>of </a:t>
            </a:r>
            <a:r>
              <a:rPr lang="tr-TR" sz="1800" dirty="0">
                <a:latin typeface="Comic Sans MS" panose="030F0702030302020204" pitchFamily="66" charset="0"/>
              </a:rPr>
              <a:t/>
            </a:r>
            <a:br>
              <a:rPr lang="tr-TR" sz="1800" dirty="0">
                <a:latin typeface="Comic Sans MS" panose="030F0702030302020204" pitchFamily="66" charset="0"/>
              </a:rPr>
            </a:br>
            <a:r>
              <a:rPr sz="1800" u="sng" dirty="0">
                <a:effectLst>
                  <a:outerShdw blurRad="38100" dist="38100" dir="2700000" algn="tl">
                    <a:srgbClr val="000000">
                      <a:alpha val="43137"/>
                    </a:srgbClr>
                  </a:outerShdw>
                </a:effectLst>
                <a:latin typeface="Comic Sans MS" panose="030F0702030302020204" pitchFamily="66" charset="0"/>
              </a:rPr>
              <a:t>n </a:t>
            </a:r>
            <a:r>
              <a:rPr sz="1800" u="sng" spc="-5" dirty="0">
                <a:effectLst>
                  <a:outerShdw blurRad="38100" dist="38100" dir="2700000" algn="tl">
                    <a:srgbClr val="000000">
                      <a:alpha val="43137"/>
                    </a:srgbClr>
                  </a:outerShdw>
                </a:effectLst>
                <a:latin typeface="Comic Sans MS" panose="030F0702030302020204" pitchFamily="66" charset="0"/>
              </a:rPr>
              <a:t>channel</a:t>
            </a:r>
            <a:r>
              <a:rPr lang="en-GB" sz="1800" u="sng" spc="-5" dirty="0">
                <a:effectLst>
                  <a:outerShdw blurRad="38100" dist="38100" dir="2700000" algn="tl">
                    <a:srgbClr val="000000">
                      <a:alpha val="43137"/>
                    </a:srgbClr>
                  </a:outerShdw>
                </a:effectLst>
                <a:latin typeface="Comic Sans MS" panose="030F0702030302020204" pitchFamily="66" charset="0"/>
              </a:rPr>
              <a:t> </a:t>
            </a:r>
            <a:r>
              <a:rPr sz="1800" u="sng" spc="-5" dirty="0">
                <a:effectLst>
                  <a:outerShdw blurRad="38100" dist="38100" dir="2700000" algn="tl">
                    <a:srgbClr val="000000">
                      <a:alpha val="43137"/>
                    </a:srgbClr>
                  </a:outerShdw>
                </a:effectLst>
                <a:latin typeface="Comic Sans MS" panose="030F0702030302020204" pitchFamily="66" charset="0"/>
              </a:rPr>
              <a:t>Enhancement Mode</a:t>
            </a:r>
            <a:r>
              <a:rPr sz="1800" u="sng" spc="-150" dirty="0">
                <a:effectLst>
                  <a:outerShdw blurRad="38100" dist="38100" dir="2700000" algn="tl">
                    <a:srgbClr val="000000">
                      <a:alpha val="43137"/>
                    </a:srgbClr>
                  </a:outerShdw>
                </a:effectLst>
                <a:latin typeface="Comic Sans MS" panose="030F0702030302020204" pitchFamily="66" charset="0"/>
              </a:rPr>
              <a:t> </a:t>
            </a:r>
            <a:r>
              <a:rPr sz="1800" spc="-40" dirty="0">
                <a:latin typeface="Comic Sans MS" panose="030F0702030302020204" pitchFamily="66" charset="0"/>
              </a:rPr>
              <a:t>Transistor</a:t>
            </a:r>
            <a:endParaRPr sz="1800" dirty="0">
              <a:latin typeface="Comic Sans MS" panose="030F0702030302020204" pitchFamily="66" charset="0"/>
            </a:endParaRPr>
          </a:p>
        </p:txBody>
      </p:sp>
    </p:spTree>
    <p:extLst>
      <p:ext uri="{BB962C8B-B14F-4D97-AF65-F5344CB8AC3E}">
        <p14:creationId xmlns:p14="http://schemas.microsoft.com/office/powerpoint/2010/main" val="120120203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8764" y="193963"/>
            <a:ext cx="2096654" cy="461665"/>
          </a:xfrm>
          <a:prstGeom prst="rect">
            <a:avLst/>
          </a:prstGeom>
          <a:noFill/>
        </p:spPr>
        <p:txBody>
          <a:bodyPr wrap="square" rtlCol="0">
            <a:spAutoFit/>
          </a:bodyPr>
          <a:lstStyle/>
          <a:p>
            <a:r>
              <a:rPr lang="tr-TR" sz="2400" b="1" dirty="0" smtClean="0">
                <a:solidFill>
                  <a:srgbClr val="FF0000"/>
                </a:solidFill>
                <a:latin typeface="Comic Sans MS" panose="030F0702030302020204" pitchFamily="66" charset="0"/>
              </a:rPr>
              <a:t>MOSFET</a:t>
            </a:r>
            <a:endParaRPr lang="tr-TR" sz="2400" b="1" dirty="0">
              <a:solidFill>
                <a:srgbClr val="FF0000"/>
              </a:solidFill>
              <a:latin typeface="Comic Sans MS" panose="030F0702030302020204" pitchFamily="66" charset="0"/>
            </a:endParaRPr>
          </a:p>
        </p:txBody>
      </p:sp>
      <p:pic>
        <p:nvPicPr>
          <p:cNvPr id="4" name="Picture 3"/>
          <p:cNvPicPr>
            <a:picLocks noChangeAspect="1"/>
          </p:cNvPicPr>
          <p:nvPr/>
        </p:nvPicPr>
        <p:blipFill>
          <a:blip r:embed="rId2"/>
          <a:stretch>
            <a:fillRect/>
          </a:stretch>
        </p:blipFill>
        <p:spPr>
          <a:xfrm>
            <a:off x="162641" y="2081916"/>
            <a:ext cx="4806522" cy="3759557"/>
          </a:xfrm>
          <a:prstGeom prst="rect">
            <a:avLst/>
          </a:prstGeom>
        </p:spPr>
      </p:pic>
      <p:sp>
        <p:nvSpPr>
          <p:cNvPr id="7" name="TextBox 6"/>
          <p:cNvSpPr txBox="1"/>
          <p:nvPr/>
        </p:nvSpPr>
        <p:spPr>
          <a:xfrm>
            <a:off x="4969163" y="1838036"/>
            <a:ext cx="7093527" cy="3785652"/>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000" dirty="0">
                <a:latin typeface="Comic Sans MS" panose="030F0702030302020204" pitchFamily="66" charset="0"/>
              </a:rPr>
              <a:t>The MOS transistor is performed on a </a:t>
            </a:r>
            <a:r>
              <a:rPr lang="tr-TR" sz="2000" dirty="0" err="1" smtClean="0">
                <a:latin typeface="Comic Sans MS" panose="030F0702030302020204" pitchFamily="66" charset="0"/>
              </a:rPr>
              <a:t>substrate</a:t>
            </a:r>
            <a:r>
              <a:rPr lang="tr-TR" sz="2000" dirty="0" smtClean="0">
                <a:latin typeface="Comic Sans MS" panose="030F0702030302020204" pitchFamily="66" charset="0"/>
              </a:rPr>
              <a:t> (body) </a:t>
            </a:r>
            <a:r>
              <a:rPr lang="en-US" sz="2000" dirty="0" smtClean="0">
                <a:latin typeface="Comic Sans MS" panose="030F0702030302020204" pitchFamily="66" charset="0"/>
              </a:rPr>
              <a:t> </a:t>
            </a:r>
            <a:r>
              <a:rPr lang="en-US" sz="2000" dirty="0">
                <a:latin typeface="Comic Sans MS" panose="030F0702030302020204" pitchFamily="66" charset="0"/>
              </a:rPr>
              <a:t>made of n or p type semiconductors</a:t>
            </a:r>
            <a:r>
              <a:rPr lang="en-US" sz="2000" dirty="0" smtClean="0">
                <a:latin typeface="Comic Sans MS" panose="030F0702030302020204" pitchFamily="66" charset="0"/>
              </a:rPr>
              <a:t>.</a:t>
            </a:r>
            <a:endParaRPr lang="tr-TR" sz="2000" dirty="0" smtClean="0">
              <a:latin typeface="Comic Sans MS" panose="030F0702030302020204" pitchFamily="66" charset="0"/>
            </a:endParaRPr>
          </a:p>
          <a:p>
            <a:pPr marL="285750" indent="-285750" algn="just">
              <a:lnSpc>
                <a:spcPct val="150000"/>
              </a:lnSpc>
              <a:buFont typeface="Arial" panose="020B0604020202020204" pitchFamily="34" charset="0"/>
              <a:buChar char="•"/>
            </a:pPr>
            <a:r>
              <a:rPr lang="en-US" sz="2000" dirty="0">
                <a:latin typeface="Comic Sans MS" panose="030F0702030302020204" pitchFamily="66" charset="0"/>
              </a:rPr>
              <a:t>If P-type </a:t>
            </a:r>
            <a:r>
              <a:rPr lang="tr-TR" sz="2000" dirty="0" err="1" smtClean="0">
                <a:latin typeface="Comic Sans MS" panose="030F0702030302020204" pitchFamily="66" charset="0"/>
              </a:rPr>
              <a:t>substrate</a:t>
            </a:r>
            <a:r>
              <a:rPr lang="en-US" sz="2000" dirty="0" smtClean="0">
                <a:latin typeface="Comic Sans MS" panose="030F0702030302020204" pitchFamily="66" charset="0"/>
              </a:rPr>
              <a:t> </a:t>
            </a:r>
            <a:r>
              <a:rPr lang="en-US" sz="2000" dirty="0">
                <a:latin typeface="Comic Sans MS" panose="030F0702030302020204" pitchFamily="66" charset="0"/>
              </a:rPr>
              <a:t>is used, n-channel MOS is obtained as in the figure</a:t>
            </a:r>
            <a:r>
              <a:rPr lang="en-US" sz="2000" dirty="0" smtClean="0">
                <a:latin typeface="Comic Sans MS" panose="030F0702030302020204" pitchFamily="66" charset="0"/>
              </a:rPr>
              <a:t>.</a:t>
            </a:r>
            <a:endParaRPr lang="tr-TR" sz="2000" dirty="0" smtClean="0">
              <a:latin typeface="Comic Sans MS" panose="030F0702030302020204" pitchFamily="66" charset="0"/>
            </a:endParaRPr>
          </a:p>
          <a:p>
            <a:pPr marL="285750" indent="-285750" algn="just">
              <a:lnSpc>
                <a:spcPct val="150000"/>
              </a:lnSpc>
              <a:buFont typeface="Arial" panose="020B0604020202020204" pitchFamily="34" charset="0"/>
              <a:buChar char="•"/>
            </a:pPr>
            <a:r>
              <a:rPr lang="en-US" sz="2000" dirty="0">
                <a:latin typeface="Comic Sans MS" panose="030F0702030302020204" pitchFamily="66" charset="0"/>
              </a:rPr>
              <a:t>In n-channel transistors, source and </a:t>
            </a:r>
            <a:r>
              <a:rPr lang="tr-TR" sz="2000" dirty="0" err="1" smtClean="0">
                <a:latin typeface="Comic Sans MS" panose="030F0702030302020204" pitchFamily="66" charset="0"/>
              </a:rPr>
              <a:t>drain</a:t>
            </a:r>
            <a:r>
              <a:rPr lang="en-US" sz="2000" dirty="0" smtClean="0">
                <a:latin typeface="Comic Sans MS" panose="030F0702030302020204" pitchFamily="66" charset="0"/>
              </a:rPr>
              <a:t> </a:t>
            </a:r>
            <a:r>
              <a:rPr lang="en-US" sz="2000" dirty="0">
                <a:latin typeface="Comic Sans MS" panose="030F0702030302020204" pitchFamily="66" charset="0"/>
              </a:rPr>
              <a:t>connections are obtained by creating over-doped </a:t>
            </a:r>
            <a:r>
              <a:rPr lang="en-US" sz="2000" dirty="0" smtClean="0">
                <a:latin typeface="Comic Sans MS" panose="030F0702030302020204" pitchFamily="66" charset="0"/>
              </a:rPr>
              <a:t>n+ </a:t>
            </a:r>
            <a:r>
              <a:rPr lang="en-US" sz="2000" dirty="0">
                <a:latin typeface="Comic Sans MS" panose="030F0702030302020204" pitchFamily="66" charset="0"/>
              </a:rPr>
              <a:t>regions</a:t>
            </a:r>
            <a:r>
              <a:rPr lang="en-US" sz="2000" dirty="0" smtClean="0">
                <a:latin typeface="Comic Sans MS" panose="030F0702030302020204" pitchFamily="66" charset="0"/>
              </a:rPr>
              <a:t>.</a:t>
            </a:r>
            <a:endParaRPr lang="tr-TR" sz="2000" dirty="0" smtClean="0">
              <a:latin typeface="Comic Sans MS" panose="030F0702030302020204" pitchFamily="66" charset="0"/>
            </a:endParaRPr>
          </a:p>
          <a:p>
            <a:pPr marL="285750" indent="-285750" algn="just">
              <a:lnSpc>
                <a:spcPct val="150000"/>
              </a:lnSpc>
              <a:buFont typeface="Arial" panose="020B0604020202020204" pitchFamily="34" charset="0"/>
              <a:buChar char="•"/>
            </a:pPr>
            <a:r>
              <a:rPr lang="en-US" sz="2000" dirty="0" smtClean="0">
                <a:latin typeface="Comic Sans MS" panose="030F0702030302020204" pitchFamily="66" charset="0"/>
              </a:rPr>
              <a:t>Poly-silicon</a:t>
            </a:r>
            <a:r>
              <a:rPr lang="tr-TR" sz="2000" dirty="0" smtClean="0">
                <a:latin typeface="Comic Sans MS" panose="030F0702030302020204" pitchFamily="66" charset="0"/>
              </a:rPr>
              <a:t> </a:t>
            </a:r>
            <a:r>
              <a:rPr lang="en-US" sz="2000" dirty="0" smtClean="0">
                <a:latin typeface="Comic Sans MS" panose="030F0702030302020204" pitchFamily="66" charset="0"/>
              </a:rPr>
              <a:t>(polysilicon</a:t>
            </a:r>
            <a:r>
              <a:rPr lang="en-US" sz="2000" dirty="0">
                <a:latin typeface="Comic Sans MS" panose="030F0702030302020204" pitchFamily="66" charset="0"/>
              </a:rPr>
              <a:t>) semiconductors acting as conductors are also used as the </a:t>
            </a:r>
            <a:r>
              <a:rPr lang="tr-TR" sz="2000" dirty="0" err="1" smtClean="0">
                <a:solidFill>
                  <a:srgbClr val="FF0000"/>
                </a:solidFill>
                <a:latin typeface="Comic Sans MS" panose="030F0702030302020204" pitchFamily="66" charset="0"/>
              </a:rPr>
              <a:t>gate</a:t>
            </a:r>
            <a:r>
              <a:rPr lang="en-US" sz="2000" dirty="0" smtClean="0">
                <a:solidFill>
                  <a:srgbClr val="FF0000"/>
                </a:solidFill>
                <a:latin typeface="Comic Sans MS" panose="030F0702030302020204" pitchFamily="66" charset="0"/>
              </a:rPr>
              <a:t> </a:t>
            </a:r>
            <a:r>
              <a:rPr lang="en-US" sz="2000" dirty="0">
                <a:solidFill>
                  <a:srgbClr val="FF0000"/>
                </a:solidFill>
                <a:latin typeface="Comic Sans MS" panose="030F0702030302020204" pitchFamily="66" charset="0"/>
              </a:rPr>
              <a:t>electrodes.</a:t>
            </a:r>
            <a:endParaRPr lang="tr-TR" sz="2000" dirty="0" smtClean="0">
              <a:solidFill>
                <a:srgbClr val="FF0000"/>
              </a:solidFill>
              <a:latin typeface="Comic Sans MS" panose="030F0702030302020204" pitchFamily="66" charset="0"/>
            </a:endParaRPr>
          </a:p>
        </p:txBody>
      </p:sp>
      <p:sp>
        <p:nvSpPr>
          <p:cNvPr id="5" name="Metin kutusu 4"/>
          <p:cNvSpPr txBox="1"/>
          <p:nvPr/>
        </p:nvSpPr>
        <p:spPr>
          <a:xfrm>
            <a:off x="498764" y="555345"/>
            <a:ext cx="11360727" cy="1139094"/>
          </a:xfrm>
          <a:prstGeom prst="rect">
            <a:avLst/>
          </a:prstGeom>
          <a:noFill/>
        </p:spPr>
        <p:txBody>
          <a:bodyPr wrap="square" rtlCol="0">
            <a:spAutoFit/>
          </a:bodyPr>
          <a:lstStyle/>
          <a:p>
            <a:pPr>
              <a:lnSpc>
                <a:spcPct val="150000"/>
              </a:lnSpc>
            </a:pPr>
            <a:r>
              <a:rPr lang="tr-TR" sz="2400" dirty="0" smtClean="0">
                <a:latin typeface="Comic Sans MS" panose="030F0702030302020204" pitchFamily="66" charset="0"/>
              </a:rPr>
              <a:t>MOSFET (Metal </a:t>
            </a:r>
            <a:r>
              <a:rPr lang="tr-TR" sz="2400" dirty="0" err="1" smtClean="0">
                <a:latin typeface="Comic Sans MS" panose="030F0702030302020204" pitchFamily="66" charset="0"/>
              </a:rPr>
              <a:t>Oxide</a:t>
            </a:r>
            <a:r>
              <a:rPr lang="tr-TR" sz="2400" dirty="0" smtClean="0">
                <a:latin typeface="Comic Sans MS" panose="030F0702030302020204" pitchFamily="66" charset="0"/>
              </a:rPr>
              <a:t> </a:t>
            </a:r>
            <a:r>
              <a:rPr lang="tr-TR" sz="2400" dirty="0" err="1" smtClean="0">
                <a:latin typeface="Comic Sans MS" panose="030F0702030302020204" pitchFamily="66" charset="0"/>
              </a:rPr>
              <a:t>Field</a:t>
            </a:r>
            <a:r>
              <a:rPr lang="tr-TR" sz="2400" dirty="0" smtClean="0">
                <a:latin typeface="Comic Sans MS" panose="030F0702030302020204" pitchFamily="66" charset="0"/>
              </a:rPr>
              <a:t> </a:t>
            </a:r>
            <a:r>
              <a:rPr lang="tr-TR" sz="2400" dirty="0" err="1" smtClean="0">
                <a:latin typeface="Comic Sans MS" panose="030F0702030302020204" pitchFamily="66" charset="0"/>
              </a:rPr>
              <a:t>Efect</a:t>
            </a:r>
            <a:r>
              <a:rPr lang="tr-TR" sz="2400" dirty="0" smtClean="0">
                <a:latin typeface="Comic Sans MS" panose="030F0702030302020204" pitchFamily="66" charset="0"/>
              </a:rPr>
              <a:t> Transistor) </a:t>
            </a:r>
            <a:r>
              <a:rPr lang="en-US" sz="2400" dirty="0" smtClean="0">
                <a:latin typeface="Comic Sans MS" panose="030F0702030302020204" pitchFamily="66" charset="0"/>
              </a:rPr>
              <a:t>is </a:t>
            </a:r>
            <a:r>
              <a:rPr lang="en-US" sz="2400" dirty="0">
                <a:latin typeface="Comic Sans MS" panose="030F0702030302020204" pitchFamily="66" charset="0"/>
              </a:rPr>
              <a:t>today the most widely used active elements, especially in digital electronic circuits.</a:t>
            </a:r>
            <a:endParaRPr lang="tr-TR" sz="2400" dirty="0">
              <a:latin typeface="Comic Sans MS" panose="030F0702030302020204" pitchFamily="66" charset="0"/>
            </a:endParaRPr>
          </a:p>
        </p:txBody>
      </p:sp>
    </p:spTree>
    <p:extLst>
      <p:ext uri="{BB962C8B-B14F-4D97-AF65-F5344CB8AC3E}">
        <p14:creationId xmlns:p14="http://schemas.microsoft.com/office/powerpoint/2010/main" val="1211533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5618" y="175491"/>
            <a:ext cx="11603182" cy="634916"/>
          </a:xfrm>
        </p:spPr>
        <p:txBody>
          <a:bodyPr>
            <a:normAutofit fontScale="90000"/>
          </a:bodyPr>
          <a:lstStyle/>
          <a:p>
            <a:r>
              <a:rPr lang="tr-TR" altLang="en-US" sz="3600" dirty="0" smtClean="0">
                <a:latin typeface="Comic Sans MS" panose="030F0702030302020204" pitchFamily="66" charset="0"/>
              </a:rPr>
              <a:t>The </a:t>
            </a:r>
            <a:r>
              <a:rPr lang="tr-TR" altLang="en-US" sz="3600" dirty="0" err="1" smtClean="0">
                <a:latin typeface="Comic Sans MS" panose="030F0702030302020204" pitchFamily="66" charset="0"/>
              </a:rPr>
              <a:t>Operation</a:t>
            </a:r>
            <a:r>
              <a:rPr lang="tr-TR" altLang="en-US" sz="3600" dirty="0" smtClean="0">
                <a:latin typeface="Comic Sans MS" panose="030F0702030302020204" pitchFamily="66" charset="0"/>
              </a:rPr>
              <a:t> of </a:t>
            </a:r>
            <a:r>
              <a:rPr lang="tr-TR" sz="3600" dirty="0" smtClean="0">
                <a:latin typeface="Comic Sans MS" panose="030F0702030302020204" pitchFamily="66" charset="0"/>
              </a:rPr>
              <a:t>Metal </a:t>
            </a:r>
            <a:r>
              <a:rPr lang="tr-TR" sz="3600" dirty="0" err="1" smtClean="0">
                <a:latin typeface="Comic Sans MS" panose="030F0702030302020204" pitchFamily="66" charset="0"/>
              </a:rPr>
              <a:t>Oxide</a:t>
            </a:r>
            <a:r>
              <a:rPr lang="tr-TR" sz="3600" dirty="0" smtClean="0">
                <a:latin typeface="Comic Sans MS" panose="030F0702030302020204" pitchFamily="66" charset="0"/>
              </a:rPr>
              <a:t> </a:t>
            </a:r>
            <a:r>
              <a:rPr lang="tr-TR" sz="3600" dirty="0" err="1" smtClean="0">
                <a:latin typeface="Comic Sans MS" panose="030F0702030302020204" pitchFamily="66" charset="0"/>
              </a:rPr>
              <a:t>Field</a:t>
            </a:r>
            <a:r>
              <a:rPr lang="tr-TR" sz="3600" dirty="0" smtClean="0">
                <a:latin typeface="Comic Sans MS" panose="030F0702030302020204" pitchFamily="66" charset="0"/>
              </a:rPr>
              <a:t> </a:t>
            </a:r>
            <a:r>
              <a:rPr lang="tr-TR" sz="3600" dirty="0" err="1" smtClean="0">
                <a:latin typeface="Comic Sans MS" panose="030F0702030302020204" pitchFamily="66" charset="0"/>
              </a:rPr>
              <a:t>Efect</a:t>
            </a:r>
            <a:r>
              <a:rPr lang="tr-TR" sz="3600" dirty="0" smtClean="0">
                <a:latin typeface="Comic Sans MS" panose="030F0702030302020204" pitchFamily="66" charset="0"/>
              </a:rPr>
              <a:t> Transistor (MOSFET)</a:t>
            </a:r>
            <a:endParaRPr lang="tr-TR" sz="3600" dirty="0">
              <a:latin typeface="Comic Sans MS" panose="030F0702030302020204" pitchFamily="66" charset="0"/>
            </a:endParaRPr>
          </a:p>
        </p:txBody>
      </p:sp>
      <p:sp>
        <p:nvSpPr>
          <p:cNvPr id="6" name="TextBox 5"/>
          <p:cNvSpPr txBox="1"/>
          <p:nvPr/>
        </p:nvSpPr>
        <p:spPr>
          <a:xfrm>
            <a:off x="5209309" y="810407"/>
            <a:ext cx="6779491" cy="5581271"/>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smtClean="0">
                <a:latin typeface="Comic Sans MS" panose="030F0702030302020204" pitchFamily="66" charset="0"/>
              </a:rPr>
              <a:t>Field effect transistor is based on controlling the current through a channel whose conductivity changes with the effect of electric field.</a:t>
            </a:r>
            <a:r>
              <a:rPr lang="tr-TR" sz="2000" dirty="0" smtClean="0">
                <a:latin typeface="Comic Sans MS" panose="030F0702030302020204" pitchFamily="66" charset="0"/>
              </a:rPr>
              <a:t>.</a:t>
            </a:r>
          </a:p>
          <a:p>
            <a:pPr marL="342900" indent="-342900">
              <a:lnSpc>
                <a:spcPct val="150000"/>
              </a:lnSpc>
              <a:buFont typeface="Arial" panose="020B0604020202020204" pitchFamily="34" charset="0"/>
              <a:buChar char="•"/>
            </a:pPr>
            <a:r>
              <a:rPr lang="en-US" sz="2000" dirty="0" smtClean="0">
                <a:latin typeface="Comic Sans MS" panose="030F0702030302020204" pitchFamily="66" charset="0"/>
              </a:rPr>
              <a:t>Normal MOSFET transistors work on the channel creation principle. In other words, if no voltage is applied to the gate, there is no channel and no current flows between </a:t>
            </a:r>
            <a:r>
              <a:rPr lang="tr-TR" sz="2000" dirty="0" err="1" smtClean="0">
                <a:latin typeface="Comic Sans MS" panose="030F0702030302020204" pitchFamily="66" charset="0"/>
              </a:rPr>
              <a:t>drain</a:t>
            </a:r>
            <a:r>
              <a:rPr lang="tr-TR" sz="2000" dirty="0" smtClean="0">
                <a:latin typeface="Comic Sans MS" panose="030F0702030302020204" pitchFamily="66" charset="0"/>
              </a:rPr>
              <a:t> </a:t>
            </a:r>
            <a:r>
              <a:rPr lang="en-US" sz="2000" dirty="0" smtClean="0">
                <a:latin typeface="Comic Sans MS" panose="030F0702030302020204" pitchFamily="66" charset="0"/>
              </a:rPr>
              <a:t>and source</a:t>
            </a:r>
            <a:r>
              <a:rPr lang="tr-TR" sz="2000" dirty="0" smtClean="0">
                <a:latin typeface="Comic Sans MS" panose="030F0702030302020204" pitchFamily="66" charset="0"/>
              </a:rPr>
              <a:t> </a:t>
            </a:r>
            <a:r>
              <a:rPr lang="tr-TR" sz="2000" dirty="0" err="1" smtClean="0">
                <a:latin typeface="Comic Sans MS" panose="030F0702030302020204" pitchFamily="66" charset="0"/>
              </a:rPr>
              <a:t>terminals</a:t>
            </a:r>
            <a:r>
              <a:rPr lang="en-US" sz="2000" dirty="0" smtClean="0">
                <a:latin typeface="Comic Sans MS" panose="030F0702030302020204" pitchFamily="66" charset="0"/>
              </a:rPr>
              <a:t>.</a:t>
            </a:r>
            <a:endParaRPr lang="tr-TR" sz="2000" dirty="0" smtClean="0">
              <a:latin typeface="Comic Sans MS" panose="030F0702030302020204" pitchFamily="66" charset="0"/>
            </a:endParaRPr>
          </a:p>
          <a:p>
            <a:pPr marL="342900" indent="-342900">
              <a:lnSpc>
                <a:spcPct val="150000"/>
              </a:lnSpc>
              <a:buFont typeface="Arial" panose="020B0604020202020204" pitchFamily="34" charset="0"/>
              <a:buChar char="•"/>
            </a:pPr>
            <a:r>
              <a:rPr lang="en-US" sz="2000" dirty="0" smtClean="0">
                <a:latin typeface="Comic Sans MS" panose="030F0702030302020204" pitchFamily="66" charset="0"/>
              </a:rPr>
              <a:t>In the n-channel MOSFET shown in </a:t>
            </a:r>
            <a:r>
              <a:rPr lang="tr-TR" sz="2000" dirty="0" smtClean="0">
                <a:latin typeface="Comic Sans MS" panose="030F0702030302020204" pitchFamily="66" charset="0"/>
              </a:rPr>
              <a:t>the </a:t>
            </a:r>
            <a:r>
              <a:rPr lang="en-US" sz="2000" dirty="0" smtClean="0">
                <a:latin typeface="Comic Sans MS" panose="030F0702030302020204" pitchFamily="66" charset="0"/>
              </a:rPr>
              <a:t>Figure, when positive voltage is applied to the </a:t>
            </a:r>
            <a:r>
              <a:rPr lang="tr-TR" sz="2000" dirty="0" err="1" smtClean="0">
                <a:latin typeface="Comic Sans MS" panose="030F0702030302020204" pitchFamily="66" charset="0"/>
              </a:rPr>
              <a:t>gate</a:t>
            </a:r>
            <a:r>
              <a:rPr lang="en-US" sz="2000" dirty="0" smtClean="0">
                <a:latin typeface="Comic Sans MS" panose="030F0702030302020204" pitchFamily="66" charset="0"/>
              </a:rPr>
              <a:t>, the holes under the </a:t>
            </a:r>
            <a:r>
              <a:rPr lang="tr-TR" sz="2000" dirty="0" err="1" smtClean="0">
                <a:latin typeface="Comic Sans MS" panose="030F0702030302020204" pitchFamily="66" charset="0"/>
              </a:rPr>
              <a:t>gate</a:t>
            </a:r>
            <a:r>
              <a:rPr lang="en-US" sz="2000" dirty="0" smtClean="0">
                <a:latin typeface="Comic Sans MS" panose="030F0702030302020204" pitchFamily="66" charset="0"/>
              </a:rPr>
              <a:t> are removed from this region by the effect of the electric field. A</a:t>
            </a:r>
            <a:r>
              <a:rPr lang="tr-TR" sz="2000" dirty="0" smtClean="0">
                <a:latin typeface="Comic Sans MS" panose="030F0702030302020204" pitchFamily="66" charset="0"/>
              </a:rPr>
              <a:t> </a:t>
            </a:r>
            <a:r>
              <a:rPr lang="tr-TR" sz="2000" dirty="0" err="1" smtClean="0">
                <a:latin typeface="Comic Sans MS" panose="030F0702030302020204" pitchFamily="66" charset="0"/>
              </a:rPr>
              <a:t>depletion</a:t>
            </a:r>
            <a:r>
              <a:rPr lang="tr-TR" sz="2000" dirty="0" smtClean="0">
                <a:latin typeface="Comic Sans MS" panose="030F0702030302020204" pitchFamily="66" charset="0"/>
              </a:rPr>
              <a:t> </a:t>
            </a:r>
            <a:r>
              <a:rPr lang="en-US" sz="2000" dirty="0" smtClean="0">
                <a:latin typeface="Comic Sans MS" panose="030F0702030302020204" pitchFamily="66" charset="0"/>
              </a:rPr>
              <a:t>region is formed in the </a:t>
            </a:r>
            <a:r>
              <a:rPr lang="tr-TR" sz="2000" dirty="0" err="1" smtClean="0">
                <a:latin typeface="Comic Sans MS" panose="030F0702030302020204" pitchFamily="66" charset="0"/>
              </a:rPr>
              <a:t>chanel</a:t>
            </a:r>
            <a:r>
              <a:rPr lang="en-US" sz="2000" dirty="0" smtClean="0">
                <a:latin typeface="Comic Sans MS" panose="030F0702030302020204" pitchFamily="66" charset="0"/>
              </a:rPr>
              <a:t> region.</a:t>
            </a:r>
            <a:endParaRPr lang="tr-TR" sz="2000" dirty="0">
              <a:latin typeface="Comic Sans MS" panose="030F0702030302020204" pitchFamily="66" charset="0"/>
            </a:endParaRPr>
          </a:p>
        </p:txBody>
      </p:sp>
      <p:sp>
        <p:nvSpPr>
          <p:cNvPr id="3" name="Metin kutusu 2"/>
          <p:cNvSpPr txBox="1"/>
          <p:nvPr/>
        </p:nvSpPr>
        <p:spPr>
          <a:xfrm>
            <a:off x="949036" y="5378016"/>
            <a:ext cx="4352636" cy="369332"/>
          </a:xfrm>
          <a:prstGeom prst="rect">
            <a:avLst/>
          </a:prstGeom>
          <a:noFill/>
        </p:spPr>
        <p:txBody>
          <a:bodyPr wrap="square" rtlCol="0">
            <a:spAutoFit/>
          </a:bodyPr>
          <a:lstStyle/>
          <a:p>
            <a:r>
              <a:rPr lang="en-US" dirty="0"/>
              <a:t>The formation of the channel</a:t>
            </a:r>
            <a:endParaRPr lang="tr-TR" dirty="0"/>
          </a:p>
        </p:txBody>
      </p:sp>
      <p:pic>
        <p:nvPicPr>
          <p:cNvPr id="7" name="Picture 3"/>
          <p:cNvPicPr>
            <a:picLocks noChangeAspect="1"/>
          </p:cNvPicPr>
          <p:nvPr/>
        </p:nvPicPr>
        <p:blipFill>
          <a:blip r:embed="rId2"/>
          <a:stretch>
            <a:fillRect/>
          </a:stretch>
        </p:blipFill>
        <p:spPr>
          <a:xfrm>
            <a:off x="0" y="1698145"/>
            <a:ext cx="4902320" cy="3474987"/>
          </a:xfrm>
          <a:prstGeom prst="rect">
            <a:avLst/>
          </a:prstGeom>
        </p:spPr>
      </p:pic>
    </p:spTree>
    <p:extLst>
      <p:ext uri="{BB962C8B-B14F-4D97-AF65-F5344CB8AC3E}">
        <p14:creationId xmlns:p14="http://schemas.microsoft.com/office/powerpoint/2010/main" val="2837341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616364" y="1549400"/>
            <a:ext cx="8820727" cy="2834748"/>
          </a:xfrm>
          <a:noFill/>
        </p:spPr>
      </p:pic>
      <p:sp>
        <p:nvSpPr>
          <p:cNvPr id="19460" name="TextBox 9"/>
          <p:cNvSpPr txBox="1">
            <a:spLocks noChangeArrowheads="1"/>
          </p:cNvSpPr>
          <p:nvPr/>
        </p:nvSpPr>
        <p:spPr bwMode="auto">
          <a:xfrm>
            <a:off x="1136072" y="4692928"/>
            <a:ext cx="1044632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None/>
            </a:pPr>
            <a:r>
              <a:rPr lang="en-US" altLang="tr-TR" sz="2000" dirty="0" smtClean="0">
                <a:solidFill>
                  <a:srgbClr val="000000"/>
                </a:solidFill>
                <a:latin typeface="Comic Sans MS" panose="030F0702030302020204" pitchFamily="66" charset="0"/>
              </a:rPr>
              <a:t>Accumulation</a:t>
            </a:r>
            <a:r>
              <a:rPr lang="tr-TR" altLang="tr-TR" sz="2000" dirty="0" smtClean="0">
                <a:solidFill>
                  <a:srgbClr val="000000"/>
                </a:solidFill>
                <a:latin typeface="Comic Sans MS" panose="030F0702030302020204" pitchFamily="66" charset="0"/>
              </a:rPr>
              <a:t> (Yığılma)</a:t>
            </a:r>
            <a:r>
              <a:rPr lang="en-US" altLang="tr-TR" sz="2000" dirty="0" smtClean="0">
                <a:solidFill>
                  <a:srgbClr val="000000"/>
                </a:solidFill>
                <a:latin typeface="Comic Sans MS" panose="030F0702030302020204" pitchFamily="66" charset="0"/>
              </a:rPr>
              <a:t> </a:t>
            </a:r>
            <a:r>
              <a:rPr lang="en-US" altLang="tr-TR" sz="2000" dirty="0">
                <a:solidFill>
                  <a:srgbClr val="000000"/>
                </a:solidFill>
                <a:latin typeface="Comic Sans MS" panose="030F0702030302020204" pitchFamily="66" charset="0"/>
              </a:rPr>
              <a:t>	</a:t>
            </a:r>
            <a:r>
              <a:rPr lang="tr-TR" altLang="tr-TR" sz="2000" dirty="0" smtClean="0">
                <a:solidFill>
                  <a:srgbClr val="000000"/>
                </a:solidFill>
                <a:latin typeface="Comic Sans MS" panose="030F0702030302020204" pitchFamily="66" charset="0"/>
              </a:rPr>
              <a:t>        	 </a:t>
            </a:r>
            <a:r>
              <a:rPr lang="en-US" altLang="tr-TR" sz="2000" dirty="0" smtClean="0">
                <a:solidFill>
                  <a:srgbClr val="000000"/>
                </a:solidFill>
                <a:latin typeface="Comic Sans MS" panose="030F0702030302020204" pitchFamily="66" charset="0"/>
              </a:rPr>
              <a:t>Depletion</a:t>
            </a:r>
            <a:r>
              <a:rPr lang="tr-TR" altLang="tr-TR" sz="2000" dirty="0" smtClean="0">
                <a:solidFill>
                  <a:srgbClr val="000000"/>
                </a:solidFill>
                <a:latin typeface="Comic Sans MS" panose="030F0702030302020204" pitchFamily="66" charset="0"/>
              </a:rPr>
              <a:t> (Fakirleşme)  	</a:t>
            </a:r>
            <a:r>
              <a:rPr lang="en-US" altLang="tr-TR" sz="2000" dirty="0" smtClean="0">
                <a:solidFill>
                  <a:srgbClr val="000000"/>
                </a:solidFill>
                <a:latin typeface="Comic Sans MS" panose="030F0702030302020204" pitchFamily="66" charset="0"/>
              </a:rPr>
              <a:t>Inversion</a:t>
            </a:r>
            <a:r>
              <a:rPr lang="tr-TR" altLang="tr-TR" sz="2000" dirty="0" smtClean="0">
                <a:solidFill>
                  <a:srgbClr val="000000"/>
                </a:solidFill>
                <a:latin typeface="Comic Sans MS" panose="030F0702030302020204" pitchFamily="66" charset="0"/>
              </a:rPr>
              <a:t> (Evirtim</a:t>
            </a:r>
            <a:r>
              <a:rPr lang="tr-TR" altLang="tr-TR" sz="2000" dirty="0" smtClean="0">
                <a:solidFill>
                  <a:srgbClr val="000000"/>
                </a:solidFill>
              </a:rPr>
              <a:t>) </a:t>
            </a:r>
            <a:endParaRPr lang="en-US" altLang="tr-TR" sz="2000" dirty="0">
              <a:solidFill>
                <a:srgbClr val="000000"/>
              </a:solidFill>
            </a:endParaRPr>
          </a:p>
        </p:txBody>
      </p:sp>
      <p:sp>
        <p:nvSpPr>
          <p:cNvPr id="5" name="Title 1"/>
          <p:cNvSpPr>
            <a:spLocks noGrp="1"/>
          </p:cNvSpPr>
          <p:nvPr>
            <p:ph type="title"/>
          </p:nvPr>
        </p:nvSpPr>
        <p:spPr>
          <a:xfrm>
            <a:off x="505691" y="198871"/>
            <a:ext cx="10515600" cy="641639"/>
          </a:xfrm>
        </p:spPr>
        <p:txBody>
          <a:bodyPr>
            <a:normAutofit fontScale="90000"/>
          </a:bodyPr>
          <a:lstStyle/>
          <a:p>
            <a:r>
              <a:rPr lang="tr-TR" dirty="0" err="1"/>
              <a:t>Field</a:t>
            </a:r>
            <a:r>
              <a:rPr lang="tr-TR" dirty="0"/>
              <a:t> </a:t>
            </a:r>
            <a:r>
              <a:rPr lang="tr-TR" dirty="0" err="1"/>
              <a:t>Effect</a:t>
            </a:r>
            <a:r>
              <a:rPr lang="tr-TR" dirty="0"/>
              <a:t> Transistor </a:t>
            </a:r>
            <a:r>
              <a:rPr lang="tr-TR" dirty="0" err="1"/>
              <a:t>Operation</a:t>
            </a:r>
            <a:endParaRPr lang="tr-TR" sz="3600" dirty="0">
              <a:latin typeface="Comic Sans MS" panose="030F0702030302020204" pitchFamily="66" charset="0"/>
            </a:endParaRPr>
          </a:p>
        </p:txBody>
      </p:sp>
      <p:sp>
        <p:nvSpPr>
          <p:cNvPr id="2" name="Metin kutusu 1"/>
          <p:cNvSpPr txBox="1"/>
          <p:nvPr/>
        </p:nvSpPr>
        <p:spPr>
          <a:xfrm>
            <a:off x="738909" y="5354181"/>
            <a:ext cx="11240654" cy="96462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tr-TR" sz="2000" dirty="0" smtClean="0">
                <a:latin typeface="Comic Sans MS" panose="030F0702030302020204" pitchFamily="66" charset="0"/>
              </a:rPr>
              <a:t>The </a:t>
            </a:r>
            <a:r>
              <a:rPr lang="tr-TR" sz="2000" dirty="0" err="1" smtClean="0">
                <a:latin typeface="Comic Sans MS" panose="030F0702030302020204" pitchFamily="66" charset="0"/>
              </a:rPr>
              <a:t>value</a:t>
            </a:r>
            <a:r>
              <a:rPr lang="tr-TR" sz="2000" dirty="0" smtClean="0">
                <a:latin typeface="Comic Sans MS" panose="030F0702030302020204" pitchFamily="66" charset="0"/>
              </a:rPr>
              <a:t> of  </a:t>
            </a:r>
            <a:r>
              <a:rPr lang="tr-TR" sz="2000" dirty="0" err="1" smtClean="0">
                <a:latin typeface="Comic Sans MS" panose="030F0702030302020204" pitchFamily="66" charset="0"/>
              </a:rPr>
              <a:t>VGs</a:t>
            </a:r>
            <a:r>
              <a:rPr lang="tr-TR" sz="2000" dirty="0" smtClean="0">
                <a:latin typeface="Comic Sans MS" panose="030F0702030302020204" pitchFamily="66" charset="0"/>
              </a:rPr>
              <a:t> at </a:t>
            </a:r>
            <a:r>
              <a:rPr lang="tr-TR" sz="2000" dirty="0" err="1" smtClean="0">
                <a:latin typeface="Comic Sans MS" panose="030F0702030302020204" pitchFamily="66" charset="0"/>
              </a:rPr>
              <a:t>which</a:t>
            </a:r>
            <a:r>
              <a:rPr lang="tr-TR" sz="2000" dirty="0" smtClean="0">
                <a:latin typeface="Comic Sans MS" panose="030F0702030302020204" pitchFamily="66" charset="0"/>
              </a:rPr>
              <a:t> a </a:t>
            </a:r>
            <a:r>
              <a:rPr lang="tr-TR" sz="2000" dirty="0" err="1" smtClean="0">
                <a:latin typeface="Comic Sans MS" panose="030F0702030302020204" pitchFamily="66" charset="0"/>
              </a:rPr>
              <a:t>sufficient</a:t>
            </a:r>
            <a:r>
              <a:rPr lang="tr-TR" sz="2000" dirty="0" smtClean="0">
                <a:latin typeface="Comic Sans MS" panose="030F0702030302020204" pitchFamily="66" charset="0"/>
              </a:rPr>
              <a:t> </a:t>
            </a:r>
            <a:r>
              <a:rPr lang="tr-TR" sz="2000" dirty="0" err="1" smtClean="0">
                <a:latin typeface="Comic Sans MS" panose="030F0702030302020204" pitchFamily="66" charset="0"/>
              </a:rPr>
              <a:t>number</a:t>
            </a:r>
            <a:r>
              <a:rPr lang="tr-TR" sz="2000" dirty="0" smtClean="0">
                <a:latin typeface="Comic Sans MS" panose="030F0702030302020204" pitchFamily="66" charset="0"/>
              </a:rPr>
              <a:t> of mobile </a:t>
            </a:r>
            <a:r>
              <a:rPr lang="tr-TR" sz="2000" dirty="0" err="1" smtClean="0">
                <a:latin typeface="Comic Sans MS" panose="030F0702030302020204" pitchFamily="66" charset="0"/>
              </a:rPr>
              <a:t>electrons</a:t>
            </a:r>
            <a:r>
              <a:rPr lang="tr-TR" sz="2000" dirty="0" smtClean="0">
                <a:latin typeface="Comic Sans MS" panose="030F0702030302020204" pitchFamily="66" charset="0"/>
              </a:rPr>
              <a:t> </a:t>
            </a:r>
            <a:r>
              <a:rPr lang="tr-TR" sz="2000" dirty="0" err="1" smtClean="0">
                <a:latin typeface="Comic Sans MS" panose="030F0702030302020204" pitchFamily="66" charset="0"/>
              </a:rPr>
              <a:t>accumulate</a:t>
            </a:r>
            <a:r>
              <a:rPr lang="tr-TR" sz="2000" dirty="0" smtClean="0">
                <a:latin typeface="Comic Sans MS" panose="030F0702030302020204" pitchFamily="66" charset="0"/>
              </a:rPr>
              <a:t> in the </a:t>
            </a:r>
            <a:r>
              <a:rPr lang="tr-TR" sz="2000" dirty="0" err="1" smtClean="0">
                <a:latin typeface="Comic Sans MS" panose="030F0702030302020204" pitchFamily="66" charset="0"/>
              </a:rPr>
              <a:t>channel</a:t>
            </a:r>
            <a:r>
              <a:rPr lang="tr-TR" sz="2000" dirty="0" smtClean="0">
                <a:latin typeface="Comic Sans MS" panose="030F0702030302020204" pitchFamily="66" charset="0"/>
              </a:rPr>
              <a:t> </a:t>
            </a:r>
            <a:r>
              <a:rPr lang="tr-TR" sz="2000" dirty="0" err="1" smtClean="0">
                <a:latin typeface="Comic Sans MS" panose="030F0702030302020204" pitchFamily="66" charset="0"/>
              </a:rPr>
              <a:t>region</a:t>
            </a:r>
            <a:r>
              <a:rPr lang="tr-TR" sz="2000" dirty="0" smtClean="0">
                <a:latin typeface="Comic Sans MS" panose="030F0702030302020204" pitchFamily="66" charset="0"/>
              </a:rPr>
              <a:t> </a:t>
            </a:r>
            <a:r>
              <a:rPr lang="tr-TR" sz="2000" dirty="0" err="1" smtClean="0">
                <a:latin typeface="Comic Sans MS" panose="030F0702030302020204" pitchFamily="66" charset="0"/>
              </a:rPr>
              <a:t>to</a:t>
            </a:r>
            <a:r>
              <a:rPr lang="tr-TR" sz="2000" dirty="0" smtClean="0">
                <a:latin typeface="Comic Sans MS" panose="030F0702030302020204" pitchFamily="66" charset="0"/>
              </a:rPr>
              <a:t> form an </a:t>
            </a:r>
            <a:r>
              <a:rPr lang="tr-TR" sz="2000" dirty="0" err="1" smtClean="0">
                <a:latin typeface="Comic Sans MS" panose="030F0702030302020204" pitchFamily="66" charset="0"/>
              </a:rPr>
              <a:t>conducting</a:t>
            </a:r>
            <a:r>
              <a:rPr lang="tr-TR" sz="2000" dirty="0" smtClean="0">
                <a:latin typeface="Comic Sans MS" panose="030F0702030302020204" pitchFamily="66" charset="0"/>
              </a:rPr>
              <a:t> </a:t>
            </a:r>
            <a:r>
              <a:rPr lang="tr-TR" sz="2000" dirty="0" err="1" smtClean="0">
                <a:latin typeface="Comic Sans MS" panose="030F0702030302020204" pitchFamily="66" charset="0"/>
              </a:rPr>
              <a:t>channel</a:t>
            </a:r>
            <a:r>
              <a:rPr lang="tr-TR" sz="2000" dirty="0" smtClean="0">
                <a:latin typeface="Comic Sans MS" panose="030F0702030302020204" pitchFamily="66" charset="0"/>
              </a:rPr>
              <a:t> is </a:t>
            </a:r>
            <a:r>
              <a:rPr lang="tr-TR" sz="2000" dirty="0" err="1" smtClean="0">
                <a:latin typeface="Comic Sans MS" panose="030F0702030302020204" pitchFamily="66" charset="0"/>
              </a:rPr>
              <a:t>called</a:t>
            </a:r>
            <a:r>
              <a:rPr lang="tr-TR" sz="2000" dirty="0" smtClean="0">
                <a:latin typeface="Comic Sans MS" panose="030F0702030302020204" pitchFamily="66" charset="0"/>
              </a:rPr>
              <a:t> </a:t>
            </a:r>
            <a:r>
              <a:rPr lang="tr-TR" sz="2000" b="1" dirty="0" err="1" smtClean="0">
                <a:latin typeface="Comic Sans MS" panose="030F0702030302020204" pitchFamily="66" charset="0"/>
              </a:rPr>
              <a:t>treshold</a:t>
            </a:r>
            <a:r>
              <a:rPr lang="tr-TR" sz="2000" b="1" dirty="0" smtClean="0">
                <a:latin typeface="Comic Sans MS" panose="030F0702030302020204" pitchFamily="66" charset="0"/>
              </a:rPr>
              <a:t> </a:t>
            </a:r>
            <a:r>
              <a:rPr lang="tr-TR" sz="2000" b="1" dirty="0" err="1" smtClean="0">
                <a:latin typeface="Comic Sans MS" panose="030F0702030302020204" pitchFamily="66" charset="0"/>
              </a:rPr>
              <a:t>voltage</a:t>
            </a:r>
            <a:r>
              <a:rPr lang="tr-TR" sz="2000" dirty="0" smtClean="0">
                <a:latin typeface="Comic Sans MS" panose="030F0702030302020204" pitchFamily="66" charset="0"/>
              </a:rPr>
              <a:t>.</a:t>
            </a:r>
            <a:endParaRPr lang="tr-TR" sz="2000" dirty="0">
              <a:latin typeface="Comic Sans MS" panose="030F0702030302020204" pitchFamily="66" charset="0"/>
            </a:endParaRPr>
          </a:p>
        </p:txBody>
      </p:sp>
    </p:spTree>
    <p:extLst>
      <p:ext uri="{BB962C8B-B14F-4D97-AF65-F5344CB8AC3E}">
        <p14:creationId xmlns:p14="http://schemas.microsoft.com/office/powerpoint/2010/main" val="2705971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3690" y="965489"/>
            <a:ext cx="5036127" cy="503093"/>
          </a:xfrm>
        </p:spPr>
        <p:txBody>
          <a:bodyPr>
            <a:noAutofit/>
          </a:bodyPr>
          <a:lstStyle/>
          <a:p>
            <a:r>
              <a:rPr lang="tr-TR" dirty="0" err="1">
                <a:latin typeface="Comic Sans MS" panose="030F0702030302020204" pitchFamily="66" charset="0"/>
              </a:rPr>
              <a:t>Threshold</a:t>
            </a:r>
            <a:r>
              <a:rPr lang="tr-TR" dirty="0">
                <a:latin typeface="Comic Sans MS" panose="030F0702030302020204" pitchFamily="66" charset="0"/>
              </a:rPr>
              <a:t> </a:t>
            </a:r>
            <a:r>
              <a:rPr lang="tr-TR" dirty="0" err="1">
                <a:latin typeface="Comic Sans MS" panose="030F0702030302020204" pitchFamily="66" charset="0"/>
              </a:rPr>
              <a:t>Voltage</a:t>
            </a:r>
            <a:endParaRPr lang="tr-TR" sz="3200" dirty="0">
              <a:latin typeface="Comic Sans MS" panose="030F0702030302020204" pitchFamily="66" charset="0"/>
            </a:endParaRPr>
          </a:p>
        </p:txBody>
      </p:sp>
      <p:sp>
        <p:nvSpPr>
          <p:cNvPr id="4" name="TextBox 3"/>
          <p:cNvSpPr txBox="1"/>
          <p:nvPr/>
        </p:nvSpPr>
        <p:spPr>
          <a:xfrm>
            <a:off x="533399" y="2087418"/>
            <a:ext cx="11372273" cy="427809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latin typeface="Comic Sans MS" panose="030F0702030302020204" pitchFamily="66" charset="0"/>
              </a:rPr>
              <a:t>One of the most important parameters of the MOS transistor is the threshold voltage V</a:t>
            </a:r>
            <a:r>
              <a:rPr lang="en-US" sz="1400" dirty="0">
                <a:latin typeface="Comic Sans MS" panose="030F0702030302020204" pitchFamily="66" charset="0"/>
              </a:rPr>
              <a:t>TN</a:t>
            </a:r>
            <a:r>
              <a:rPr lang="en-US" sz="2400" dirty="0" smtClean="0">
                <a:latin typeface="Comic Sans MS" panose="030F0702030302020204" pitchFamily="66" charset="0"/>
              </a:rPr>
              <a:t>.</a:t>
            </a:r>
            <a:r>
              <a:rPr lang="tr-TR" sz="2400" dirty="0" smtClean="0">
                <a:latin typeface="Comic Sans MS" panose="030F0702030302020204" pitchFamily="66" charset="0"/>
              </a:rPr>
              <a:t> </a:t>
            </a:r>
          </a:p>
          <a:p>
            <a:pPr marL="285750" indent="-285750">
              <a:lnSpc>
                <a:spcPct val="150000"/>
              </a:lnSpc>
              <a:buFont typeface="Arial" panose="020B0604020202020204" pitchFamily="34" charset="0"/>
              <a:buChar char="•"/>
            </a:pPr>
            <a:r>
              <a:rPr lang="tr-TR" sz="2400" dirty="0" smtClean="0">
                <a:latin typeface="Comic Sans MS" panose="030F0702030302020204" pitchFamily="66" charset="0"/>
              </a:rPr>
              <a:t>The </a:t>
            </a:r>
            <a:r>
              <a:rPr lang="tr-TR" sz="2400" dirty="0" err="1" smtClean="0">
                <a:latin typeface="Comic Sans MS" panose="030F0702030302020204" pitchFamily="66" charset="0"/>
              </a:rPr>
              <a:t>value</a:t>
            </a:r>
            <a:r>
              <a:rPr lang="tr-TR" sz="2400" dirty="0" smtClean="0">
                <a:latin typeface="Comic Sans MS" panose="030F0702030302020204" pitchFamily="66" charset="0"/>
              </a:rPr>
              <a:t> of VTN is </a:t>
            </a:r>
            <a:r>
              <a:rPr lang="tr-TR" sz="2400" dirty="0" err="1" smtClean="0">
                <a:latin typeface="Comic Sans MS" panose="030F0702030302020204" pitchFamily="66" charset="0"/>
              </a:rPr>
              <a:t>controlled</a:t>
            </a:r>
            <a:r>
              <a:rPr lang="tr-TR" sz="2400" dirty="0" smtClean="0">
                <a:latin typeface="Comic Sans MS" panose="030F0702030302020204" pitchFamily="66" charset="0"/>
              </a:rPr>
              <a:t> </a:t>
            </a:r>
            <a:r>
              <a:rPr lang="tr-TR" sz="2400" dirty="0" err="1" smtClean="0">
                <a:latin typeface="Comic Sans MS" panose="030F0702030302020204" pitchFamily="66" charset="0"/>
              </a:rPr>
              <a:t>during</a:t>
            </a:r>
            <a:r>
              <a:rPr lang="tr-TR" sz="2400" dirty="0" smtClean="0">
                <a:latin typeface="Comic Sans MS" panose="030F0702030302020204" pitchFamily="66" charset="0"/>
              </a:rPr>
              <a:t> </a:t>
            </a:r>
            <a:r>
              <a:rPr lang="tr-TR" sz="2400" dirty="0" err="1" smtClean="0">
                <a:latin typeface="Comic Sans MS" panose="030F0702030302020204" pitchFamily="66" charset="0"/>
              </a:rPr>
              <a:t>device</a:t>
            </a:r>
            <a:r>
              <a:rPr lang="tr-TR" sz="2400" dirty="0" smtClean="0">
                <a:latin typeface="Comic Sans MS" panose="030F0702030302020204" pitchFamily="66" charset="0"/>
              </a:rPr>
              <a:t> </a:t>
            </a:r>
            <a:r>
              <a:rPr lang="tr-TR" sz="2400" dirty="0" err="1" smtClean="0">
                <a:latin typeface="Comic Sans MS" panose="030F0702030302020204" pitchFamily="66" charset="0"/>
              </a:rPr>
              <a:t>fabrication</a:t>
            </a:r>
            <a:r>
              <a:rPr lang="tr-TR" sz="2400" dirty="0">
                <a:latin typeface="Comic Sans MS" panose="030F0702030302020204" pitchFamily="66" charset="0"/>
              </a:rPr>
              <a:t> </a:t>
            </a:r>
            <a:r>
              <a:rPr lang="tr-TR" sz="2400" dirty="0" err="1" smtClean="0">
                <a:latin typeface="Comic Sans MS" panose="030F0702030302020204" pitchFamily="66" charset="0"/>
              </a:rPr>
              <a:t>and</a:t>
            </a:r>
            <a:r>
              <a:rPr lang="tr-TR" sz="2400" dirty="0" smtClean="0">
                <a:latin typeface="Comic Sans MS" panose="030F0702030302020204" pitchFamily="66" charset="0"/>
              </a:rPr>
              <a:t> </a:t>
            </a:r>
            <a:r>
              <a:rPr lang="tr-TR" sz="2400" dirty="0" err="1" smtClean="0">
                <a:latin typeface="Comic Sans MS" panose="030F0702030302020204" pitchFamily="66" charset="0"/>
              </a:rPr>
              <a:t>typically</a:t>
            </a:r>
            <a:r>
              <a:rPr lang="tr-TR" sz="2400" dirty="0" smtClean="0">
                <a:latin typeface="Comic Sans MS" panose="030F0702030302020204" pitchFamily="66" charset="0"/>
              </a:rPr>
              <a:t> </a:t>
            </a:r>
            <a:r>
              <a:rPr lang="tr-TR" sz="2400" dirty="0" err="1" smtClean="0">
                <a:latin typeface="Comic Sans MS" panose="030F0702030302020204" pitchFamily="66" charset="0"/>
              </a:rPr>
              <a:t>lies</a:t>
            </a:r>
            <a:r>
              <a:rPr lang="tr-TR" sz="2400" dirty="0" smtClean="0">
                <a:latin typeface="Comic Sans MS" panose="030F0702030302020204" pitchFamily="66" charset="0"/>
              </a:rPr>
              <a:t> in the </a:t>
            </a:r>
            <a:r>
              <a:rPr lang="tr-TR" sz="2400" dirty="0" err="1" smtClean="0">
                <a:latin typeface="Comic Sans MS" panose="030F0702030302020204" pitchFamily="66" charset="0"/>
              </a:rPr>
              <a:t>range</a:t>
            </a:r>
            <a:r>
              <a:rPr lang="tr-TR" sz="2400" dirty="0" smtClean="0">
                <a:latin typeface="Comic Sans MS" panose="030F0702030302020204" pitchFamily="66" charset="0"/>
              </a:rPr>
              <a:t> of 0.3-1 V . </a:t>
            </a:r>
          </a:p>
          <a:p>
            <a:pPr marL="285750" indent="-285750">
              <a:lnSpc>
                <a:spcPct val="150000"/>
              </a:lnSpc>
              <a:buFont typeface="Arial" panose="020B0604020202020204" pitchFamily="34" charset="0"/>
              <a:buChar char="•"/>
            </a:pPr>
            <a:r>
              <a:rPr lang="en-US" sz="2400" dirty="0">
                <a:latin typeface="Comic Sans MS" panose="030F0702030302020204" pitchFamily="66" charset="0"/>
              </a:rPr>
              <a:t>The gate voltage when the negative charge density is equal to the previous hole density is called the threshold voltage and is indicated by the Vth symbol.</a:t>
            </a:r>
            <a:endParaRPr lang="tr-TR" sz="2400" dirty="0" smtClean="0">
              <a:latin typeface="Comic Sans MS" panose="030F0702030302020204" pitchFamily="66" charset="0"/>
            </a:endParaRPr>
          </a:p>
          <a:p>
            <a:pPr marL="285750" indent="-285750">
              <a:buFont typeface="Arial" panose="020B0604020202020204" pitchFamily="34" charset="0"/>
              <a:buChar char="•"/>
            </a:pPr>
            <a:endParaRPr lang="tr-TR" sz="2000" dirty="0">
              <a:latin typeface="Comic Sans MS" panose="030F0702030302020204" pitchFamily="66" charset="0"/>
            </a:endParaRPr>
          </a:p>
        </p:txBody>
      </p:sp>
    </p:spTree>
    <p:extLst>
      <p:ext uri="{BB962C8B-B14F-4D97-AF65-F5344CB8AC3E}">
        <p14:creationId xmlns:p14="http://schemas.microsoft.com/office/powerpoint/2010/main" val="4573115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830" y="752764"/>
            <a:ext cx="5810250" cy="601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3555" name="Picture 8"/>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7334249" y="1510571"/>
            <a:ext cx="3708400" cy="3619500"/>
          </a:xfrm>
          <a:noFill/>
        </p:spPr>
      </p:pic>
      <p:sp>
        <p:nvSpPr>
          <p:cNvPr id="23556" name="Text Box 6"/>
          <p:cNvSpPr txBox="1">
            <a:spLocks noChangeArrowheads="1"/>
          </p:cNvSpPr>
          <p:nvPr/>
        </p:nvSpPr>
        <p:spPr bwMode="auto">
          <a:xfrm>
            <a:off x="7459805" y="2475308"/>
            <a:ext cx="402099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50000"/>
              </a:spcBef>
              <a:spcAft>
                <a:spcPct val="0"/>
              </a:spcAft>
              <a:buNone/>
            </a:pPr>
            <a:r>
              <a:rPr lang="en-US" sz="2400" dirty="0">
                <a:latin typeface="Comic Sans MS" panose="030F0702030302020204" pitchFamily="66" charset="0"/>
              </a:rPr>
              <a:t>Before the channel is formed</a:t>
            </a:r>
            <a:endParaRPr lang="en-US" altLang="tr-TR" sz="2400" dirty="0">
              <a:solidFill>
                <a:srgbClr val="000000"/>
              </a:solidFill>
              <a:latin typeface="Comic Sans MS" panose="030F0702030302020204" pitchFamily="66" charset="0"/>
            </a:endParaRPr>
          </a:p>
        </p:txBody>
      </p:sp>
      <p:sp>
        <p:nvSpPr>
          <p:cNvPr id="23557" name="Text Box 7"/>
          <p:cNvSpPr txBox="1">
            <a:spLocks noChangeArrowheads="1"/>
          </p:cNvSpPr>
          <p:nvPr/>
        </p:nvSpPr>
        <p:spPr bwMode="auto">
          <a:xfrm>
            <a:off x="7334249" y="5387110"/>
            <a:ext cx="398029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0" fontAlgn="base" hangingPunct="0">
              <a:spcBef>
                <a:spcPct val="50000"/>
              </a:spcBef>
              <a:spcAft>
                <a:spcPct val="0"/>
              </a:spcAft>
              <a:buNone/>
            </a:pPr>
            <a:r>
              <a:rPr lang="en-US" sz="2400" dirty="0">
                <a:latin typeface="Comic Sans MS" panose="030F0702030302020204" pitchFamily="66" charset="0"/>
              </a:rPr>
              <a:t>After the channel has been formed</a:t>
            </a:r>
            <a:endParaRPr lang="en-US" altLang="tr-TR" sz="2400" dirty="0">
              <a:solidFill>
                <a:srgbClr val="000000"/>
              </a:solidFill>
              <a:latin typeface="Comic Sans MS" panose="030F0702030302020204" pitchFamily="66" charset="0"/>
            </a:endParaRPr>
          </a:p>
        </p:txBody>
      </p:sp>
      <p:sp>
        <p:nvSpPr>
          <p:cNvPr id="2" name="TextBox 1"/>
          <p:cNvSpPr txBox="1"/>
          <p:nvPr/>
        </p:nvSpPr>
        <p:spPr>
          <a:xfrm>
            <a:off x="3703782" y="179059"/>
            <a:ext cx="4954443" cy="461665"/>
          </a:xfrm>
          <a:prstGeom prst="rect">
            <a:avLst/>
          </a:prstGeom>
          <a:noFill/>
        </p:spPr>
        <p:txBody>
          <a:bodyPr wrap="square" rtlCol="0">
            <a:spAutoFit/>
          </a:bodyPr>
          <a:lstStyle/>
          <a:p>
            <a:r>
              <a:rPr lang="tr-TR" altLang="en-US" sz="2400" dirty="0">
                <a:solidFill>
                  <a:srgbClr val="FF0000"/>
                </a:solidFill>
                <a:latin typeface="Comic Sans MS" panose="030F0702030302020204" pitchFamily="66" charset="0"/>
              </a:rPr>
              <a:t>N- </a:t>
            </a:r>
            <a:r>
              <a:rPr lang="en-US" altLang="en-US" sz="2400" dirty="0">
                <a:solidFill>
                  <a:srgbClr val="FF0000"/>
                </a:solidFill>
                <a:latin typeface="Comic Sans MS" panose="030F0702030302020204" pitchFamily="66" charset="0"/>
              </a:rPr>
              <a:t>type </a:t>
            </a:r>
            <a:r>
              <a:rPr lang="en-US" altLang="en-US" sz="2400" dirty="0" smtClean="0">
                <a:solidFill>
                  <a:srgbClr val="FF0000"/>
                </a:solidFill>
                <a:latin typeface="Comic Sans MS" panose="030F0702030302020204" pitchFamily="66" charset="0"/>
              </a:rPr>
              <a:t>Enhancement</a:t>
            </a:r>
            <a:r>
              <a:rPr lang="tr-TR" altLang="en-US" sz="2400" dirty="0" smtClean="0">
                <a:solidFill>
                  <a:srgbClr val="FF0000"/>
                </a:solidFill>
                <a:latin typeface="Comic Sans MS" panose="030F0702030302020204" pitchFamily="66" charset="0"/>
              </a:rPr>
              <a:t> </a:t>
            </a:r>
            <a:r>
              <a:rPr lang="tr-TR" sz="2400" dirty="0" smtClean="0">
                <a:solidFill>
                  <a:srgbClr val="FF0000"/>
                </a:solidFill>
                <a:latin typeface="Comic Sans MS" panose="030F0702030302020204" pitchFamily="66" charset="0"/>
              </a:rPr>
              <a:t>MOSFET</a:t>
            </a:r>
            <a:endParaRPr lang="tr-TR" sz="2400" b="1" dirty="0">
              <a:solidFill>
                <a:srgbClr val="FF0000"/>
              </a:solidFill>
              <a:latin typeface="Comic Sans MS" panose="030F0702030302020204" pitchFamily="66" charset="0"/>
            </a:endParaRPr>
          </a:p>
        </p:txBody>
      </p:sp>
    </p:spTree>
    <p:extLst>
      <p:ext uri="{BB962C8B-B14F-4D97-AF65-F5344CB8AC3E}">
        <p14:creationId xmlns:p14="http://schemas.microsoft.com/office/powerpoint/2010/main" val="19111596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5477</TotalTime>
  <Words>1096</Words>
  <Application>Microsoft Office PowerPoint</Application>
  <PresentationFormat>Geniş ekran</PresentationFormat>
  <Paragraphs>100</Paragraphs>
  <Slides>32</Slides>
  <Notes>6</Notes>
  <HiddenSlides>0</HiddenSlides>
  <MMClips>0</MMClips>
  <ScaleCrop>false</ScaleCrop>
  <HeadingPairs>
    <vt:vector size="6" baseType="variant">
      <vt:variant>
        <vt:lpstr>Kullanılan Yazı Tipleri</vt:lpstr>
      </vt:variant>
      <vt:variant>
        <vt:i4>10</vt:i4>
      </vt:variant>
      <vt:variant>
        <vt:lpstr>Tema</vt:lpstr>
      </vt:variant>
      <vt:variant>
        <vt:i4>4</vt:i4>
      </vt:variant>
      <vt:variant>
        <vt:lpstr>Slayt Başlıkları</vt:lpstr>
      </vt:variant>
      <vt:variant>
        <vt:i4>32</vt:i4>
      </vt:variant>
    </vt:vector>
  </HeadingPairs>
  <TitlesOfParts>
    <vt:vector size="46" baseType="lpstr">
      <vt:lpstr>Arial</vt:lpstr>
      <vt:lpstr>Calibri</vt:lpstr>
      <vt:lpstr>Calibri Light</vt:lpstr>
      <vt:lpstr>Comic Sans MS</vt:lpstr>
      <vt:lpstr>Georgia</vt:lpstr>
      <vt:lpstr>新細明體</vt:lpstr>
      <vt:lpstr>Roboto</vt:lpstr>
      <vt:lpstr>Symbol</vt:lpstr>
      <vt:lpstr>Trebuchet MS</vt:lpstr>
      <vt:lpstr>Wingdings</vt:lpstr>
      <vt:lpstr>Office Theme</vt:lpstr>
      <vt:lpstr>Default Design</vt:lpstr>
      <vt:lpstr>3_Default Design</vt:lpstr>
      <vt:lpstr>4_Default Design</vt:lpstr>
      <vt:lpstr>Field Effect Transistor (Alan Etkili Transistör) MOSFET</vt:lpstr>
      <vt:lpstr>PowerPoint Sunusu</vt:lpstr>
      <vt:lpstr>PowerPoint Sunusu</vt:lpstr>
      <vt:lpstr>Cross-Sectional View of  n channel Enhancement Mode Transistor</vt:lpstr>
      <vt:lpstr>PowerPoint Sunusu</vt:lpstr>
      <vt:lpstr>The Operation of Metal Oxide Field Efect Transistor (MOSFET)</vt:lpstr>
      <vt:lpstr>Field Effect Transistor Operation</vt:lpstr>
      <vt:lpstr>Threshold Voltage</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Symbol of N- type Enhancement MOSFET </vt:lpstr>
      <vt:lpstr>Symbol of P- type Enhancement MOSFET</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itu</dc:creator>
  <cp:lastModifiedBy>itu</cp:lastModifiedBy>
  <cp:revision>215</cp:revision>
  <dcterms:created xsi:type="dcterms:W3CDTF">2019-04-21T06:53:43Z</dcterms:created>
  <dcterms:modified xsi:type="dcterms:W3CDTF">2020-05-04T20:55:17Z</dcterms:modified>
</cp:coreProperties>
</file>