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8" r:id="rId12"/>
    <p:sldId id="355" r:id="rId13"/>
    <p:sldId id="356" r:id="rId14"/>
    <p:sldId id="357" r:id="rId15"/>
    <p:sldId id="343" r:id="rId16"/>
    <p:sldId id="346" r:id="rId17"/>
    <p:sldId id="345" r:id="rId18"/>
    <p:sldId id="344" r:id="rId19"/>
    <p:sldId id="342" r:id="rId20"/>
    <p:sldId id="341" r:id="rId21"/>
    <p:sldId id="340" r:id="rId22"/>
    <p:sldId id="350" r:id="rId23"/>
    <p:sldId id="351" r:id="rId24"/>
    <p:sldId id="352" r:id="rId25"/>
    <p:sldId id="353" r:id="rId26"/>
    <p:sldId id="354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1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5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2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2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09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2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8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6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5E5C-4EB7-4C9A-A511-059D3D63CF25}" type="datetimeFigureOut">
              <a:rPr lang="tr-TR" smtClean="0"/>
              <a:t>20.04.2020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1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235200" y="193963"/>
            <a:ext cx="755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Small </a:t>
            </a:r>
            <a:r>
              <a:rPr lang="tr-TR" sz="2800" b="1" dirty="0" smtClean="0">
                <a:latin typeface="Comic Sans MS" panose="030F0702030302020204" pitchFamily="66" charset="0"/>
              </a:rPr>
              <a:t>S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ignal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tr-TR" sz="2800" b="1" dirty="0" smtClean="0">
                <a:latin typeface="Comic Sans MS" panose="030F0702030302020204" pitchFamily="66" charset="0"/>
              </a:rPr>
              <a:t>B</a:t>
            </a:r>
            <a:r>
              <a:rPr lang="en-US" sz="2800" b="1" dirty="0" err="1" smtClean="0">
                <a:latin typeface="Comic Sans MS" panose="030F0702030302020204" pitchFamily="66" charset="0"/>
              </a:rPr>
              <a:t>ehavior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latin typeface="Comic Sans MS" panose="030F0702030302020204" pitchFamily="66" charset="0"/>
              </a:rPr>
              <a:t>of the </a:t>
            </a:r>
            <a:r>
              <a:rPr lang="tr-TR" sz="2800" b="1" dirty="0" smtClean="0">
                <a:latin typeface="Comic Sans MS" panose="030F0702030302020204" pitchFamily="66" charset="0"/>
              </a:rPr>
              <a:t>T</a:t>
            </a:r>
            <a:r>
              <a:rPr lang="en-US" sz="2800" b="1" dirty="0" err="1" smtClean="0">
                <a:latin typeface="Comic Sans MS" panose="030F0702030302020204" pitchFamily="66" charset="0"/>
              </a:rPr>
              <a:t>ransistor</a:t>
            </a:r>
            <a:endParaRPr lang="tr-TR" sz="2800" b="1" dirty="0">
              <a:latin typeface="Comic Sans MS" panose="030F0702030302020204" pitchFamily="66" charset="0"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905164" y="895927"/>
            <a:ext cx="9670472" cy="81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806305" y="4274866"/>
            <a:ext cx="497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Demonstration</a:t>
            </a:r>
            <a:r>
              <a:rPr lang="tr-TR" sz="2000" dirty="0" smtClean="0">
                <a:latin typeface="Comic Sans MS" panose="030F0702030302020204" pitchFamily="66" charset="0"/>
              </a:rPr>
              <a:t> of the </a:t>
            </a:r>
            <a:r>
              <a:rPr lang="tr-TR" sz="2000" dirty="0" err="1" smtClean="0">
                <a:latin typeface="Comic Sans MS" panose="030F0702030302020204" pitchFamily="66" charset="0"/>
              </a:rPr>
              <a:t>small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changes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83491" y="895927"/>
            <a:ext cx="10215418" cy="99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50" y="717183"/>
            <a:ext cx="9795510" cy="3378939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0" y="4777705"/>
            <a:ext cx="12070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Since the current and voltage relations of BJT are not linear, electronic circuits containing </a:t>
            </a:r>
            <a:r>
              <a:rPr lang="en-US" sz="2400" dirty="0" err="1">
                <a:latin typeface="Comic Sans MS" panose="030F0702030302020204" pitchFamily="66" charset="0"/>
              </a:rPr>
              <a:t>BJt</a:t>
            </a:r>
            <a:r>
              <a:rPr lang="en-US" sz="2400" dirty="0">
                <a:latin typeface="Comic Sans MS" panose="030F0702030302020204" pitchFamily="66" charset="0"/>
              </a:rPr>
              <a:t> cannot be resolved by known linear circuit analysis methods.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For </a:t>
            </a:r>
            <a:r>
              <a:rPr lang="en-US" sz="2400" dirty="0">
                <a:latin typeface="Comic Sans MS" panose="030F0702030302020204" pitchFamily="66" charset="0"/>
              </a:rPr>
              <a:t>this, some parameters belonging to the transistor can be obtained and a small </a:t>
            </a:r>
            <a:r>
              <a:rPr lang="en-US" sz="2400" dirty="0" smtClean="0">
                <a:latin typeface="Comic Sans MS" panose="030F0702030302020204" pitchFamily="66" charset="0"/>
              </a:rPr>
              <a:t>sign</a:t>
            </a:r>
            <a:r>
              <a:rPr lang="tr-TR" sz="2400" dirty="0" smtClean="0">
                <a:latin typeface="Comic Sans MS" panose="030F0702030302020204" pitchFamily="66" charset="0"/>
              </a:rPr>
              <a:t>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model can be established.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Since </a:t>
            </a:r>
            <a:r>
              <a:rPr lang="en-US" sz="2400" dirty="0">
                <a:latin typeface="Comic Sans MS" panose="030F0702030302020204" pitchFamily="66" charset="0"/>
              </a:rPr>
              <a:t>the small </a:t>
            </a:r>
            <a:r>
              <a:rPr lang="en-US" sz="2400" dirty="0" smtClean="0">
                <a:latin typeface="Comic Sans MS" panose="030F0702030302020204" pitchFamily="66" charset="0"/>
              </a:rPr>
              <a:t>sign</a:t>
            </a:r>
            <a:r>
              <a:rPr lang="tr-TR" sz="2400" dirty="0" smtClean="0">
                <a:latin typeface="Comic Sans MS" panose="030F0702030302020204" pitchFamily="66" charset="0"/>
              </a:rPr>
              <a:t>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model consists of linear elements, it can be easily analyzed.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040" y="659184"/>
            <a:ext cx="9262120" cy="1131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72" y="2856547"/>
            <a:ext cx="7038975" cy="248602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665123" y="246806"/>
            <a:ext cx="6604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err="1">
                <a:latin typeface="Comic Sans MS" panose="030F0702030302020204" pitchFamily="66" charset="0"/>
              </a:rPr>
              <a:t>Parametric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Equivalent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Circuit</a:t>
            </a:r>
            <a:endParaRPr lang="tr-TR" sz="2400" b="1" dirty="0"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726871" y="5772728"/>
            <a:ext cx="507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omic Sans MS" panose="030F0702030302020204" pitchFamily="66" charset="0"/>
              </a:rPr>
              <a:t>h- </a:t>
            </a:r>
            <a:r>
              <a:rPr lang="tr-TR" sz="2400" dirty="0" err="1">
                <a:latin typeface="Comic Sans MS" panose="030F0702030302020204" pitchFamily="66" charset="0"/>
              </a:rPr>
              <a:t>parameters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latin typeface="Comic Sans MS" panose="030F0702030302020204" pitchFamily="66" charset="0"/>
              </a:rPr>
              <a:t>equivalent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latin typeface="Comic Sans MS" panose="030F0702030302020204" pitchFamily="66" charset="0"/>
              </a:rPr>
              <a:t>circuit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cxnSp>
        <p:nvCxnSpPr>
          <p:cNvPr id="5" name="Düz Ok Bağlayıcısı 4"/>
          <p:cNvCxnSpPr/>
          <p:nvPr/>
        </p:nvCxnSpPr>
        <p:spPr>
          <a:xfrm>
            <a:off x="4927600" y="2399818"/>
            <a:ext cx="1487963" cy="1383665"/>
          </a:xfrm>
          <a:prstGeom prst="straightConnector1">
            <a:avLst/>
          </a:prstGeom>
          <a:ln w="31750" cmpd="sng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426690" y="1972435"/>
            <a:ext cx="377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>
                <a:latin typeface="Comic Sans MS" panose="030F0702030302020204" pitchFamily="66" charset="0"/>
              </a:rPr>
              <a:t>Dependent</a:t>
            </a:r>
            <a:r>
              <a:rPr lang="tr-TR" sz="2000" b="1" dirty="0" smtClean="0">
                <a:latin typeface="Comic Sans MS" panose="030F0702030302020204" pitchFamily="66" charset="0"/>
              </a:rPr>
              <a:t> </a:t>
            </a:r>
            <a:r>
              <a:rPr lang="tr-TR" sz="2000" b="1" dirty="0" err="1" smtClean="0">
                <a:latin typeface="Comic Sans MS" panose="030F0702030302020204" pitchFamily="66" charset="0"/>
              </a:rPr>
              <a:t>current</a:t>
            </a:r>
            <a:r>
              <a:rPr lang="tr-TR" sz="2000" b="1" dirty="0" smtClean="0">
                <a:latin typeface="Comic Sans MS" panose="030F0702030302020204" pitchFamily="66" charset="0"/>
              </a:rPr>
              <a:t> </a:t>
            </a:r>
            <a:r>
              <a:rPr lang="tr-TR" sz="2000" b="1" dirty="0" err="1">
                <a:latin typeface="Comic Sans MS" panose="030F0702030302020204" pitchFamily="66" charset="0"/>
              </a:rPr>
              <a:t>s</a:t>
            </a:r>
            <a:r>
              <a:rPr lang="tr-TR" sz="2000" b="1" dirty="0" err="1" smtClean="0">
                <a:latin typeface="Comic Sans MS" panose="030F0702030302020204" pitchFamily="66" charset="0"/>
              </a:rPr>
              <a:t>ource</a:t>
            </a:r>
            <a:endParaRPr lang="tr-TR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4165601" y="101601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latin typeface="Comic Sans MS" panose="030F0702030302020204" pitchFamily="66" charset="0"/>
              </a:rPr>
              <a:t>Transistor </a:t>
            </a:r>
            <a:r>
              <a:rPr lang="tr-TR" sz="2400" dirty="0" err="1">
                <a:latin typeface="Comic Sans MS" panose="030F0702030302020204" pitchFamily="66" charset="0"/>
              </a:rPr>
              <a:t>A</a:t>
            </a:r>
            <a:r>
              <a:rPr lang="tr-TR" sz="2400" dirty="0" err="1" smtClean="0">
                <a:latin typeface="Comic Sans MS" panose="030F0702030302020204" pitchFamily="66" charset="0"/>
              </a:rPr>
              <a:t>mplifiers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14914" y="481546"/>
            <a:ext cx="11702473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Bipolar transistors can be used as voltage or current amplifiers. The transistor, which will work as a </a:t>
            </a:r>
            <a:r>
              <a:rPr lang="tr-TR" dirty="0" err="1" smtClean="0">
                <a:latin typeface="Comic Sans MS" panose="030F0702030302020204" pitchFamily="66" charset="0"/>
              </a:rPr>
              <a:t>amplifier</a:t>
            </a:r>
            <a:r>
              <a:rPr lang="en-US" dirty="0" smtClean="0">
                <a:latin typeface="Comic Sans MS" panose="030F0702030302020204" pitchFamily="66" charset="0"/>
              </a:rPr>
              <a:t>, </a:t>
            </a:r>
            <a:r>
              <a:rPr lang="en-US" dirty="0">
                <a:latin typeface="Comic Sans MS" panose="030F0702030302020204" pitchFamily="66" charset="0"/>
              </a:rPr>
              <a:t>can be connected in three different ways depending on the terminal selection to be used in the input and output ports: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a) </a:t>
            </a:r>
            <a:r>
              <a:rPr lang="tr-TR" b="1" dirty="0" smtClean="0">
                <a:latin typeface="Comic Sans MS" panose="030F0702030302020204" pitchFamily="66" charset="0"/>
              </a:rPr>
              <a:t>C</a:t>
            </a:r>
            <a:r>
              <a:rPr lang="en-US" b="1" dirty="0" err="1" smtClean="0">
                <a:latin typeface="Comic Sans MS" panose="030F0702030302020204" pitchFamily="66" charset="0"/>
              </a:rPr>
              <a:t>ommon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base circuit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b) </a:t>
            </a:r>
            <a:r>
              <a:rPr lang="tr-TR" b="1" dirty="0" smtClean="0">
                <a:latin typeface="Comic Sans MS" panose="030F0702030302020204" pitchFamily="66" charset="0"/>
              </a:rPr>
              <a:t>C</a:t>
            </a:r>
            <a:r>
              <a:rPr lang="en-US" b="1" dirty="0" err="1" smtClean="0">
                <a:latin typeface="Comic Sans MS" panose="030F0702030302020204" pitchFamily="66" charset="0"/>
              </a:rPr>
              <a:t>ommon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emitter circuit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c) </a:t>
            </a:r>
            <a:r>
              <a:rPr lang="en-US" b="1" dirty="0">
                <a:latin typeface="Comic Sans MS" panose="030F0702030302020204" pitchFamily="66" charset="0"/>
              </a:rPr>
              <a:t>Common collector circuit (emitter output circuit</a:t>
            </a:r>
            <a:r>
              <a:rPr lang="en-US" b="1" dirty="0" smtClean="0">
                <a:latin typeface="Comic Sans MS" panose="030F0702030302020204" pitchFamily="66" charset="0"/>
              </a:rPr>
              <a:t>)</a:t>
            </a:r>
            <a:r>
              <a:rPr lang="en-US" b="1" dirty="0">
                <a:latin typeface="Comic Sans MS" panose="030F0702030302020204" pitchFamily="66" charset="0"/>
              </a:rPr>
              <a:t/>
            </a:r>
            <a:br>
              <a:rPr lang="en-US" b="1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Connection formats:</a:t>
            </a:r>
            <a:endParaRPr lang="tr-TR" dirty="0"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3" y="3354673"/>
            <a:ext cx="8803697" cy="35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28" y="1430193"/>
            <a:ext cx="10220325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7346" y="397164"/>
            <a:ext cx="4910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>
                <a:latin typeface="Comic Sans MS" panose="030F0702030302020204" pitchFamily="66" charset="0"/>
              </a:rPr>
              <a:t>Transistor </a:t>
            </a:r>
            <a:r>
              <a:rPr lang="tr-TR" sz="2800" b="1" dirty="0" err="1">
                <a:latin typeface="Comic Sans MS" panose="030F0702030302020204" pitchFamily="66" charset="0"/>
              </a:rPr>
              <a:t>Amplifiers</a:t>
            </a:r>
            <a:endParaRPr lang="tr-TR" sz="2800" b="1" dirty="0">
              <a:latin typeface="Comic Sans MS" panose="030F0702030302020204" pitchFamily="66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1088159" y="3718560"/>
            <a:ext cx="2996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Input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Signal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4683760" y="3695102"/>
            <a:ext cx="288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Amplifier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432800" y="361696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 err="1" smtClean="0">
                <a:latin typeface="Comic Sans MS" panose="030F0702030302020204" pitchFamily="66" charset="0"/>
              </a:rPr>
              <a:t>Output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Signal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270000" y="4592320"/>
            <a:ext cx="443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Current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Gain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Voltage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Gain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Power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Gain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743" y="254000"/>
            <a:ext cx="63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b="1" dirty="0" err="1" smtClean="0">
                <a:latin typeface="Comic Sans MS" panose="030F0702030302020204" pitchFamily="66" charset="0"/>
              </a:rPr>
              <a:t>Block</a:t>
            </a:r>
            <a:r>
              <a:rPr lang="tr-TR" sz="2400" b="1" dirty="0" smtClean="0">
                <a:latin typeface="Comic Sans MS" panose="030F0702030302020204" pitchFamily="66" charset="0"/>
              </a:rPr>
              <a:t> </a:t>
            </a:r>
            <a:r>
              <a:rPr lang="tr-TR" sz="2400" b="1" dirty="0" err="1" smtClean="0">
                <a:latin typeface="Comic Sans MS" panose="030F0702030302020204" pitchFamily="66" charset="0"/>
              </a:rPr>
              <a:t>Diagram</a:t>
            </a:r>
            <a:r>
              <a:rPr lang="tr-TR" sz="2400" b="1" dirty="0" smtClean="0">
                <a:latin typeface="Comic Sans MS" panose="030F0702030302020204" pitchFamily="66" charset="0"/>
              </a:rPr>
              <a:t> of </a:t>
            </a:r>
            <a:r>
              <a:rPr lang="tr-TR" sz="2400" b="1" dirty="0" err="1" smtClean="0">
                <a:latin typeface="Comic Sans MS" panose="030F0702030302020204" pitchFamily="66" charset="0"/>
              </a:rPr>
              <a:t>Amplifier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840"/>
            <a:ext cx="6167120" cy="569468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664960" y="329585"/>
            <a:ext cx="55270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Comic Sans MS" panose="030F0702030302020204" pitchFamily="66" charset="0"/>
              </a:rPr>
              <a:t>General </a:t>
            </a:r>
            <a:r>
              <a:rPr lang="tr-TR" sz="2400" b="1" dirty="0" err="1" smtClean="0">
                <a:latin typeface="Comic Sans MS" panose="030F0702030302020204" pitchFamily="66" charset="0"/>
              </a:rPr>
              <a:t>Definitions</a:t>
            </a:r>
            <a:endParaRPr lang="tr-TR" sz="2400" b="1" dirty="0" smtClean="0">
              <a:latin typeface="Comic Sans MS" panose="030F0702030302020204" pitchFamily="66" charset="0"/>
            </a:endParaRPr>
          </a:p>
          <a:p>
            <a:endParaRPr lang="tr-TR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Vs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r>
              <a:rPr lang="tr-TR" sz="2400" dirty="0" err="1" smtClean="0">
                <a:latin typeface="Comic Sans MS" panose="030F0702030302020204" pitchFamily="66" charset="0"/>
              </a:rPr>
              <a:t>Input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Signal</a:t>
            </a:r>
            <a:r>
              <a:rPr lang="tr-TR" sz="2400" dirty="0" smtClean="0">
                <a:latin typeface="Comic Sans MS" panose="030F0702030302020204" pitchFamily="66" charset="0"/>
              </a:rPr>
              <a:t> (</a:t>
            </a:r>
            <a:r>
              <a:rPr lang="tr-TR" sz="2400" dirty="0" err="1" smtClean="0">
                <a:latin typeface="Comic Sans MS" panose="030F0702030302020204" pitchFamily="66" charset="0"/>
              </a:rPr>
              <a:t>sourse</a:t>
            </a:r>
            <a:r>
              <a:rPr lang="tr-TR" sz="2400" dirty="0" smtClean="0">
                <a:latin typeface="Comic Sans MS" panose="030F0702030302020204" pitchFamily="66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Rs</a:t>
            </a:r>
            <a:r>
              <a:rPr lang="tr-TR" sz="2400" dirty="0" smtClean="0">
                <a:latin typeface="Comic Sans MS" panose="030F0702030302020204" pitchFamily="66" charset="0"/>
              </a:rPr>
              <a:t>: Source </a:t>
            </a:r>
            <a:r>
              <a:rPr lang="tr-TR" sz="2400" dirty="0" err="1" smtClean="0">
                <a:latin typeface="Comic Sans MS" panose="030F0702030302020204" pitchFamily="66" charset="0"/>
              </a:rPr>
              <a:t>intrinsic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resistance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Ri</a:t>
            </a:r>
            <a:r>
              <a:rPr lang="tr-TR" sz="2400" dirty="0" smtClean="0">
                <a:latin typeface="Comic Sans MS" panose="030F0702030302020204" pitchFamily="66" charset="0"/>
              </a:rPr>
              <a:t> :</a:t>
            </a:r>
            <a:r>
              <a:rPr lang="tr-TR" sz="2400" dirty="0" err="1" smtClean="0">
                <a:latin typeface="Comic Sans MS" panose="030F0702030302020204" pitchFamily="66" charset="0"/>
              </a:rPr>
              <a:t>Input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resistance</a:t>
            </a:r>
            <a:r>
              <a:rPr lang="tr-TR" sz="2400" dirty="0" smtClean="0">
                <a:latin typeface="Comic Sans MS" panose="030F0702030302020204" pitchFamily="66" charset="0"/>
              </a:rPr>
              <a:t> of </a:t>
            </a:r>
            <a:r>
              <a:rPr lang="tr-TR" sz="2400" dirty="0" err="1" smtClean="0">
                <a:latin typeface="Comic Sans MS" panose="030F0702030302020204" pitchFamily="66" charset="0"/>
              </a:rPr>
              <a:t>amplifier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Comic Sans MS" panose="030F0702030302020204" pitchFamily="66" charset="0"/>
              </a:rPr>
              <a:t>R</a:t>
            </a:r>
            <a:r>
              <a:rPr lang="tr-TR" sz="1400" dirty="0" smtClean="0">
                <a:latin typeface="Comic Sans MS" panose="030F0702030302020204" pitchFamily="66" charset="0"/>
              </a:rPr>
              <a:t>0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r>
              <a:rPr lang="tr-TR" sz="2400" dirty="0" err="1" smtClean="0">
                <a:latin typeface="Comic Sans MS" panose="030F0702030302020204" pitchFamily="66" charset="0"/>
              </a:rPr>
              <a:t>Outpur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resistance</a:t>
            </a:r>
            <a:r>
              <a:rPr lang="tr-TR" sz="2400" dirty="0" smtClean="0">
                <a:latin typeface="Comic Sans MS" panose="030F0702030302020204" pitchFamily="66" charset="0"/>
              </a:rPr>
              <a:t> of </a:t>
            </a:r>
            <a:r>
              <a:rPr lang="tr-TR" sz="2400" dirty="0" err="1" smtClean="0">
                <a:latin typeface="Comic Sans MS" panose="030F0702030302020204" pitchFamily="66" charset="0"/>
              </a:rPr>
              <a:t>amplifier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I</a:t>
            </a:r>
            <a:r>
              <a:rPr lang="tr-TR" sz="1400" dirty="0" err="1" smtClean="0">
                <a:latin typeface="Comic Sans MS" panose="030F0702030302020204" pitchFamily="66" charset="0"/>
              </a:rPr>
              <a:t>i</a:t>
            </a:r>
            <a:r>
              <a:rPr lang="tr-TR" sz="2400" dirty="0" err="1" smtClean="0">
                <a:latin typeface="Comic Sans MS" panose="030F0702030302020204" pitchFamily="66" charset="0"/>
              </a:rPr>
              <a:t>:Input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current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Comic Sans MS" panose="030F0702030302020204" pitchFamily="66" charset="0"/>
              </a:rPr>
              <a:t>I</a:t>
            </a:r>
            <a:r>
              <a:rPr lang="tr-TR" sz="1400" dirty="0" smtClean="0">
                <a:latin typeface="Comic Sans MS" panose="030F0702030302020204" pitchFamily="66" charset="0"/>
              </a:rPr>
              <a:t>0</a:t>
            </a:r>
            <a:r>
              <a:rPr lang="tr-TR" sz="2400" dirty="0" smtClean="0">
                <a:latin typeface="Comic Sans MS" panose="030F0702030302020204" pitchFamily="66" charset="0"/>
              </a:rPr>
              <a:t>:Output </a:t>
            </a:r>
            <a:r>
              <a:rPr lang="tr-TR" sz="2400" dirty="0" err="1" smtClean="0">
                <a:latin typeface="Comic Sans MS" panose="030F0702030302020204" pitchFamily="66" charset="0"/>
              </a:rPr>
              <a:t>current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>
                <a:latin typeface="Comic Sans MS" panose="030F0702030302020204" pitchFamily="66" charset="0"/>
              </a:rPr>
              <a:t>Vi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r>
              <a:rPr lang="tr-TR" sz="2400" dirty="0" err="1" smtClean="0">
                <a:latin typeface="Comic Sans MS" panose="030F0702030302020204" pitchFamily="66" charset="0"/>
              </a:rPr>
              <a:t>Input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voltage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smtClean="0">
                <a:latin typeface="Comic Sans MS" panose="030F0702030302020204" pitchFamily="66" charset="0"/>
              </a:rPr>
              <a:t>V</a:t>
            </a:r>
            <a:r>
              <a:rPr lang="tr-TR" sz="1200" dirty="0" smtClean="0">
                <a:latin typeface="Comic Sans MS" panose="030F0702030302020204" pitchFamily="66" charset="0"/>
              </a:rPr>
              <a:t>0</a:t>
            </a:r>
            <a:r>
              <a:rPr lang="tr-TR" sz="2400" dirty="0" smtClean="0">
                <a:latin typeface="Comic Sans MS" panose="030F0702030302020204" pitchFamily="66" charset="0"/>
              </a:rPr>
              <a:t>:Output </a:t>
            </a:r>
            <a:r>
              <a:rPr lang="tr-TR" sz="2400" dirty="0" err="1" smtClean="0">
                <a:latin typeface="Comic Sans MS" panose="030F0702030302020204" pitchFamily="66" charset="0"/>
              </a:rPr>
              <a:t>voltage</a:t>
            </a:r>
            <a:endParaRPr lang="tr-TR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66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782" y="735026"/>
            <a:ext cx="7746537" cy="27112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9782" y="193040"/>
            <a:ext cx="63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Block</a:t>
            </a:r>
            <a:r>
              <a:rPr lang="tr-TR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Diagram</a:t>
            </a:r>
            <a:r>
              <a:rPr lang="tr-TR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 of </a:t>
            </a:r>
            <a:r>
              <a:rPr lang="tr-TR" sz="24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Amplifier</a:t>
            </a:r>
            <a:endParaRPr lang="tr-TR" sz="24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783" y="3569639"/>
            <a:ext cx="7746536" cy="28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673" y="2439555"/>
            <a:ext cx="3276600" cy="3962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567709" y="117901"/>
            <a:ext cx="428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C</a:t>
            </a:r>
            <a:r>
              <a:rPr lang="en-US" sz="24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ommon</a:t>
            </a:r>
            <a:r>
              <a:rPr lang="en-US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 base </a:t>
            </a:r>
            <a:r>
              <a:rPr lang="en-US" sz="2400" b="1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circuit</a:t>
            </a:r>
            <a:endParaRPr lang="tr-TR" sz="2400" b="1" dirty="0"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83127" y="579566"/>
            <a:ext cx="97166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Comic Sans MS" panose="030F0702030302020204" pitchFamily="66" charset="0"/>
              </a:rPr>
              <a:t>T</a:t>
            </a:r>
            <a:r>
              <a:rPr lang="en-US" sz="2000" dirty="0" smtClean="0">
                <a:latin typeface="Comic Sans MS" panose="030F0702030302020204" pitchFamily="66" charset="0"/>
              </a:rPr>
              <a:t>he </a:t>
            </a:r>
            <a:r>
              <a:rPr lang="en-US" sz="2000" dirty="0">
                <a:latin typeface="Comic Sans MS" panose="030F0702030302020204" pitchFamily="66" charset="0"/>
              </a:rPr>
              <a:t>input sign is applied to the emitter. </a:t>
            </a:r>
            <a:endParaRPr lang="tr-TR" sz="2000" dirty="0" smtClean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The </a:t>
            </a:r>
            <a:r>
              <a:rPr lang="en-US" sz="2000" dirty="0">
                <a:latin typeface="Comic Sans MS" panose="030F0702030302020204" pitchFamily="66" charset="0"/>
              </a:rPr>
              <a:t>output is taken from the collector end. </a:t>
            </a:r>
            <a:endParaRPr lang="tr-TR" sz="2000" dirty="0" smtClean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mic Sans MS" panose="030F0702030302020204" pitchFamily="66" charset="0"/>
              </a:rPr>
              <a:t>If a voltage as small as </a:t>
            </a:r>
            <a:r>
              <a:rPr lang="tr-TR" sz="2000" dirty="0">
                <a:latin typeface="Comic Sans MS" panose="030F0702030302020204" pitchFamily="66" charset="0"/>
              </a:rPr>
              <a:t> </a:t>
            </a:r>
            <a:r>
              <a:rPr lang="tr-TR" sz="2000" dirty="0" smtClean="0">
                <a:latin typeface="Comic Sans MS" panose="030F0702030302020204" pitchFamily="66" charset="0"/>
              </a:rPr>
              <a:t>                        </a:t>
            </a:r>
            <a:r>
              <a:rPr lang="en-US" sz="2000" dirty="0" smtClean="0">
                <a:latin typeface="Comic Sans MS" panose="030F0702030302020204" pitchFamily="66" charset="0"/>
              </a:rPr>
              <a:t>is </a:t>
            </a:r>
            <a:r>
              <a:rPr lang="en-US" sz="2000" dirty="0">
                <a:latin typeface="Comic Sans MS" panose="030F0702030302020204" pitchFamily="66" charset="0"/>
              </a:rPr>
              <a:t>applied between the emitter-base after a </a:t>
            </a:r>
            <a:r>
              <a:rPr lang="tr-TR" sz="2000" dirty="0" smtClean="0">
                <a:latin typeface="Comic Sans MS" panose="030F0702030302020204" pitchFamily="66" charset="0"/>
              </a:rPr>
              <a:t>DC </a:t>
            </a:r>
            <a:r>
              <a:rPr lang="en-US" sz="2000" dirty="0" smtClean="0">
                <a:latin typeface="Comic Sans MS" panose="030F0702030302020204" pitchFamily="66" charset="0"/>
              </a:rPr>
              <a:t>current </a:t>
            </a:r>
            <a:r>
              <a:rPr lang="en-US" sz="2000" dirty="0">
                <a:latin typeface="Comic Sans MS" panose="030F0702030302020204" pitchFamily="66" charset="0"/>
              </a:rPr>
              <a:t>operating point is provided, the change in the collector current is as follows:</a:t>
            </a:r>
            <a:endParaRPr lang="tr-TR" sz="2000" dirty="0" smtClean="0">
              <a:latin typeface="Comic Sans MS" panose="030F0702030302020204" pitchFamily="66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14" y="1519994"/>
            <a:ext cx="1835893" cy="5198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7" y="3223491"/>
            <a:ext cx="5118577" cy="655089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424873" y="4027054"/>
            <a:ext cx="833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mic Sans MS" panose="030F0702030302020204" pitchFamily="66" charset="0"/>
              </a:rPr>
              <a:t>Since the voltage gain of the circuit is the ratio of the output voltage to the input voltage, the gain of the circuit is as follows: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62" y="5275204"/>
            <a:ext cx="2694752" cy="1014760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424873" y="5042717"/>
            <a:ext cx="3700087" cy="1359238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3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06" y="5227068"/>
            <a:ext cx="4815047" cy="1316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296" y="5486399"/>
            <a:ext cx="1402296" cy="79805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1801091" y="120073"/>
            <a:ext cx="3583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C</a:t>
            </a:r>
            <a:r>
              <a:rPr lang="en-US" sz="24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ommon</a:t>
            </a:r>
            <a:r>
              <a:rPr lang="en-US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 base circuit</a:t>
            </a:r>
            <a:endParaRPr lang="tr-TR" sz="2400" b="1" dirty="0">
              <a:latin typeface="Comic Sans MS" panose="030F0702030302020204" pitchFamily="66" charset="0"/>
            </a:endParaRP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55781" y="922232"/>
            <a:ext cx="1061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The same </a:t>
            </a:r>
            <a:r>
              <a:rPr lang="tr-TR" sz="2000" dirty="0" err="1" smtClean="0">
                <a:latin typeface="Comic Sans MS" panose="030F0702030302020204" pitchFamily="66" charset="0"/>
              </a:rPr>
              <a:t>equation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can be easily achieved using the equivalent </a:t>
            </a:r>
            <a:r>
              <a:rPr lang="en-US" sz="2000" dirty="0" smtClean="0">
                <a:latin typeface="Comic Sans MS" panose="030F0702030302020204" pitchFamily="66" charset="0"/>
              </a:rPr>
              <a:t>circuit</a:t>
            </a:r>
            <a:r>
              <a:rPr lang="tr-TR" sz="2000" dirty="0" smtClean="0">
                <a:latin typeface="Comic Sans MS" panose="030F0702030302020204" pitchFamily="66" charset="0"/>
              </a:rPr>
              <a:t> as </a:t>
            </a:r>
            <a:r>
              <a:rPr lang="tr-TR" sz="2000" dirty="0" err="1" smtClean="0">
                <a:latin typeface="Comic Sans MS" panose="030F0702030302020204" pitchFamily="66" charset="0"/>
              </a:rPr>
              <a:t>shown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below</a:t>
            </a:r>
            <a:r>
              <a:rPr lang="en-US" sz="2000" dirty="0" smtClean="0">
                <a:latin typeface="Comic Sans MS" panose="030F0702030302020204" pitchFamily="66" charset="0"/>
              </a:rPr>
              <a:t>: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4013199" y="4559190"/>
            <a:ext cx="5006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Small signal model of bipolar transistor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35" y="1608295"/>
            <a:ext cx="98393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70" y="1557655"/>
            <a:ext cx="27813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94" y="1348105"/>
            <a:ext cx="6334125" cy="3105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605" y="5053012"/>
            <a:ext cx="3486150" cy="714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53840" y="4785360"/>
            <a:ext cx="4775200" cy="145288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4053840" y="249382"/>
            <a:ext cx="428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>
                <a:latin typeface="Comic Sans MS" panose="030F0702030302020204" pitchFamily="66" charset="0"/>
              </a:rPr>
              <a:t>Common</a:t>
            </a:r>
            <a:r>
              <a:rPr lang="tr-TR" sz="2400" b="1" dirty="0" smtClean="0">
                <a:latin typeface="Comic Sans MS" panose="030F0702030302020204" pitchFamily="66" charset="0"/>
              </a:rPr>
              <a:t> </a:t>
            </a:r>
            <a:r>
              <a:rPr lang="tr-TR" sz="2400" b="1" dirty="0" err="1" smtClean="0">
                <a:latin typeface="Comic Sans MS" panose="030F0702030302020204" pitchFamily="66" charset="0"/>
              </a:rPr>
              <a:t>Emitter</a:t>
            </a:r>
            <a:r>
              <a:rPr lang="tr-TR" sz="2400" b="1" dirty="0" smtClean="0">
                <a:latin typeface="Comic Sans MS" panose="030F0702030302020204" pitchFamily="66" charset="0"/>
              </a:rPr>
              <a:t> </a:t>
            </a:r>
            <a:r>
              <a:rPr lang="tr-TR" sz="2400" b="1" dirty="0" err="1" smtClean="0">
                <a:latin typeface="Comic Sans MS" panose="030F0702030302020204" pitchFamily="66" charset="0"/>
              </a:rPr>
              <a:t>Circuit</a:t>
            </a:r>
            <a:endParaRPr lang="tr-TR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25" y="1597659"/>
            <a:ext cx="3654720" cy="3528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757" y="1897380"/>
            <a:ext cx="5038725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75" y="3459480"/>
            <a:ext cx="436245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44967" y="90890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 is also possible to calculate </a:t>
            </a:r>
            <a:r>
              <a:rPr lang="tr-TR" sz="2400" dirty="0" err="1" smtClean="0">
                <a:latin typeface="Comic Sans MS" panose="030F0702030302020204" pitchFamily="66" charset="0"/>
              </a:rPr>
              <a:t>gain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with another method</a:t>
            </a:r>
            <a:r>
              <a:rPr lang="en-US" sz="2400" dirty="0" smtClean="0">
                <a:latin typeface="Comic Sans MS" panose="030F0702030302020204" pitchFamily="66" charset="0"/>
              </a:rPr>
              <a:t>:</a:t>
            </a:r>
            <a:endParaRPr lang="tr-TR" sz="2400" dirty="0">
              <a:latin typeface="Comic Sans MS" panose="030F0702030302020204" pitchFamily="66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75" y="3616960"/>
            <a:ext cx="5178107" cy="170688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3251200" y="157018"/>
            <a:ext cx="5504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Comic Sans MS" panose="030F0702030302020204" pitchFamily="66" charset="0"/>
              </a:rPr>
              <a:t>Common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Emitter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Circuit</a:t>
            </a:r>
            <a:endParaRPr lang="tr-TR" sz="2400" b="1" dirty="0">
              <a:latin typeface="Comic Sans MS" panose="030F0702030302020204" pitchFamily="66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1153795" y="193964"/>
            <a:ext cx="9357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Common </a:t>
            </a:r>
            <a:r>
              <a:rPr lang="tr-TR" sz="2800" b="1" dirty="0" smtClean="0">
                <a:latin typeface="Comic Sans MS" panose="030F0702030302020204" pitchFamily="66" charset="0"/>
              </a:rPr>
              <a:t>C</a:t>
            </a:r>
            <a:r>
              <a:rPr lang="en-US" sz="2800" b="1" dirty="0" err="1" smtClean="0">
                <a:latin typeface="Comic Sans MS" panose="030F0702030302020204" pitchFamily="66" charset="0"/>
              </a:rPr>
              <a:t>ollector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tr-TR" sz="2800" b="1" dirty="0" smtClean="0">
                <a:latin typeface="Comic Sans MS" panose="030F0702030302020204" pitchFamily="66" charset="0"/>
              </a:rPr>
              <a:t>C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ircuit</a:t>
            </a:r>
            <a:r>
              <a:rPr lang="en-US" sz="2800" b="1" dirty="0" smtClean="0">
                <a:latin typeface="Comic Sans MS" panose="030F0702030302020204" pitchFamily="66" charset="0"/>
              </a:rPr>
              <a:t> (</a:t>
            </a:r>
            <a:r>
              <a:rPr lang="tr-TR" sz="2800" b="1" dirty="0" smtClean="0">
                <a:latin typeface="Comic Sans MS" panose="030F0702030302020204" pitchFamily="66" charset="0"/>
              </a:rPr>
              <a:t>E</a:t>
            </a:r>
            <a:r>
              <a:rPr lang="en-US" sz="2800" b="1" dirty="0" err="1" smtClean="0">
                <a:latin typeface="Comic Sans MS" panose="030F0702030302020204" pitchFamily="66" charset="0"/>
              </a:rPr>
              <a:t>mitter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latin typeface="Comic Sans MS" panose="030F0702030302020204" pitchFamily="66" charset="0"/>
              </a:rPr>
              <a:t>output circuit)</a:t>
            </a:r>
            <a:br>
              <a:rPr lang="en-US" sz="2800" b="1" dirty="0">
                <a:latin typeface="Comic Sans MS" panose="030F0702030302020204" pitchFamily="66" charset="0"/>
              </a:rPr>
            </a:br>
            <a:endParaRPr lang="tr-TR" sz="2800" b="1" dirty="0">
              <a:latin typeface="Comic Sans MS" panose="030F0702030302020204" pitchFamily="66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22" y="2444048"/>
            <a:ext cx="7125018" cy="4217084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153795" y="1380561"/>
            <a:ext cx="1014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The circuit with common collector or commonly called emitter output does </a:t>
            </a:r>
            <a:r>
              <a:rPr lang="en-US" sz="2400" u="sng" dirty="0">
                <a:latin typeface="Comic Sans MS" panose="030F0702030302020204" pitchFamily="66" charset="0"/>
              </a:rPr>
              <a:t>not provide voltage gain</a:t>
            </a:r>
            <a:r>
              <a:rPr lang="en-US" dirty="0">
                <a:latin typeface="Roboto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49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" y="1292421"/>
            <a:ext cx="3610603" cy="3477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48" y="907787"/>
            <a:ext cx="3460145" cy="856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91" y="5056476"/>
            <a:ext cx="10163175" cy="14001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011053" y="98147"/>
            <a:ext cx="7518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ignal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ehavior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of the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T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ransistor</a:t>
            </a:r>
            <a:endParaRPr lang="tr-TR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4387345" y="2194154"/>
            <a:ext cx="77307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Add a small </a:t>
            </a:r>
            <a:r>
              <a:rPr lang="en-US" sz="2400" dirty="0" smtClean="0">
                <a:latin typeface="Comic Sans MS" panose="030F0702030302020204" pitchFamily="66" charset="0"/>
              </a:rPr>
              <a:t>sign</a:t>
            </a:r>
            <a:r>
              <a:rPr lang="tr-TR" sz="2400" dirty="0" smtClean="0">
                <a:latin typeface="Comic Sans MS" panose="030F0702030302020204" pitchFamily="66" charset="0"/>
              </a:rPr>
              <a:t>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to the input and in this case</a:t>
            </a:r>
            <a:r>
              <a:rPr lang="en-US" sz="2400" dirty="0" smtClean="0">
                <a:latin typeface="Comic Sans MS" panose="030F0702030302020204" pitchFamily="66" charset="0"/>
              </a:rPr>
              <a:t>,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V</a:t>
            </a:r>
            <a:r>
              <a:rPr lang="en-US" sz="1400" dirty="0" smtClean="0">
                <a:latin typeface="Comic Sans MS" panose="030F0702030302020204" pitchFamily="66" charset="0"/>
              </a:rPr>
              <a:t>B</a:t>
            </a:r>
            <a:r>
              <a:rPr lang="tr-TR" sz="1400" dirty="0" smtClean="0">
                <a:latin typeface="Comic Sans MS" panose="030F0702030302020204" pitchFamily="66" charset="0"/>
              </a:rPr>
              <a:t>EQ</a:t>
            </a:r>
            <a:r>
              <a:rPr lang="tr-TR" sz="1400" dirty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base emitter voltage </a:t>
            </a:r>
            <a:r>
              <a:rPr lang="tr-TR" sz="2400" dirty="0" err="1" smtClean="0">
                <a:latin typeface="Comic Sans MS" panose="030F0702030302020204" pitchFamily="66" charset="0"/>
              </a:rPr>
              <a:t>increases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by</a:t>
            </a:r>
            <a:r>
              <a:rPr lang="tr-TR" sz="2400" dirty="0" smtClean="0">
                <a:latin typeface="Comic Sans MS" panose="030F0702030302020204" pitchFamily="66" charset="0"/>
              </a:rPr>
              <a:t>      . </a:t>
            </a:r>
            <a:r>
              <a:rPr lang="en-US" sz="2400" dirty="0" smtClean="0">
                <a:latin typeface="Comic Sans MS" panose="030F0702030302020204" pitchFamily="66" charset="0"/>
              </a:rPr>
              <a:t>at the input</a:t>
            </a:r>
            <a:r>
              <a:rPr lang="tr-TR" sz="2400" dirty="0" smtClean="0">
                <a:latin typeface="Comic Sans MS" panose="030F0702030302020204" pitchFamily="66" charset="0"/>
              </a:rPr>
              <a:t>.</a:t>
            </a:r>
            <a:r>
              <a:rPr lang="en-US" sz="2400" dirty="0" smtClean="0">
                <a:latin typeface="Comic Sans MS" panose="030F0702030302020204" pitchFamily="66" charset="0"/>
              </a:rPr>
              <a:t> In this case, there will be a base-emitter voltage </a:t>
            </a:r>
            <a:r>
              <a:rPr lang="tr-TR" sz="2400" dirty="0" smtClean="0">
                <a:latin typeface="Comic Sans MS" panose="030F0702030302020204" pitchFamily="66" charset="0"/>
              </a:rPr>
              <a:t>as 		    </a:t>
            </a:r>
            <a:r>
              <a:rPr lang="en-US" sz="2400" dirty="0" smtClean="0">
                <a:latin typeface="Comic Sans MS" panose="030F0702030302020204" pitchFamily="66" charset="0"/>
              </a:rPr>
              <a:t>and the emitter current will also increase</a:t>
            </a:r>
            <a:r>
              <a:rPr lang="tr-TR" sz="2400" dirty="0" smtClean="0">
                <a:latin typeface="Comic Sans MS" panose="030F0702030302020204" pitchFamily="66" charset="0"/>
              </a:rPr>
              <a:t>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089" y="2845097"/>
            <a:ext cx="676275" cy="4095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7345" y="3928222"/>
            <a:ext cx="21050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49" y="1405255"/>
            <a:ext cx="4925032" cy="2628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97" y="1322388"/>
            <a:ext cx="6016943" cy="3503066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479040" y="195560"/>
            <a:ext cx="878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Common </a:t>
            </a:r>
            <a:r>
              <a:rPr lang="tr-TR" sz="2800" b="1" dirty="0">
                <a:latin typeface="Comic Sans MS" panose="030F0702030302020204" pitchFamily="66" charset="0"/>
              </a:rPr>
              <a:t>C</a:t>
            </a:r>
            <a:r>
              <a:rPr lang="en-US" sz="2800" b="1" dirty="0" err="1">
                <a:latin typeface="Comic Sans MS" panose="030F0702030302020204" pitchFamily="66" charset="0"/>
              </a:rPr>
              <a:t>ollector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latin typeface="Comic Sans MS" panose="030F0702030302020204" pitchFamily="66" charset="0"/>
              </a:rPr>
              <a:t>C</a:t>
            </a:r>
            <a:r>
              <a:rPr lang="en-US" sz="2800" b="1" dirty="0" err="1">
                <a:latin typeface="Comic Sans MS" panose="030F0702030302020204" pitchFamily="66" charset="0"/>
              </a:rPr>
              <a:t>ircuit</a:t>
            </a:r>
            <a:r>
              <a:rPr lang="en-US" sz="2800" b="1" dirty="0">
                <a:latin typeface="Comic Sans MS" panose="030F0702030302020204" pitchFamily="66" charset="0"/>
              </a:rPr>
              <a:t> (</a:t>
            </a:r>
            <a:r>
              <a:rPr lang="tr-TR" sz="2800" b="1" dirty="0">
                <a:latin typeface="Comic Sans MS" panose="030F0702030302020204" pitchFamily="66" charset="0"/>
              </a:rPr>
              <a:t>E</a:t>
            </a:r>
            <a:r>
              <a:rPr lang="en-US" sz="2800" b="1" dirty="0" err="1">
                <a:latin typeface="Comic Sans MS" panose="030F0702030302020204" pitchFamily="66" charset="0"/>
              </a:rPr>
              <a:t>mitter</a:t>
            </a:r>
            <a:r>
              <a:rPr lang="en-US" sz="2800" b="1" dirty="0">
                <a:latin typeface="Comic Sans MS" panose="030F0702030302020204" pitchFamily="66" charset="0"/>
              </a:rPr>
              <a:t> output circuit</a:t>
            </a:r>
            <a:r>
              <a:rPr lang="en-US" sz="2800" b="1" dirty="0" smtClean="0">
                <a:latin typeface="Comic Sans MS" panose="030F0702030302020204" pitchFamily="66" charset="0"/>
              </a:rPr>
              <a:t>)</a:t>
            </a:r>
            <a:endParaRPr lang="tr-TR" sz="2800" b="1" dirty="0">
              <a:latin typeface="Comic Sans MS" panose="030F0702030302020204" pitchFamily="66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913120" y="5455920"/>
            <a:ext cx="586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Equivalent </a:t>
            </a:r>
            <a:r>
              <a:rPr lang="tr-TR" sz="2000" dirty="0" err="1" smtClean="0">
                <a:latin typeface="Comic Sans MS" panose="030F0702030302020204" pitchFamily="66" charset="0"/>
              </a:rPr>
              <a:t>circuit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of </a:t>
            </a:r>
            <a:r>
              <a:rPr lang="tr-TR" sz="2000" dirty="0" err="1" smtClean="0">
                <a:latin typeface="Comic Sans MS" panose="030F0702030302020204" pitchFamily="66" charset="0"/>
              </a:rPr>
              <a:t>emitter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output circuit</a:t>
            </a:r>
            <a:endParaRPr lang="tr-T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1744375"/>
            <a:ext cx="6168390" cy="43987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10" y="733108"/>
            <a:ext cx="5337290" cy="310737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14400" y="182880"/>
            <a:ext cx="10363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Common </a:t>
            </a:r>
            <a:r>
              <a:rPr lang="tr-TR" sz="2800" b="1" dirty="0">
                <a:latin typeface="Comic Sans MS" panose="030F0702030302020204" pitchFamily="66" charset="0"/>
              </a:rPr>
              <a:t>C</a:t>
            </a:r>
            <a:r>
              <a:rPr lang="en-US" sz="2800" b="1" dirty="0" err="1">
                <a:latin typeface="Comic Sans MS" panose="030F0702030302020204" pitchFamily="66" charset="0"/>
              </a:rPr>
              <a:t>ollector</a:t>
            </a:r>
            <a:r>
              <a:rPr lang="en-US" sz="2800" b="1" dirty="0"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latin typeface="Comic Sans MS" panose="030F0702030302020204" pitchFamily="66" charset="0"/>
              </a:rPr>
              <a:t>C</a:t>
            </a:r>
            <a:r>
              <a:rPr lang="en-US" sz="2800" b="1" dirty="0" err="1">
                <a:latin typeface="Comic Sans MS" panose="030F0702030302020204" pitchFamily="66" charset="0"/>
              </a:rPr>
              <a:t>ircuit</a:t>
            </a:r>
            <a:r>
              <a:rPr lang="en-US" sz="2800" b="1" dirty="0">
                <a:latin typeface="Comic Sans MS" panose="030F0702030302020204" pitchFamily="66" charset="0"/>
              </a:rPr>
              <a:t> (</a:t>
            </a:r>
            <a:r>
              <a:rPr lang="tr-TR" sz="2800" b="1" dirty="0">
                <a:latin typeface="Comic Sans MS" panose="030F0702030302020204" pitchFamily="66" charset="0"/>
              </a:rPr>
              <a:t>E</a:t>
            </a:r>
            <a:r>
              <a:rPr lang="en-US" sz="2800" b="1" dirty="0" err="1">
                <a:latin typeface="Comic Sans MS" panose="030F0702030302020204" pitchFamily="66" charset="0"/>
              </a:rPr>
              <a:t>mitter</a:t>
            </a:r>
            <a:r>
              <a:rPr lang="en-US" sz="2800" b="1" dirty="0">
                <a:latin typeface="Comic Sans MS" panose="030F0702030302020204" pitchFamily="66" charset="0"/>
              </a:rPr>
              <a:t> output circuit)</a:t>
            </a:r>
            <a:endParaRPr lang="tr-TR" sz="2800" b="1" dirty="0">
              <a:latin typeface="Comic Sans MS" panose="030F0702030302020204" pitchFamily="66" charset="0"/>
            </a:endParaRPr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4358640" y="1981200"/>
            <a:ext cx="84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(1)</a:t>
            </a:r>
            <a:endParaRPr lang="tr-TR" sz="2400" b="1" dirty="0"/>
          </a:p>
        </p:txBody>
      </p:sp>
      <p:sp>
        <p:nvSpPr>
          <p:cNvPr id="7" name="Metin kutusu 6"/>
          <p:cNvSpPr txBox="1"/>
          <p:nvPr/>
        </p:nvSpPr>
        <p:spPr>
          <a:xfrm>
            <a:off x="6654800" y="3159760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(2)</a:t>
            </a:r>
            <a:endParaRPr lang="tr-TR" sz="2400" b="1" dirty="0"/>
          </a:p>
        </p:txBody>
      </p:sp>
      <p:sp>
        <p:nvSpPr>
          <p:cNvPr id="8" name="Dikdörtgen 7"/>
          <p:cNvSpPr/>
          <p:nvPr/>
        </p:nvSpPr>
        <p:spPr>
          <a:xfrm>
            <a:off x="4476835" y="4194145"/>
            <a:ext cx="53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2400" b="1" dirty="0" smtClean="0">
                <a:solidFill>
                  <a:prstClr val="black"/>
                </a:solidFill>
              </a:rPr>
              <a:t>(3)</a:t>
            </a:r>
            <a:endParaRPr lang="tr-TR" sz="2400" b="1" dirty="0">
              <a:solidFill>
                <a:prstClr val="black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81670" y="5355531"/>
            <a:ext cx="53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tr-TR" sz="2400" b="1" dirty="0" smtClean="0">
                <a:solidFill>
                  <a:prstClr val="black"/>
                </a:solidFill>
              </a:rPr>
              <a:t>(4)</a:t>
            </a:r>
            <a:endParaRPr lang="tr-TR" sz="2400" b="1" dirty="0">
              <a:solidFill>
                <a:prstClr val="black"/>
              </a:solidFill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314960" y="5019040"/>
            <a:ext cx="3434080" cy="1124105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2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29" y="488806"/>
            <a:ext cx="91630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10" y="512041"/>
            <a:ext cx="93059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54" y="523730"/>
            <a:ext cx="92964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96" y="263669"/>
            <a:ext cx="10175586" cy="2833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83" y="3096838"/>
            <a:ext cx="6777326" cy="38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82" y="1013979"/>
            <a:ext cx="80867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2733964" y="214883"/>
            <a:ext cx="7269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ignal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ehavior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of the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T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ransistor</a:t>
            </a:r>
            <a:endParaRPr lang="tr-TR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97" y="646724"/>
            <a:ext cx="5392882" cy="2098224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383307" y="829638"/>
            <a:ext cx="211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Comic Sans MS" panose="030F0702030302020204" pitchFamily="66" charset="0"/>
              </a:rPr>
              <a:t>If</a:t>
            </a:r>
            <a:r>
              <a:rPr lang="tr-TR" sz="2400" dirty="0" smtClean="0">
                <a:latin typeface="Comic Sans MS" panose="030F0702030302020204" pitchFamily="66" charset="0"/>
              </a:rPr>
              <a:t> it is </a:t>
            </a:r>
            <a:r>
              <a:rPr lang="tr-TR" sz="2400" dirty="0" err="1" smtClean="0">
                <a:latin typeface="Comic Sans MS" panose="030F0702030302020204" pitchFamily="66" charset="0"/>
              </a:rPr>
              <a:t>used</a:t>
            </a:r>
            <a:r>
              <a:rPr lang="tr-TR" sz="2400" dirty="0" smtClean="0"/>
              <a:t>: </a:t>
            </a:r>
            <a:endParaRPr lang="tr-TR" sz="24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129307" y="3137672"/>
            <a:ext cx="473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latin typeface="Comic Sans MS" panose="030F0702030302020204" pitchFamily="66" charset="0"/>
              </a:rPr>
              <a:t>If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latin typeface="Comic Sans MS" panose="030F0702030302020204" pitchFamily="66" charset="0"/>
              </a:rPr>
              <a:t>abbreviations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err="1">
                <a:latin typeface="Comic Sans MS" panose="030F0702030302020204" pitchFamily="66" charset="0"/>
              </a:rPr>
              <a:t>are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tr-TR" sz="2400" dirty="0" err="1" smtClean="0">
                <a:latin typeface="Comic Sans MS" panose="030F0702030302020204" pitchFamily="66" charset="0"/>
              </a:rPr>
              <a:t>made</a:t>
            </a:r>
            <a:r>
              <a:rPr lang="tr-TR" sz="2000" dirty="0" smtClean="0">
                <a:latin typeface="Comic Sans MS" panose="030F0702030302020204" pitchFamily="66" charset="0"/>
              </a:rPr>
              <a:t>: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91" y="2938888"/>
            <a:ext cx="2409825" cy="952500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129307" y="4187568"/>
            <a:ext cx="794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corresponding change in the collector current is: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46" y="5041957"/>
            <a:ext cx="4087947" cy="1190562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616" y="4945413"/>
            <a:ext cx="5469967" cy="1672218"/>
          </a:xfrm>
          <a:prstGeom prst="rect">
            <a:avLst/>
          </a:prstGeom>
        </p:spPr>
      </p:pic>
      <p:cxnSp>
        <p:nvCxnSpPr>
          <p:cNvPr id="15" name="Düz Ok Bağlayıcısı 14"/>
          <p:cNvCxnSpPr/>
          <p:nvPr/>
        </p:nvCxnSpPr>
        <p:spPr>
          <a:xfrm>
            <a:off x="9347200" y="1211486"/>
            <a:ext cx="0" cy="351291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5040938" y="1211486"/>
            <a:ext cx="4306262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15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59" y="2035174"/>
            <a:ext cx="5271077" cy="3406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65382" y="1838036"/>
            <a:ext cx="3241962" cy="1422400"/>
          </a:xfrm>
          <a:prstGeom prst="rect">
            <a:avLst/>
          </a:prstGeom>
          <a:noFill/>
          <a:ln w="28575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/>
          <p:cNvSpPr txBox="1"/>
          <p:nvPr/>
        </p:nvSpPr>
        <p:spPr>
          <a:xfrm>
            <a:off x="2049730" y="65698"/>
            <a:ext cx="71192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S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ignal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ehavior</a:t>
            </a:r>
            <a:r>
              <a:rPr lang="en-US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 of the </a:t>
            </a:r>
            <a:r>
              <a:rPr lang="tr-TR" sz="2800" b="1" dirty="0">
                <a:solidFill>
                  <a:prstClr val="black"/>
                </a:solidFill>
                <a:latin typeface="Comic Sans MS" panose="030F0702030302020204" pitchFamily="66" charset="0"/>
              </a:rPr>
              <a:t>T</a:t>
            </a:r>
            <a:r>
              <a:rPr lang="en-US" sz="2800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ransistor</a:t>
            </a:r>
            <a:endParaRPr lang="tr-TR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249382" y="865917"/>
            <a:ext cx="884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If the gm </a:t>
            </a:r>
            <a:r>
              <a:rPr lang="tr-TR" sz="2400" dirty="0" smtClean="0">
                <a:latin typeface="Comic Sans MS" panose="030F0702030302020204" pitchFamily="66" charset="0"/>
              </a:rPr>
              <a:t>trans-</a:t>
            </a:r>
            <a:r>
              <a:rPr lang="tr-TR" sz="2400" dirty="0" err="1" smtClean="0">
                <a:latin typeface="Comic Sans MS" panose="030F0702030302020204" pitchFamily="66" charset="0"/>
              </a:rPr>
              <a:t>conductance</a:t>
            </a:r>
            <a:r>
              <a:rPr lang="tr-TR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parameter </a:t>
            </a:r>
            <a:r>
              <a:rPr lang="en-US" sz="2400" dirty="0">
                <a:latin typeface="Comic Sans MS" panose="030F0702030302020204" pitchFamily="66" charset="0"/>
              </a:rPr>
              <a:t>is defined here: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34" y="2011073"/>
            <a:ext cx="2876550" cy="10763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09" y="3301630"/>
            <a:ext cx="2619375" cy="93851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82" y="4581770"/>
            <a:ext cx="6619875" cy="20288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1798320" y="782320"/>
            <a:ext cx="2709024" cy="61976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/>
          <p:cNvCxnSpPr/>
          <p:nvPr/>
        </p:nvCxnSpPr>
        <p:spPr>
          <a:xfrm flipH="1">
            <a:off x="1798320" y="1368776"/>
            <a:ext cx="76200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" y="3403600"/>
            <a:ext cx="4219067" cy="141224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963920" y="4470402"/>
            <a:ext cx="883920" cy="84327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/>
          <p:cNvSpPr txBox="1"/>
          <p:nvPr/>
        </p:nvSpPr>
        <p:spPr>
          <a:xfrm>
            <a:off x="2096655" y="201501"/>
            <a:ext cx="7204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>
                <a:solidFill>
                  <a:prstClr val="black"/>
                </a:solidFill>
                <a:latin typeface="Comic Sans MS" panose="030F0702030302020204" pitchFamily="66" charset="0"/>
              </a:rPr>
              <a:t>Small </a:t>
            </a:r>
            <a:r>
              <a:rPr lang="tr-TR" sz="2800" b="1">
                <a:solidFill>
                  <a:prstClr val="black"/>
                </a:solidFill>
                <a:latin typeface="Comic Sans MS" panose="030F0702030302020204" pitchFamily="66" charset="0"/>
              </a:rPr>
              <a:t>S</a:t>
            </a:r>
            <a:r>
              <a:rPr lang="en-US" sz="2800" b="1">
                <a:solidFill>
                  <a:prstClr val="black"/>
                </a:solidFill>
                <a:latin typeface="Comic Sans MS" panose="030F0702030302020204" pitchFamily="66" charset="0"/>
              </a:rPr>
              <a:t>ignal </a:t>
            </a:r>
            <a:r>
              <a:rPr lang="tr-TR" sz="2800" b="1">
                <a:solidFill>
                  <a:prstClr val="black"/>
                </a:solidFill>
                <a:latin typeface="Comic Sans MS" panose="030F0702030302020204" pitchFamily="66" charset="0"/>
              </a:rPr>
              <a:t>B</a:t>
            </a:r>
            <a:r>
              <a:rPr lang="en-US" sz="2800" b="1">
                <a:solidFill>
                  <a:prstClr val="black"/>
                </a:solidFill>
                <a:latin typeface="Comic Sans MS" panose="030F0702030302020204" pitchFamily="66" charset="0"/>
              </a:rPr>
              <a:t>ehavior of the </a:t>
            </a:r>
            <a:r>
              <a:rPr lang="tr-TR" sz="2800" b="1">
                <a:solidFill>
                  <a:prstClr val="black"/>
                </a:solidFill>
                <a:latin typeface="Comic Sans MS" panose="030F0702030302020204" pitchFamily="66" charset="0"/>
              </a:rPr>
              <a:t>T</a:t>
            </a:r>
            <a:r>
              <a:rPr lang="en-US" sz="2800" b="1">
                <a:solidFill>
                  <a:prstClr val="black"/>
                </a:solidFill>
                <a:latin typeface="Comic Sans MS" panose="030F0702030302020204" pitchFamily="66" charset="0"/>
              </a:rPr>
              <a:t>ransistor</a:t>
            </a:r>
            <a:endParaRPr lang="tr-TR" sz="28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683491" y="886691"/>
            <a:ext cx="1018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variation in base current can be derived from the formula: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14" y="1566917"/>
            <a:ext cx="2933700" cy="876300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914400" y="2500868"/>
            <a:ext cx="995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In this case, the equivalent resistance seen from the base-emitter </a:t>
            </a:r>
            <a:r>
              <a:rPr lang="tr-TR" sz="2400" dirty="0" smtClean="0">
                <a:latin typeface="Comic Sans MS" panose="030F0702030302020204" pitchFamily="66" charset="0"/>
              </a:rPr>
              <a:t>terminal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of the transistor: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476" y="3476307"/>
            <a:ext cx="4905375" cy="1266825"/>
          </a:xfrm>
          <a:prstGeom prst="rect">
            <a:avLst/>
          </a:prstGeom>
        </p:spPr>
      </p:pic>
      <p:sp>
        <p:nvSpPr>
          <p:cNvPr id="14" name="Metin kutusu 13"/>
          <p:cNvSpPr txBox="1"/>
          <p:nvPr/>
        </p:nvSpPr>
        <p:spPr>
          <a:xfrm>
            <a:off x="5255635" y="4008735"/>
            <a:ext cx="1099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Here,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683491" y="5290187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 is </a:t>
            </a:r>
            <a:r>
              <a:rPr lang="en-US" sz="2400" b="1" dirty="0">
                <a:latin typeface="Comic Sans MS" panose="030F0702030302020204" pitchFamily="66" charset="0"/>
              </a:rPr>
              <a:t>a dynamic emitter resistance</a:t>
            </a:r>
            <a:r>
              <a:rPr lang="en-US" sz="2400" dirty="0">
                <a:latin typeface="Comic Sans MS" panose="030F0702030302020204" pitchFamily="66" charset="0"/>
              </a:rPr>
              <a:t>, an important parameter of the </a:t>
            </a:r>
            <a:r>
              <a:rPr lang="en-US" sz="2400" dirty="0" smtClean="0">
                <a:latin typeface="Comic Sans MS" panose="030F0702030302020204" pitchFamily="66" charset="0"/>
              </a:rPr>
              <a:t>transistor</a:t>
            </a:r>
            <a:r>
              <a:rPr lang="tr-TR" sz="2400" dirty="0" smtClean="0">
                <a:latin typeface="Comic Sans MS" panose="030F0702030302020204" pitchFamily="66" charset="0"/>
              </a:rPr>
              <a:t>.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287" y="409107"/>
            <a:ext cx="1647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1" y="3555855"/>
            <a:ext cx="7600950" cy="290512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344199" y="416758"/>
            <a:ext cx="9139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EXAMPLE: </a:t>
            </a:r>
            <a:r>
              <a:rPr lang="en-US" sz="2000" dirty="0" smtClean="0">
                <a:latin typeface="Comic Sans MS" panose="030F0702030302020204" pitchFamily="66" charset="0"/>
              </a:rPr>
              <a:t>D</a:t>
            </a:r>
            <a:r>
              <a:rPr lang="tr-TR" sz="2000" dirty="0" smtClean="0">
                <a:latin typeface="Comic Sans MS" panose="030F0702030302020204" pitchFamily="66" charset="0"/>
              </a:rPr>
              <a:t>C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current operating point of a bipolar </a:t>
            </a:r>
            <a:r>
              <a:rPr lang="en-US" sz="2000" dirty="0" smtClean="0">
                <a:latin typeface="Comic Sans MS" panose="030F0702030302020204" pitchFamily="66" charset="0"/>
              </a:rPr>
              <a:t>transistor</a:t>
            </a:r>
            <a:r>
              <a:rPr lang="tr-TR" sz="2000" dirty="0" smtClean="0">
                <a:latin typeface="Comic Sans MS" panose="030F0702030302020204" pitchFamily="66" charset="0"/>
              </a:rPr>
              <a:t> is </a:t>
            </a:r>
            <a:r>
              <a:rPr lang="tr-TR" sz="2000" dirty="0" err="1" smtClean="0">
                <a:latin typeface="Comic Sans MS" panose="030F0702030302020204" pitchFamily="66" charset="0"/>
              </a:rPr>
              <a:t>given</a:t>
            </a:r>
            <a:r>
              <a:rPr lang="tr-TR" sz="2000" dirty="0" smtClean="0">
                <a:latin typeface="Comic Sans MS" panose="030F0702030302020204" pitchFamily="66" charset="0"/>
              </a:rPr>
              <a:t> as   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71" y="954974"/>
            <a:ext cx="1028700" cy="4857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6" y="1021649"/>
            <a:ext cx="1905000" cy="4191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185" y="490623"/>
            <a:ext cx="2476500" cy="40957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1113271" y="1727200"/>
            <a:ext cx="83700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 smtClean="0">
                <a:latin typeface="Comic Sans MS" panose="030F0702030302020204" pitchFamily="66" charset="0"/>
              </a:rPr>
              <a:t>Calculate </a:t>
            </a:r>
            <a:r>
              <a:rPr lang="en-US" sz="2000" dirty="0">
                <a:latin typeface="Comic Sans MS" panose="030F0702030302020204" pitchFamily="66" charset="0"/>
              </a:rPr>
              <a:t>the V</a:t>
            </a:r>
            <a:r>
              <a:rPr lang="en-US" sz="1400" dirty="0">
                <a:latin typeface="Comic Sans MS" panose="030F0702030302020204" pitchFamily="66" charset="0"/>
              </a:rPr>
              <a:t>BE</a:t>
            </a:r>
            <a:r>
              <a:rPr lang="en-US" sz="2000" dirty="0">
                <a:latin typeface="Comic Sans MS" panose="030F0702030302020204" pitchFamily="66" charset="0"/>
              </a:rPr>
              <a:t> operating voltage of the transistor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tr-TR" sz="2000" dirty="0" smtClean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tr-TR" sz="2000" dirty="0" err="1" smtClean="0">
                <a:latin typeface="Comic Sans MS" panose="030F0702030302020204" pitchFamily="66" charset="0"/>
              </a:rPr>
              <a:t>Calculate</a:t>
            </a:r>
            <a:r>
              <a:rPr lang="tr-TR" sz="2000" dirty="0" smtClean="0">
                <a:latin typeface="Comic Sans MS" panose="030F0702030302020204" pitchFamily="66" charset="0"/>
              </a:rPr>
              <a:t> the trans-</a:t>
            </a:r>
            <a:r>
              <a:rPr lang="tr-TR" sz="2000" dirty="0" err="1" smtClean="0">
                <a:latin typeface="Comic Sans MS" panose="030F0702030302020204" pitchFamily="66" charset="0"/>
              </a:rPr>
              <a:t>conductance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tr-TR" sz="2000" dirty="0" err="1" smtClean="0">
                <a:latin typeface="Comic Sans MS" panose="030F0702030302020204" pitchFamily="66" charset="0"/>
              </a:rPr>
              <a:t>value</a:t>
            </a:r>
            <a:r>
              <a:rPr lang="tr-TR" sz="2000" dirty="0" smtClean="0">
                <a:latin typeface="Comic Sans MS" panose="030F0702030302020204" pitchFamily="66" charset="0"/>
              </a:rPr>
              <a:t> of the transistor.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tr-TR" sz="2000" dirty="0" err="1" smtClean="0">
                <a:latin typeface="Comic Sans MS" panose="030F0702030302020204" pitchFamily="66" charset="0"/>
              </a:rPr>
              <a:t>Calculate</a:t>
            </a:r>
            <a:r>
              <a:rPr lang="tr-TR" sz="2000" dirty="0" smtClean="0">
                <a:latin typeface="Comic Sans MS" panose="030F0702030302020204" pitchFamily="66" charset="0"/>
              </a:rPr>
              <a:t> the </a:t>
            </a:r>
            <a:r>
              <a:rPr lang="en-US" sz="2000" dirty="0">
                <a:latin typeface="Comic Sans MS" panose="030F0702030302020204" pitchFamily="66" charset="0"/>
              </a:rPr>
              <a:t>dynamic emitter </a:t>
            </a:r>
            <a:r>
              <a:rPr lang="en-US" sz="2000" dirty="0" smtClean="0">
                <a:latin typeface="Comic Sans MS" panose="030F0702030302020204" pitchFamily="66" charset="0"/>
              </a:rPr>
              <a:t>resistance</a:t>
            </a:r>
            <a:r>
              <a:rPr lang="tr-TR" sz="2000" dirty="0" smtClean="0">
                <a:latin typeface="Comic Sans MS" panose="030F0702030302020204" pitchFamily="66" charset="0"/>
              </a:rPr>
              <a:t> of the transistor. </a:t>
            </a:r>
          </a:p>
          <a:p>
            <a:pPr marL="457200" indent="-457200">
              <a:buAutoNum type="alphaLcParenR"/>
            </a:pPr>
            <a:endParaRPr lang="tr-T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7" y="1648950"/>
            <a:ext cx="9934575" cy="27527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038764" y="424873"/>
            <a:ext cx="669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mic Sans MS" panose="030F0702030302020204" pitchFamily="66" charset="0"/>
              </a:rPr>
              <a:t>Equivalent </a:t>
            </a:r>
            <a:r>
              <a:rPr lang="tr-TR" sz="2400" b="1" dirty="0" smtClean="0">
                <a:latin typeface="Comic Sans MS" panose="030F0702030302020204" pitchFamily="66" charset="0"/>
              </a:rPr>
              <a:t>C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ircuit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dirty="0">
                <a:latin typeface="Comic Sans MS" panose="030F0702030302020204" pitchFamily="66" charset="0"/>
              </a:rPr>
              <a:t>of </a:t>
            </a:r>
            <a:r>
              <a:rPr lang="tr-TR" sz="2400" b="1" dirty="0" smtClean="0">
                <a:latin typeface="Comic Sans MS" panose="030F0702030302020204" pitchFamily="66" charset="0"/>
              </a:rPr>
              <a:t>B</a:t>
            </a:r>
            <a:r>
              <a:rPr lang="en-US" sz="2400" b="1" dirty="0" err="1" smtClean="0">
                <a:latin typeface="Comic Sans MS" panose="030F0702030302020204" pitchFamily="66" charset="0"/>
              </a:rPr>
              <a:t>ipolar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tr-TR" sz="2400" b="1" dirty="0" smtClean="0">
                <a:latin typeface="Comic Sans MS" panose="030F0702030302020204" pitchFamily="66" charset="0"/>
              </a:rPr>
              <a:t>T</a:t>
            </a:r>
            <a:r>
              <a:rPr lang="en-US" sz="2400" b="1" dirty="0" err="1" smtClean="0">
                <a:latin typeface="Comic Sans MS" panose="030F0702030302020204" pitchFamily="66" charset="0"/>
              </a:rPr>
              <a:t>ransistor</a:t>
            </a:r>
            <a:endParaRPr lang="tr-TR" sz="2400" b="1" dirty="0"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325091" y="4821383"/>
            <a:ext cx="561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</a:t>
            </a:r>
            <a:r>
              <a:rPr lang="tr-TR" b="1" dirty="0">
                <a:solidFill>
                  <a:prstClr val="black"/>
                </a:solidFill>
                <a:latin typeface="Comic Sans MS" panose="030F0702030302020204" pitchFamily="66" charset="0"/>
              </a:rPr>
              <a:t>S</a:t>
            </a:r>
            <a:r>
              <a:rPr lang="en-US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ignal</a:t>
            </a: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b="1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Model </a:t>
            </a:r>
            <a:r>
              <a:rPr lang="en-US" b="1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the </a:t>
            </a:r>
            <a:r>
              <a:rPr lang="tr-TR" b="1" dirty="0" smtClean="0">
                <a:solidFill>
                  <a:prstClr val="black"/>
                </a:solidFill>
                <a:latin typeface="Comic Sans MS" panose="030F0702030302020204" pitchFamily="66" charset="0"/>
              </a:rPr>
              <a:t>BJT T</a:t>
            </a:r>
            <a:r>
              <a:rPr lang="en-US" b="1" dirty="0" err="1">
                <a:solidFill>
                  <a:prstClr val="black"/>
                </a:solidFill>
                <a:latin typeface="Comic Sans MS" panose="030F0702030302020204" pitchFamily="66" charset="0"/>
              </a:rPr>
              <a:t>ransistor</a:t>
            </a:r>
            <a:endParaRPr lang="tr-TR" b="1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4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77" y="4939665"/>
            <a:ext cx="3438525" cy="12477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14" y="704582"/>
            <a:ext cx="5657850" cy="23336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3545839" y="24291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Parametric</a:t>
            </a:r>
            <a:r>
              <a:rPr lang="tr-TR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Equivalent</a:t>
            </a:r>
            <a:r>
              <a:rPr lang="tr-TR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sz="24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Circuit</a:t>
            </a:r>
            <a:endParaRPr lang="tr-TR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644444" y="6280783"/>
            <a:ext cx="8577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Parametric representation of electronic circuit or element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sp>
        <p:nvSpPr>
          <p:cNvPr id="2" name="Metin kutusu 1"/>
          <p:cNvSpPr txBox="1"/>
          <p:nvPr/>
        </p:nvSpPr>
        <p:spPr>
          <a:xfrm>
            <a:off x="386080" y="3119120"/>
            <a:ext cx="1163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The relationship of input-output currents and voltages of a </a:t>
            </a:r>
            <a:r>
              <a:rPr lang="en-US" sz="2400" dirty="0" smtClean="0">
                <a:latin typeface="Comic Sans MS" panose="030F0702030302020204" pitchFamily="66" charset="0"/>
              </a:rPr>
              <a:t>two-</a:t>
            </a:r>
            <a:r>
              <a:rPr lang="tr-TR" sz="2400" dirty="0" err="1" smtClean="0">
                <a:latin typeface="Comic Sans MS" panose="030F0702030302020204" pitchFamily="66" charset="0"/>
              </a:rPr>
              <a:t>gates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element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 smtClean="0">
                <a:latin typeface="Comic Sans MS" panose="030F0702030302020204" pitchFamily="66" charset="0"/>
              </a:rPr>
              <a:t>can </a:t>
            </a:r>
            <a:r>
              <a:rPr lang="en-US" sz="2400" dirty="0">
                <a:latin typeface="Comic Sans MS" panose="030F0702030302020204" pitchFamily="66" charset="0"/>
              </a:rPr>
              <a:t>be defined parametrically.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r>
              <a:rPr lang="en-US" sz="2400" dirty="0" smtClean="0">
                <a:latin typeface="Comic Sans MS" panose="030F0702030302020204" pitchFamily="66" charset="0"/>
              </a:rPr>
              <a:t>If </a:t>
            </a:r>
            <a:r>
              <a:rPr lang="tr-TR" sz="2400" dirty="0" smtClean="0">
                <a:latin typeface="Comic Sans MS" panose="030F0702030302020204" pitchFamily="66" charset="0"/>
              </a:rPr>
              <a:t>t</a:t>
            </a:r>
            <a:r>
              <a:rPr lang="en-US" sz="2400" dirty="0" smtClean="0">
                <a:latin typeface="Comic Sans MS" panose="030F0702030302020204" pitchFamily="66" charset="0"/>
              </a:rPr>
              <a:t>wo </a:t>
            </a:r>
            <a:r>
              <a:rPr lang="en-US" sz="2400" dirty="0">
                <a:latin typeface="Comic Sans MS" panose="030F0702030302020204" pitchFamily="66" charset="0"/>
              </a:rPr>
              <a:t>of these variables</a:t>
            </a:r>
            <a:r>
              <a:rPr lang="tr-TR" sz="2400" dirty="0">
                <a:latin typeface="Comic Sans MS" panose="030F0702030302020204" pitchFamily="66" charset="0"/>
              </a:rPr>
              <a:t> </a:t>
            </a:r>
            <a:r>
              <a:rPr lang="en-US" sz="2400" dirty="0" smtClean="0">
                <a:latin typeface="Comic Sans MS" panose="030F0702030302020204" pitchFamily="66" charset="0"/>
              </a:rPr>
              <a:t>known</a:t>
            </a:r>
            <a:r>
              <a:rPr lang="en-US" sz="2400" dirty="0">
                <a:latin typeface="Comic Sans MS" panose="030F0702030302020204" pitchFamily="66" charset="0"/>
              </a:rPr>
              <a:t>, the other two can be calculated with the help of parameters.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r>
              <a:rPr lang="en-US" sz="2400" dirty="0" err="1" smtClean="0">
                <a:latin typeface="Comic Sans MS" panose="030F0702030302020204" pitchFamily="66" charset="0"/>
              </a:rPr>
              <a:t>Thi</a:t>
            </a:r>
            <a:r>
              <a:rPr lang="tr-TR" sz="2400" dirty="0" smtClean="0">
                <a:latin typeface="Comic Sans MS" panose="030F0702030302020204" pitchFamily="66" charset="0"/>
              </a:rPr>
              <a:t>s </a:t>
            </a:r>
            <a:r>
              <a:rPr lang="en-US" sz="2400" dirty="0" smtClean="0">
                <a:latin typeface="Comic Sans MS" panose="030F0702030302020204" pitchFamily="66" charset="0"/>
              </a:rPr>
              <a:t>relationship </a:t>
            </a:r>
            <a:r>
              <a:rPr lang="en-US" sz="2400" dirty="0">
                <a:latin typeface="Comic Sans MS" panose="030F0702030302020204" pitchFamily="66" charset="0"/>
              </a:rPr>
              <a:t>can be written as a matrix equation.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" y="984567"/>
            <a:ext cx="3838575" cy="119062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983345" y="78651"/>
            <a:ext cx="54402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Comic Sans MS" panose="030F0702030302020204" pitchFamily="66" charset="0"/>
              </a:rPr>
              <a:t>Parametric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Equivalent</a:t>
            </a:r>
            <a:r>
              <a:rPr lang="tr-TR" sz="2400" b="1" dirty="0">
                <a:latin typeface="Comic Sans MS" panose="030F0702030302020204" pitchFamily="66" charset="0"/>
              </a:rPr>
              <a:t> </a:t>
            </a:r>
            <a:r>
              <a:rPr lang="tr-TR" sz="2400" b="1" dirty="0" err="1">
                <a:latin typeface="Comic Sans MS" panose="030F0702030302020204" pitchFamily="66" charset="0"/>
              </a:rPr>
              <a:t>Circuit</a:t>
            </a:r>
            <a:endParaRPr lang="tr-TR" sz="2400" b="1" dirty="0">
              <a:latin typeface="Comic Sans MS" panose="030F0702030302020204" pitchFamily="66" charset="0"/>
            </a:endParaRPr>
          </a:p>
          <a:p>
            <a:endParaRPr lang="tr-TR" sz="28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4367847" y="1041370"/>
            <a:ext cx="7397433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The current-voltage relations of a transistor circuit are shown in hybrid parameters as follows</a:t>
            </a:r>
            <a:r>
              <a:rPr lang="en-US" sz="2400" dirty="0" smtClean="0">
                <a:latin typeface="Comic Sans MS" panose="030F0702030302020204" pitchFamily="66" charset="0"/>
              </a:rPr>
              <a:t>.</a:t>
            </a:r>
            <a:endParaRPr lang="tr-TR" sz="2400" dirty="0" smtClean="0">
              <a:latin typeface="Comic Sans MS" panose="030F0702030302020204" pitchFamily="66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65050" y="2705591"/>
            <a:ext cx="5565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Input resistance when output is short circuit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2339657"/>
            <a:ext cx="1628775" cy="1085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2" y="3588788"/>
            <a:ext cx="1533525" cy="315277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186544" y="3851563"/>
            <a:ext cx="671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Comic Sans MS" panose="030F0702030302020204" pitchFamily="66" charset="0"/>
              </a:rPr>
              <a:t>V</a:t>
            </a:r>
            <a:r>
              <a:rPr lang="en-US" sz="2000" dirty="0" err="1" smtClean="0">
                <a:latin typeface="Comic Sans MS" panose="030F0702030302020204" pitchFamily="66" charset="0"/>
              </a:rPr>
              <a:t>oltage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from output to input when input is open circuit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3265050" y="4931109"/>
            <a:ext cx="6433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Current gain when output is short circuit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417455" y="6068291"/>
            <a:ext cx="6280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Output </a:t>
            </a:r>
            <a:r>
              <a:rPr lang="en-US" sz="2000" dirty="0" smtClean="0">
                <a:latin typeface="Comic Sans MS" panose="030F0702030302020204" pitchFamily="66" charset="0"/>
              </a:rPr>
              <a:t>conduct</a:t>
            </a:r>
            <a:r>
              <a:rPr lang="tr-TR" sz="2000" dirty="0" err="1" smtClean="0">
                <a:latin typeface="Comic Sans MS" panose="030F0702030302020204" pitchFamily="66" charset="0"/>
              </a:rPr>
              <a:t>ance</a:t>
            </a:r>
            <a:r>
              <a:rPr lang="tr-TR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when </a:t>
            </a:r>
            <a:r>
              <a:rPr lang="en-US" sz="2000" dirty="0">
                <a:latin typeface="Comic Sans MS" panose="030F0702030302020204" pitchFamily="66" charset="0"/>
              </a:rPr>
              <a:t>input is open circuit</a:t>
            </a:r>
            <a:endParaRPr lang="tr-T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29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18585</TotalTime>
  <Words>655</Words>
  <Application>Microsoft Office PowerPoint</Application>
  <PresentationFormat>Geniş ekran</PresentationFormat>
  <Paragraphs>86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Comic Sans MS</vt:lpstr>
      <vt:lpstr>Roboto</vt:lpstr>
      <vt:lpstr>Tahoma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202</cp:revision>
  <dcterms:created xsi:type="dcterms:W3CDTF">2019-03-29T20:54:41Z</dcterms:created>
  <dcterms:modified xsi:type="dcterms:W3CDTF">2020-04-20T08:20:15Z</dcterms:modified>
</cp:coreProperties>
</file>