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sldIdLst>
    <p:sldId id="256" r:id="rId4"/>
    <p:sldId id="257" r:id="rId5"/>
    <p:sldId id="258" r:id="rId6"/>
    <p:sldId id="259" r:id="rId7"/>
    <p:sldId id="260" r:id="rId8"/>
    <p:sldId id="274" r:id="rId9"/>
    <p:sldId id="275" r:id="rId10"/>
    <p:sldId id="268" r:id="rId11"/>
    <p:sldId id="269" r:id="rId12"/>
    <p:sldId id="276" r:id="rId13"/>
    <p:sldId id="277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24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2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86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Comic Sans MS" panose="030F0702030302020204" pitchFamily="66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98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1162"/>
          </a:xfrm>
        </p:spPr>
        <p:txBody>
          <a:bodyPr/>
          <a:lstStyle>
            <a:lvl1pPr>
              <a:defRPr sz="2800"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omic Sans MS" panose="030F0702030302020204" pitchFamily="66" charset="0"/>
              </a:defRPr>
            </a:lvl1pPr>
            <a:lvl2pPr>
              <a:defRPr sz="2000">
                <a:latin typeface="Comic Sans MS" panose="030F0702030302020204" pitchFamily="66" charset="0"/>
              </a:defRPr>
            </a:lvl2pPr>
            <a:lvl3pPr>
              <a:defRPr sz="2000">
                <a:latin typeface="Comic Sans MS" panose="030F0702030302020204" pitchFamily="66" charset="0"/>
              </a:defRPr>
            </a:lvl3pPr>
            <a:lvl4pPr>
              <a:defRPr sz="2000">
                <a:latin typeface="Comic Sans MS" panose="030F0702030302020204" pitchFamily="66" charset="0"/>
              </a:defRPr>
            </a:lvl4pPr>
            <a:lvl5pPr>
              <a:defRPr sz="20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997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526BD5-4B93-49A1-81E2-FF066F18460F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2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01600" y="6400800"/>
            <a:ext cx="508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42400" y="6400800"/>
            <a:ext cx="3149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E8DC13-1E67-49E3-B35F-63E9F72E1B5E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5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Comic Sans MS" panose="030F0702030302020204" pitchFamily="66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642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1162"/>
          </a:xfrm>
        </p:spPr>
        <p:txBody>
          <a:bodyPr/>
          <a:lstStyle>
            <a:lvl1pPr>
              <a:defRPr sz="2800"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omic Sans MS" panose="030F0702030302020204" pitchFamily="66" charset="0"/>
              </a:defRPr>
            </a:lvl1pPr>
            <a:lvl2pPr>
              <a:defRPr sz="2000">
                <a:latin typeface="Comic Sans MS" panose="030F0702030302020204" pitchFamily="66" charset="0"/>
              </a:defRPr>
            </a:lvl2pPr>
            <a:lvl3pPr>
              <a:defRPr sz="2000">
                <a:latin typeface="Comic Sans MS" panose="030F0702030302020204" pitchFamily="66" charset="0"/>
              </a:defRPr>
            </a:lvl3pPr>
            <a:lvl4pPr>
              <a:defRPr sz="2000">
                <a:latin typeface="Comic Sans MS" panose="030F0702030302020204" pitchFamily="66" charset="0"/>
              </a:defRPr>
            </a:lvl4pPr>
            <a:lvl5pPr>
              <a:defRPr sz="20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528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526BD5-4B93-49A1-81E2-FF066F18460F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65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01600" y="6400800"/>
            <a:ext cx="508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42400" y="6400800"/>
            <a:ext cx="3149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E8DC13-1E67-49E3-B35F-63E9F72E1B5E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1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7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0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2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40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3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50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79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26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30E1-155F-4C85-B58D-58CEDD2901C5}" type="datetimeFigureOut">
              <a:rPr lang="tr-TR" smtClean="0"/>
              <a:t>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D4C3-6D45-410C-A413-7D2259832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9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6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03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anose="030F0702030302020204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2865" y="0"/>
            <a:ext cx="545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latin typeface="Comic Sans MS" panose="030F0702030302020204" pitchFamily="66" charset="0"/>
              </a:rPr>
              <a:t>Current</a:t>
            </a:r>
            <a:r>
              <a:rPr lang="tr-TR" sz="3200" dirty="0" smtClean="0">
                <a:latin typeface="Comic Sans MS" panose="030F0702030302020204" pitchFamily="66" charset="0"/>
              </a:rPr>
              <a:t> </a:t>
            </a:r>
            <a:r>
              <a:rPr lang="tr-TR" sz="3200" dirty="0" err="1" smtClean="0">
                <a:latin typeface="Comic Sans MS" panose="030F0702030302020204" pitchFamily="66" charset="0"/>
              </a:rPr>
              <a:t>Mirrors</a:t>
            </a:r>
            <a:endParaRPr lang="tr-TR" sz="32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09" y="1579919"/>
            <a:ext cx="8329613" cy="4676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2387" y="6220327"/>
            <a:ext cx="363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9070" y="6220327"/>
            <a:ext cx="363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0709" y="433375"/>
            <a:ext cx="10156723" cy="1137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&amp;quot"/>
              </a:rPr>
              <a:t>There are special current source structures suitable for use in integrated circuit structures.</a:t>
            </a:r>
            <a:r>
              <a:rPr lang="en-US" sz="2400" dirty="0">
                <a:latin typeface="Roboto"/>
              </a:rPr>
              <a:t> </a:t>
            </a:r>
            <a:r>
              <a:rPr lang="en-US" sz="2400" dirty="0">
                <a:latin typeface="&amp;quot"/>
              </a:rPr>
              <a:t>One of them is the current mirror.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7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936122"/>
            <a:ext cx="11914597" cy="573180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78093" y="236305"/>
            <a:ext cx="287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>
                <a:latin typeface="Comic Sans MS" panose="030F0702030302020204" pitchFamily="66" charset="0"/>
              </a:rPr>
              <a:t>Example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7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" y="476864"/>
            <a:ext cx="11890517" cy="61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6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090612"/>
            <a:ext cx="10591800" cy="4676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1965" y="350982"/>
            <a:ext cx="189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tr-T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2" y="354051"/>
            <a:ext cx="11408786" cy="64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33425"/>
            <a:ext cx="106108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707" y="348819"/>
            <a:ext cx="3661346" cy="4751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961" y="117987"/>
            <a:ext cx="41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Comic Sans MS" panose="030F0702030302020204" pitchFamily="66" charset="0"/>
              </a:rPr>
              <a:t>EXAMPLE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93" y="5647557"/>
            <a:ext cx="8639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8" y="1740738"/>
            <a:ext cx="4445652" cy="3912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738" y="585019"/>
            <a:ext cx="3913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>
                <a:latin typeface="Comic Sans MS" panose="030F0702030302020204" pitchFamily="66" charset="0"/>
              </a:rPr>
              <a:t>Current</a:t>
            </a:r>
            <a:r>
              <a:rPr lang="tr-TR" sz="3200" dirty="0">
                <a:latin typeface="Comic Sans MS" panose="030F0702030302020204" pitchFamily="66" charset="0"/>
              </a:rPr>
              <a:t> </a:t>
            </a:r>
            <a:r>
              <a:rPr lang="tr-TR" sz="3200" dirty="0" err="1">
                <a:latin typeface="Comic Sans MS" panose="030F0702030302020204" pitchFamily="66" charset="0"/>
              </a:rPr>
              <a:t>Mirrors</a:t>
            </a:r>
            <a:endParaRPr lang="tr-TR" sz="32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83" y="1848463"/>
            <a:ext cx="7297349" cy="35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4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5" y="1433359"/>
            <a:ext cx="9591675" cy="4895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239" y="703005"/>
            <a:ext cx="436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>
                <a:latin typeface="Comic Sans MS" panose="030F0702030302020204" pitchFamily="66" charset="0"/>
              </a:rPr>
              <a:t>Current</a:t>
            </a:r>
            <a:r>
              <a:rPr lang="tr-TR" sz="3200" dirty="0">
                <a:latin typeface="Comic Sans MS" panose="030F0702030302020204" pitchFamily="66" charset="0"/>
              </a:rPr>
              <a:t> </a:t>
            </a:r>
            <a:r>
              <a:rPr lang="tr-TR" sz="3200" dirty="0" err="1">
                <a:latin typeface="Comic Sans MS" panose="030F0702030302020204" pitchFamily="66" charset="0"/>
              </a:rPr>
              <a:t>Mirrors</a:t>
            </a:r>
            <a:endParaRPr lang="tr-TR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5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762" y="211393"/>
            <a:ext cx="436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>
                <a:latin typeface="Comic Sans MS" panose="030F0702030302020204" pitchFamily="66" charset="0"/>
              </a:rPr>
              <a:t>Current</a:t>
            </a:r>
            <a:r>
              <a:rPr lang="tr-TR" sz="3200" dirty="0">
                <a:latin typeface="Comic Sans MS" panose="030F0702030302020204" pitchFamily="66" charset="0"/>
              </a:rPr>
              <a:t> </a:t>
            </a:r>
            <a:r>
              <a:rPr lang="tr-TR" sz="3200" dirty="0" err="1">
                <a:latin typeface="Comic Sans MS" panose="030F0702030302020204" pitchFamily="66" charset="0"/>
              </a:rPr>
              <a:t>Mirrors</a:t>
            </a:r>
            <a:endParaRPr lang="tr-TR" sz="3200" dirty="0">
              <a:latin typeface="Comic Sans MS" panose="030F0702030302020204" pitchFamily="66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0" y="930639"/>
            <a:ext cx="104584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98" y="1479292"/>
            <a:ext cx="9115425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110" y="245806"/>
            <a:ext cx="774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omic Sans MS" panose="030F0702030302020204" pitchFamily="66" charset="0"/>
              </a:rPr>
              <a:t>Sonlu Çıkış Direnci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6972061-CFA1-40EA-8570-7D64D7996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/>
              <a:t>BJT Differential Pair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8C54367-C6AB-42B7-B4E8-B0ACA379F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528" y="764705"/>
            <a:ext cx="8229600" cy="4525963"/>
          </a:xfrm>
        </p:spPr>
        <p:txBody>
          <a:bodyPr/>
          <a:lstStyle/>
          <a:p>
            <a:r>
              <a:rPr lang="en-US" altLang="en-US" dirty="0"/>
              <a:t>With the addition of a “tail current,” an elegant and robust differential pair is achieved.</a:t>
            </a:r>
            <a:r>
              <a:rPr lang="tr-TR" altLang="en-US" dirty="0"/>
              <a:t> </a:t>
            </a:r>
            <a:r>
              <a:rPr lang="tr-TR" altLang="en-US" dirty="0" err="1"/>
              <a:t>Transistors</a:t>
            </a:r>
            <a:r>
              <a:rPr lang="tr-TR" altLang="en-US" dirty="0"/>
              <a:t> </a:t>
            </a:r>
            <a:r>
              <a:rPr lang="tr-TR" altLang="en-US" dirty="0" err="1"/>
              <a:t>are</a:t>
            </a:r>
            <a:r>
              <a:rPr lang="tr-TR" altLang="en-US" dirty="0"/>
              <a:t> </a:t>
            </a:r>
            <a:r>
              <a:rPr lang="tr-TR" altLang="en-US" dirty="0" err="1"/>
              <a:t>exactly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same</a:t>
            </a:r>
            <a:r>
              <a:rPr lang="tr-TR" altLang="en-US" dirty="0"/>
              <a:t>.</a:t>
            </a:r>
            <a:endParaRPr lang="en-US" altLang="en-US" dirty="0"/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0B5B64CC-2904-4F54-AA80-41E0D7DC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1" y="1594311"/>
            <a:ext cx="40862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4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077F-1452-4B83-BCAA-D97C193D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 b="1" dirty="0"/>
              <a:t>Differential Amplifiers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F9849-562A-40F3-8A3A-48431A23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836712"/>
            <a:ext cx="7367626" cy="496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5840EE-83DD-49C5-9780-1719B11FFA33}"/>
                  </a:ext>
                </a:extLst>
              </p:cNvPr>
              <p:cNvSpPr/>
              <p:nvPr/>
            </p:nvSpPr>
            <p:spPr>
              <a:xfrm>
                <a:off x="5411582" y="5176786"/>
                <a:ext cx="1368836" cy="461665"/>
              </a:xfrm>
              <a:prstGeom prst="rect">
                <a:avLst/>
              </a:prstGeom>
              <a:solidFill>
                <a:srgbClr val="EEECE1"/>
              </a:solidFill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tr-TR" sz="2400" dirty="0">
                  <a:solidFill>
                    <a:srgbClr val="000000"/>
                  </a:solidFill>
                  <a:latin typeface="Arial" pitchFamily="34" charset="0"/>
                  <a:cs typeface="Angsana New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5840EE-83DD-49C5-9780-1719B11FF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582" y="5176786"/>
                <a:ext cx="136883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AEB07A-C995-402A-BD76-01CB0A3D02C6}"/>
                  </a:ext>
                </a:extLst>
              </p:cNvPr>
              <p:cNvSpPr/>
              <p:nvPr/>
            </p:nvSpPr>
            <p:spPr>
              <a:xfrm>
                <a:off x="4995026" y="4257125"/>
                <a:ext cx="2201949" cy="844205"/>
              </a:xfrm>
              <a:prstGeom prst="rect">
                <a:avLst/>
              </a:prstGeom>
              <a:solidFill>
                <a:srgbClr val="EEECE1"/>
              </a:solidFill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tr-TR" sz="2400" dirty="0">
                  <a:solidFill>
                    <a:srgbClr val="000000"/>
                  </a:solidFill>
                  <a:latin typeface="Arial" pitchFamily="34" charset="0"/>
                  <a:cs typeface="Angsana New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AEB07A-C995-402A-BD76-01CB0A3D0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026" y="4257125"/>
                <a:ext cx="2201949" cy="844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50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6580" y="5338022"/>
            <a:ext cx="10232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Roboto"/>
              </a:rPr>
              <a:t>The circuit is obtained by </a:t>
            </a:r>
            <a:r>
              <a:rPr lang="tr-TR" sz="2800" dirty="0" err="1" smtClean="0">
                <a:latin typeface="Roboto"/>
              </a:rPr>
              <a:t>biasing</a:t>
            </a:r>
            <a:r>
              <a:rPr lang="en-US" sz="2800" dirty="0" smtClean="0">
                <a:latin typeface="Roboto"/>
              </a:rPr>
              <a:t> </a:t>
            </a:r>
            <a:r>
              <a:rPr lang="en-US" sz="2800" dirty="0">
                <a:latin typeface="Roboto"/>
              </a:rPr>
              <a:t>two conjugate BJT transistors by a constant current source.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" y="1139149"/>
            <a:ext cx="6262597" cy="39131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463" y="1812906"/>
            <a:ext cx="5736646" cy="22919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6580" y="186813"/>
            <a:ext cx="872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/>
              <a:t>BJT Differential </a:t>
            </a:r>
            <a:r>
              <a:rPr lang="en-US" altLang="en-US" sz="2800" b="1" dirty="0" smtClean="0"/>
              <a:t>Pair</a:t>
            </a:r>
            <a:r>
              <a:rPr lang="tr-TR" altLang="en-US" sz="2800" b="1" dirty="0" smtClean="0"/>
              <a:t> </a:t>
            </a:r>
            <a:r>
              <a:rPr lang="tr-TR" sz="2800" dirty="0" smtClean="0">
                <a:latin typeface="Comic Sans MS" panose="030F0702030302020204" pitchFamily="66" charset="0"/>
              </a:rPr>
              <a:t>(Uzun </a:t>
            </a:r>
            <a:r>
              <a:rPr lang="tr-TR" sz="2800" dirty="0" smtClean="0">
                <a:latin typeface="Comic Sans MS" panose="030F0702030302020204" pitchFamily="66" charset="0"/>
              </a:rPr>
              <a:t>Kuyruklu Devre)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4" y="472786"/>
            <a:ext cx="4689211" cy="4440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65" y="5400675"/>
            <a:ext cx="2800350" cy="933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29" y="368248"/>
            <a:ext cx="3352800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29" y="3113520"/>
            <a:ext cx="4486275" cy="3600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4555" y="1917290"/>
            <a:ext cx="5801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Comic Sans MS" panose="030F0702030302020204" pitchFamily="66" charset="0"/>
              </a:rPr>
              <a:t>Emetör</a:t>
            </a:r>
            <a:r>
              <a:rPr lang="tr-TR" sz="2400" dirty="0" smtClean="0">
                <a:latin typeface="Comic Sans MS" panose="030F0702030302020204" pitchFamily="66" charset="0"/>
              </a:rPr>
              <a:t> akımları, V</a:t>
            </a:r>
            <a:r>
              <a:rPr lang="tr-TR" sz="1600" dirty="0" smtClean="0">
                <a:latin typeface="Comic Sans MS" panose="030F0702030302020204" pitchFamily="66" charset="0"/>
              </a:rPr>
              <a:t>D</a:t>
            </a:r>
            <a:r>
              <a:rPr lang="tr-TR" sz="2400" dirty="0" smtClean="0">
                <a:latin typeface="Comic Sans MS" panose="030F0702030302020204" pitchFamily="66" charset="0"/>
              </a:rPr>
              <a:t> gerilimine bağlı olarak aşağıdaki gibi yazılabilir: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110</Words>
  <Application>Microsoft Office PowerPoint</Application>
  <PresentationFormat>Geniş ekran</PresentationFormat>
  <Paragraphs>19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15</vt:i4>
      </vt:variant>
    </vt:vector>
  </HeadingPairs>
  <TitlesOfParts>
    <vt:vector size="29" baseType="lpstr">
      <vt:lpstr>&amp;quot</vt:lpstr>
      <vt:lpstr>Angsana New</vt:lpstr>
      <vt:lpstr>Arial</vt:lpstr>
      <vt:lpstr>Calibri</vt:lpstr>
      <vt:lpstr>Calibri Light</vt:lpstr>
      <vt:lpstr>Cambria Math</vt:lpstr>
      <vt:lpstr>Comic Sans MS</vt:lpstr>
      <vt:lpstr>Roboto</vt:lpstr>
      <vt:lpstr>Tahoma</vt:lpstr>
      <vt:lpstr>Times New Roman</vt:lpstr>
      <vt:lpstr>Verdana</vt:lpstr>
      <vt:lpstr>Office Theme</vt:lpstr>
      <vt:lpstr>1_Default Design</vt:lpstr>
      <vt:lpstr>2_Default Design</vt:lpstr>
      <vt:lpstr>PowerPoint Sunusu</vt:lpstr>
      <vt:lpstr>PowerPoint Sunusu</vt:lpstr>
      <vt:lpstr>PowerPoint Sunusu</vt:lpstr>
      <vt:lpstr>PowerPoint Sunusu</vt:lpstr>
      <vt:lpstr>PowerPoint Sunusu</vt:lpstr>
      <vt:lpstr>BJT Differential Pair</vt:lpstr>
      <vt:lpstr>Differential Amplifiers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26</cp:revision>
  <dcterms:created xsi:type="dcterms:W3CDTF">2019-10-20T17:03:25Z</dcterms:created>
  <dcterms:modified xsi:type="dcterms:W3CDTF">2020-04-05T22:07:34Z</dcterms:modified>
</cp:coreProperties>
</file>