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73" r:id="rId2"/>
    <p:sldId id="275" r:id="rId3"/>
    <p:sldId id="272" r:id="rId4"/>
    <p:sldId id="270" r:id="rId5"/>
    <p:sldId id="271" r:id="rId6"/>
    <p:sldId id="269" r:id="rId7"/>
    <p:sldId id="276" r:id="rId8"/>
    <p:sldId id="260" r:id="rId9"/>
    <p:sldId id="266" r:id="rId10"/>
    <p:sldId id="263" r:id="rId11"/>
    <p:sldId id="278" r:id="rId12"/>
    <p:sldId id="264" r:id="rId13"/>
    <p:sldId id="261" r:id="rId14"/>
    <p:sldId id="265" r:id="rId15"/>
    <p:sldId id="267" r:id="rId16"/>
    <p:sldId id="268" r:id="rId17"/>
    <p:sldId id="279" r:id="rId18"/>
    <p:sldId id="284" r:id="rId19"/>
    <p:sldId id="285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69" d="100"/>
          <a:sy n="69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7DF77-8D7F-4BAE-BDBD-3DC0EC6DA6CC}" type="datetimeFigureOut">
              <a:rPr lang="tr-TR" smtClean="0"/>
              <a:t>1.03.2020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8875-7C18-4098-9810-26C0BE7F1A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9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760"/>
            <a:ext cx="9144000" cy="238720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1641"/>
            <a:ext cx="9144000" cy="165615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2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78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2334" y="171450"/>
            <a:ext cx="2887132" cy="6515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933" y="171450"/>
            <a:ext cx="8390468" cy="65151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54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839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57" y="1709737"/>
            <a:ext cx="10515600" cy="28527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557" y="4589860"/>
            <a:ext cx="10515600" cy="1500188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5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934" y="800100"/>
            <a:ext cx="5638800" cy="5886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8" y="800100"/>
            <a:ext cx="5638800" cy="5886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525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3" y="365523"/>
            <a:ext cx="10515600" cy="13251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023" y="1681162"/>
            <a:ext cx="5156201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023" y="2505075"/>
            <a:ext cx="5156201" cy="3684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2"/>
            <a:ext cx="5184421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4421" cy="36849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6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8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31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2" y="457200"/>
            <a:ext cx="3931356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423" y="987029"/>
            <a:ext cx="6172199" cy="48744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2" y="2057400"/>
            <a:ext cx="3931356" cy="3811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04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2" y="457200"/>
            <a:ext cx="3931356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423" y="987029"/>
            <a:ext cx="6172199" cy="48744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2" y="2057400"/>
            <a:ext cx="3931356" cy="3811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54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2533" y="171450"/>
            <a:ext cx="1141306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800100"/>
            <a:ext cx="11548533" cy="58864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	</a:t>
            </a:r>
          </a:p>
        </p:txBody>
      </p:sp>
    </p:spTree>
    <p:extLst>
      <p:ext uri="{BB962C8B-B14F-4D97-AF65-F5344CB8AC3E}">
        <p14:creationId xmlns:p14="http://schemas.microsoft.com/office/powerpoint/2010/main" val="7228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accent1"/>
          </a:solidFill>
          <a:latin typeface="Comic Sans MS" panose="030F0702030302020204" pitchFamily="66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60000"/>
        <a:buFont typeface="ZapfDingbats" pitchFamily="82" charset="2"/>
        <a:buChar char="l"/>
        <a:defRPr sz="1500" kern="1200">
          <a:solidFill>
            <a:srgbClr val="660066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u"/>
        <a:defRPr kern="1200">
          <a:solidFill>
            <a:schemeClr val="accent2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SzPct val="115000"/>
        <a:buFont typeface="Wingdings" panose="05000000000000000000" pitchFamily="2" charset="2"/>
        <a:buChar char="s"/>
        <a:defRPr sz="12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384" y="690104"/>
            <a:ext cx="10935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width of the depletion region?  How does it relate to the dopant concentration? </a:t>
            </a: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built-in voltage? </a:t>
            </a: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happens when we apply voltage to the p-n junction?   </a:t>
            </a: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forward and reverse bias? </a:t>
            </a: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current-voltage characteristic for the p-n junction diode?   </a:t>
            </a:r>
            <a:endParaRPr lang="tr-T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384" y="-68375"/>
            <a:ext cx="24080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42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Overview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20" y="573056"/>
            <a:ext cx="81724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59" y="872522"/>
            <a:ext cx="11468100" cy="459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44" y="119773"/>
            <a:ext cx="8277225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44" y="605548"/>
            <a:ext cx="8181975" cy="36195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51345" y="5309425"/>
            <a:ext cx="10732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increases exponentially with the voltage applied in the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remains at a very small current level for the voltage applied in the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and is referred to as the "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tr-T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tr-T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896139" y="2147777"/>
            <a:ext cx="7315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tr-TR" sz="2400" dirty="0">
                <a:latin typeface="mtmi" charset="-95"/>
              </a:rPr>
              <a:t>I</a:t>
            </a:r>
            <a:r>
              <a:rPr lang="en-US" altLang="tr-TR" sz="2800" baseline="-25000" dirty="0">
                <a:latin typeface="mtmi" charset="-95"/>
              </a:rPr>
              <a:t>s</a:t>
            </a:r>
            <a:r>
              <a:rPr lang="en-US" altLang="tr-TR" sz="2400" dirty="0">
                <a:latin typeface="mtmi" charset="-95"/>
              </a:rPr>
              <a:t> </a:t>
            </a:r>
            <a:r>
              <a:rPr lang="en-US" altLang="tr-TR" sz="2400" dirty="0" err="1">
                <a:latin typeface="mtmi" charset="-95"/>
              </a:rPr>
              <a:t>is</a:t>
            </a:r>
            <a:r>
              <a:rPr lang="en-US" altLang="tr-TR" sz="2400" dirty="0">
                <a:latin typeface="mtmi" charset="-95"/>
              </a:rPr>
              <a:t> the saturation current ~10 </a:t>
            </a:r>
            <a:r>
              <a:rPr lang="en-US" altLang="tr-TR" sz="2800" baseline="30000" dirty="0">
                <a:latin typeface="mtmi" charset="-95"/>
              </a:rPr>
              <a:t>-14</a:t>
            </a:r>
          </a:p>
          <a:p>
            <a:r>
              <a:rPr lang="en-US" altLang="tr-TR" sz="2400" dirty="0" err="1">
                <a:latin typeface="mtmi" charset="-95"/>
              </a:rPr>
              <a:t>V</a:t>
            </a:r>
            <a:r>
              <a:rPr lang="en-US" altLang="tr-TR" sz="2800" baseline="-25000" dirty="0" err="1">
                <a:latin typeface="mtmi" charset="-95"/>
              </a:rPr>
              <a:t>d</a:t>
            </a:r>
            <a:r>
              <a:rPr lang="en-US" altLang="tr-TR" sz="2400" dirty="0">
                <a:latin typeface="mtmi" charset="-95"/>
              </a:rPr>
              <a:t> is the diode voltage</a:t>
            </a:r>
          </a:p>
          <a:p>
            <a:r>
              <a:rPr lang="en-US" altLang="tr-TR" sz="2400" dirty="0">
                <a:latin typeface="mtmi" charset="-95"/>
              </a:rPr>
              <a:t>n – emission coefficient (varies from 1 - 2 )</a:t>
            </a:r>
          </a:p>
          <a:p>
            <a:r>
              <a:rPr lang="en-US" altLang="tr-TR" sz="2400" i="1" dirty="0">
                <a:latin typeface="mtmi" charset="-95"/>
              </a:rPr>
              <a:t>k </a:t>
            </a:r>
            <a:r>
              <a:rPr lang="en-US" altLang="tr-TR" sz="2400" dirty="0">
                <a:latin typeface="mtsy" charset="-127"/>
              </a:rPr>
              <a:t>= </a:t>
            </a:r>
            <a:r>
              <a:rPr lang="en-US" altLang="tr-TR" sz="2400" dirty="0">
                <a:latin typeface="ttr" charset="0"/>
              </a:rPr>
              <a:t>1</a:t>
            </a:r>
            <a:r>
              <a:rPr lang="en-US" altLang="tr-TR" sz="2400" i="1" dirty="0">
                <a:latin typeface="mtmi" charset="-95"/>
              </a:rPr>
              <a:t>.</a:t>
            </a:r>
            <a:r>
              <a:rPr lang="en-US" altLang="tr-TR" sz="2400" dirty="0">
                <a:latin typeface="ttr" charset="0"/>
              </a:rPr>
              <a:t>38 </a:t>
            </a:r>
            <a:r>
              <a:rPr lang="en-US" altLang="tr-TR" sz="2400" dirty="0">
                <a:latin typeface="mtsy" charset="-127"/>
              </a:rPr>
              <a:t>× </a:t>
            </a:r>
            <a:r>
              <a:rPr lang="en-US" altLang="tr-TR" sz="2400" dirty="0">
                <a:latin typeface="ttr" charset="0"/>
              </a:rPr>
              <a:t>10</a:t>
            </a:r>
            <a:r>
              <a:rPr lang="en-US" altLang="tr-TR" sz="2400" baseline="30000" dirty="0">
                <a:latin typeface="ttr" charset="0"/>
              </a:rPr>
              <a:t>–23</a:t>
            </a:r>
            <a:r>
              <a:rPr lang="en-US" altLang="tr-TR" sz="2400" dirty="0">
                <a:latin typeface="ttr" charset="0"/>
              </a:rPr>
              <a:t> J/K is Boltzmann’s constant </a:t>
            </a:r>
          </a:p>
          <a:p>
            <a:r>
              <a:rPr lang="en-US" altLang="tr-TR" sz="2400" dirty="0">
                <a:latin typeface="ttr" charset="0"/>
              </a:rPr>
              <a:t> </a:t>
            </a:r>
            <a:r>
              <a:rPr lang="en-US" altLang="tr-TR" sz="2400" i="1" dirty="0">
                <a:latin typeface="mtmi" charset="-95"/>
              </a:rPr>
              <a:t>q </a:t>
            </a:r>
            <a:r>
              <a:rPr lang="en-US" altLang="tr-TR" sz="2400" dirty="0">
                <a:latin typeface="mtsy" charset="-127"/>
              </a:rPr>
              <a:t>= </a:t>
            </a:r>
            <a:r>
              <a:rPr lang="en-US" altLang="tr-TR" sz="2400" dirty="0">
                <a:latin typeface="ttr" charset="0"/>
              </a:rPr>
              <a:t>1</a:t>
            </a:r>
            <a:r>
              <a:rPr lang="en-US" altLang="tr-TR" sz="2400" i="1" dirty="0">
                <a:latin typeface="mtmi" charset="-95"/>
              </a:rPr>
              <a:t>.</a:t>
            </a:r>
            <a:r>
              <a:rPr lang="en-US" altLang="tr-TR" sz="2400" dirty="0">
                <a:latin typeface="ttr" charset="0"/>
              </a:rPr>
              <a:t>60 </a:t>
            </a:r>
            <a:r>
              <a:rPr lang="en-US" altLang="tr-TR" sz="2400" dirty="0">
                <a:latin typeface="mtsy" charset="-127"/>
              </a:rPr>
              <a:t>× </a:t>
            </a:r>
            <a:r>
              <a:rPr lang="en-US" altLang="tr-TR" sz="2400" dirty="0">
                <a:latin typeface="ttr" charset="0"/>
              </a:rPr>
              <a:t>10</a:t>
            </a:r>
            <a:r>
              <a:rPr lang="en-US" altLang="tr-TR" sz="2400" baseline="30000" dirty="0">
                <a:latin typeface="ttr" charset="0"/>
              </a:rPr>
              <a:t>–19</a:t>
            </a:r>
            <a:r>
              <a:rPr lang="en-US" altLang="tr-TR" sz="2400" dirty="0">
                <a:latin typeface="ttr" charset="0"/>
              </a:rPr>
              <a:t> C is the electrical charge of an electron. </a:t>
            </a:r>
          </a:p>
          <a:p>
            <a:r>
              <a:rPr lang="en-US" altLang="tr-TR" sz="2400" dirty="0">
                <a:latin typeface="ttr" charset="0"/>
              </a:rPr>
              <a:t>At a temperature of 300 K, </a:t>
            </a:r>
            <a:endParaRPr lang="en-US" altLang="tr-T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70" y="361662"/>
            <a:ext cx="827722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20" y="1028412"/>
            <a:ext cx="8181975" cy="361950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983968"/>
              </p:ext>
            </p:extLst>
          </p:nvPr>
        </p:nvGraphicFramePr>
        <p:xfrm>
          <a:off x="5792972" y="4261870"/>
          <a:ext cx="1973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5" imgW="761760" imgH="215640" progId="Equation.3">
                  <p:embed/>
                </p:oleObj>
              </mc:Choice>
              <mc:Fallback>
                <p:oleObj name="Equation" r:id="rId5" imgW="761760" imgH="215640" progId="Equation.3">
                  <p:embed/>
                  <p:pic>
                    <p:nvPicPr>
                      <p:cNvPr id="532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972" y="4261870"/>
                        <a:ext cx="19732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02" y="886691"/>
            <a:ext cx="8804756" cy="5021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65" y="0"/>
            <a:ext cx="8248650" cy="886691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960581" y="5375563"/>
            <a:ext cx="10353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of a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biased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diode (V</a:t>
            </a:r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negative) must remain constant at 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matter how high the voltage value is increased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current increases suddenly at a certain voltage. This voltage, which depends on the structure of the diode, is called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reakdown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voltage.</a:t>
            </a:r>
            <a:endParaRPr lang="tr-T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20" y="0"/>
            <a:ext cx="8277225" cy="666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970" y="541770"/>
            <a:ext cx="8181975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78" y="1040821"/>
            <a:ext cx="6207615" cy="48150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963" y="5036703"/>
            <a:ext cx="71628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4" y="241753"/>
            <a:ext cx="8974714" cy="614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68" y="1595148"/>
            <a:ext cx="8343900" cy="490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72" y="338571"/>
            <a:ext cx="8229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53" y="1636280"/>
            <a:ext cx="8353425" cy="493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82" y="255444"/>
            <a:ext cx="8610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9" y="204049"/>
            <a:ext cx="9197974" cy="62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08" y="109255"/>
            <a:ext cx="10515600" cy="590372"/>
          </a:xfrm>
        </p:spPr>
        <p:txBody>
          <a:bodyPr>
            <a:normAutofit/>
          </a:bodyPr>
          <a:lstStyle/>
          <a:p>
            <a:r>
              <a:rPr lang="tr-TR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Junction</a:t>
            </a:r>
            <a:r>
              <a:rPr lang="tr-TR" sz="28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Capacitance</a:t>
            </a:r>
            <a:endParaRPr lang="tr-T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773" y="781821"/>
            <a:ext cx="11137186" cy="130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Roboto"/>
              </a:rPr>
              <a:t>The capacity formed by the </a:t>
            </a:r>
            <a:r>
              <a:rPr lang="tr-TR" sz="2800" dirty="0" err="1" smtClean="0">
                <a:latin typeface="Roboto"/>
              </a:rPr>
              <a:t>charges</a:t>
            </a:r>
            <a:r>
              <a:rPr lang="en-US" sz="2800" dirty="0" smtClean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changing with the </a:t>
            </a:r>
            <a:r>
              <a:rPr lang="tr-TR" sz="2800" dirty="0" err="1" smtClean="0">
                <a:latin typeface="Roboto"/>
              </a:rPr>
              <a:t>applied</a:t>
            </a:r>
            <a:r>
              <a:rPr lang="tr-TR" sz="2800" dirty="0" smtClean="0">
                <a:latin typeface="Roboto"/>
              </a:rPr>
              <a:t> </a:t>
            </a:r>
            <a:r>
              <a:rPr lang="tr-TR" sz="2800" dirty="0" err="1" smtClean="0">
                <a:latin typeface="Roboto"/>
              </a:rPr>
              <a:t>voltages</a:t>
            </a:r>
            <a:r>
              <a:rPr lang="en-US" sz="2800" dirty="0" smtClean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in the </a:t>
            </a:r>
            <a:r>
              <a:rPr lang="tr-TR" sz="2800" dirty="0" err="1" smtClean="0">
                <a:latin typeface="Roboto"/>
              </a:rPr>
              <a:t>reverse</a:t>
            </a:r>
            <a:r>
              <a:rPr lang="en-US" sz="2800" dirty="0" smtClean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direction is called the junction capacity.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44" y="2208402"/>
            <a:ext cx="1438275" cy="10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65" y="3365671"/>
            <a:ext cx="6942250" cy="1092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891" y="4787302"/>
            <a:ext cx="9124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45" y="165120"/>
            <a:ext cx="10515600" cy="528726"/>
          </a:xfrm>
        </p:spPr>
        <p:txBody>
          <a:bodyPr>
            <a:normAutofit/>
          </a:bodyPr>
          <a:lstStyle/>
          <a:p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Junction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Capacitance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1" y="672642"/>
            <a:ext cx="6018783" cy="1547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5" y="2220329"/>
            <a:ext cx="6007652" cy="148424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488" y="403323"/>
            <a:ext cx="4791075" cy="297180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7188488" y="3613326"/>
            <a:ext cx="491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change of </a:t>
            </a:r>
            <a:r>
              <a:rPr lang="en-US" dirty="0" smtClean="0"/>
              <a:t>junction capacity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en-US" dirty="0"/>
              <a:t>the voltage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09155" y="4341091"/>
            <a:ext cx="11322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value of the capacity goes to infinity for V = V</a:t>
            </a:r>
            <a:r>
              <a:rPr lang="en-US" sz="1400" dirty="0"/>
              <a:t>B</a:t>
            </a:r>
            <a:r>
              <a:rPr lang="en-US" sz="2400" dirty="0"/>
              <a:t> value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this case, this formula is </a:t>
            </a:r>
            <a:r>
              <a:rPr lang="en-US" sz="2400" u="sng" dirty="0"/>
              <a:t>not used </a:t>
            </a:r>
            <a:r>
              <a:rPr lang="en-US" sz="2400" dirty="0"/>
              <a:t>because the junction is </a:t>
            </a:r>
            <a:r>
              <a:rPr lang="tr-TR" sz="2400" dirty="0" smtClean="0"/>
              <a:t>in the </a:t>
            </a:r>
            <a:r>
              <a:rPr lang="tr-TR" sz="2400" dirty="0" err="1" smtClean="0"/>
              <a:t>forward</a:t>
            </a:r>
            <a:r>
              <a:rPr lang="tr-TR" sz="2400" dirty="0" smtClean="0"/>
              <a:t> </a:t>
            </a:r>
            <a:r>
              <a:rPr lang="tr-TR" sz="2400" dirty="0" err="1" smtClean="0"/>
              <a:t>region</a:t>
            </a:r>
            <a:r>
              <a:rPr lang="tr-T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So </a:t>
            </a:r>
            <a:r>
              <a:rPr lang="en-US" sz="2400" dirty="0"/>
              <a:t>the formula is only valid for negative and less than V voltage.</a:t>
            </a:r>
            <a:endParaRPr lang="tr-TR" sz="2400" dirty="0"/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45" y="3936491"/>
            <a:ext cx="7639114" cy="43706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6856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94" y="685655"/>
            <a:ext cx="9134961" cy="529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8618" y="6310292"/>
            <a:ext cx="75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a) </a:t>
            </a:r>
            <a:r>
              <a:rPr lang="tr-TR" dirty="0" err="1" smtClean="0"/>
              <a:t>Unbiased</a:t>
            </a:r>
            <a:r>
              <a:rPr lang="tr-TR" dirty="0" smtClean="0"/>
              <a:t> p-n </a:t>
            </a:r>
            <a:r>
              <a:rPr lang="tr-TR" dirty="0" err="1" smtClean="0"/>
              <a:t>junction</a:t>
            </a:r>
            <a:r>
              <a:rPr lang="tr-TR" dirty="0" smtClean="0"/>
              <a:t>                     b) </a:t>
            </a:r>
            <a:r>
              <a:rPr lang="tr-TR" dirty="0" err="1" smtClean="0"/>
              <a:t>forward</a:t>
            </a:r>
            <a:r>
              <a:rPr lang="tr-TR" dirty="0" smtClean="0"/>
              <a:t> </a:t>
            </a:r>
            <a:r>
              <a:rPr lang="tr-TR" dirty="0" err="1" smtClean="0"/>
              <a:t>biased</a:t>
            </a:r>
            <a:r>
              <a:rPr lang="tr-TR" dirty="0" smtClean="0"/>
              <a:t> p-n </a:t>
            </a:r>
            <a:r>
              <a:rPr lang="tr-TR" dirty="0" err="1" smtClean="0"/>
              <a:t>junction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5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636" y="147782"/>
            <a:ext cx="3078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tr-TR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endParaRPr lang="tr-TR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63" y="1208087"/>
            <a:ext cx="2209800" cy="3629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784" y="5057092"/>
            <a:ext cx="261937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604" y="1650566"/>
            <a:ext cx="2181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854" y="83127"/>
            <a:ext cx="2475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tr-TR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3" y="1022727"/>
            <a:ext cx="3491998" cy="3125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8036" y="904979"/>
            <a:ext cx="741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smtClean="0"/>
              <a:t>a)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Zener</a:t>
            </a:r>
            <a:r>
              <a:rPr lang="tr-TR" dirty="0" smtClean="0"/>
              <a:t> </a:t>
            </a:r>
            <a:r>
              <a:rPr lang="tr-TR" dirty="0" err="1" smtClean="0"/>
              <a:t>diodes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left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identiacal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Vz</a:t>
            </a:r>
            <a:r>
              <a:rPr lang="tr-TR" dirty="0" smtClean="0"/>
              <a:t>=5,8V,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Vo</a:t>
            </a:r>
            <a:r>
              <a:rPr lang="tr-TR" dirty="0" smtClean="0"/>
              <a:t> as a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Vi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range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-10V </a:t>
            </a:r>
            <a:r>
              <a:rPr lang="tr-TR" dirty="0" err="1" smtClean="0"/>
              <a:t>to</a:t>
            </a:r>
            <a:r>
              <a:rPr lang="tr-TR" dirty="0" smtClean="0"/>
              <a:t> 10V. V</a:t>
            </a:r>
            <a:r>
              <a:rPr lang="tr-TR" sz="1200" dirty="0" smtClean="0"/>
              <a:t>D</a:t>
            </a:r>
            <a:r>
              <a:rPr lang="tr-TR" dirty="0" smtClean="0"/>
              <a:t>=0.7V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378036" y="2254271"/>
            <a:ext cx="6788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b)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happens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Zener</a:t>
            </a:r>
            <a:r>
              <a:rPr lang="tr-TR" dirty="0" smtClean="0"/>
              <a:t> </a:t>
            </a:r>
            <a:r>
              <a:rPr lang="tr-TR" dirty="0" err="1" smtClean="0"/>
              <a:t>diodes</a:t>
            </a:r>
            <a:r>
              <a:rPr lang="tr-TR" dirty="0" smtClean="0"/>
              <a:t> is </a:t>
            </a:r>
            <a:r>
              <a:rPr lang="tr-TR" dirty="0" err="1" smtClean="0"/>
              <a:t>taken</a:t>
            </a:r>
            <a:r>
              <a:rPr lang="tr-TR" dirty="0" smtClean="0"/>
              <a:t> </a:t>
            </a:r>
            <a:r>
              <a:rPr lang="tr-TR" dirty="0" err="1" smtClean="0"/>
              <a:t>out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voltage</a:t>
            </a:r>
            <a:r>
              <a:rPr lang="tr-TR" dirty="0" smtClean="0"/>
              <a:t> as a </a:t>
            </a:r>
            <a:r>
              <a:rPr lang="tr-TR" dirty="0" err="1" smtClean="0"/>
              <a:t>function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voltage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:</a:t>
            </a:r>
          </a:p>
          <a:p>
            <a:r>
              <a:rPr lang="tr-TR" dirty="0"/>
              <a:t>	</a:t>
            </a:r>
            <a:r>
              <a:rPr lang="tr-TR" dirty="0" smtClean="0"/>
              <a:t>1. Z1</a:t>
            </a:r>
          </a:p>
          <a:p>
            <a:r>
              <a:rPr lang="tr-TR" dirty="0"/>
              <a:t>	</a:t>
            </a:r>
            <a:r>
              <a:rPr lang="tr-TR" dirty="0" smtClean="0"/>
              <a:t>2. Z2 </a:t>
            </a:r>
            <a:r>
              <a:rPr lang="tr-TR" dirty="0" err="1" smtClean="0"/>
              <a:t>present</a:t>
            </a:r>
            <a:r>
              <a:rPr lang="tr-TR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6291" y="4544291"/>
            <a:ext cx="815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Remember</a:t>
            </a:r>
            <a:r>
              <a:rPr lang="tr-TR" dirty="0" smtClean="0"/>
              <a:t>: V</a:t>
            </a:r>
            <a:r>
              <a:rPr lang="tr-TR" sz="1200" dirty="0" smtClean="0"/>
              <a:t>D </a:t>
            </a:r>
            <a:r>
              <a:rPr lang="tr-TR" dirty="0" smtClean="0"/>
              <a:t>=0.7 V,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dthe</a:t>
            </a:r>
            <a:r>
              <a:rPr lang="tr-TR" dirty="0" smtClean="0"/>
              <a:t> </a:t>
            </a:r>
            <a:r>
              <a:rPr lang="tr-TR" dirty="0" err="1" smtClean="0"/>
              <a:t>zener</a:t>
            </a:r>
            <a:r>
              <a:rPr lang="tr-TR" dirty="0" smtClean="0"/>
              <a:t> </a:t>
            </a:r>
            <a:r>
              <a:rPr lang="tr-TR" dirty="0" err="1" smtClean="0"/>
              <a:t>diodes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forward</a:t>
            </a:r>
            <a:r>
              <a:rPr lang="tr-TR" dirty="0" smtClean="0"/>
              <a:t> </a:t>
            </a:r>
            <a:r>
              <a:rPr lang="tr-TR" dirty="0" err="1" smtClean="0"/>
              <a:t>biased</a:t>
            </a:r>
            <a:r>
              <a:rPr lang="tr-TR" dirty="0" smtClean="0"/>
              <a:t>. </a:t>
            </a:r>
            <a:r>
              <a:rPr lang="tr-TR" sz="1200" dirty="0" smtClean="0"/>
              <a:t> 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9999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79" y="295708"/>
            <a:ext cx="6584712" cy="526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14" y="1076469"/>
            <a:ext cx="4778952" cy="1252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592" y="2858653"/>
            <a:ext cx="7537883" cy="1886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416" y="4633046"/>
            <a:ext cx="6210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01" y="0"/>
            <a:ext cx="61817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38" y="715820"/>
            <a:ext cx="8172450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032" y="1091478"/>
            <a:ext cx="83439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96" y="0"/>
            <a:ext cx="788670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72" y="569046"/>
            <a:ext cx="8172450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10" y="2080846"/>
            <a:ext cx="3170318" cy="1791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090" y="4228515"/>
            <a:ext cx="3446225" cy="11064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8420" y="764453"/>
            <a:ext cx="6576380" cy="1724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5069" y="2391629"/>
            <a:ext cx="36480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90" y="130174"/>
            <a:ext cx="826770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88" y="615949"/>
            <a:ext cx="8172450" cy="21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845" y="835024"/>
            <a:ext cx="95059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01" y="0"/>
            <a:ext cx="7419975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64" y="853498"/>
            <a:ext cx="8172450" cy="219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53" y="1190962"/>
            <a:ext cx="7538262" cy="4548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725" y="3585940"/>
            <a:ext cx="25908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6837" y="2197118"/>
            <a:ext cx="1601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Reminding</a:t>
            </a:r>
            <a:r>
              <a:rPr lang="tr-TR" dirty="0" smtClean="0"/>
              <a:t> </a:t>
            </a:r>
            <a:endParaRPr lang="tr-TR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818809" y="2397173"/>
            <a:ext cx="1538177" cy="7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491" y="1505806"/>
            <a:ext cx="4482731" cy="19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</a:t>
            </a:r>
            <a:r>
              <a:rPr lang="tr-TR" sz="2800" b="1" dirty="0" err="1" smtClean="0">
                <a:solidFill>
                  <a:schemeClr val="tx1"/>
                </a:solidFill>
              </a:rPr>
              <a:t>What</a:t>
            </a:r>
            <a:r>
              <a:rPr lang="tr-TR" sz="2800" b="1" dirty="0" smtClean="0">
                <a:solidFill>
                  <a:schemeClr val="tx1"/>
                </a:solidFill>
              </a:rPr>
              <a:t> is a </a:t>
            </a:r>
            <a:r>
              <a:rPr lang="tr-TR" sz="2800" b="1" dirty="0" err="1" smtClean="0">
                <a:solidFill>
                  <a:schemeClr val="tx1"/>
                </a:solidFill>
              </a:rPr>
              <a:t>Diode</a:t>
            </a:r>
            <a:endParaRPr lang="tr-TR" sz="28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460" y="1283277"/>
            <a:ext cx="4000500" cy="2000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5817" y="4147189"/>
            <a:ext cx="870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/>
              <a:t>A </a:t>
            </a:r>
            <a:r>
              <a:rPr lang="tr-TR" sz="2400" b="1" dirty="0" err="1" smtClean="0"/>
              <a:t>semiconductor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device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with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two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terminals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allowing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the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flow</a:t>
            </a:r>
            <a:r>
              <a:rPr lang="tr-TR" sz="2400" b="1" dirty="0" smtClean="0"/>
              <a:t> of </a:t>
            </a:r>
            <a:r>
              <a:rPr lang="tr-TR" sz="2400" b="1" dirty="0" err="1" smtClean="0"/>
              <a:t>current</a:t>
            </a:r>
            <a:r>
              <a:rPr lang="tr-TR" sz="2400" b="1" dirty="0" smtClean="0"/>
              <a:t> in </a:t>
            </a:r>
            <a:r>
              <a:rPr lang="tr-TR" sz="2400" b="1" dirty="0" err="1" smtClean="0"/>
              <a:t>one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direction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only</a:t>
            </a:r>
            <a:r>
              <a:rPr lang="tr-TR" sz="2400" b="1" dirty="0" smtClean="0"/>
              <a:t>. 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4323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98" y="88273"/>
            <a:ext cx="6881258" cy="1130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11" y="1219201"/>
            <a:ext cx="81819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15" y="1581151"/>
            <a:ext cx="8526425" cy="424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ep_comic">
  <a:themeElements>
    <a:clrScheme name="pep_comic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ep_comi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pep_comic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p_com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p_comic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p_comic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p_comic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p_comic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p_comic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15660</TotalTime>
  <Words>369</Words>
  <Application>Microsoft Office PowerPoint</Application>
  <PresentationFormat>Geniş ekran</PresentationFormat>
  <Paragraphs>38</Paragraphs>
  <Slides>22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5" baseType="lpstr">
      <vt:lpstr>Arial</vt:lpstr>
      <vt:lpstr>Calibri</vt:lpstr>
      <vt:lpstr>Comic Sans MS</vt:lpstr>
      <vt:lpstr>mtmi</vt:lpstr>
      <vt:lpstr>mtsy</vt:lpstr>
      <vt:lpstr>Roboto</vt:lpstr>
      <vt:lpstr>Tahoma</vt:lpstr>
      <vt:lpstr>Times New Roman</vt:lpstr>
      <vt:lpstr>ttr</vt:lpstr>
      <vt:lpstr>Wingdings</vt:lpstr>
      <vt:lpstr>ZapfDingbats</vt:lpstr>
      <vt:lpstr>2_pep_comic</vt:lpstr>
      <vt:lpstr>Equation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What is a Diode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Junction Capacitance</vt:lpstr>
      <vt:lpstr>Junction Capacitance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DIODE</dc:title>
  <dc:creator>itu</dc:creator>
  <cp:lastModifiedBy>itu</cp:lastModifiedBy>
  <cp:revision>78</cp:revision>
  <dcterms:created xsi:type="dcterms:W3CDTF">2019-02-14T08:01:23Z</dcterms:created>
  <dcterms:modified xsi:type="dcterms:W3CDTF">2020-03-01T21:33:13Z</dcterms:modified>
</cp:coreProperties>
</file>