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Ignacio González" initials="CIG" lastIdx="1" clrIdx="0">
    <p:extLst>
      <p:ext uri="{19B8F6BF-5375-455C-9EA6-DF929625EA0E}">
        <p15:presenceInfo xmlns:p15="http://schemas.microsoft.com/office/powerpoint/2012/main" userId="337d460ba69134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13" d="100"/>
          <a:sy n="113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0EDD-768F-8F48-AA1C-2B925D51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F9471-D6C4-1F41-8A47-B7DAF331A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2487-A287-C348-84FA-BCFACA6F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2AC3-0973-E14F-8244-83651A70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42EB4-F39F-AA4A-8307-A66E2B79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69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C61F-4CFF-D243-950E-A4F0F225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294D-D058-F048-BFC7-36876ABC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BEAF-FA20-B649-8927-D6942F89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A1D5-FF9E-A94F-9118-1829B7CB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0A7C-BEB5-D54A-895C-88E1D471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33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86920-C5AE-AF49-AB82-4749435A4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A10BE-384A-394D-BC10-A8DE3F41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33C4-7BFC-2346-B5BE-271B6016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5A40-E8AA-A34F-89DE-8D08BEAF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815C-2774-EE4B-B6EC-666D4B2F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67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C9B7-401B-6642-B310-E953014C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82E8-8B7A-CC4A-98C7-4E6DFF41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5299-FB72-0943-96E6-D185F235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40B9-9F91-A846-8DEF-488B2025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110E-B1D0-DF40-8E1C-CB2A85A1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09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75CE-800E-1640-93E9-E98E66FE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A1D81-862C-0843-B94B-2B63D884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0497-1B8A-8D48-93BD-F92FD216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9C26-D02F-9A4F-B851-3ADF7D11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ADE2-625A-F142-B8ED-B9214011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16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F795-FF65-1C41-BE71-324DAB24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880D-9F18-0D4F-9A30-A81F891C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D873-281B-E04A-9122-48560D14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58A2-309B-904A-92C5-1C504458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A61B0-B614-8B4F-8570-6AC8534F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FDA9A-B2A5-224C-B861-19733466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4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663F-7D8A-8F47-B178-FD7C7A10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61A63-6DBA-C54B-B938-5CA9AE828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82D45-F5EC-D847-B69F-A7A3FD228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8776-1732-154B-88D8-3ECADEB9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4AEA5-AA0B-BE4E-BBFF-63AB62DA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EED05-5A17-8F4F-9345-CC2FB10C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6FE0E-EBD3-3E4C-AC73-815B3013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A7B34-4209-7549-AC6E-CE762371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12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E09F-9EBA-F749-A7A8-63AFB567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22499-7CB7-CD41-B81F-8AC7E5BE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A6BAF-A0CA-1F4D-900A-5E5DF648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0F7DA-7972-344C-87D9-A1CC9A68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17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5A17-054D-F54B-A704-6FE8B0ED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BFE46-E37C-744F-9C73-E5E6EFA1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B6379-B053-9741-9B74-6F4DD1ED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20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113D-3F59-E14F-BA58-9A3BA71D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32C0-EC88-BC4B-B7B0-148DECFA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1C89-80B0-0D4F-8426-911D081D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075A-56D8-D341-BCA5-7FA34FAE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C995-142D-9544-86AF-E4A88BC6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55C4-E293-0547-B11F-1C1728E6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20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77D3-7139-E841-91F3-85E412F5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958B2-1547-4C41-BE5C-6B6777C7C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1B12C-EF7D-474C-8CB7-40C1B1B1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D114F-123D-284B-ABE3-82A64207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255F-9AF1-9F4C-91D6-CF1EBFD0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0728-0FFD-964D-8CC1-B7332D86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98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DC154-312B-AB44-83A0-5E0B1FC3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7430-072E-9945-BDDC-E3C827147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BB31-5C57-634E-93D7-CA5A7F28C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A25C-5607-FA4C-B086-F49B4FC1D6E2}" type="datetimeFigureOut">
              <a:rPr lang="de-DE" smtClean="0"/>
              <a:t>26.05.19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7B03-10CD-8549-BD57-2A40DA39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A290-D09E-9E4C-AF5A-7E4D4C820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024A-E487-854A-8F11-2024D75CD7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27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3E8F-88F5-724F-8F60-130E0F756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Public </a:t>
            </a:r>
            <a:r>
              <a:rPr lang="de-DE" dirty="0" err="1"/>
              <a:t>procurement</a:t>
            </a:r>
            <a:r>
              <a:rPr lang="de-DE"/>
              <a:t> in </a:t>
            </a:r>
            <a:r>
              <a:rPr lang="de-DE" err="1"/>
              <a:t>Colombia</a:t>
            </a:r>
            <a:r>
              <a:rPr lang="de-DE"/>
              <a:t>:</a:t>
            </a:r>
            <a:br>
              <a:rPr lang="de-DE"/>
            </a:br>
            <a:r>
              <a:rPr lang="de-DE"/>
              <a:t>A </a:t>
            </a:r>
            <a:r>
              <a:rPr lang="de-DE" err="1"/>
              <a:t>network</a:t>
            </a:r>
            <a:r>
              <a:rPr lang="de-DE"/>
              <a:t> </a:t>
            </a:r>
            <a:r>
              <a:rPr lang="de-DE" err="1"/>
              <a:t>exploration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F41A-2D09-734F-AD39-84E618BC9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Sebastián Martínez</a:t>
            </a:r>
          </a:p>
          <a:p>
            <a:r>
              <a:rPr lang="de-DE" dirty="0"/>
              <a:t>Dr. Camilo Ignacio González</a:t>
            </a:r>
          </a:p>
        </p:txBody>
      </p:sp>
    </p:spTree>
    <p:extLst>
      <p:ext uri="{BB962C8B-B14F-4D97-AF65-F5344CB8AC3E}">
        <p14:creationId xmlns:p14="http://schemas.microsoft.com/office/powerpoint/2010/main" val="317256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3A-F495-7E4F-ABD1-B9AC3F29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CBDA-DE64-3A4E-BFF7-D32CC45E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SECOP: </a:t>
            </a:r>
          </a:p>
          <a:p>
            <a:r>
              <a:rPr lang="en-US" dirty="0"/>
              <a:t>Government activity as a network statistic</a:t>
            </a:r>
          </a:p>
          <a:p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Conclusions</a:t>
            </a:r>
            <a:endParaRPr lang="de-DE" dirty="0"/>
          </a:p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forward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16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8E42-2192-2B4D-B700-C517DAA4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3514-68D7-5041-A175-1CE86E6F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Autonomy in resource spending. It varies according to</a:t>
            </a:r>
          </a:p>
          <a:p>
            <a:pPr lvl="1"/>
            <a:r>
              <a:rPr lang="en-GB" dirty="0"/>
              <a:t>different levels of government</a:t>
            </a:r>
          </a:p>
          <a:p>
            <a:pPr lvl="1"/>
            <a:r>
              <a:rPr lang="en-GB" dirty="0"/>
              <a:t>different kinds of resources</a:t>
            </a:r>
          </a:p>
          <a:p>
            <a:pPr lvl="1"/>
            <a:r>
              <a:rPr lang="en-GB" dirty="0"/>
              <a:t>Type of procurement system, which is related with the amount of contracts</a:t>
            </a:r>
          </a:p>
          <a:p>
            <a:pPr marL="457200" lvl="1" indent="0">
              <a:buNone/>
            </a:pPr>
            <a:r>
              <a:rPr lang="en-GB" dirty="0"/>
              <a:t>This autonomy should used as an expression of sectorial policy preferences   </a:t>
            </a:r>
          </a:p>
          <a:p>
            <a:pPr marL="457200" lvl="1" indent="0">
              <a:buNone/>
            </a:pPr>
            <a:r>
              <a:rPr lang="en-GB" dirty="0"/>
              <a:t>RQ: </a:t>
            </a:r>
          </a:p>
          <a:p>
            <a:pPr marL="457200" lvl="1" indent="0">
              <a:buNone/>
            </a:pPr>
            <a:r>
              <a:rPr lang="en-GB" dirty="0"/>
              <a:t>¿ how does public organizations use that autonomy? </a:t>
            </a:r>
          </a:p>
          <a:p>
            <a:pPr marL="457200" lvl="1" indent="0">
              <a:buNone/>
            </a:pPr>
            <a:r>
              <a:rPr lang="en-GB" dirty="0"/>
              <a:t>¿Do government entities specialise in what we expect them to? And do they use the less autonomous expending in what they are supposed to? </a:t>
            </a:r>
          </a:p>
          <a:p>
            <a:pPr marL="457200" lvl="1" indent="0">
              <a:buNone/>
            </a:pPr>
            <a:r>
              <a:rPr lang="en-GB" dirty="0"/>
              <a:t>¿ does procurement quality/efficiency varies according to different levels of autonomy? </a:t>
            </a:r>
          </a:p>
          <a:p>
            <a:r>
              <a:rPr lang="en-GB" dirty="0"/>
              <a:t>Does this change at different governance levels?</a:t>
            </a:r>
          </a:p>
        </p:txBody>
      </p:sp>
    </p:spTree>
    <p:extLst>
      <p:ext uri="{BB962C8B-B14F-4D97-AF65-F5344CB8AC3E}">
        <p14:creationId xmlns:p14="http://schemas.microsoft.com/office/powerpoint/2010/main" val="334168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EFB96-51E7-45CF-B6F8-97502CFC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DB7E47-5690-400F-B00E-565696439DC4}"/>
              </a:ext>
            </a:extLst>
          </p:cNvPr>
          <p:cNvSpPr/>
          <p:nvPr/>
        </p:nvSpPr>
        <p:spPr>
          <a:xfrm>
            <a:off x="838200" y="2094398"/>
            <a:ext cx="180051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Autonomy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DF74F24-1A67-4749-9E4F-27F761F9039B}"/>
              </a:ext>
            </a:extLst>
          </p:cNvPr>
          <p:cNvCxnSpPr>
            <a:cxnSpLocks/>
          </p:cNvCxnSpPr>
          <p:nvPr/>
        </p:nvCxnSpPr>
        <p:spPr>
          <a:xfrm>
            <a:off x="2638719" y="2344208"/>
            <a:ext cx="3949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5E37AD-AE5F-4D0F-8246-F5A000F78092}"/>
              </a:ext>
            </a:extLst>
          </p:cNvPr>
          <p:cNvSpPr/>
          <p:nvPr/>
        </p:nvSpPr>
        <p:spPr>
          <a:xfrm>
            <a:off x="6588551" y="2083913"/>
            <a:ext cx="241326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Especialization/Policy preference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12E63D4-19D5-42FC-942A-FF44840DEC02}"/>
              </a:ext>
            </a:extLst>
          </p:cNvPr>
          <p:cNvCxnSpPr>
            <a:cxnSpLocks/>
          </p:cNvCxnSpPr>
          <p:nvPr/>
        </p:nvCxnSpPr>
        <p:spPr>
          <a:xfrm flipV="1">
            <a:off x="1727459" y="3011863"/>
            <a:ext cx="0" cy="78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C77DFDC-C1AE-4B25-85DF-BCE906320D5D}"/>
              </a:ext>
            </a:extLst>
          </p:cNvPr>
          <p:cNvSpPr/>
          <p:nvPr/>
        </p:nvSpPr>
        <p:spPr>
          <a:xfrm>
            <a:off x="140225" y="3832354"/>
            <a:ext cx="3402287" cy="775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Level of </a:t>
            </a:r>
            <a:r>
              <a:rPr lang="en-US" dirty="0" err="1"/>
              <a:t>goverment</a:t>
            </a:r>
            <a:r>
              <a:rPr lang="en-US" dirty="0"/>
              <a:t> 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Type of resources</a:t>
            </a:r>
          </a:p>
          <a:p>
            <a:pPr marL="285750" indent="-285750" algn="ctr">
              <a:buFontTx/>
              <a:buChar char="-"/>
            </a:pPr>
            <a:endParaRPr lang="es-CO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C9F443-A9FF-45A0-BA36-0EE9195E1E6E}"/>
              </a:ext>
            </a:extLst>
          </p:cNvPr>
          <p:cNvCxnSpPr>
            <a:cxnSpLocks/>
          </p:cNvCxnSpPr>
          <p:nvPr/>
        </p:nvCxnSpPr>
        <p:spPr>
          <a:xfrm flipV="1">
            <a:off x="7747263" y="3011863"/>
            <a:ext cx="0" cy="83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0DA444E-C195-4FF6-A7DE-1F0912F336F4}"/>
              </a:ext>
            </a:extLst>
          </p:cNvPr>
          <p:cNvSpPr/>
          <p:nvPr/>
        </p:nvSpPr>
        <p:spPr>
          <a:xfrm>
            <a:off x="6107979" y="3809236"/>
            <a:ext cx="3402287" cy="48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/>
              <a:t>Sectorial variable 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AE08497-895E-4164-8C42-736F1121849B}"/>
              </a:ext>
            </a:extLst>
          </p:cNvPr>
          <p:cNvCxnSpPr>
            <a:cxnSpLocks/>
          </p:cNvCxnSpPr>
          <p:nvPr/>
        </p:nvCxnSpPr>
        <p:spPr>
          <a:xfrm>
            <a:off x="2638719" y="2379918"/>
            <a:ext cx="3705519" cy="277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7B2AD71-3179-4FF6-ABC1-0E4C3701EA63}"/>
              </a:ext>
            </a:extLst>
          </p:cNvPr>
          <p:cNvSpPr/>
          <p:nvPr/>
        </p:nvSpPr>
        <p:spPr>
          <a:xfrm>
            <a:off x="6344239" y="4846735"/>
            <a:ext cx="2342952" cy="61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Procurment efficiency 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19A1DC0-E0A1-4850-92E1-66F8DBAF7639}"/>
              </a:ext>
            </a:extLst>
          </p:cNvPr>
          <p:cNvCxnSpPr>
            <a:cxnSpLocks/>
          </p:cNvCxnSpPr>
          <p:nvPr/>
        </p:nvCxnSpPr>
        <p:spPr>
          <a:xfrm flipV="1">
            <a:off x="4722829" y="2493839"/>
            <a:ext cx="1762812" cy="13757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11DE1C6-26CD-43E8-BA53-9B6DA9ABD190}"/>
              </a:ext>
            </a:extLst>
          </p:cNvPr>
          <p:cNvSpPr txBox="1"/>
          <p:nvPr/>
        </p:nvSpPr>
        <p:spPr>
          <a:xfrm>
            <a:off x="4119514" y="2004804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RQ1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A05E19B-0949-4E9A-997A-178989B13BB5}"/>
              </a:ext>
            </a:extLst>
          </p:cNvPr>
          <p:cNvSpPr txBox="1"/>
          <p:nvPr/>
        </p:nvSpPr>
        <p:spPr>
          <a:xfrm rot="2424227">
            <a:off x="4292310" y="3937868"/>
            <a:ext cx="60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RQ2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5D6FB9F-51EF-4EC0-AB2F-38B1BAED7927}"/>
              </a:ext>
            </a:extLst>
          </p:cNvPr>
          <p:cNvSpPr txBox="1"/>
          <p:nvPr/>
        </p:nvSpPr>
        <p:spPr>
          <a:xfrm rot="19441745">
            <a:off x="4904255" y="2809143"/>
            <a:ext cx="10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RQ2.1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9B3BF4B-3BED-4A79-90C7-BA0330625DC2}"/>
              </a:ext>
            </a:extLst>
          </p:cNvPr>
          <p:cNvCxnSpPr>
            <a:cxnSpLocks/>
          </p:cNvCxnSpPr>
          <p:nvPr/>
        </p:nvCxnSpPr>
        <p:spPr>
          <a:xfrm flipH="1">
            <a:off x="8660287" y="5154464"/>
            <a:ext cx="683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A31328C-D301-4028-A658-1A55EBDC8278}"/>
              </a:ext>
            </a:extLst>
          </p:cNvPr>
          <p:cNvSpPr/>
          <p:nvPr/>
        </p:nvSpPr>
        <p:spPr>
          <a:xfrm>
            <a:off x="9343338" y="4608312"/>
            <a:ext cx="2638129" cy="1064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-Type of procurement system </a:t>
            </a:r>
          </a:p>
          <a:p>
            <a:pPr algn="ctr"/>
            <a:r>
              <a:rPr lang="en-US" dirty="0"/>
              <a:t>-Delays/times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2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62B8-8774-3C42-B9BE-4168F906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SECOP: Sistema </a:t>
            </a:r>
            <a:r>
              <a:rPr lang="en-GB" dirty="0" err="1"/>
              <a:t>Electrónico</a:t>
            </a:r>
            <a:r>
              <a:rPr lang="en-GB" dirty="0"/>
              <a:t> para la </a:t>
            </a:r>
            <a:r>
              <a:rPr lang="en-GB" dirty="0" err="1"/>
              <a:t>Contratación</a:t>
            </a:r>
            <a:r>
              <a:rPr lang="en-GB" dirty="0"/>
              <a:t> </a:t>
            </a:r>
            <a:r>
              <a:rPr lang="en-GB" dirty="0" err="1"/>
              <a:t>Pública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7DF3-5D56-8A4F-8FB2-C4F32BE4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procurement database</a:t>
            </a:r>
          </a:p>
          <a:p>
            <a:r>
              <a:rPr lang="en-GB" i="1" dirty="0"/>
              <a:t>Every</a:t>
            </a:r>
            <a:r>
              <a:rPr lang="en-GB" dirty="0"/>
              <a:t> contract between an official institution and a third party</a:t>
            </a:r>
          </a:p>
          <a:p>
            <a:r>
              <a:rPr lang="en-GB" dirty="0"/>
              <a:t>From 2011 to now. Before there was data but not online. </a:t>
            </a:r>
          </a:p>
          <a:p>
            <a:r>
              <a:rPr lang="en-GB" dirty="0"/>
              <a:t>All levels of government </a:t>
            </a:r>
          </a:p>
        </p:txBody>
      </p:sp>
    </p:spTree>
    <p:extLst>
      <p:ext uri="{BB962C8B-B14F-4D97-AF65-F5344CB8AC3E}">
        <p14:creationId xmlns:p14="http://schemas.microsoft.com/office/powerpoint/2010/main" val="35417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944C-5D22-114F-A0E8-C1FFF972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Government activity as a network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F1DF-8E24-F248-AAF2-6D19EAE8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Entities show some degree of specialisation depending on their mission</a:t>
            </a:r>
          </a:p>
          <a:p>
            <a:r>
              <a:rPr lang="en-GB" dirty="0"/>
              <a:t>Clearer as levels of procurement increase? </a:t>
            </a:r>
          </a:p>
          <a:p>
            <a:r>
              <a:rPr lang="en-GB" dirty="0"/>
              <a:t>is there a relation between specialization and procurement efficiency? </a:t>
            </a:r>
          </a:p>
          <a:p>
            <a:r>
              <a:rPr lang="en-GB" dirty="0"/>
              <a:t>¿? Clearer at different levels of government</a:t>
            </a:r>
          </a:p>
          <a:p>
            <a:r>
              <a:rPr lang="en-GB" dirty="0"/>
              <a:t>¿ do the degree of autonomy in public speeding correlates with specialization? </a:t>
            </a:r>
          </a:p>
          <a:p>
            <a:r>
              <a:rPr lang="en-GB" dirty="0"/>
              <a:t>¿ In what do local governments spend the resources transfer from the national level?  </a:t>
            </a:r>
          </a:p>
          <a:p>
            <a:r>
              <a:rPr lang="en-GB" dirty="0"/>
              <a:t>¿ does the level of procurement is related with the procurement efficiency? </a:t>
            </a:r>
          </a:p>
          <a:p>
            <a:r>
              <a:rPr lang="en-GB" dirty="0"/>
              <a:t>¿ is there a relation between specialisation/sector with procurement efficiency?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08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4719-2D58-CE44-88C5-50896B9D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Jaccard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E213-FB4D-1940-8D4B-3EFB0E60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Determines how similar two nodes are, based on their common connections</a:t>
            </a:r>
          </a:p>
          <a:p>
            <a:r>
              <a:rPr lang="en-GB" dirty="0"/>
              <a:t>Creates equivalence classes for nodes</a:t>
            </a:r>
          </a:p>
          <a:p>
            <a:r>
              <a:rPr lang="en-GB" dirty="0"/>
              <a:t>In case of a two-mode network</a:t>
            </a:r>
          </a:p>
          <a:p>
            <a:pPr lvl="1"/>
            <a:r>
              <a:rPr lang="en-GB" dirty="0"/>
              <a:t>How are government entities similar in their procurement behaviour?</a:t>
            </a:r>
          </a:p>
          <a:p>
            <a:r>
              <a:rPr lang="en-GB" dirty="0"/>
              <a:t>We use procurement sectors (Admin, health, </a:t>
            </a:r>
            <a:r>
              <a:rPr lang="en-GB" dirty="0" err="1"/>
              <a:t>defense</a:t>
            </a:r>
            <a:r>
              <a:rPr lang="en-GB" dirty="0"/>
              <a:t>, education, etc.) to determine similarity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7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E80E-B6F0-954C-9217-32A21F8F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Jaccard Similarity (cont.)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A1322D-DF85-0849-9E45-F519C619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5073"/>
            <a:ext cx="5157787" cy="450897"/>
          </a:xfrm>
        </p:spPr>
        <p:txBody>
          <a:bodyPr>
            <a:normAutofit/>
          </a:bodyPr>
          <a:lstStyle/>
          <a:p>
            <a:r>
              <a:rPr lang="en-GB" dirty="0"/>
              <a:t>&lt; 100 Mio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7B6483E-62D5-4E48-BFDE-B3B347043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25367"/>
            <a:ext cx="5157787" cy="3434479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97F3BF-72CA-8345-92C3-3D3E9E1FF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2045073"/>
            <a:ext cx="5183188" cy="450897"/>
          </a:xfrm>
        </p:spPr>
        <p:txBody>
          <a:bodyPr>
            <a:normAutofit/>
          </a:bodyPr>
          <a:lstStyle/>
          <a:p>
            <a:r>
              <a:rPr lang="en-GB" dirty="0"/>
              <a:t>&gt; 100 Mio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F896A5D-A4B7-C24C-8651-19E198F109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16910"/>
            <a:ext cx="5183188" cy="345139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1C7A9C-C696-3448-AE4A-AA87B8BB7AC5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450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FF0000"/>
                </a:solidFill>
              </a:rPr>
              <a:t>National ministries</a:t>
            </a:r>
            <a:r>
              <a:rPr lang="en-GB" sz="2400" dirty="0"/>
              <a:t>, compared using small and large contracts</a:t>
            </a:r>
          </a:p>
        </p:txBody>
      </p:sp>
    </p:spTree>
    <p:extLst>
      <p:ext uri="{BB962C8B-B14F-4D97-AF65-F5344CB8AC3E}">
        <p14:creationId xmlns:p14="http://schemas.microsoft.com/office/powerpoint/2010/main" val="208278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E80E-B6F0-954C-9217-32A21F8F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Jaccard Similarity (cont.)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A1322D-DF85-0849-9E45-F519C619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5073"/>
            <a:ext cx="5157787" cy="450897"/>
          </a:xfrm>
        </p:spPr>
        <p:txBody>
          <a:bodyPr>
            <a:normAutofit/>
          </a:bodyPr>
          <a:lstStyle/>
          <a:p>
            <a:r>
              <a:rPr lang="en-GB" dirty="0"/>
              <a:t>Own Resources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97F3BF-72CA-8345-92C3-3D3E9E1FF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2045073"/>
            <a:ext cx="5183188" cy="450897"/>
          </a:xfrm>
        </p:spPr>
        <p:txBody>
          <a:bodyPr>
            <a:normAutofit/>
          </a:bodyPr>
          <a:lstStyle/>
          <a:p>
            <a:r>
              <a:rPr lang="en-GB" dirty="0"/>
              <a:t>National Resources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1C7A9C-C696-3448-AE4A-AA87B8BB7AC5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450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>
                <a:solidFill>
                  <a:srgbClr val="FF0000"/>
                </a:solidFill>
              </a:rPr>
              <a:t>Regional Governments</a:t>
            </a:r>
            <a:r>
              <a:rPr lang="en-GB" sz="2400" dirty="0"/>
              <a:t>, compared using own and national resources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BB3512-A178-1E4E-8421-D581ACF607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30129"/>
            <a:ext cx="5157787" cy="3434479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E6B6CA-FB21-604B-9FC4-26F0C734E7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21672"/>
            <a:ext cx="5183188" cy="3451393"/>
          </a:xfrm>
        </p:spPr>
      </p:pic>
    </p:spTree>
    <p:extLst>
      <p:ext uri="{BB962C8B-B14F-4D97-AF65-F5344CB8AC3E}">
        <p14:creationId xmlns:p14="http://schemas.microsoft.com/office/powerpoint/2010/main" val="1683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378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Public procurement in Colombia: A network exploration</vt:lpstr>
      <vt:lpstr>Outline</vt:lpstr>
      <vt:lpstr>Motivation</vt:lpstr>
      <vt:lpstr>PowerPoint Presentation</vt:lpstr>
      <vt:lpstr>SECOP: Sistema Electrónico para la Contratación Pública</vt:lpstr>
      <vt:lpstr>Government activity as a network statistic</vt:lpstr>
      <vt:lpstr>Jaccard Similarity</vt:lpstr>
      <vt:lpstr>Jaccard Similarity (cont.)</vt:lpstr>
      <vt:lpstr>Jaccard Similarity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procurement in Colombia: A network exploration</dc:title>
  <dc:creator>Sebastián Martínez</dc:creator>
  <cp:lastModifiedBy>Sebastián Martínez</cp:lastModifiedBy>
  <cp:revision>21</cp:revision>
  <dcterms:created xsi:type="dcterms:W3CDTF">2019-05-06T15:30:11Z</dcterms:created>
  <dcterms:modified xsi:type="dcterms:W3CDTF">2019-05-27T03:13:44Z</dcterms:modified>
</cp:coreProperties>
</file>