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7772400" cy="10058400"/>
  <p:notesSz cx="6858000" cy="9144000"/>
  <p:embeddedFontLst>
    <p:embeddedFont>
      <p:font typeface="Helvetica Neue" panose="020B0604020202020204" charset="0"/>
      <p:regular r:id="rId40"/>
      <p:bold r:id="rId41"/>
      <p:italic r:id="rId42"/>
      <p:boldItalic r:id="rId43"/>
    </p:embeddedFont>
    <p:embeddedFont>
      <p:font typeface="Open Sans" panose="020B0606030504020204" pitchFamily="34" charset="0"/>
      <p:regular r:id="rId44"/>
      <p:bold r:id="rId45"/>
      <p:italic r:id="rId46"/>
      <p:boldItalic r:id="rId47"/>
    </p:embeddedFont>
    <p:embeddedFont>
      <p:font typeface="Open Sans Light" panose="020B03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2BA829-6A89-494B-93C7-34DF5BC7DE1F}">
  <a:tblStyle styleId="{C82BA829-6A89-494B-93C7-34DF5BC7DE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0" d="100"/>
          <a:sy n="200" d="100"/>
        </p:scale>
        <p:origin x="144" y="-656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Bozer" userId="a591cdf2-5e4f-4b93-aa3d-dad52f0dd279" providerId="ADAL" clId="{D486F7AB-2988-46A6-9F18-212E0FD02020}"/>
    <pc:docChg chg="undo custSel addSld modSld">
      <pc:chgData name="Cihan Bozer" userId="a591cdf2-5e4f-4b93-aa3d-dad52f0dd279" providerId="ADAL" clId="{D486F7AB-2988-46A6-9F18-212E0FD02020}" dt="2024-10-20T18:21:45.830" v="3333" actId="6549"/>
      <pc:docMkLst>
        <pc:docMk/>
      </pc:docMkLst>
      <pc:sldChg chg="modSp mod">
        <pc:chgData name="Cihan Bozer" userId="a591cdf2-5e4f-4b93-aa3d-dad52f0dd279" providerId="ADAL" clId="{D486F7AB-2988-46A6-9F18-212E0FD02020}" dt="2024-10-11T11:29:39.729" v="1083" actId="20577"/>
        <pc:sldMkLst>
          <pc:docMk/>
          <pc:sldMk cId="0" sldId="264"/>
        </pc:sldMkLst>
        <pc:graphicFrameChg chg="mod modGraphic">
          <ac:chgData name="Cihan Bozer" userId="a591cdf2-5e4f-4b93-aa3d-dad52f0dd279" providerId="ADAL" clId="{D486F7AB-2988-46A6-9F18-212E0FD02020}" dt="2024-10-11T11:29:39.729" v="1083" actId="20577"/>
          <ac:graphicFrameMkLst>
            <pc:docMk/>
            <pc:sldMk cId="0" sldId="264"/>
            <ac:graphicFrameMk id="85" creationId="{00000000-0000-0000-0000-000000000000}"/>
          </ac:graphicFrameMkLst>
        </pc:graphicFrameChg>
      </pc:sldChg>
      <pc:sldChg chg="modSp mod">
        <pc:chgData name="Cihan Bozer" userId="a591cdf2-5e4f-4b93-aa3d-dad52f0dd279" providerId="ADAL" clId="{D486F7AB-2988-46A6-9F18-212E0FD02020}" dt="2024-10-20T18:19:27.174" v="3269" actId="14734"/>
        <pc:sldMkLst>
          <pc:docMk/>
          <pc:sldMk cId="0" sldId="265"/>
        </pc:sldMkLst>
        <pc:graphicFrameChg chg="mod modGraphic">
          <ac:chgData name="Cihan Bozer" userId="a591cdf2-5e4f-4b93-aa3d-dad52f0dd279" providerId="ADAL" clId="{D486F7AB-2988-46A6-9F18-212E0FD02020}" dt="2024-10-20T18:19:27.174" v="3269" actId="14734"/>
          <ac:graphicFrameMkLst>
            <pc:docMk/>
            <pc:sldMk cId="0" sldId="265"/>
            <ac:graphicFrameMk id="91" creationId="{00000000-0000-0000-0000-000000000000}"/>
          </ac:graphicFrameMkLst>
        </pc:graphicFrameChg>
      </pc:sldChg>
      <pc:sldChg chg="modSp mod">
        <pc:chgData name="Cihan Bozer" userId="a591cdf2-5e4f-4b93-aa3d-dad52f0dd279" providerId="ADAL" clId="{D486F7AB-2988-46A6-9F18-212E0FD02020}" dt="2024-10-20T18:06:25.106" v="3139" actId="20577"/>
        <pc:sldMkLst>
          <pc:docMk/>
          <pc:sldMk cId="0" sldId="266"/>
        </pc:sldMkLst>
        <pc:graphicFrameChg chg="mod modGraphic">
          <ac:chgData name="Cihan Bozer" userId="a591cdf2-5e4f-4b93-aa3d-dad52f0dd279" providerId="ADAL" clId="{D486F7AB-2988-46A6-9F18-212E0FD02020}" dt="2024-10-20T18:06:25.106" v="3139" actId="20577"/>
          <ac:graphicFrameMkLst>
            <pc:docMk/>
            <pc:sldMk cId="0" sldId="266"/>
            <ac:graphicFrameMk id="97" creationId="{00000000-0000-0000-0000-000000000000}"/>
          </ac:graphicFrameMkLst>
        </pc:graphicFrameChg>
      </pc:sldChg>
      <pc:sldChg chg="modSp mod">
        <pc:chgData name="Cihan Bozer" userId="a591cdf2-5e4f-4b93-aa3d-dad52f0dd279" providerId="ADAL" clId="{D486F7AB-2988-46A6-9F18-212E0FD02020}" dt="2024-10-20T18:12:19.514" v="3198" actId="20577"/>
        <pc:sldMkLst>
          <pc:docMk/>
          <pc:sldMk cId="0" sldId="269"/>
        </pc:sldMkLst>
        <pc:graphicFrameChg chg="mod modGraphic">
          <ac:chgData name="Cihan Bozer" userId="a591cdf2-5e4f-4b93-aa3d-dad52f0dd279" providerId="ADAL" clId="{D486F7AB-2988-46A6-9F18-212E0FD02020}" dt="2024-10-20T18:12:19.514" v="3198" actId="20577"/>
          <ac:graphicFrameMkLst>
            <pc:docMk/>
            <pc:sldMk cId="0" sldId="269"/>
            <ac:graphicFrameMk id="115" creationId="{00000000-0000-0000-0000-000000000000}"/>
          </ac:graphicFrameMkLst>
        </pc:graphicFrameChg>
      </pc:sldChg>
      <pc:sldChg chg="modSp mod">
        <pc:chgData name="Cihan Bozer" userId="a591cdf2-5e4f-4b93-aa3d-dad52f0dd279" providerId="ADAL" clId="{D486F7AB-2988-46A6-9F18-212E0FD02020}" dt="2024-10-11T08:50:30.793" v="1018" actId="20577"/>
        <pc:sldMkLst>
          <pc:docMk/>
          <pc:sldMk cId="0" sldId="272"/>
        </pc:sldMkLst>
        <pc:graphicFrameChg chg="mod modGraphic">
          <ac:chgData name="Cihan Bozer" userId="a591cdf2-5e4f-4b93-aa3d-dad52f0dd279" providerId="ADAL" clId="{D486F7AB-2988-46A6-9F18-212E0FD02020}" dt="2024-10-11T08:50:30.793" v="1018" actId="20577"/>
          <ac:graphicFrameMkLst>
            <pc:docMk/>
            <pc:sldMk cId="0" sldId="272"/>
            <ac:graphicFrameMk id="134" creationId="{00000000-0000-0000-0000-000000000000}"/>
          </ac:graphicFrameMkLst>
        </pc:graphicFrameChg>
      </pc:sldChg>
      <pc:sldChg chg="modSp mod">
        <pc:chgData name="Cihan Bozer" userId="a591cdf2-5e4f-4b93-aa3d-dad52f0dd279" providerId="ADAL" clId="{D486F7AB-2988-46A6-9F18-212E0FD02020}" dt="2024-10-18T08:47:21.743" v="1549" actId="20577"/>
        <pc:sldMkLst>
          <pc:docMk/>
          <pc:sldMk cId="0" sldId="284"/>
        </pc:sldMkLst>
        <pc:graphicFrameChg chg="mod modGraphic">
          <ac:chgData name="Cihan Bozer" userId="a591cdf2-5e4f-4b93-aa3d-dad52f0dd279" providerId="ADAL" clId="{D486F7AB-2988-46A6-9F18-212E0FD02020}" dt="2024-10-18T08:47:21.743" v="1549" actId="20577"/>
          <ac:graphicFrameMkLst>
            <pc:docMk/>
            <pc:sldMk cId="0" sldId="284"/>
            <ac:graphicFrameMk id="213" creationId="{00000000-0000-0000-0000-000000000000}"/>
          </ac:graphicFrameMkLst>
        </pc:graphicFrameChg>
      </pc:sldChg>
      <pc:sldChg chg="modSp mod">
        <pc:chgData name="Cihan Bozer" userId="a591cdf2-5e4f-4b93-aa3d-dad52f0dd279" providerId="ADAL" clId="{D486F7AB-2988-46A6-9F18-212E0FD02020}" dt="2024-10-20T18:21:45.830" v="3333" actId="6549"/>
        <pc:sldMkLst>
          <pc:docMk/>
          <pc:sldMk cId="0" sldId="286"/>
        </pc:sldMkLst>
        <pc:spChg chg="mod">
          <ac:chgData name="Cihan Bozer" userId="a591cdf2-5e4f-4b93-aa3d-dad52f0dd279" providerId="ADAL" clId="{D486F7AB-2988-46A6-9F18-212E0FD02020}" dt="2024-10-18T09:17:41.253" v="2184" actId="1076"/>
          <ac:spMkLst>
            <pc:docMk/>
            <pc:sldMk cId="0" sldId="286"/>
            <ac:spMk id="224" creationId="{00000000-0000-0000-0000-000000000000}"/>
          </ac:spMkLst>
        </pc:spChg>
        <pc:graphicFrameChg chg="mod modGraphic">
          <ac:chgData name="Cihan Bozer" userId="a591cdf2-5e4f-4b93-aa3d-dad52f0dd279" providerId="ADAL" clId="{D486F7AB-2988-46A6-9F18-212E0FD02020}" dt="2024-10-20T18:21:45.830" v="3333" actId="6549"/>
          <ac:graphicFrameMkLst>
            <pc:docMk/>
            <pc:sldMk cId="0" sldId="286"/>
            <ac:graphicFrameMk id="225" creationId="{00000000-0000-0000-0000-000000000000}"/>
          </ac:graphicFrameMkLst>
        </pc:graphicFrameChg>
        <pc:graphicFrameChg chg="mod modGraphic">
          <ac:chgData name="Cihan Bozer" userId="a591cdf2-5e4f-4b93-aa3d-dad52f0dd279" providerId="ADAL" clId="{D486F7AB-2988-46A6-9F18-212E0FD02020}" dt="2024-10-18T09:18:25.305" v="2212" actId="108"/>
          <ac:graphicFrameMkLst>
            <pc:docMk/>
            <pc:sldMk cId="0" sldId="286"/>
            <ac:graphicFrameMk id="226" creationId="{00000000-0000-0000-0000-000000000000}"/>
          </ac:graphicFrameMkLst>
        </pc:graphicFrameChg>
        <pc:graphicFrameChg chg="mod modGraphic">
          <ac:chgData name="Cihan Bozer" userId="a591cdf2-5e4f-4b93-aa3d-dad52f0dd279" providerId="ADAL" clId="{D486F7AB-2988-46A6-9F18-212E0FD02020}" dt="2024-10-18T09:17:46.021" v="2186" actId="1076"/>
          <ac:graphicFrameMkLst>
            <pc:docMk/>
            <pc:sldMk cId="0" sldId="286"/>
            <ac:graphicFrameMk id="227" creationId="{00000000-0000-0000-0000-000000000000}"/>
          </ac:graphicFrameMkLst>
        </pc:graphicFrameChg>
        <pc:graphicFrameChg chg="mod modGraphic">
          <ac:chgData name="Cihan Bozer" userId="a591cdf2-5e4f-4b93-aa3d-dad52f0dd279" providerId="ADAL" clId="{D486F7AB-2988-46A6-9F18-212E0FD02020}" dt="2024-10-18T09:17:43.741" v="2185" actId="1076"/>
          <ac:graphicFrameMkLst>
            <pc:docMk/>
            <pc:sldMk cId="0" sldId="286"/>
            <ac:graphicFrameMk id="228" creationId="{00000000-0000-0000-0000-000000000000}"/>
          </ac:graphicFrameMkLst>
        </pc:graphicFrameChg>
      </pc:sldChg>
      <pc:sldChg chg="modSp mod">
        <pc:chgData name="Cihan Bozer" userId="a591cdf2-5e4f-4b93-aa3d-dad52f0dd279" providerId="ADAL" clId="{D486F7AB-2988-46A6-9F18-212E0FD02020}" dt="2024-10-20T18:20:16.445" v="3312" actId="20577"/>
        <pc:sldMkLst>
          <pc:docMk/>
          <pc:sldMk cId="0" sldId="288"/>
        </pc:sldMkLst>
        <pc:graphicFrameChg chg="mod modGraphic">
          <ac:chgData name="Cihan Bozer" userId="a591cdf2-5e4f-4b93-aa3d-dad52f0dd279" providerId="ADAL" clId="{D486F7AB-2988-46A6-9F18-212E0FD02020}" dt="2024-10-20T18:20:16.445" v="3312" actId="20577"/>
          <ac:graphicFrameMkLst>
            <pc:docMk/>
            <pc:sldMk cId="0" sldId="288"/>
            <ac:graphicFrameMk id="240" creationId="{00000000-0000-0000-0000-000000000000}"/>
          </ac:graphicFrameMkLst>
        </pc:graphicFrameChg>
      </pc:sldChg>
      <pc:sldChg chg="modSp mod">
        <pc:chgData name="Cihan Bozer" userId="a591cdf2-5e4f-4b93-aa3d-dad52f0dd279" providerId="ADAL" clId="{D486F7AB-2988-46A6-9F18-212E0FD02020}" dt="2024-10-18T10:10:02.658" v="3044" actId="20577"/>
        <pc:sldMkLst>
          <pc:docMk/>
          <pc:sldMk cId="0" sldId="291"/>
        </pc:sldMkLst>
        <pc:graphicFrameChg chg="mod modGraphic">
          <ac:chgData name="Cihan Bozer" userId="a591cdf2-5e4f-4b93-aa3d-dad52f0dd279" providerId="ADAL" clId="{D486F7AB-2988-46A6-9F18-212E0FD02020}" dt="2024-10-18T10:10:02.658" v="3044" actId="20577"/>
          <ac:graphicFrameMkLst>
            <pc:docMk/>
            <pc:sldMk cId="0" sldId="291"/>
            <ac:graphicFrameMk id="258" creationId="{00000000-0000-0000-0000-000000000000}"/>
          </ac:graphicFrameMkLst>
        </pc:graphicFrameChg>
      </pc:sldChg>
      <pc:sldChg chg="addSp modSp new mod">
        <pc:chgData name="Cihan Bozer" userId="a591cdf2-5e4f-4b93-aa3d-dad52f0dd279" providerId="ADAL" clId="{D486F7AB-2988-46A6-9F18-212E0FD02020}" dt="2024-10-18T10:16:04.906" v="3103" actId="20577"/>
        <pc:sldMkLst>
          <pc:docMk/>
          <pc:sldMk cId="3290908741" sldId="292"/>
        </pc:sldMkLst>
        <pc:spChg chg="mod">
          <ac:chgData name="Cihan Bozer" userId="a591cdf2-5e4f-4b93-aa3d-dad52f0dd279" providerId="ADAL" clId="{D486F7AB-2988-46A6-9F18-212E0FD02020}" dt="2024-10-18T10:16:04.906" v="3103" actId="20577"/>
          <ac:spMkLst>
            <pc:docMk/>
            <pc:sldMk cId="3290908741" sldId="292"/>
            <ac:spMk id="2" creationId="{8093C276-43E4-CA6C-A89F-6B700FE82561}"/>
          </ac:spMkLst>
        </pc:spChg>
        <pc:spChg chg="mod">
          <ac:chgData name="Cihan Bozer" userId="a591cdf2-5e4f-4b93-aa3d-dad52f0dd279" providerId="ADAL" clId="{D486F7AB-2988-46A6-9F18-212E0FD02020}" dt="2024-10-18T10:15:08.007" v="3046"/>
          <ac:spMkLst>
            <pc:docMk/>
            <pc:sldMk cId="3290908741" sldId="292"/>
            <ac:spMk id="3" creationId="{1987CD00-9860-9E59-CF25-878899294C54}"/>
          </ac:spMkLst>
        </pc:spChg>
        <pc:picChg chg="add mod">
          <ac:chgData name="Cihan Bozer" userId="a591cdf2-5e4f-4b93-aa3d-dad52f0dd279" providerId="ADAL" clId="{D486F7AB-2988-46A6-9F18-212E0FD02020}" dt="2024-10-18T10:15:47.083" v="3050" actId="14100"/>
          <ac:picMkLst>
            <pc:docMk/>
            <pc:sldMk cId="3290908741" sldId="292"/>
            <ac:picMk id="5" creationId="{0FE8D222-466A-2A99-86CF-A5F794BF929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
        <p:nvSpPr>
          <p:cNvPr id="3" name="TextBox 2">
            <a:extLst>
              <a:ext uri="{FF2B5EF4-FFF2-40B4-BE49-F238E27FC236}">
                <a16:creationId xmlns:a16="http://schemas.microsoft.com/office/drawing/2014/main" id="{AF9D4928-A94C-E0F8-D017-C53B30ED0605}"/>
              </a:ext>
            </a:extLst>
          </p:cNvPr>
          <p:cNvSpPr txBox="1"/>
          <p:nvPr userDrawn="1">
            <p:extLst>
              <p:ext uri="{1162E1C5-73C7-4A58-AE30-91384D911F3F}">
                <p184:classification xmlns:p184="http://schemas.microsoft.com/office/powerpoint/2018/4/main" val="ftr"/>
              </p:ext>
            </p:extLst>
          </p:nvPr>
        </p:nvSpPr>
        <p:spPr>
          <a:xfrm>
            <a:off x="5643563" y="9842500"/>
            <a:ext cx="2093912" cy="152400"/>
          </a:xfrm>
          <a:prstGeom prst="rect">
            <a:avLst/>
          </a:prstGeom>
        </p:spPr>
        <p:txBody>
          <a:bodyPr horzOverflow="overflow" lIns="0" tIns="0" rIns="0" bIns="0">
            <a:spAutoFit/>
          </a:bodyPr>
          <a:lstStyle/>
          <a:p>
            <a:pPr algn="l"/>
            <a:r>
              <a:rPr lang="tr-TR" sz="1000">
                <a:solidFill>
                  <a:srgbClr val="000000"/>
                </a:solidFill>
                <a:latin typeface="Calibri" panose="020F0502020204030204" pitchFamily="34" charset="0"/>
                <a:cs typeface="Calibri" panose="020F0502020204030204" pitchFamily="34" charset="0"/>
              </a:rPr>
              <a:t>Sensitivity: Internal / Non-Personal Data</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Digital Project Management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258584931"/>
              </p:ext>
            </p:extLst>
          </p:nvPr>
        </p:nvGraphicFramePr>
        <p:xfrm>
          <a:off x="264900" y="2253750"/>
          <a:ext cx="7242600" cy="6407913"/>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Write out the formula for the cost-benefit analysis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Future Benefit / (1 + discount rate)</a:t>
                      </a:r>
                      <a:r>
                        <a:rPr lang="en-US" sz="1400" b="0" i="0" u="none" strike="noStrike" cap="none" baseline="30000" dirty="0">
                          <a:solidFill>
                            <a:srgbClr val="000000"/>
                          </a:solidFill>
                          <a:effectLst/>
                          <a:latin typeface="Arial"/>
                          <a:ea typeface="Arial"/>
                          <a:cs typeface="Arial"/>
                          <a:sym typeface="Arial"/>
                        </a:rPr>
                        <a:t>n</a:t>
                      </a:r>
                      <a:endParaRPr lang="tr-TR" sz="1400" b="0" i="0" u="none" strike="noStrike" cap="none" baseline="30000"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sz="1400" b="0" i="0" u="none" strike="noStrike" cap="none" dirty="0">
                          <a:solidFill>
                            <a:srgbClr val="000000"/>
                          </a:solidFill>
                          <a:effectLst/>
                          <a:latin typeface="Arial"/>
                          <a:ea typeface="Arial"/>
                          <a:cs typeface="Arial"/>
                          <a:sym typeface="Arial"/>
                        </a:rPr>
                        <a:t>36000</a:t>
                      </a:r>
                      <a:r>
                        <a:rPr lang="en-US" sz="1400" b="0" i="0" u="none" strike="noStrike" cap="none" dirty="0">
                          <a:solidFill>
                            <a:srgbClr val="000000"/>
                          </a:solidFill>
                          <a:effectLst/>
                          <a:latin typeface="Arial"/>
                          <a:ea typeface="Arial"/>
                          <a:cs typeface="Arial"/>
                          <a:sym typeface="Arial"/>
                        </a:rPr>
                        <a:t> / (1 + </a:t>
                      </a:r>
                      <a:r>
                        <a:rPr lang="tr-TR" sz="1400" b="0" i="0" u="none" strike="noStrike" cap="none" dirty="0">
                          <a:solidFill>
                            <a:srgbClr val="000000"/>
                          </a:solidFill>
                          <a:effectLst/>
                          <a:latin typeface="Arial"/>
                          <a:ea typeface="Arial"/>
                          <a:cs typeface="Arial"/>
                          <a:sym typeface="Arial"/>
                        </a:rPr>
                        <a:t>20%</a:t>
                      </a:r>
                      <a:r>
                        <a:rPr lang="en-US" sz="1400" b="0" i="0" u="none" strike="noStrike" cap="none" dirty="0">
                          <a:solidFill>
                            <a:srgbClr val="000000"/>
                          </a:solidFill>
                          <a:effectLst/>
                          <a:latin typeface="Arial"/>
                          <a:ea typeface="Arial"/>
                          <a:cs typeface="Arial"/>
                          <a:sym typeface="Arial"/>
                        </a:rPr>
                        <a:t>)</a:t>
                      </a:r>
                      <a:r>
                        <a:rPr lang="tr-TR" sz="1400" b="0" i="0" u="none" strike="noStrike" cap="none" baseline="30000" dirty="0">
                          <a:solidFill>
                            <a:srgbClr val="000000"/>
                          </a:solidFill>
                          <a:effectLst/>
                          <a:latin typeface="Arial"/>
                          <a:ea typeface="Arial"/>
                          <a:cs typeface="Arial"/>
                          <a:sym typeface="Arial"/>
                        </a:rPr>
                        <a:t>1 </a:t>
                      </a:r>
                      <a:r>
                        <a:rPr lang="tr-TR" sz="1400" b="0" i="0" u="none" strike="noStrike" cap="none" dirty="0">
                          <a:solidFill>
                            <a:srgbClr val="000000"/>
                          </a:solidFill>
                          <a:effectLst/>
                          <a:latin typeface="Arial"/>
                          <a:ea typeface="Arial"/>
                          <a:cs typeface="Arial"/>
                          <a:sym typeface="Arial"/>
                        </a:rPr>
                        <a:t>=30000</a:t>
                      </a:r>
                      <a:r>
                        <a:rPr lang="tr-TR" sz="1400" b="0" i="0" u="none" strike="noStrike" cap="none" baseline="30000" dirty="0">
                          <a:solidFill>
                            <a:srgbClr val="000000"/>
                          </a:solidFill>
                          <a:effectLst/>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Future Cost / (1 + discount rate)</a:t>
                      </a:r>
                      <a:r>
                        <a:rPr lang="en-US" sz="1400" b="0" i="0" u="none" strike="noStrike" cap="none" baseline="30000" dirty="0">
                          <a:solidFill>
                            <a:srgbClr val="000000"/>
                          </a:solidFill>
                          <a:effectLst/>
                          <a:latin typeface="Arial"/>
                          <a:ea typeface="Arial"/>
                          <a:cs typeface="Arial"/>
                          <a:sym typeface="Arial"/>
                        </a:rPr>
                        <a:t>n</a:t>
                      </a:r>
                      <a:endParaRPr lang="en-US" sz="14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sz="1400" b="0" i="0" u="none" strike="noStrike" cap="none" dirty="0" err="1">
                          <a:solidFill>
                            <a:srgbClr val="000000"/>
                          </a:solidFill>
                          <a:effectLst/>
                          <a:latin typeface="Arial"/>
                          <a:ea typeface="Arial"/>
                          <a:cs typeface="Arial"/>
                          <a:sym typeface="Arial"/>
                        </a:rPr>
                        <a:t>Present</a:t>
                      </a:r>
                      <a:r>
                        <a:rPr lang="tr-TR" sz="1400" b="0" i="0" u="none" strike="noStrike" cap="none" dirty="0">
                          <a:solidFill>
                            <a:srgbClr val="000000"/>
                          </a:solidFill>
                          <a:effectLst/>
                          <a:latin typeface="Arial"/>
                          <a:ea typeface="Arial"/>
                          <a:cs typeface="Arial"/>
                          <a:sym typeface="Arial"/>
                        </a:rPr>
                        <a:t> </a:t>
                      </a:r>
                      <a:r>
                        <a:rPr lang="tr-TR" sz="1400" b="0" i="0" u="none" strike="noStrike" cap="none" dirty="0" err="1">
                          <a:solidFill>
                            <a:srgbClr val="000000"/>
                          </a:solidFill>
                          <a:effectLst/>
                          <a:latin typeface="Arial"/>
                          <a:ea typeface="Arial"/>
                          <a:cs typeface="Arial"/>
                          <a:sym typeface="Arial"/>
                        </a:rPr>
                        <a:t>cost</a:t>
                      </a:r>
                      <a:r>
                        <a:rPr lang="tr-TR" sz="1400" b="0" i="0" u="none" strike="noStrike" cap="none" dirty="0">
                          <a:solidFill>
                            <a:srgbClr val="000000"/>
                          </a:solidFill>
                          <a:effectLst/>
                          <a:latin typeface="Arial"/>
                          <a:ea typeface="Arial"/>
                          <a:cs typeface="Arial"/>
                          <a:sym typeface="Arial"/>
                        </a:rPr>
                        <a:t> = 15000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sz="1400" b="0" i="0" u="none" strike="noStrike" cap="none" dirty="0" err="1">
                          <a:solidFill>
                            <a:srgbClr val="000000"/>
                          </a:solidFill>
                          <a:effectLst/>
                          <a:latin typeface="Arial"/>
                          <a:ea typeface="Open Sans Light"/>
                          <a:cs typeface="Arial"/>
                          <a:sym typeface="Open Sans Light"/>
                        </a:rPr>
                        <a:t>Benefit</a:t>
                      </a:r>
                      <a:r>
                        <a:rPr lang="tr-TR" sz="1400" b="0" i="0" u="none" strike="noStrike" cap="none" dirty="0">
                          <a:solidFill>
                            <a:srgbClr val="000000"/>
                          </a:solidFill>
                          <a:effectLst/>
                          <a:latin typeface="Arial"/>
                          <a:ea typeface="Open Sans Light"/>
                          <a:cs typeface="Arial"/>
                          <a:sym typeface="Open Sans Light"/>
                        </a:rPr>
                        <a:t> / </a:t>
                      </a:r>
                      <a:r>
                        <a:rPr lang="tr-TR" sz="1400" b="0" i="0" u="none" strike="noStrike" cap="none" dirty="0" err="1">
                          <a:solidFill>
                            <a:srgbClr val="000000"/>
                          </a:solidFill>
                          <a:effectLst/>
                          <a:latin typeface="Arial"/>
                          <a:ea typeface="Open Sans Light"/>
                          <a:cs typeface="Arial"/>
                          <a:sym typeface="Open Sans Light"/>
                        </a:rPr>
                        <a:t>cost</a:t>
                      </a:r>
                      <a:r>
                        <a:rPr lang="tr-TR" sz="1400" b="0" i="0" u="none" strike="noStrike" cap="none" dirty="0">
                          <a:solidFill>
                            <a:srgbClr val="000000"/>
                          </a:solidFill>
                          <a:effectLst/>
                          <a:latin typeface="Arial"/>
                          <a:ea typeface="Open Sans Light"/>
                          <a:cs typeface="Arial"/>
                          <a:sym typeface="Open Sans Light"/>
                        </a:rPr>
                        <a:t> =30000 / 15000 = 2</a:t>
                      </a:r>
                      <a:endParaRPr sz="1400" b="0" i="0" u="none" strike="noStrike" cap="none" dirty="0">
                        <a:solidFill>
                          <a:srgbClr val="000000"/>
                        </a:solidFill>
                        <a:effectLst/>
                        <a:latin typeface="Arial"/>
                        <a:ea typeface="Open Sans Light"/>
                        <a:cs typeface="Arial"/>
                        <a:sym typeface="Open Sans Light"/>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Show the steps to get the cost-benefit ratio</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r>
                        <a:rPr lang="en-US" sz="1400" b="1" i="0" u="none" strike="noStrike" cap="none" dirty="0">
                          <a:solidFill>
                            <a:srgbClr val="000000"/>
                          </a:solidFill>
                          <a:effectLst/>
                          <a:latin typeface="Arial"/>
                          <a:ea typeface="Arial"/>
                          <a:cs typeface="Arial"/>
                          <a:sym typeface="Arial"/>
                        </a:rPr>
                        <a:t>Step 1</a:t>
                      </a:r>
                      <a:r>
                        <a:rPr lang="en-US" sz="1400" b="0" i="0" u="none" strike="noStrike" cap="none" dirty="0">
                          <a:solidFill>
                            <a:srgbClr val="000000"/>
                          </a:solidFill>
                          <a:effectLst/>
                          <a:latin typeface="Arial"/>
                          <a:ea typeface="Arial"/>
                          <a:cs typeface="Arial"/>
                          <a:sym typeface="Arial"/>
                        </a:rPr>
                        <a:t>: Get the </a:t>
                      </a:r>
                      <a:r>
                        <a:rPr lang="en-US" sz="1400" b="1" i="0" u="none" strike="noStrike" cap="none" dirty="0">
                          <a:solidFill>
                            <a:srgbClr val="000000"/>
                          </a:solidFill>
                          <a:effectLst/>
                          <a:latin typeface="Arial"/>
                          <a:ea typeface="Arial"/>
                          <a:cs typeface="Arial"/>
                          <a:sym typeface="Arial"/>
                        </a:rPr>
                        <a:t>present value of the expected or future benefit</a:t>
                      </a:r>
                      <a:r>
                        <a:rPr lang="en-US" sz="1400" b="0" i="0" u="none" strike="noStrike" cap="none" dirty="0">
                          <a:solidFill>
                            <a:srgbClr val="000000"/>
                          </a:solidFill>
                          <a:effectLst/>
                          <a:latin typeface="Arial"/>
                          <a:ea typeface="Arial"/>
                          <a:cs typeface="Arial"/>
                          <a:sym typeface="Arial"/>
                        </a:rPr>
                        <a:t>. The formula is</a:t>
                      </a:r>
                    </a:p>
                    <a:p>
                      <a:r>
                        <a:rPr lang="en-US" sz="1400" b="0" i="0" u="none" strike="noStrike" cap="none" dirty="0">
                          <a:solidFill>
                            <a:srgbClr val="000000"/>
                          </a:solidFill>
                          <a:effectLst/>
                          <a:latin typeface="Arial"/>
                          <a:ea typeface="Arial"/>
                          <a:cs typeface="Arial"/>
                          <a:sym typeface="Arial"/>
                        </a:rPr>
                        <a:t>Future Benefit / (1 + discount rate)</a:t>
                      </a:r>
                      <a:r>
                        <a:rPr lang="en-US" sz="1400" b="0" i="0" u="none" strike="noStrike" cap="none" baseline="30000" dirty="0">
                          <a:solidFill>
                            <a:srgbClr val="000000"/>
                          </a:solidFill>
                          <a:effectLst/>
                          <a:latin typeface="Arial"/>
                          <a:ea typeface="Arial"/>
                          <a:cs typeface="Arial"/>
                          <a:sym typeface="Arial"/>
                        </a:rPr>
                        <a:t>n</a:t>
                      </a:r>
                      <a:endParaRPr lang="en-US" sz="1400" b="0" i="0" u="none" strike="noStrike" cap="none" dirty="0">
                        <a:solidFill>
                          <a:srgbClr val="000000"/>
                        </a:solidFill>
                        <a:effectLst/>
                        <a:latin typeface="Arial"/>
                        <a:ea typeface="Arial"/>
                        <a:cs typeface="Arial"/>
                        <a:sym typeface="Arial"/>
                      </a:endParaRPr>
                    </a:p>
                    <a:p>
                      <a:r>
                        <a:rPr lang="en-US" sz="1400" b="1" i="0" u="none" strike="noStrike" cap="none" dirty="0">
                          <a:solidFill>
                            <a:srgbClr val="000000"/>
                          </a:solidFill>
                          <a:effectLst/>
                          <a:latin typeface="Arial"/>
                          <a:ea typeface="Arial"/>
                          <a:cs typeface="Arial"/>
                          <a:sym typeface="Arial"/>
                        </a:rPr>
                        <a:t>Step 2</a:t>
                      </a:r>
                      <a:r>
                        <a:rPr lang="en-US" sz="1400" b="0" i="0" u="none" strike="noStrike" cap="none" dirty="0">
                          <a:solidFill>
                            <a:srgbClr val="000000"/>
                          </a:solidFill>
                          <a:effectLst/>
                          <a:latin typeface="Arial"/>
                          <a:ea typeface="Arial"/>
                          <a:cs typeface="Arial"/>
                          <a:sym typeface="Arial"/>
                        </a:rPr>
                        <a:t>: Get the </a:t>
                      </a:r>
                      <a:r>
                        <a:rPr lang="en-US" sz="1400" b="1" i="0" u="none" strike="noStrike" cap="none" dirty="0">
                          <a:solidFill>
                            <a:srgbClr val="000000"/>
                          </a:solidFill>
                          <a:effectLst/>
                          <a:latin typeface="Arial"/>
                          <a:ea typeface="Arial"/>
                          <a:cs typeface="Arial"/>
                          <a:sym typeface="Arial"/>
                        </a:rPr>
                        <a:t>present value of the project cost</a:t>
                      </a:r>
                      <a:r>
                        <a:rPr lang="en-US" sz="1400" b="0" i="0" u="none" strike="noStrike" cap="none" dirty="0">
                          <a:solidFill>
                            <a:srgbClr val="000000"/>
                          </a:solidFill>
                          <a:effectLst/>
                          <a:latin typeface="Arial"/>
                          <a:ea typeface="Arial"/>
                          <a:cs typeface="Arial"/>
                          <a:sym typeface="Arial"/>
                        </a:rPr>
                        <a:t>. The formula is</a:t>
                      </a:r>
                    </a:p>
                    <a:p>
                      <a:r>
                        <a:rPr lang="en-US" sz="1400" b="0" i="0" u="none" strike="noStrike" cap="none" dirty="0">
                          <a:solidFill>
                            <a:srgbClr val="000000"/>
                          </a:solidFill>
                          <a:effectLst/>
                          <a:latin typeface="Arial"/>
                          <a:ea typeface="Arial"/>
                          <a:cs typeface="Arial"/>
                          <a:sym typeface="Arial"/>
                        </a:rPr>
                        <a:t>Future Cost / (1 + discount rate)</a:t>
                      </a:r>
                      <a:r>
                        <a:rPr lang="en-US" sz="1400" b="0" i="0" u="none" strike="noStrike" cap="none" baseline="30000" dirty="0">
                          <a:solidFill>
                            <a:srgbClr val="000000"/>
                          </a:solidFill>
                          <a:effectLst/>
                          <a:latin typeface="Arial"/>
                          <a:ea typeface="Arial"/>
                          <a:cs typeface="Arial"/>
                          <a:sym typeface="Arial"/>
                        </a:rPr>
                        <a:t>n</a:t>
                      </a:r>
                      <a:endParaRPr lang="en-US"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It is usually the given budget if the cost is paid upfront.</a:t>
                      </a:r>
                    </a:p>
                    <a:p>
                      <a:r>
                        <a:rPr lang="en-US" sz="1400" b="1" i="0" u="none" strike="noStrike" cap="none" dirty="0">
                          <a:solidFill>
                            <a:srgbClr val="000000"/>
                          </a:solidFill>
                          <a:effectLst/>
                          <a:latin typeface="Arial"/>
                          <a:ea typeface="Arial"/>
                          <a:cs typeface="Arial"/>
                          <a:sym typeface="Arial"/>
                        </a:rPr>
                        <a:t>Step 3</a:t>
                      </a:r>
                      <a:r>
                        <a:rPr lang="en-US" sz="1400" b="0" i="0" u="none" strike="noStrike" cap="none" dirty="0">
                          <a:solidFill>
                            <a:srgbClr val="000000"/>
                          </a:solidFill>
                          <a:effectLst/>
                          <a:latin typeface="Arial"/>
                          <a:ea typeface="Arial"/>
                          <a:cs typeface="Arial"/>
                          <a:sym typeface="Arial"/>
                        </a:rPr>
                        <a:t>: Get the </a:t>
                      </a:r>
                      <a:r>
                        <a:rPr lang="en-US" sz="1400" b="1" i="0" u="none" strike="noStrike" cap="none" dirty="0">
                          <a:solidFill>
                            <a:srgbClr val="000000"/>
                          </a:solidFill>
                          <a:effectLst/>
                          <a:latin typeface="Arial"/>
                          <a:ea typeface="Arial"/>
                          <a:cs typeface="Arial"/>
                          <a:sym typeface="Arial"/>
                        </a:rPr>
                        <a:t>cost-benefit ratio</a:t>
                      </a:r>
                      <a:r>
                        <a:rPr lang="en-US" sz="1400" b="0" i="0" u="none" strike="noStrike" cap="none" dirty="0">
                          <a:solidFill>
                            <a:srgbClr val="000000"/>
                          </a:solidFill>
                          <a:effectLst/>
                          <a:latin typeface="Arial"/>
                          <a:ea typeface="Arial"/>
                          <a:cs typeface="Arial"/>
                          <a:sym typeface="Arial"/>
                        </a:rPr>
                        <a:t>. The formula is</a:t>
                      </a:r>
                    </a:p>
                    <a:p>
                      <a:r>
                        <a:rPr lang="en-US" sz="1400" b="0" i="0" u="none" strike="noStrike" cap="none" dirty="0">
                          <a:solidFill>
                            <a:srgbClr val="000000"/>
                          </a:solidFill>
                          <a:effectLst/>
                          <a:latin typeface="Arial"/>
                          <a:ea typeface="Arial"/>
                          <a:cs typeface="Arial"/>
                          <a:sym typeface="Arial"/>
                        </a:rPr>
                        <a:t>Present value of expected benefit / Present value of project cost</a:t>
                      </a: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dirty="0">
                          <a:solidFill>
                            <a:srgbClr val="525C65"/>
                          </a:solidFill>
                          <a:latin typeface="Open Sans"/>
                          <a:ea typeface="Open Sans"/>
                          <a:cs typeface="Open Sans"/>
                          <a:sym typeface="Open Sans"/>
                        </a:rPr>
                        <a:t>State whether the investment is positive or negative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0" lvl="0" indent="0" algn="l" rtl="0">
                        <a:spcBef>
                          <a:spcPts val="0"/>
                        </a:spcBef>
                        <a:spcAft>
                          <a:spcPts val="0"/>
                        </a:spcAft>
                        <a:buNone/>
                      </a:pPr>
                      <a:r>
                        <a:rPr lang="tr-TR" sz="1400" b="0" i="0" u="none" strike="noStrike" cap="none" dirty="0" err="1">
                          <a:solidFill>
                            <a:srgbClr val="000000"/>
                          </a:solidFill>
                          <a:effectLst/>
                          <a:latin typeface="Arial"/>
                          <a:ea typeface="Open Sans"/>
                          <a:cs typeface="Arial"/>
                          <a:sym typeface="Open Sans"/>
                        </a:rPr>
                        <a:t>Positive</a:t>
                      </a:r>
                      <a:endParaRPr lang="tr-TR" sz="1400" b="0" i="0" u="none" strike="noStrike" cap="none" dirty="0">
                        <a:solidFill>
                          <a:srgbClr val="000000"/>
                        </a:solidFill>
                        <a:effectLst/>
                        <a:latin typeface="Arial"/>
                        <a:ea typeface="Open Sans"/>
                        <a:cs typeface="Arial"/>
                        <a:sym typeface="Open Sans"/>
                      </a:endParaRPr>
                    </a:p>
                    <a:p>
                      <a:pPr marL="0" lvl="0" indent="0" algn="l" rtl="0">
                        <a:spcBef>
                          <a:spcPts val="0"/>
                        </a:spcBef>
                        <a:spcAft>
                          <a:spcPts val="0"/>
                        </a:spcAft>
                        <a:buNone/>
                      </a:pPr>
                      <a:endParaRPr lang="tr-TR" sz="1400" b="0" i="0" u="none" strike="noStrike" cap="none" dirty="0">
                        <a:solidFill>
                          <a:srgbClr val="000000"/>
                        </a:solidFill>
                        <a:effectLst/>
                        <a:latin typeface="Arial"/>
                        <a:ea typeface="Open Sans"/>
                        <a:cs typeface="Arial"/>
                        <a:sym typeface="Open Sans"/>
                      </a:endParaRPr>
                    </a:p>
                    <a:p>
                      <a:pPr marL="0" lvl="0" indent="0" algn="l" rtl="0">
                        <a:spcBef>
                          <a:spcPts val="0"/>
                        </a:spcBef>
                        <a:spcAft>
                          <a:spcPts val="0"/>
                        </a:spcAft>
                        <a:buNone/>
                      </a:pPr>
                      <a:r>
                        <a:rPr lang="tr-TR" sz="1400" b="0" i="0" u="none" strike="noStrike" cap="none" dirty="0" err="1">
                          <a:solidFill>
                            <a:srgbClr val="000000"/>
                          </a:solidFill>
                          <a:effectLst/>
                          <a:latin typeface="Arial"/>
                          <a:ea typeface="Open Sans"/>
                          <a:cs typeface="Arial"/>
                          <a:sym typeface="Open Sans"/>
                        </a:rPr>
                        <a:t>Because</a:t>
                      </a:r>
                      <a:r>
                        <a:rPr lang="tr-TR" sz="1400" b="0" i="0" u="none" strike="noStrike" cap="none" dirty="0">
                          <a:solidFill>
                            <a:srgbClr val="000000"/>
                          </a:solidFill>
                          <a:effectLst/>
                          <a:latin typeface="Arial"/>
                          <a:ea typeface="Open Sans"/>
                          <a:cs typeface="Arial"/>
                          <a:sym typeface="Open Sans"/>
                        </a:rPr>
                        <a:t>;</a:t>
                      </a:r>
                    </a:p>
                    <a:p>
                      <a:pPr marL="0" lvl="0" indent="0" algn="l" rtl="0">
                        <a:spcBef>
                          <a:spcPts val="0"/>
                        </a:spcBef>
                        <a:spcAft>
                          <a:spcPts val="0"/>
                        </a:spcAft>
                        <a:buNone/>
                      </a:pPr>
                      <a:endParaRPr lang="tr-TR" sz="1400" b="0" i="0" u="none" strike="noStrike" cap="none" dirty="0">
                        <a:solidFill>
                          <a:srgbClr val="000000"/>
                        </a:solidFill>
                        <a:effectLst/>
                        <a:latin typeface="Arial"/>
                        <a:ea typeface="Open Sans"/>
                        <a:cs typeface="Arial"/>
                        <a:sym typeface="Open Sans"/>
                      </a:endParaRPr>
                    </a:p>
                    <a:p>
                      <a:pPr marL="0" lvl="0" indent="0" algn="l" rtl="0">
                        <a:spcBef>
                          <a:spcPts val="0"/>
                        </a:spcBef>
                        <a:spcAft>
                          <a:spcPts val="0"/>
                        </a:spcAft>
                        <a:buNone/>
                      </a:pPr>
                      <a:r>
                        <a:rPr lang="tr-TR" sz="1400" b="0" i="0" u="none" strike="noStrike" cap="none" dirty="0" err="1">
                          <a:solidFill>
                            <a:srgbClr val="000000"/>
                          </a:solidFill>
                          <a:effectLst/>
                          <a:latin typeface="Arial"/>
                          <a:ea typeface="Arial"/>
                          <a:cs typeface="Arial"/>
                          <a:sym typeface="Arial"/>
                        </a:rPr>
                        <a:t>Ratio</a:t>
                      </a:r>
                      <a:r>
                        <a:rPr lang="tr-TR" sz="1400" b="0" i="0" u="none" strike="noStrike" cap="none" dirty="0">
                          <a:solidFill>
                            <a:srgbClr val="000000"/>
                          </a:solidFill>
                          <a:effectLst/>
                          <a:latin typeface="Arial"/>
                          <a:ea typeface="Arial"/>
                          <a:cs typeface="Arial"/>
                          <a:sym typeface="Arial"/>
                        </a:rPr>
                        <a:t> is 2 </a:t>
                      </a:r>
                      <a:r>
                        <a:rPr lang="tr-TR" sz="1400" b="0" i="0" u="none" strike="noStrike" cap="none" dirty="0" err="1">
                          <a:solidFill>
                            <a:srgbClr val="000000"/>
                          </a:solidFill>
                          <a:effectLst/>
                          <a:latin typeface="Arial"/>
                          <a:ea typeface="Arial"/>
                          <a:cs typeface="Arial"/>
                          <a:sym typeface="Arial"/>
                        </a:rPr>
                        <a:t>means</a:t>
                      </a:r>
                      <a:r>
                        <a:rPr lang="tr-TR" sz="1400" b="0" i="0" u="none" strike="noStrike" cap="none" dirty="0">
                          <a:solidFill>
                            <a:srgbClr val="000000"/>
                          </a:solidFill>
                          <a:effectLst/>
                          <a:latin typeface="Arial"/>
                          <a:ea typeface="Arial"/>
                          <a:cs typeface="Arial"/>
                          <a:sym typeface="Arial"/>
                        </a:rPr>
                        <a:t> </a:t>
                      </a:r>
                      <a:r>
                        <a:rPr lang="en-US" sz="1400" b="0" i="0" u="none" strike="noStrike" cap="none" dirty="0">
                          <a:solidFill>
                            <a:srgbClr val="000000"/>
                          </a:solidFill>
                          <a:effectLst/>
                          <a:latin typeface="Arial"/>
                          <a:ea typeface="Arial"/>
                          <a:cs typeface="Arial"/>
                          <a:sym typeface="Arial"/>
                        </a:rPr>
                        <a:t>net positive value; benefit &gt; cost; the project will be profitable.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3617487891"/>
              </p:ext>
            </p:extLst>
          </p:nvPr>
        </p:nvGraphicFramePr>
        <p:xfrm>
          <a:off x="264900" y="2253750"/>
          <a:ext cx="7242600" cy="7380664"/>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741475">
                <a:tc>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What are the </a:t>
                      </a:r>
                      <a:r>
                        <a:rPr lang="en" sz="1800" b="1">
                          <a:solidFill>
                            <a:srgbClr val="525C65"/>
                          </a:solidFill>
                          <a:latin typeface="Open Sans"/>
                          <a:ea typeface="Open Sans"/>
                          <a:cs typeface="Open Sans"/>
                          <a:sym typeface="Open Sans"/>
                        </a:rPr>
                        <a:t>minimum and the maximum</a:t>
                      </a:r>
                      <a:r>
                        <a:rPr lang="en" sz="1800">
                          <a:solidFill>
                            <a:srgbClr val="525C65"/>
                          </a:solidFill>
                          <a:latin typeface="Open Sans"/>
                          <a:ea typeface="Open Sans"/>
                          <a:cs typeface="Open Sans"/>
                          <a:sym typeface="Open Sans"/>
                        </a:rPr>
                        <a:t> number of weeks required to complete the project?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tr-TR" sz="1800" i="1" dirty="0">
                          <a:solidFill>
                            <a:srgbClr val="525C65"/>
                          </a:solidFill>
                          <a:latin typeface="Open Sans Light"/>
                          <a:ea typeface="Open Sans Light"/>
                          <a:cs typeface="Open Sans Light"/>
                          <a:sym typeface="Open Sans Light"/>
                        </a:rPr>
                        <a:t>Min;7 </a:t>
                      </a:r>
                      <a:r>
                        <a:rPr lang="tr-TR" sz="1800" i="1" dirty="0" err="1">
                          <a:solidFill>
                            <a:srgbClr val="525C65"/>
                          </a:solidFill>
                          <a:latin typeface="Open Sans Light"/>
                          <a:ea typeface="Open Sans Light"/>
                          <a:cs typeface="Open Sans Light"/>
                          <a:sym typeface="Open Sans Light"/>
                        </a:rPr>
                        <a:t>weeks</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max</a:t>
                      </a:r>
                      <a:r>
                        <a:rPr lang="tr-TR" sz="1800" i="1" dirty="0">
                          <a:solidFill>
                            <a:srgbClr val="525C65"/>
                          </a:solidFill>
                          <a:latin typeface="Open Sans Light"/>
                          <a:ea typeface="Open Sans Light"/>
                          <a:cs typeface="Open Sans Light"/>
                          <a:sym typeface="Open Sans Light"/>
                        </a:rPr>
                        <a:t> 12 </a:t>
                      </a:r>
                      <a:r>
                        <a:rPr lang="tr-TR" sz="1800" i="1" dirty="0" err="1">
                          <a:solidFill>
                            <a:srgbClr val="525C65"/>
                          </a:solidFill>
                          <a:latin typeface="Open Sans Light"/>
                          <a:ea typeface="Open Sans Light"/>
                          <a:cs typeface="Open Sans Light"/>
                          <a:sym typeface="Open Sans Light"/>
                        </a:rPr>
                        <a:t>weeks</a:t>
                      </a:r>
                      <a:endParaRPr lang="tr-TR" sz="1800" i="1" dirty="0">
                        <a:solidFill>
                          <a:srgbClr val="525C65"/>
                        </a:solidFill>
                        <a:latin typeface="Open Sans Light"/>
                        <a:ea typeface="Open Sans Light"/>
                        <a:cs typeface="Open Sans Light"/>
                        <a:sym typeface="Open Sans Light"/>
                      </a:endParaRPr>
                    </a:p>
                    <a:p>
                      <a:r>
                        <a:rPr lang="en-US" sz="1400" b="0" i="0" u="none" strike="noStrike" cap="none" dirty="0">
                          <a:solidFill>
                            <a:srgbClr val="000000"/>
                          </a:solidFill>
                          <a:effectLst/>
                          <a:latin typeface="Arial"/>
                          <a:ea typeface="Arial"/>
                          <a:cs typeface="Arial"/>
                          <a:sym typeface="Arial"/>
                        </a:rPr>
                        <a:t>Build storefront</a:t>
                      </a:r>
                      <a:r>
                        <a:rPr lang="tr-TR" sz="1400" b="0" i="0" u="none" strike="noStrike" cap="none" dirty="0">
                          <a:solidFill>
                            <a:srgbClr val="000000"/>
                          </a:solidFill>
                          <a:effectLst/>
                          <a:latin typeface="Arial"/>
                          <a:ea typeface="Arial"/>
                          <a:cs typeface="Arial"/>
                          <a:sym typeface="Arial"/>
                        </a:rPr>
                        <a:t> x2</a:t>
                      </a:r>
                      <a:endParaRPr lang="en-US"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Build social media integration</a:t>
                      </a:r>
                      <a:r>
                        <a:rPr lang="tr-TR" sz="1400" b="0" i="0" u="none" strike="noStrike" cap="none" dirty="0">
                          <a:solidFill>
                            <a:srgbClr val="000000"/>
                          </a:solidFill>
                          <a:effectLst/>
                          <a:latin typeface="Arial"/>
                          <a:ea typeface="Arial"/>
                          <a:cs typeface="Arial"/>
                          <a:sym typeface="Arial"/>
                        </a:rPr>
                        <a:t> x2</a:t>
                      </a:r>
                      <a:endParaRPr lang="en-US"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Build recommendation engine</a:t>
                      </a:r>
                      <a:r>
                        <a:rPr lang="tr-TR" sz="1400" b="0" i="0" u="none" strike="noStrike" cap="none" dirty="0">
                          <a:solidFill>
                            <a:srgbClr val="000000"/>
                          </a:solidFill>
                          <a:effectLst/>
                          <a:latin typeface="Arial"/>
                          <a:ea typeface="Arial"/>
                          <a:cs typeface="Arial"/>
                          <a:sym typeface="Arial"/>
                        </a:rPr>
                        <a:t> x2</a:t>
                      </a:r>
                      <a:endParaRPr lang="en-US" sz="1400" b="0" i="0" u="none" strike="noStrike" cap="none" dirty="0">
                        <a:solidFill>
                          <a:srgbClr val="000000"/>
                        </a:solidFill>
                        <a:effectLst/>
                        <a:latin typeface="Arial"/>
                        <a:ea typeface="Arial"/>
                        <a:cs typeface="Arial"/>
                        <a:sym typeface="Arial"/>
                      </a:endParaRPr>
                    </a:p>
                    <a:p>
                      <a:r>
                        <a:rPr lang="en-US" sz="1400" b="0" i="0" u="none" strike="noStrike" cap="none" dirty="0">
                          <a:solidFill>
                            <a:srgbClr val="000000"/>
                          </a:solidFill>
                          <a:effectLst/>
                          <a:latin typeface="Arial"/>
                          <a:ea typeface="Arial"/>
                          <a:cs typeface="Arial"/>
                          <a:sym typeface="Arial"/>
                        </a:rPr>
                        <a:t>Create a custom sales report that is automatically sent to Stefanos during or after the recommendation engine is released.</a:t>
                      </a:r>
                      <a:r>
                        <a:rPr lang="tr-TR" sz="1400" b="0" i="0" u="none" strike="noStrike" cap="none" dirty="0">
                          <a:solidFill>
                            <a:srgbClr val="000000"/>
                          </a:solidFill>
                          <a:effectLst/>
                          <a:latin typeface="Arial"/>
                          <a:ea typeface="Arial"/>
                          <a:cs typeface="Arial"/>
                          <a:sym typeface="Arial"/>
                        </a:rPr>
                        <a:t> x1</a:t>
                      </a:r>
                      <a:endParaRPr lang="en-US" sz="14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751500">
                <a:tc>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What methodology do you propose to use for organizing the project: </a:t>
                      </a:r>
                      <a:r>
                        <a:rPr lang="en" sz="1800" b="1">
                          <a:solidFill>
                            <a:srgbClr val="525C65"/>
                          </a:solidFill>
                          <a:latin typeface="Open Sans"/>
                          <a:ea typeface="Open Sans"/>
                          <a:cs typeface="Open Sans"/>
                          <a:sym typeface="Open Sans"/>
                        </a:rPr>
                        <a:t>Waterfall or Agile</a:t>
                      </a:r>
                      <a:r>
                        <a:rPr lang="en" sz="1800">
                          <a:solidFill>
                            <a:srgbClr val="525C65"/>
                          </a:solidFill>
                          <a:latin typeface="Open Sans"/>
                          <a:ea typeface="Open Sans"/>
                          <a:cs typeface="Open Sans"/>
                          <a:sym typeface="Open Sans"/>
                        </a:rPr>
                        <a:t>? Explain your answer in 2-3 sentences.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0" lvl="0" indent="0" algn="l" rtl="0">
                        <a:spcBef>
                          <a:spcPts val="0"/>
                        </a:spcBef>
                        <a:spcAft>
                          <a:spcPts val="0"/>
                        </a:spcAft>
                        <a:buNone/>
                      </a:pPr>
                      <a:r>
                        <a:rPr lang="tr-TR" sz="1400" b="0" i="0" u="none" strike="noStrike" cap="none" dirty="0" err="1">
                          <a:solidFill>
                            <a:srgbClr val="000000"/>
                          </a:solidFill>
                          <a:effectLst/>
                          <a:latin typeface="Arial"/>
                          <a:ea typeface="Open Sans"/>
                          <a:cs typeface="Arial"/>
                          <a:sym typeface="Open Sans"/>
                        </a:rPr>
                        <a:t>Waterfall</a:t>
                      </a:r>
                      <a:r>
                        <a:rPr lang="tr-TR" sz="1400" b="0" i="0" u="none" strike="noStrike" cap="none" dirty="0">
                          <a:solidFill>
                            <a:srgbClr val="000000"/>
                          </a:solidFill>
                          <a:effectLst/>
                          <a:latin typeface="Arial"/>
                          <a:ea typeface="Open Sans"/>
                          <a:cs typeface="Arial"/>
                          <a:sym typeface="Open Sans"/>
                        </a:rPr>
                        <a:t>;</a:t>
                      </a:r>
                    </a:p>
                    <a:p>
                      <a:pPr marL="0" lvl="0" indent="0" algn="l" rtl="0">
                        <a:spcBef>
                          <a:spcPts val="0"/>
                        </a:spcBef>
                        <a:spcAft>
                          <a:spcPts val="0"/>
                        </a:spcAft>
                        <a:buNone/>
                      </a:pPr>
                      <a:r>
                        <a:rPr lang="tr-TR" sz="1400" b="0" i="0" u="none" strike="noStrike" cap="none" dirty="0">
                          <a:solidFill>
                            <a:srgbClr val="000000"/>
                          </a:solidFill>
                          <a:effectLst/>
                          <a:latin typeface="Arial"/>
                          <a:ea typeface="Open Sans"/>
                          <a:cs typeface="Arial"/>
                          <a:sym typeface="Open Sans"/>
                        </a:rPr>
                        <a:t>I </a:t>
                      </a:r>
                      <a:r>
                        <a:rPr lang="tr-TR" sz="1400" b="0" i="0" u="none" strike="noStrike" cap="none" dirty="0" err="1">
                          <a:solidFill>
                            <a:srgbClr val="000000"/>
                          </a:solidFill>
                          <a:effectLst/>
                          <a:latin typeface="Arial"/>
                          <a:ea typeface="Open Sans"/>
                          <a:cs typeface="Arial"/>
                          <a:sym typeface="Open Sans"/>
                        </a:rPr>
                        <a:t>dont</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have</a:t>
                      </a:r>
                      <a:r>
                        <a:rPr lang="tr-TR" sz="1400" b="0" i="0" u="none" strike="noStrike" cap="none" dirty="0">
                          <a:solidFill>
                            <a:srgbClr val="000000"/>
                          </a:solidFill>
                          <a:effectLst/>
                          <a:latin typeface="Arial"/>
                          <a:ea typeface="Open Sans"/>
                          <a:cs typeface="Arial"/>
                          <a:sym typeface="Open Sans"/>
                        </a:rPr>
                        <a:t> a </a:t>
                      </a:r>
                      <a:r>
                        <a:rPr lang="tr-TR" sz="1400" b="0" i="0" u="none" strike="noStrike" cap="none" dirty="0" err="1">
                          <a:solidFill>
                            <a:srgbClr val="000000"/>
                          </a:solidFill>
                          <a:effectLst/>
                          <a:latin typeface="Arial"/>
                          <a:ea typeface="Open Sans"/>
                          <a:cs typeface="Arial"/>
                          <a:sym typeface="Open Sans"/>
                        </a:rPr>
                        <a:t>clear</a:t>
                      </a:r>
                      <a:r>
                        <a:rPr lang="tr-TR" sz="1400" b="0" i="0" u="none" strike="noStrike" cap="none" dirty="0">
                          <a:solidFill>
                            <a:srgbClr val="000000"/>
                          </a:solidFill>
                          <a:effectLst/>
                          <a:latin typeface="Arial"/>
                          <a:ea typeface="Open Sans"/>
                          <a:cs typeface="Arial"/>
                          <a:sym typeface="Open Sans"/>
                        </a:rPr>
                        <a:t> idea </a:t>
                      </a:r>
                      <a:r>
                        <a:rPr lang="tr-TR" sz="1400" b="0" i="0" u="none" strike="noStrike" cap="none" dirty="0" err="1">
                          <a:solidFill>
                            <a:srgbClr val="000000"/>
                          </a:solidFill>
                          <a:effectLst/>
                          <a:latin typeface="Arial"/>
                          <a:ea typeface="Open Sans"/>
                          <a:cs typeface="Arial"/>
                          <a:sym typeface="Open Sans"/>
                        </a:rPr>
                        <a:t>about</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end</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result</a:t>
                      </a:r>
                      <a:r>
                        <a:rPr lang="tr-TR" sz="1400" b="0" i="0" u="none" strike="noStrike" cap="none" dirty="0">
                          <a:solidFill>
                            <a:srgbClr val="000000"/>
                          </a:solidFill>
                          <a:effectLst/>
                          <a:latin typeface="Arial"/>
                          <a:ea typeface="Open Sans"/>
                          <a:cs typeface="Arial"/>
                          <a:sym typeface="Open Sans"/>
                        </a:rPr>
                        <a:t>. Project </a:t>
                      </a:r>
                      <a:r>
                        <a:rPr lang="tr-TR" sz="1400" b="0" i="0" u="none" strike="noStrike" cap="none" dirty="0" err="1">
                          <a:solidFill>
                            <a:srgbClr val="000000"/>
                          </a:solidFill>
                          <a:effectLst/>
                          <a:latin typeface="Arial"/>
                          <a:ea typeface="Open Sans"/>
                          <a:cs typeface="Arial"/>
                          <a:sym typeface="Open Sans"/>
                        </a:rPr>
                        <a:t>will</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have</a:t>
                      </a:r>
                      <a:r>
                        <a:rPr lang="tr-TR" sz="1400" b="0" i="0" u="none" strike="noStrike" cap="none" dirty="0">
                          <a:solidFill>
                            <a:srgbClr val="000000"/>
                          </a:solidFill>
                          <a:effectLst/>
                          <a:latin typeface="Arial"/>
                          <a:ea typeface="Open Sans"/>
                          <a:cs typeface="Arial"/>
                          <a:sym typeface="Open Sans"/>
                        </a:rPr>
                        <a:t> a main </a:t>
                      </a:r>
                      <a:r>
                        <a:rPr lang="tr-TR" sz="1400" b="0" i="0" u="none" strike="noStrike" cap="none" dirty="0" err="1">
                          <a:solidFill>
                            <a:srgbClr val="000000"/>
                          </a:solidFill>
                          <a:effectLst/>
                          <a:latin typeface="Arial"/>
                          <a:ea typeface="Open Sans"/>
                          <a:cs typeface="Arial"/>
                          <a:sym typeface="Open Sans"/>
                        </a:rPr>
                        <a:t>out</a:t>
                      </a:r>
                      <a:r>
                        <a:rPr lang="tr-TR" sz="1400" b="0" i="0" u="none" strike="noStrike" cap="none" dirty="0">
                          <a:solidFill>
                            <a:srgbClr val="000000"/>
                          </a:solidFill>
                          <a:effectLst/>
                          <a:latin typeface="Arial"/>
                          <a:ea typeface="Open Sans"/>
                          <a:cs typeface="Arial"/>
                          <a:sym typeface="Open Sans"/>
                        </a:rPr>
                        <a:t> put.</a:t>
                      </a:r>
                      <a:r>
                        <a:rPr lang="en-US" sz="1400" b="0" i="0" u="none" strike="noStrike" cap="none" dirty="0">
                          <a:solidFill>
                            <a:srgbClr val="000000"/>
                          </a:solidFill>
                          <a:effectLst/>
                          <a:latin typeface="Arial"/>
                          <a:ea typeface="Arial"/>
                          <a:cs typeface="Arial"/>
                          <a:sym typeface="Arial"/>
                        </a:rPr>
                        <a:t> </a:t>
                      </a:r>
                      <a:r>
                        <a:rPr lang="tr-TR" sz="1400" b="0" i="0" u="none" strike="noStrike" cap="none" dirty="0">
                          <a:solidFill>
                            <a:srgbClr val="000000"/>
                          </a:solidFill>
                          <a:effectLst/>
                          <a:latin typeface="Arial"/>
                          <a:ea typeface="Arial"/>
                          <a:cs typeface="Arial"/>
                          <a:sym typeface="Arial"/>
                        </a:rPr>
                        <a:t>İ </a:t>
                      </a:r>
                      <a:r>
                        <a:rPr lang="tr-TR" sz="1400" b="0" i="0" u="none" strike="noStrike" cap="none" dirty="0" err="1">
                          <a:solidFill>
                            <a:srgbClr val="000000"/>
                          </a:solidFill>
                          <a:effectLst/>
                          <a:latin typeface="Arial"/>
                          <a:ea typeface="Arial"/>
                          <a:cs typeface="Arial"/>
                          <a:sym typeface="Arial"/>
                        </a:rPr>
                        <a:t>dont</a:t>
                      </a:r>
                      <a:r>
                        <a:rPr lang="tr-TR" sz="1400" b="0" i="0" u="none" strike="noStrike" cap="none" dirty="0">
                          <a:solidFill>
                            <a:srgbClr val="000000"/>
                          </a:solidFill>
                          <a:effectLst/>
                          <a:latin typeface="Arial"/>
                          <a:ea typeface="Arial"/>
                          <a:cs typeface="Arial"/>
                          <a:sym typeface="Arial"/>
                        </a:rPr>
                        <a:t> </a:t>
                      </a:r>
                      <a:r>
                        <a:rPr lang="en-US" sz="1400" b="0" i="0" u="none" strike="noStrike" cap="none" dirty="0">
                          <a:solidFill>
                            <a:srgbClr val="000000"/>
                          </a:solidFill>
                          <a:effectLst/>
                          <a:latin typeface="Arial"/>
                          <a:ea typeface="Arial"/>
                          <a:cs typeface="Arial"/>
                          <a:sym typeface="Arial"/>
                        </a:rPr>
                        <a:t>have upfront research or need customer feedback</a:t>
                      </a:r>
                      <a:r>
                        <a:rPr lang="tr-TR" sz="1400" b="0" i="0" u="none" strike="noStrike" cap="none" dirty="0">
                          <a:solidFill>
                            <a:srgbClr val="000000"/>
                          </a:solidFill>
                          <a:effectLst/>
                          <a:latin typeface="Arial"/>
                          <a:ea typeface="Arial"/>
                          <a:cs typeface="Arial"/>
                          <a:sym typeface="Arial"/>
                        </a:rPr>
                        <a:t>. </a:t>
                      </a:r>
                      <a:r>
                        <a:rPr lang="tr-TR" sz="1400" b="0" i="0" u="none" strike="noStrike" cap="none" dirty="0" err="1">
                          <a:solidFill>
                            <a:srgbClr val="000000"/>
                          </a:solidFill>
                          <a:effectLst/>
                          <a:latin typeface="Arial"/>
                          <a:ea typeface="Arial"/>
                          <a:cs typeface="Arial"/>
                          <a:sym typeface="Arial"/>
                        </a:rPr>
                        <a:t>The</a:t>
                      </a:r>
                      <a:r>
                        <a:rPr lang="tr-TR" sz="1400" b="0" i="0" u="none" strike="noStrike" cap="none" dirty="0">
                          <a:solidFill>
                            <a:srgbClr val="000000"/>
                          </a:solidFill>
                          <a:effectLst/>
                          <a:latin typeface="Arial"/>
                          <a:ea typeface="Arial"/>
                          <a:cs typeface="Arial"/>
                          <a:sym typeface="Arial"/>
                        </a:rPr>
                        <a:t> </a:t>
                      </a:r>
                      <a:r>
                        <a:rPr lang="tr-TR" sz="1400" b="0" i="0" u="none" strike="noStrike" cap="none" dirty="0" err="1">
                          <a:solidFill>
                            <a:srgbClr val="000000"/>
                          </a:solidFill>
                          <a:effectLst/>
                          <a:latin typeface="Arial"/>
                          <a:ea typeface="Arial"/>
                          <a:cs typeface="Arial"/>
                          <a:sym typeface="Arial"/>
                        </a:rPr>
                        <a:t>budget</a:t>
                      </a:r>
                      <a:r>
                        <a:rPr lang="tr-TR" sz="1400" b="0" i="0" u="none" strike="noStrike" cap="none" dirty="0">
                          <a:solidFill>
                            <a:srgbClr val="000000"/>
                          </a:solidFill>
                          <a:effectLst/>
                          <a:latin typeface="Arial"/>
                          <a:ea typeface="Arial"/>
                          <a:cs typeface="Arial"/>
                          <a:sym typeface="Arial"/>
                        </a:rPr>
                        <a:t> has </a:t>
                      </a:r>
                      <a:r>
                        <a:rPr lang="tr-TR" sz="1400" b="0" i="0" u="none" strike="noStrike" cap="none" dirty="0" err="1">
                          <a:solidFill>
                            <a:srgbClr val="000000"/>
                          </a:solidFill>
                          <a:effectLst/>
                          <a:latin typeface="Arial"/>
                          <a:ea typeface="Arial"/>
                          <a:cs typeface="Arial"/>
                          <a:sym typeface="Arial"/>
                        </a:rPr>
                        <a:t>been</a:t>
                      </a:r>
                      <a:r>
                        <a:rPr lang="tr-TR" sz="1400" b="0" i="0" u="none" strike="noStrike" cap="none" dirty="0">
                          <a:solidFill>
                            <a:srgbClr val="000000"/>
                          </a:solidFill>
                          <a:effectLst/>
                          <a:latin typeface="Arial"/>
                          <a:ea typeface="Arial"/>
                          <a:cs typeface="Arial"/>
                          <a:sym typeface="Arial"/>
                        </a:rPr>
                        <a:t> set </a:t>
                      </a:r>
                      <a:r>
                        <a:rPr lang="tr-TR" sz="1400" b="0" i="0" u="none" strike="noStrike" cap="none" dirty="0" err="1">
                          <a:solidFill>
                            <a:srgbClr val="000000"/>
                          </a:solidFill>
                          <a:effectLst/>
                          <a:latin typeface="Arial"/>
                          <a:ea typeface="Arial"/>
                          <a:cs typeface="Arial"/>
                          <a:sym typeface="Arial"/>
                        </a:rPr>
                        <a:t>upfront</a:t>
                      </a:r>
                      <a:r>
                        <a:rPr lang="tr-TR" sz="1400" b="0" i="0" u="none" strike="noStrike" cap="none" dirty="0">
                          <a:solidFill>
                            <a:srgbClr val="000000"/>
                          </a:solidFill>
                          <a:effectLst/>
                          <a:latin typeface="Arial"/>
                          <a:ea typeface="Arial"/>
                          <a:cs typeface="Arial"/>
                          <a:sym typeface="Arial"/>
                        </a:rPr>
                        <a:t>.</a:t>
                      </a:r>
                      <a:r>
                        <a:rPr lang="en-US" sz="1400" b="0" i="0" u="none" strike="noStrike" cap="none" dirty="0">
                          <a:solidFill>
                            <a:srgbClr val="000000"/>
                          </a:solidFill>
                          <a:effectLst/>
                          <a:latin typeface="Arial"/>
                          <a:ea typeface="Arial"/>
                          <a:cs typeface="Arial"/>
                          <a:sym typeface="Arial"/>
                        </a:rPr>
                        <a:t> </a:t>
                      </a:r>
                      <a:r>
                        <a:rPr lang="tr-TR" sz="1400" b="0" i="0" u="none" strike="noStrike" cap="none" dirty="0">
                          <a:solidFill>
                            <a:srgbClr val="000000"/>
                          </a:solidFill>
                          <a:effectLst/>
                          <a:latin typeface="Arial"/>
                          <a:ea typeface="Arial"/>
                          <a:cs typeface="Arial"/>
                          <a:sym typeface="Arial"/>
                        </a:rPr>
                        <a:t>T</a:t>
                      </a:r>
                      <a:r>
                        <a:rPr lang="en-US" sz="1400" b="0" i="0" u="none" strike="noStrike" cap="none" dirty="0">
                          <a:solidFill>
                            <a:srgbClr val="000000"/>
                          </a:solidFill>
                          <a:effectLst/>
                          <a:latin typeface="Arial"/>
                          <a:ea typeface="Arial"/>
                          <a:cs typeface="Arial"/>
                          <a:sym typeface="Arial"/>
                        </a:rPr>
                        <a:t>he Project</a:t>
                      </a:r>
                      <a:r>
                        <a:rPr lang="tr-TR" sz="1400" b="0" i="0" u="none" strike="noStrike" cap="none" dirty="0">
                          <a:solidFill>
                            <a:srgbClr val="000000"/>
                          </a:solidFill>
                          <a:effectLst/>
                          <a:latin typeface="Arial"/>
                          <a:ea typeface="Arial"/>
                          <a:cs typeface="Arial"/>
                          <a:sym typeface="Arial"/>
                        </a:rPr>
                        <a:t> </a:t>
                      </a:r>
                      <a:r>
                        <a:rPr lang="tr-TR" sz="1400" b="0" i="0" u="none" strike="noStrike" cap="none" dirty="0" err="1">
                          <a:solidFill>
                            <a:srgbClr val="000000"/>
                          </a:solidFill>
                          <a:effectLst/>
                          <a:latin typeface="Arial"/>
                          <a:ea typeface="Arial"/>
                          <a:cs typeface="Arial"/>
                          <a:sym typeface="Arial"/>
                        </a:rPr>
                        <a:t>will</a:t>
                      </a:r>
                      <a:r>
                        <a:rPr lang="en-US" sz="1400" b="0" i="0" u="none" strike="noStrike" cap="none" dirty="0">
                          <a:solidFill>
                            <a:srgbClr val="000000"/>
                          </a:solidFill>
                          <a:effectLst/>
                          <a:latin typeface="Arial"/>
                          <a:ea typeface="Arial"/>
                          <a:cs typeface="Arial"/>
                          <a:sym typeface="Arial"/>
                        </a:rPr>
                        <a:t> require thorough documentation</a:t>
                      </a:r>
                      <a:r>
                        <a:rPr lang="tr-TR" sz="1400" b="0" i="0" u="none" strike="noStrike" cap="none" dirty="0">
                          <a:solidFill>
                            <a:srgbClr val="000000"/>
                          </a:solidFill>
                          <a:effectLst/>
                          <a:latin typeface="Arial"/>
                          <a:ea typeface="Arial"/>
                          <a:cs typeface="Arial"/>
                          <a:sym typeface="Arial"/>
                        </a:rPr>
                        <a:t> </a:t>
                      </a:r>
                      <a:r>
                        <a:rPr lang="tr-TR" sz="1400" b="0" i="0" u="none" strike="noStrike" cap="none" dirty="0" err="1">
                          <a:solidFill>
                            <a:srgbClr val="000000"/>
                          </a:solidFill>
                          <a:effectLst/>
                          <a:latin typeface="Arial"/>
                          <a:ea typeface="Arial"/>
                          <a:cs typeface="Arial"/>
                          <a:sym typeface="Arial"/>
                        </a:rPr>
                        <a:t>and</a:t>
                      </a:r>
                      <a:r>
                        <a:rPr lang="tr-TR" sz="1400" b="0" i="0" u="none" strike="noStrike" cap="none" dirty="0">
                          <a:solidFill>
                            <a:srgbClr val="000000"/>
                          </a:solidFill>
                          <a:effectLst/>
                          <a:latin typeface="Arial"/>
                          <a:ea typeface="Arial"/>
                          <a:cs typeface="Arial"/>
                          <a:sym typeface="Arial"/>
                        </a:rPr>
                        <a:t> </a:t>
                      </a:r>
                      <a:r>
                        <a:rPr lang="tr-TR" sz="1400" b="0" i="0" u="none" strike="noStrike" cap="none" dirty="0" err="1">
                          <a:solidFill>
                            <a:srgbClr val="000000"/>
                          </a:solidFill>
                          <a:effectLst/>
                          <a:latin typeface="Arial"/>
                          <a:ea typeface="Arial"/>
                          <a:cs typeface="Arial"/>
                          <a:sym typeface="Arial"/>
                        </a:rPr>
                        <a:t>training</a:t>
                      </a:r>
                      <a:r>
                        <a:rPr lang="tr-TR" sz="1400" b="0" i="0" u="none" strike="noStrike" cap="none" dirty="0">
                          <a:solidFill>
                            <a:srgbClr val="000000"/>
                          </a:solidFill>
                          <a:effectLst/>
                          <a:latin typeface="Arial"/>
                          <a:ea typeface="Arial"/>
                          <a:cs typeface="Arial"/>
                          <a:sym typeface="Arial"/>
                        </a:rPr>
                        <a:t> </a:t>
                      </a:r>
                      <a:r>
                        <a:rPr lang="tr-TR" sz="1400" b="0" i="0" u="none" strike="noStrike" cap="none" dirty="0" err="1">
                          <a:solidFill>
                            <a:srgbClr val="000000"/>
                          </a:solidFill>
                          <a:effectLst/>
                          <a:latin typeface="Arial"/>
                          <a:ea typeface="Arial"/>
                          <a:cs typeface="Arial"/>
                          <a:sym typeface="Arial"/>
                        </a:rPr>
                        <a:t>guide</a:t>
                      </a:r>
                      <a:r>
                        <a:rPr lang="tr-TR" sz="1400" b="0" i="0" u="none" strike="noStrike" cap="none" dirty="0">
                          <a:solidFill>
                            <a:srgbClr val="000000"/>
                          </a:solidFill>
                          <a:effectLst/>
                          <a:latin typeface="Arial"/>
                          <a:ea typeface="Arial"/>
                          <a:cs typeface="Arial"/>
                          <a:sym typeface="Arial"/>
                        </a:rPr>
                        <a:t>. </a:t>
                      </a:r>
                    </a:p>
                    <a:p>
                      <a:pPr marL="0" lvl="0" indent="0" algn="l" rtl="0">
                        <a:spcBef>
                          <a:spcPts val="0"/>
                        </a:spcBef>
                        <a:spcAft>
                          <a:spcPts val="0"/>
                        </a:spcAft>
                        <a:buNone/>
                      </a:pPr>
                      <a:r>
                        <a:rPr lang="tr-TR" sz="1400" b="0" i="0" u="none" strike="noStrike" cap="none" dirty="0" err="1">
                          <a:solidFill>
                            <a:srgbClr val="000000"/>
                          </a:solidFill>
                          <a:effectLst/>
                          <a:latin typeface="Arial"/>
                          <a:ea typeface="Open Sans"/>
                          <a:cs typeface="Arial"/>
                          <a:sym typeface="Arial"/>
                        </a:rPr>
                        <a:t>So</a:t>
                      </a:r>
                      <a:r>
                        <a:rPr lang="tr-TR" sz="1400" b="0" i="0" u="none" strike="noStrike" cap="none" dirty="0">
                          <a:solidFill>
                            <a:srgbClr val="000000"/>
                          </a:solidFill>
                          <a:effectLst/>
                          <a:latin typeface="Arial"/>
                          <a:ea typeface="Open Sans"/>
                          <a:cs typeface="Arial"/>
                          <a:sym typeface="Arial"/>
                        </a:rPr>
                        <a:t> i </a:t>
                      </a:r>
                      <a:r>
                        <a:rPr lang="tr-TR" sz="1400" b="0" i="0" u="none" strike="noStrike" cap="none" dirty="0" err="1">
                          <a:solidFill>
                            <a:srgbClr val="000000"/>
                          </a:solidFill>
                          <a:effectLst/>
                          <a:latin typeface="Arial"/>
                          <a:ea typeface="Open Sans"/>
                          <a:cs typeface="Arial"/>
                          <a:sym typeface="Arial"/>
                        </a:rPr>
                        <a:t>chose</a:t>
                      </a:r>
                      <a:r>
                        <a:rPr lang="tr-TR" sz="1400" b="0" i="0" u="none" strike="noStrike" cap="none" dirty="0">
                          <a:solidFill>
                            <a:srgbClr val="000000"/>
                          </a:solidFill>
                          <a:effectLst/>
                          <a:latin typeface="Arial"/>
                          <a:ea typeface="Open Sans"/>
                          <a:cs typeface="Arial"/>
                          <a:sym typeface="Arial"/>
                        </a:rPr>
                        <a:t> </a:t>
                      </a:r>
                      <a:r>
                        <a:rPr lang="tr-TR" sz="1400" b="0" i="0" u="none" strike="noStrike" cap="none" dirty="0" err="1">
                          <a:solidFill>
                            <a:srgbClr val="000000"/>
                          </a:solidFill>
                          <a:effectLst/>
                          <a:latin typeface="Arial"/>
                          <a:ea typeface="Open Sans"/>
                          <a:cs typeface="Arial"/>
                          <a:sym typeface="Arial"/>
                        </a:rPr>
                        <a:t>waterfall</a:t>
                      </a:r>
                      <a:r>
                        <a:rPr lang="tr-TR" sz="1400" b="0" i="0" u="none" strike="noStrike" cap="none" dirty="0">
                          <a:solidFill>
                            <a:srgbClr val="000000"/>
                          </a:solidFill>
                          <a:effectLst/>
                          <a:latin typeface="Arial"/>
                          <a:ea typeface="Open Sans"/>
                          <a:cs typeface="Arial"/>
                          <a:sym typeface="Arial"/>
                        </a:rPr>
                        <a:t> </a:t>
                      </a:r>
                      <a:r>
                        <a:rPr lang="tr-TR" sz="1400" b="0" i="0" u="none" strike="noStrike" cap="none" dirty="0" err="1">
                          <a:solidFill>
                            <a:srgbClr val="000000"/>
                          </a:solidFill>
                          <a:effectLst/>
                          <a:latin typeface="Arial"/>
                          <a:ea typeface="Open Sans"/>
                          <a:cs typeface="Arial"/>
                          <a:sym typeface="Arial"/>
                        </a:rPr>
                        <a:t>even</a:t>
                      </a:r>
                      <a:r>
                        <a:rPr lang="tr-TR" sz="1400" b="0" i="0" u="none" strike="noStrike" cap="none" dirty="0">
                          <a:solidFill>
                            <a:srgbClr val="000000"/>
                          </a:solidFill>
                          <a:effectLst/>
                          <a:latin typeface="Arial"/>
                          <a:ea typeface="Open Sans"/>
                          <a:cs typeface="Arial"/>
                          <a:sym typeface="Arial"/>
                        </a:rPr>
                        <a:t> </a:t>
                      </a:r>
                      <a:r>
                        <a:rPr lang="tr-TR" sz="1400" b="0" i="0" u="none" strike="noStrike" cap="none" dirty="0" err="1">
                          <a:solidFill>
                            <a:srgbClr val="000000"/>
                          </a:solidFill>
                          <a:effectLst/>
                          <a:latin typeface="Arial"/>
                          <a:ea typeface="Open Sans"/>
                          <a:cs typeface="Arial"/>
                          <a:sym typeface="Arial"/>
                        </a:rPr>
                        <a:t>some</a:t>
                      </a:r>
                      <a:r>
                        <a:rPr lang="tr-TR" sz="1400" b="0" i="0" u="none" strike="noStrike" cap="none" dirty="0">
                          <a:solidFill>
                            <a:srgbClr val="000000"/>
                          </a:solidFill>
                          <a:effectLst/>
                          <a:latin typeface="Arial"/>
                          <a:ea typeface="Open Sans"/>
                          <a:cs typeface="Arial"/>
                          <a:sym typeface="Arial"/>
                        </a:rPr>
                        <a:t> </a:t>
                      </a:r>
                      <a:r>
                        <a:rPr lang="tr-TR" sz="1400" b="0" i="0" u="none" strike="noStrike" cap="none" dirty="0" err="1">
                          <a:solidFill>
                            <a:srgbClr val="000000"/>
                          </a:solidFill>
                          <a:effectLst/>
                          <a:latin typeface="Arial"/>
                          <a:ea typeface="Open Sans"/>
                          <a:cs typeface="Arial"/>
                          <a:sym typeface="Arial"/>
                        </a:rPr>
                        <a:t>teem</a:t>
                      </a:r>
                      <a:r>
                        <a:rPr lang="tr-TR" sz="1400" b="0" i="0" u="none" strike="noStrike" cap="none" dirty="0">
                          <a:solidFill>
                            <a:srgbClr val="000000"/>
                          </a:solidFill>
                          <a:effectLst/>
                          <a:latin typeface="Arial"/>
                          <a:ea typeface="Open Sans"/>
                          <a:cs typeface="Arial"/>
                          <a:sym typeface="Arial"/>
                        </a:rPr>
                        <a:t> </a:t>
                      </a:r>
                      <a:r>
                        <a:rPr lang="tr-TR" sz="1400" b="0" i="0" u="none" strike="noStrike" cap="none" dirty="0" err="1">
                          <a:solidFill>
                            <a:srgbClr val="000000"/>
                          </a:solidFill>
                          <a:effectLst/>
                          <a:latin typeface="Arial"/>
                          <a:ea typeface="Open Sans"/>
                          <a:cs typeface="Arial"/>
                          <a:sym typeface="Arial"/>
                        </a:rPr>
                        <a:t>member</a:t>
                      </a:r>
                      <a:r>
                        <a:rPr lang="tr-TR" sz="1400" b="0" i="0" u="none" strike="noStrike" cap="none" dirty="0">
                          <a:solidFill>
                            <a:srgbClr val="000000"/>
                          </a:solidFill>
                          <a:effectLst/>
                          <a:latin typeface="Arial"/>
                          <a:ea typeface="Open Sans"/>
                          <a:cs typeface="Arial"/>
                          <a:sym typeface="Arial"/>
                        </a:rPr>
                        <a:t> </a:t>
                      </a:r>
                      <a:r>
                        <a:rPr lang="tr-TR" sz="1400" b="0" i="0" u="none" strike="noStrike" cap="none" dirty="0" err="1">
                          <a:solidFill>
                            <a:srgbClr val="000000"/>
                          </a:solidFill>
                          <a:effectLst/>
                          <a:latin typeface="Arial"/>
                          <a:ea typeface="Open Sans"/>
                          <a:cs typeface="Arial"/>
                          <a:sym typeface="Arial"/>
                        </a:rPr>
                        <a:t>prefer</a:t>
                      </a:r>
                      <a:r>
                        <a:rPr lang="tr-TR" sz="1400" b="0" i="0" u="none" strike="noStrike" cap="none" dirty="0">
                          <a:solidFill>
                            <a:srgbClr val="000000"/>
                          </a:solidFill>
                          <a:effectLst/>
                          <a:latin typeface="Arial"/>
                          <a:ea typeface="Open Sans"/>
                          <a:cs typeface="Arial"/>
                          <a:sym typeface="Arial"/>
                        </a:rPr>
                        <a:t> Agile.</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Based on your chosen methodology, list the meetings you need to schedule.</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342900" lvl="0" indent="-342900" algn="l" rtl="0">
                        <a:spcBef>
                          <a:spcPts val="0"/>
                        </a:spcBef>
                        <a:spcAft>
                          <a:spcPts val="0"/>
                        </a:spcAft>
                        <a:buAutoNum type="arabicPeriod"/>
                      </a:pPr>
                      <a:r>
                        <a:rPr lang="tr-TR" sz="1400" b="0" i="0" u="none" strike="noStrike" cap="none" dirty="0" err="1">
                          <a:solidFill>
                            <a:srgbClr val="000000"/>
                          </a:solidFill>
                          <a:effectLst/>
                          <a:latin typeface="Arial"/>
                          <a:ea typeface="Open Sans"/>
                          <a:cs typeface="Arial"/>
                          <a:sym typeface="Open Sans"/>
                        </a:rPr>
                        <a:t>Kickoff</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meeting</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introduce</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expectations</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requirement</a:t>
                      </a:r>
                      <a:r>
                        <a:rPr lang="tr-TR" sz="1400" b="0" i="0" u="none" strike="noStrike" cap="none" dirty="0">
                          <a:solidFill>
                            <a:srgbClr val="000000"/>
                          </a:solidFill>
                          <a:effectLst/>
                          <a:latin typeface="Arial"/>
                          <a:ea typeface="Open Sans"/>
                          <a:cs typeface="Arial"/>
                          <a:sym typeface="Open Sans"/>
                        </a:rPr>
                        <a:t>..)</a:t>
                      </a:r>
                    </a:p>
                    <a:p>
                      <a:pPr marL="342900" lvl="0" indent="-342900" algn="l" rtl="0">
                        <a:spcBef>
                          <a:spcPts val="0"/>
                        </a:spcBef>
                        <a:spcAft>
                          <a:spcPts val="0"/>
                        </a:spcAft>
                        <a:buAutoNum type="arabicPeriod"/>
                      </a:pPr>
                      <a:r>
                        <a:rPr lang="tr-TR" sz="1400" b="0" i="0" u="none" strike="noStrike" cap="none" dirty="0" err="1">
                          <a:solidFill>
                            <a:srgbClr val="000000"/>
                          </a:solidFill>
                          <a:effectLst/>
                          <a:latin typeface="Arial"/>
                          <a:ea typeface="Open Sans"/>
                          <a:cs typeface="Arial"/>
                          <a:sym typeface="Open Sans"/>
                        </a:rPr>
                        <a:t>Closure</a:t>
                      </a:r>
                      <a:r>
                        <a:rPr lang="tr-TR" sz="1400" b="0" i="0" u="none" strike="noStrike" cap="none" dirty="0">
                          <a:solidFill>
                            <a:srgbClr val="000000"/>
                          </a:solidFill>
                          <a:effectLst/>
                          <a:latin typeface="Arial"/>
                          <a:ea typeface="Open Sans"/>
                          <a:cs typeface="Arial"/>
                          <a:sym typeface="Open Sans"/>
                        </a:rPr>
                        <a:t> </a:t>
                      </a:r>
                      <a:r>
                        <a:rPr lang="tr-TR" sz="1400" b="0" i="0" u="none" strike="noStrike" cap="none" dirty="0" err="1">
                          <a:solidFill>
                            <a:srgbClr val="000000"/>
                          </a:solidFill>
                          <a:effectLst/>
                          <a:latin typeface="Arial"/>
                          <a:ea typeface="Open Sans"/>
                          <a:cs typeface="Arial"/>
                          <a:sym typeface="Open Sans"/>
                        </a:rPr>
                        <a:t>meeitng</a:t>
                      </a:r>
                      <a:endParaRPr sz="1400" b="0" i="0" u="none" strike="noStrike" cap="none" dirty="0">
                        <a:solidFill>
                          <a:srgbClr val="000000"/>
                        </a:solidFill>
                        <a:effectLst/>
                        <a:latin typeface="Arial"/>
                        <a:ea typeface="Open Sans"/>
                        <a:cs typeface="Arial"/>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classify each member of the Stefano family and Yosemite team by their power level and influence on the project. You are already provided with assumptions/risks for each person.</a:t>
            </a:r>
            <a:endParaRPr/>
          </a:p>
          <a:p>
            <a:pPr marL="0" lvl="0" indent="0" algn="l" rtl="0">
              <a:spcBef>
                <a:spcPts val="0"/>
              </a:spcBef>
              <a:spcAft>
                <a:spcPts val="0"/>
              </a:spcAft>
              <a:buNone/>
            </a:pPr>
            <a:endParaRPr/>
          </a:p>
          <a:p>
            <a:pPr marL="0" lvl="0" indent="0" algn="l" rtl="0">
              <a:spcBef>
                <a:spcPts val="0"/>
              </a:spcBef>
              <a:spcAft>
                <a:spcPts val="0"/>
              </a:spcAft>
              <a:buNone/>
            </a:pPr>
            <a:r>
              <a:rPr lang="en"/>
              <a:t>Take a look at the Cast of Characters in the classroom or the 6th and 7th slide to learn more about each person.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 Below is a reminder of what each term means.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Power Level:</a:t>
            </a:r>
            <a:r>
              <a:rPr lang="en"/>
              <a:t> The level of authority and decision-making power that a person has over a project. You could ask: </a:t>
            </a:r>
            <a:r>
              <a:rPr lang="en" b="1">
                <a:latin typeface="Open Sans"/>
                <a:ea typeface="Open Sans"/>
                <a:cs typeface="Open Sans"/>
                <a:sym typeface="Open Sans"/>
              </a:rPr>
              <a:t>Can this person make decisions about the project?</a:t>
            </a:r>
            <a:endParaRPr b="1">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Influence:</a:t>
            </a:r>
            <a:r>
              <a:rPr lang="en"/>
              <a:t> A person's ability to influence decision-makers through their personality style, interpersonal skills, and relationship with those in authority. You could ask: </a:t>
            </a:r>
            <a:r>
              <a:rPr lang="en" b="1">
                <a:latin typeface="Open Sans"/>
                <a:ea typeface="Open Sans"/>
                <a:cs typeface="Open Sans"/>
                <a:sym typeface="Open Sans"/>
              </a:rPr>
              <a:t>Can this person influence a decision-maker?</a:t>
            </a:r>
            <a:endParaRPr b="1">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extLst>
              <p:ext uri="{D42A27DB-BD31-4B8C-83A1-F6EECF244321}">
                <p14:modId xmlns:p14="http://schemas.microsoft.com/office/powerpoint/2010/main" val="745209624"/>
              </p:ext>
            </p:extLst>
          </p:nvPr>
        </p:nvGraphicFramePr>
        <p:xfrm>
          <a:off x="264950" y="3261275"/>
          <a:ext cx="7242600" cy="5565090"/>
        </p:xfrm>
        <a:graphic>
          <a:graphicData uri="http://schemas.openxmlformats.org/drawingml/2006/table">
            <a:tbl>
              <a:tblPr>
                <a:noFill/>
                <a:tableStyleId>{C82BA829-6A89-494B-93C7-34DF5BC7DE1F}</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Stakeholder</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tr-TR" dirty="0"/>
                        <a:t>High</a:t>
                      </a:r>
                      <a:endParaRP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err="1"/>
                        <a:t>Low</a:t>
                      </a:r>
                      <a:endParaRP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t>High</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a:solidFill>
                            <a:srgbClr val="FFFFFF"/>
                          </a:solidFill>
                          <a:latin typeface="Open Sans"/>
                          <a:ea typeface="Open Sans"/>
                          <a:cs typeface="Open Sans"/>
                          <a:sym typeface="Open Sans"/>
                        </a:rPr>
                        <a:t>Aliyah (Engineering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t>High</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t>High</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Leads all development work</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Final decisions with engineering are hers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Moe (Vendor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Taylor (Marketing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delay the tasks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Limited role for the project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Lou (Program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t>High</a:t>
                      </a: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err="1"/>
                        <a:t>Low</a:t>
                      </a:r>
                      <a:endParaRPr lang="tr-TR" dirty="0"/>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t>High</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Executes the project in a timely manner</a:t>
                      </a:r>
                      <a:endParaRPr sz="1100" dirty="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latin typeface="Open Sans"/>
                          <a:ea typeface="Open Sans"/>
                          <a:cs typeface="Open Sans"/>
                          <a:sym typeface="Open Sans"/>
                        </a:rPr>
                        <a:t>Follows the decision makers</a:t>
                      </a:r>
                      <a:endParaRPr sz="1100" dirty="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a:t>
            </a:r>
            <a:endParaRPr/>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fill out a RACI chart for your team, as you learned in the </a:t>
            </a:r>
            <a:r>
              <a:rPr lang="en" i="1"/>
              <a:t>Setting up Your Project/Evaluating Team's Competency</a:t>
            </a:r>
            <a:r>
              <a:rPr lang="en"/>
              <a:t> lesson. In the case of this project, it is </a:t>
            </a:r>
            <a:r>
              <a:rPr lang="en" b="1">
                <a:latin typeface="Open Sans"/>
                <a:ea typeface="Open Sans"/>
                <a:cs typeface="Open Sans"/>
                <a:sym typeface="Open Sans"/>
              </a:rPr>
              <a:t>usually the same person who is Responsible are Accountable for a task</a:t>
            </a:r>
            <a:r>
              <a:rPr lang="en"/>
              <a:t>, since managers are working with their teams who are not part of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R</a:t>
            </a:r>
            <a:r>
              <a:rPr lang="en"/>
              <a:t>esponsible</a:t>
            </a:r>
            <a:r>
              <a:rPr lang="en" b="1">
                <a:latin typeface="Open Sans"/>
                <a:ea typeface="Open Sans"/>
                <a:cs typeface="Open Sans"/>
                <a:sym typeface="Open Sans"/>
              </a:rPr>
              <a:t>:</a:t>
            </a:r>
            <a:r>
              <a:rPr lang="en"/>
              <a:t> Stakeholders who will be responsible for </a:t>
            </a:r>
            <a:r>
              <a:rPr lang="en" b="1" i="1">
                <a:latin typeface="Open Sans"/>
                <a:ea typeface="Open Sans"/>
                <a:cs typeface="Open Sans"/>
                <a:sym typeface="Open Sans"/>
              </a:rPr>
              <a:t>executing actual tasks</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A</a:t>
            </a:r>
            <a:r>
              <a:rPr lang="en"/>
              <a:t>ccountable</a:t>
            </a:r>
            <a:r>
              <a:rPr lang="en" b="1">
                <a:latin typeface="Open Sans"/>
                <a:ea typeface="Open Sans"/>
                <a:cs typeface="Open Sans"/>
                <a:sym typeface="Open Sans"/>
              </a:rPr>
              <a:t>:</a:t>
            </a:r>
            <a:r>
              <a:rPr lang="en"/>
              <a:t> The stakeholder - usually a manager - who has the duty of </a:t>
            </a:r>
            <a:r>
              <a:rPr lang="en" b="1" i="1">
                <a:latin typeface="Open Sans"/>
                <a:ea typeface="Open Sans"/>
                <a:cs typeface="Open Sans"/>
                <a:sym typeface="Open Sans"/>
              </a:rPr>
              <a:t>approving</a:t>
            </a:r>
            <a:r>
              <a:rPr lang="en"/>
              <a:t> whether a task is truly being completed; there can only be one accountable person per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C</a:t>
            </a:r>
            <a:r>
              <a:rPr lang="en"/>
              <a:t>onsult</a:t>
            </a:r>
            <a:r>
              <a:rPr lang="en" b="1">
                <a:latin typeface="Open Sans"/>
                <a:ea typeface="Open Sans"/>
                <a:cs typeface="Open Sans"/>
                <a:sym typeface="Open Sans"/>
              </a:rPr>
              <a:t>:</a:t>
            </a:r>
            <a:r>
              <a:rPr lang="en"/>
              <a:t> Anyone who has valuable insight necessary to successfully execute a task; there can be more than one consult for each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I</a:t>
            </a:r>
            <a:r>
              <a:rPr lang="en"/>
              <a:t>nformed</a:t>
            </a:r>
            <a:r>
              <a:rPr lang="en" b="1">
                <a:latin typeface="Open Sans"/>
                <a:ea typeface="Open Sans"/>
                <a:cs typeface="Open Sans"/>
                <a:sym typeface="Open Sans"/>
              </a:rPr>
              <a:t>:</a:t>
            </a:r>
            <a:r>
              <a:rPr lang="en"/>
              <a:t> A stakeholder who expects to receive information and updates about a particular task. Most stakeholders will fall into this category.</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There are questions you can ask that help you figure out the RACI chart. Let's do that for the first task: </a:t>
            </a:r>
            <a:r>
              <a:rPr lang="en" b="1">
                <a:latin typeface="Open Sans"/>
                <a:ea typeface="Open Sans"/>
                <a:cs typeface="Open Sans"/>
                <a:sym typeface="Open Sans"/>
              </a:rPr>
              <a:t>Build storefront</a:t>
            </a:r>
            <a:r>
              <a:rPr lang="en"/>
              <a:t>.</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Responsible</a:t>
            </a:r>
            <a:r>
              <a:rPr lang="en"/>
              <a:t>: Who in the team builds the storefront? </a:t>
            </a:r>
            <a:r>
              <a:rPr lang="en" b="1">
                <a:latin typeface="Open Sans"/>
                <a:ea typeface="Open Sans"/>
                <a:cs typeface="Open Sans"/>
                <a:sym typeface="Open Sans"/>
              </a:rPr>
              <a:t>Aliyah</a:t>
            </a:r>
            <a:r>
              <a:rPr lang="en"/>
              <a:t>, as she is the engineering manager.</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Accountable</a:t>
            </a:r>
            <a:r>
              <a:rPr lang="en"/>
              <a:t>: Who can approve the finished storefront? </a:t>
            </a:r>
            <a:r>
              <a:rPr lang="en" b="1">
                <a:latin typeface="Open Sans"/>
                <a:ea typeface="Open Sans"/>
                <a:cs typeface="Open Sans"/>
                <a:sym typeface="Open Sans"/>
              </a:rPr>
              <a:t>Aliyah</a:t>
            </a:r>
            <a:r>
              <a:rPr lang="en"/>
              <a:t>, since she is the one who knows the technical problems. </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Consult</a:t>
            </a:r>
            <a:r>
              <a:rPr lang="en"/>
              <a:t>: Who can provide valuable insight while building the storefront? </a:t>
            </a:r>
            <a:r>
              <a:rPr lang="en" b="1">
                <a:latin typeface="Open Sans"/>
                <a:ea typeface="Open Sans"/>
                <a:cs typeface="Open Sans"/>
                <a:sym typeface="Open Sans"/>
              </a:rPr>
              <a:t>Moe</a:t>
            </a:r>
            <a:r>
              <a:rPr lang="en"/>
              <a:t>, as he is the vendor manager, and the storefront is for them.</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Informed</a:t>
            </a:r>
            <a:r>
              <a:rPr lang="en"/>
              <a:t>: Who needs to be kept informed about progress on this task? It can be all other people (</a:t>
            </a:r>
            <a:r>
              <a:rPr lang="en" b="1">
                <a:latin typeface="Open Sans"/>
                <a:ea typeface="Open Sans"/>
                <a:cs typeface="Open Sans"/>
                <a:sym typeface="Open Sans"/>
              </a:rPr>
              <a:t>Me, Lou, Taylor</a:t>
            </a:r>
            <a:r>
              <a:rPr lang="en"/>
              <a:t>) as other tasks depend on this one.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extLst>
              <p:ext uri="{D42A27DB-BD31-4B8C-83A1-F6EECF244321}">
                <p14:modId xmlns:p14="http://schemas.microsoft.com/office/powerpoint/2010/main" val="2852438433"/>
              </p:ext>
            </p:extLst>
          </p:nvPr>
        </p:nvGraphicFramePr>
        <p:xfrm>
          <a:off x="191900" y="4050000"/>
          <a:ext cx="7388700" cy="5668700"/>
        </p:xfrm>
        <a:graphic>
          <a:graphicData uri="http://schemas.openxmlformats.org/drawingml/2006/table">
            <a:tbl>
              <a:tblPr>
                <a:noFill/>
                <a:tableStyleId>{C82BA829-6A89-494B-93C7-34DF5BC7DE1F}</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Tasks</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lt1"/>
                          </a:solidFill>
                          <a:latin typeface="Open Sans"/>
                          <a:ea typeface="Open Sans"/>
                          <a:cs typeface="Open Sans"/>
                          <a:sym typeface="Open Sans"/>
                        </a:rPr>
                        <a:t>Me, Project Manager</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Lou, Program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Taylor, Marketing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Moe, Vendor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Aliyah, Engineering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storefront</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A/R</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Input Inventory Data</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tr-TR" dirty="0">
                          <a:latin typeface="Open Sans"/>
                          <a:ea typeface="Open Sans"/>
                          <a:cs typeface="Open Sans"/>
                          <a:sym typeface="Open Sans"/>
                        </a:rPr>
                        <a:t>I/C</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ı</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I/C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social media integration</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tr-TR" dirty="0">
                          <a:latin typeface="Open Sans"/>
                          <a:ea typeface="Open Sans"/>
                          <a:cs typeface="Open Sans"/>
                          <a:sym typeface="Open Sans"/>
                        </a:rPr>
                        <a:t>I/C</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ı</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latin typeface="Open Sans"/>
                          <a:ea typeface="Open Sans"/>
                          <a:cs typeface="Open Sans"/>
                          <a:sym typeface="Open Sans"/>
                        </a:rPr>
                        <a:t>I</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Train Stefano’s on platform</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tr-TR" dirty="0">
                          <a:latin typeface="Open Sans"/>
                          <a:ea typeface="Open Sans"/>
                          <a:cs typeface="Open Sans"/>
                          <a:sym typeface="Open Sans"/>
                        </a:rPr>
                        <a:t>I/C</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ı</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Create social media channels</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tr-TR"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ı</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recommendation engine</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tr-TR" dirty="0">
                          <a:latin typeface="Open Sans"/>
                          <a:ea typeface="Open Sans"/>
                          <a:cs typeface="Open Sans"/>
                          <a:sym typeface="Open Sans"/>
                        </a:rPr>
                        <a:t>I/C</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ı</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Create Custom Sales Report </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tr-TR"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ı</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tr-TR" dirty="0">
                          <a:latin typeface="Open Sans"/>
                          <a:ea typeface="Open Sans"/>
                          <a:cs typeface="Open Sans"/>
                          <a:sym typeface="Open Sans"/>
                        </a:rPr>
                        <a:t>I/C</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latin typeface="Open Sans"/>
                          <a:ea typeface="Open Sans"/>
                          <a:cs typeface="Open Sans"/>
                          <a:sym typeface="Open Sans"/>
                        </a:rPr>
                        <a:t>A/R</a:t>
                      </a: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Engage stakeholders</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A</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dirty="0">
                          <a:latin typeface="Open Sans"/>
                          <a:ea typeface="Open Sans"/>
                          <a:cs typeface="Open Sans"/>
                          <a:sym typeface="Open Sans"/>
                        </a:rPr>
                        <a:t>I</a:t>
                      </a:r>
                      <a:endParaRPr dirty="0">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Take a look at the </a:t>
            </a:r>
            <a:r>
              <a:rPr lang="en" b="1"/>
              <a:t>5th slide:</a:t>
            </a:r>
            <a:r>
              <a:rPr lang="en">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In this step, you will reference the project scope, stakeholder analysis, and RACI chart to create a project plan for the proposed methodology.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Build a model of your plan for managing the Yosemite project. It should be a snapshot of the planning phase of the project. You can use the dates in your current year when creating the project plan.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Display this model in one of the two frameworks,</a:t>
            </a:r>
            <a:endParaRPr/>
          </a:p>
          <a:p>
            <a:pPr marL="0" lvl="0" indent="0" algn="l" rtl="0">
              <a:lnSpc>
                <a:spcPct val="100000"/>
              </a:lnSpc>
              <a:spcBef>
                <a:spcPts val="0"/>
              </a:spcBef>
              <a:spcAft>
                <a:spcPts val="0"/>
              </a:spcAft>
              <a:buClr>
                <a:schemeClr val="dk1"/>
              </a:buClr>
              <a:buSzPts val="1100"/>
              <a:buFont typeface="Arial"/>
              <a:buNone/>
            </a:pPr>
            <a:r>
              <a:rPr lang="en"/>
              <a:t> </a:t>
            </a:r>
            <a:endParaRPr/>
          </a:p>
          <a:p>
            <a:pPr marL="457200" lvl="0" indent="-342900" algn="l" rtl="0">
              <a:lnSpc>
                <a:spcPct val="100000"/>
              </a:lnSpc>
              <a:spcBef>
                <a:spcPts val="0"/>
              </a:spcBef>
              <a:spcAft>
                <a:spcPts val="0"/>
              </a:spcAft>
              <a:buSzPts val="1800"/>
              <a:buAutoNum type="arabicPeriod"/>
            </a:pPr>
            <a:r>
              <a:rPr lang="en"/>
              <a:t>A Gantt chart for Waterfall  </a:t>
            </a:r>
            <a:r>
              <a:rPr lang="en" b="1" i="1">
                <a:latin typeface="Open Sans"/>
                <a:ea typeface="Open Sans"/>
                <a:cs typeface="Open Sans"/>
                <a:sym typeface="Open Sans"/>
              </a:rPr>
              <a:t>OR</a:t>
            </a:r>
            <a:endParaRPr b="1" i="1">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a:t>a Scrum board for Agile.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After you pick one model, be sure to </a:t>
            </a:r>
            <a:r>
              <a:rPr lang="en" b="1">
                <a:latin typeface="Open Sans"/>
                <a:ea typeface="Open Sans"/>
                <a:cs typeface="Open Sans"/>
                <a:sym typeface="Open Sans"/>
              </a:rPr>
              <a:t>include the information outlined in your project scope, stakeholder analysis, and RACI chart</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a:latin typeface="Open Sans"/>
                <a:ea typeface="Open Sans"/>
                <a:cs typeface="Open Sans"/>
                <a:sym typeface="Open Sans"/>
              </a:rPr>
              <a:t>Waterfall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Gantt chart</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Follow the instructions on slide 22</a:t>
            </a:r>
            <a:endParaRPr sz="2000"/>
          </a:p>
          <a:p>
            <a:pPr marL="457200" lvl="0" indent="-355600" algn="l" rtl="0">
              <a:lnSpc>
                <a:spcPct val="100000"/>
              </a:lnSpc>
              <a:spcBef>
                <a:spcPts val="0"/>
              </a:spcBef>
              <a:spcAft>
                <a:spcPts val="0"/>
              </a:spcAft>
              <a:buSzPts val="2000"/>
              <a:buChar char="-"/>
            </a:pPr>
            <a:r>
              <a:rPr lang="en" sz="2000"/>
              <a:t>Skip slides 23-25, go to slide 26 and continue the project.</a:t>
            </a:r>
            <a:endParaRPr sz="2000"/>
          </a:p>
          <a:p>
            <a:pPr marL="0" lvl="0" indent="0" algn="l" rtl="0">
              <a:lnSpc>
                <a:spcPct val="100000"/>
              </a:lnSpc>
              <a:spcBef>
                <a:spcPts val="0"/>
              </a:spcBef>
              <a:spcAft>
                <a:spcPts val="0"/>
              </a:spcAft>
              <a:buNone/>
            </a:pPr>
            <a:endParaRPr sz="2400" b="1">
              <a:latin typeface="Open Sans"/>
              <a:ea typeface="Open Sans"/>
              <a:cs typeface="Open Sans"/>
              <a:sym typeface="Open Sans"/>
            </a:endParaRPr>
          </a:p>
          <a:p>
            <a:pPr marL="0" lvl="0" indent="0" algn="ctr" rtl="0">
              <a:lnSpc>
                <a:spcPct val="100000"/>
              </a:lnSpc>
              <a:spcBef>
                <a:spcPts val="0"/>
              </a:spcBef>
              <a:spcAft>
                <a:spcPts val="0"/>
              </a:spcAft>
              <a:buNone/>
            </a:pPr>
            <a:r>
              <a:rPr lang="en" sz="2600" b="1">
                <a:latin typeface="Open Sans"/>
                <a:ea typeface="Open Sans"/>
                <a:cs typeface="Open Sans"/>
                <a:sym typeface="Open Sans"/>
              </a:rPr>
              <a:t>Agile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Trello board</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Skip slide 22 </a:t>
            </a:r>
            <a:endParaRPr sz="2000"/>
          </a:p>
          <a:p>
            <a:pPr marL="457200" lvl="0" indent="-355600" algn="l" rtl="0">
              <a:lnSpc>
                <a:spcPct val="100000"/>
              </a:lnSpc>
              <a:spcBef>
                <a:spcPts val="0"/>
              </a:spcBef>
              <a:spcAft>
                <a:spcPts val="0"/>
              </a:spcAft>
              <a:buSzPts val="2000"/>
              <a:buChar char="-"/>
            </a:pPr>
            <a:r>
              <a:rPr lang="en" sz="2000"/>
              <a:t>Follow the instructions on slide 23-25</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t>In the project plan you should include at least the following tasks:</a:t>
            </a:r>
            <a:endParaRPr sz="2000"/>
          </a:p>
          <a:p>
            <a:pPr marL="457200" lvl="0" indent="-355600" algn="l" rtl="0">
              <a:lnSpc>
                <a:spcPct val="100000"/>
              </a:lnSpc>
              <a:spcBef>
                <a:spcPts val="0"/>
              </a:spcBef>
              <a:spcAft>
                <a:spcPts val="0"/>
              </a:spcAft>
              <a:buSzPts val="2000"/>
              <a:buFont typeface="Open Sans"/>
              <a:buChar char="-"/>
            </a:pPr>
            <a:r>
              <a:rPr lang="en" sz="2000" b="1">
                <a:latin typeface="Open Sans"/>
                <a:ea typeface="Open Sans"/>
                <a:cs typeface="Open Sans"/>
                <a:sym typeface="Open Sans"/>
              </a:rPr>
              <a:t>All tasks from the RACI Chart</a:t>
            </a:r>
            <a:endParaRPr sz="20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At least </a:t>
            </a:r>
            <a:r>
              <a:rPr lang="en" sz="2000" b="1">
                <a:latin typeface="Open Sans"/>
                <a:ea typeface="Open Sans"/>
                <a:cs typeface="Open Sans"/>
                <a:sym typeface="Open Sans"/>
              </a:rPr>
              <a:t>3 Status Reports</a:t>
            </a:r>
            <a:r>
              <a:rPr lang="en" sz="2000"/>
              <a:t> - where you think it is appropriate</a:t>
            </a:r>
            <a:endParaRPr sz="2000"/>
          </a:p>
          <a:p>
            <a:pPr marL="457200" lvl="0" indent="-355600" algn="l" rtl="0">
              <a:lnSpc>
                <a:spcPct val="100000"/>
              </a:lnSpc>
              <a:spcBef>
                <a:spcPts val="0"/>
              </a:spcBef>
              <a:spcAft>
                <a:spcPts val="0"/>
              </a:spcAft>
              <a:buSzPts val="2000"/>
              <a:buChar char="-"/>
            </a:pPr>
            <a:r>
              <a:rPr lang="en" sz="2000"/>
              <a:t>Follow the additional instructions for your plan depending on your method</a:t>
            </a:r>
            <a:endParaRPr sz="2000"/>
          </a:p>
          <a:p>
            <a:pPr marL="0" lvl="0" indent="0" algn="l" rtl="0">
              <a:lnSpc>
                <a:spcPct val="100000"/>
              </a:lnSpc>
              <a:spcBef>
                <a:spcPts val="0"/>
              </a:spcBef>
              <a:spcAft>
                <a:spcPts val="0"/>
              </a:spcAft>
              <a:buNone/>
            </a:pPr>
            <a:endParaRPr sz="2000"/>
          </a:p>
          <a:p>
            <a:pPr marL="0" lvl="0" indent="0" algn="l" rtl="0">
              <a:lnSpc>
                <a:spcPct val="100000"/>
              </a:lnSpc>
              <a:spcBef>
                <a:spcPts val="0"/>
              </a:spcBef>
              <a:spcAft>
                <a:spcPts val="0"/>
              </a:spcAft>
              <a:buNone/>
            </a:pPr>
            <a:r>
              <a:rPr lang="en" sz="2000"/>
              <a:t>You can assume the status reports take one day, and the documentation tasks 1-3 days.</a:t>
            </a:r>
            <a:endParaRPr sz="2000"/>
          </a:p>
          <a:p>
            <a:pPr marL="0" lvl="0" indent="0" algn="l" rtl="0">
              <a:lnSpc>
                <a:spcPct val="100000"/>
              </a:lnSpc>
              <a:spcBef>
                <a:spcPts val="0"/>
              </a:spcBef>
              <a:spcAft>
                <a:spcPts val="0"/>
              </a:spcAft>
              <a:buNone/>
            </a:pPr>
            <a:endParaRPr sz="2000"/>
          </a:p>
          <a:p>
            <a:pPr marL="0" lvl="0" indent="0" algn="l" rtl="0">
              <a:lnSpc>
                <a:spcPct val="100000"/>
              </a:lnSpc>
              <a:spcBef>
                <a:spcPts val="0"/>
              </a:spcBef>
              <a:spcAft>
                <a:spcPts val="0"/>
              </a:spcAft>
              <a:buNone/>
            </a:pPr>
            <a:r>
              <a:rPr lang="en" sz="2000" b="1">
                <a:latin typeface="Open Sans"/>
                <a:ea typeface="Open Sans"/>
                <a:cs typeface="Open Sans"/>
                <a:sym typeface="Open Sans"/>
              </a:rPr>
              <a:t>Pay attention to:</a:t>
            </a: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It is a snapshot of the planning phase of the project</a:t>
            </a:r>
            <a:endParaRPr sz="2000"/>
          </a:p>
          <a:p>
            <a:pPr marL="457200" lvl="0" indent="-355600" algn="l" rtl="0">
              <a:lnSpc>
                <a:spcPct val="100000"/>
              </a:lnSpc>
              <a:spcBef>
                <a:spcPts val="0"/>
              </a:spcBef>
              <a:spcAft>
                <a:spcPts val="0"/>
              </a:spcAft>
              <a:buSzPts val="2000"/>
              <a:buChar char="●"/>
            </a:pPr>
            <a:r>
              <a:rPr lang="en" sz="2000"/>
              <a:t>You can only assign tasks to Yosemite employees</a:t>
            </a:r>
            <a:endParaRPr sz="2000"/>
          </a:p>
          <a:p>
            <a:pPr marL="457200" lvl="0" indent="-355600" algn="l" rtl="0">
              <a:lnSpc>
                <a:spcPct val="100000"/>
              </a:lnSpc>
              <a:spcBef>
                <a:spcPts val="0"/>
              </a:spcBef>
              <a:spcAft>
                <a:spcPts val="0"/>
              </a:spcAft>
              <a:buSzPts val="2000"/>
              <a:buChar char="●"/>
            </a:pPr>
            <a:r>
              <a:rPr lang="en" sz="2000"/>
              <a:t>The date of the tasks must correlate with the project plan</a:t>
            </a:r>
            <a:endParaRPr sz="2000"/>
          </a:p>
          <a:p>
            <a:pPr marL="457200" lvl="0" indent="-355600" algn="l" rtl="0">
              <a:lnSpc>
                <a:spcPct val="100000"/>
              </a:lnSpc>
              <a:spcBef>
                <a:spcPts val="0"/>
              </a:spcBef>
              <a:spcAft>
                <a:spcPts val="0"/>
              </a:spcAft>
              <a:buSzPts val="2000"/>
              <a:buChar char="●"/>
            </a:pPr>
            <a:r>
              <a:rPr lang="en" sz="2000"/>
              <a:t>All tasks must have a start date and due date</a:t>
            </a:r>
            <a:endParaRPr sz="2000"/>
          </a:p>
          <a:p>
            <a:pPr marL="457200" lvl="0" indent="-355600" algn="l" rtl="0">
              <a:lnSpc>
                <a:spcPct val="100000"/>
              </a:lnSpc>
              <a:spcBef>
                <a:spcPts val="0"/>
              </a:spcBef>
              <a:spcAft>
                <a:spcPts val="0"/>
              </a:spcAft>
              <a:buSzPts val="2000"/>
              <a:buChar char="●"/>
            </a:pPr>
            <a:r>
              <a:rPr lang="en" sz="2000"/>
              <a:t>All tasks must be assigned to the relevant person</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If you choose a Waterfall project plan in Step 2, you should include additional tasks related to stakeholder engagement, team management, and closure activities. </a:t>
            </a:r>
            <a:endParaRPr/>
          </a:p>
          <a:p>
            <a:pPr marL="0" lvl="0" indent="0" algn="l" rtl="0">
              <a:spcBef>
                <a:spcPts val="1200"/>
              </a:spcBef>
              <a:spcAft>
                <a:spcPts val="0"/>
              </a:spcAft>
              <a:buNone/>
            </a:pPr>
            <a:r>
              <a:rPr lang="en"/>
              <a:t>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A kickoff meeting</a:t>
            </a:r>
            <a:endParaRPr/>
          </a:p>
          <a:p>
            <a:pPr marL="457200" lvl="0" indent="-342900" algn="l" rtl="0">
              <a:spcBef>
                <a:spcPts val="0"/>
              </a:spcBef>
              <a:spcAft>
                <a:spcPts val="0"/>
              </a:spcAft>
              <a:buSzPts val="1800"/>
              <a:buChar char="●"/>
            </a:pPr>
            <a:r>
              <a:rPr lang="en"/>
              <a:t>Closure meeting</a:t>
            </a:r>
            <a:endParaRPr/>
          </a:p>
          <a:p>
            <a:pPr marL="0" lvl="0" indent="0" algn="l" rtl="0">
              <a:spcBef>
                <a:spcPts val="1200"/>
              </a:spcBef>
              <a:spcAft>
                <a:spcPts val="0"/>
              </a:spcAft>
              <a:buNone/>
            </a:pPr>
            <a:r>
              <a:rPr lang="en"/>
              <a:t>Create a Gantt chart for your project by filling in the Gantt Chart Template provided in the classroom. Export or save the spreadsheet as a .xls or .xlsx file. Add this spreadsheet to your project submission folder.</a:t>
            </a:r>
            <a:endParaRPr/>
          </a:p>
          <a:p>
            <a:pPr marL="0" lvl="0" indent="0" algn="l" rtl="0">
              <a:lnSpc>
                <a:spcPct val="100000"/>
              </a:lnSpc>
              <a:spcBef>
                <a:spcPts val="120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a:t>If you choose an Agile project plan in Step 2, you should </a:t>
            </a:r>
            <a:r>
              <a:rPr lang="en" b="1">
                <a:latin typeface="Open Sans"/>
                <a:ea typeface="Open Sans"/>
                <a:cs typeface="Open Sans"/>
                <a:sym typeface="Open Sans"/>
              </a:rPr>
              <a:t>organize the columns using Scrum phases: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Sprint Planning</a:t>
            </a:r>
            <a:endParaRPr/>
          </a:p>
          <a:p>
            <a:pPr marL="457200" lvl="0" indent="-342900" algn="l" rtl="0">
              <a:spcBef>
                <a:spcPts val="0"/>
              </a:spcBef>
              <a:spcAft>
                <a:spcPts val="0"/>
              </a:spcAft>
              <a:buSzPts val="1800"/>
              <a:buChar char="●"/>
            </a:pPr>
            <a:r>
              <a:rPr lang="en"/>
              <a:t>Backlog</a:t>
            </a:r>
            <a:endParaRPr/>
          </a:p>
          <a:p>
            <a:pPr marL="457200" lvl="0" indent="-342900" algn="l" rtl="0">
              <a:spcBef>
                <a:spcPts val="0"/>
              </a:spcBef>
              <a:spcAft>
                <a:spcPts val="0"/>
              </a:spcAft>
              <a:buSzPts val="1800"/>
              <a:buChar char="●"/>
            </a:pPr>
            <a:r>
              <a:rPr lang="en"/>
              <a:t>Work In Progress</a:t>
            </a:r>
            <a:endParaRPr/>
          </a:p>
          <a:p>
            <a:pPr marL="457200" lvl="0" indent="-342900" algn="l" rtl="0">
              <a:spcBef>
                <a:spcPts val="0"/>
              </a:spcBef>
              <a:spcAft>
                <a:spcPts val="0"/>
              </a:spcAft>
              <a:buSzPts val="1800"/>
              <a:buChar char="●"/>
            </a:pPr>
            <a:r>
              <a:rPr lang="en"/>
              <a:t>QA</a:t>
            </a:r>
            <a:endParaRPr/>
          </a:p>
          <a:p>
            <a:pPr marL="457200" lvl="0" indent="-342900" algn="l" rtl="0">
              <a:spcBef>
                <a:spcPts val="0"/>
              </a:spcBef>
              <a:spcAft>
                <a:spcPts val="0"/>
              </a:spcAft>
              <a:buSzPts val="1800"/>
              <a:buChar char="●"/>
            </a:pPr>
            <a:r>
              <a:rPr lang="en"/>
              <a:t>Release</a:t>
            </a:r>
            <a:endParaRPr/>
          </a:p>
          <a:p>
            <a:pPr marL="457200" lvl="0" indent="-342900" algn="l" rtl="0">
              <a:spcBef>
                <a:spcPts val="0"/>
              </a:spcBef>
              <a:spcAft>
                <a:spcPts val="0"/>
              </a:spcAft>
              <a:buSzPts val="1800"/>
              <a:buChar char="●"/>
            </a:pPr>
            <a:r>
              <a:rPr lang="en"/>
              <a:t>Sprint Review</a:t>
            </a:r>
            <a:endParaRPr/>
          </a:p>
          <a:p>
            <a:pPr marL="0" lvl="0" indent="0" algn="l" rtl="0">
              <a:spcBef>
                <a:spcPts val="1200"/>
              </a:spcBef>
              <a:spcAft>
                <a:spcPts val="0"/>
              </a:spcAft>
              <a:buClr>
                <a:schemeClr val="dk1"/>
              </a:buClr>
              <a:buSzPts val="1100"/>
              <a:buFont typeface="Arial"/>
              <a:buNone/>
            </a:pPr>
            <a:r>
              <a:rPr lang="en"/>
              <a:t>Include relevant tasks that occur in the initial and end phases of a Sprint. 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Sprint planning task for each sprint</a:t>
            </a:r>
            <a:endParaRPr/>
          </a:p>
          <a:p>
            <a:pPr marL="457200" lvl="0" indent="-342900" algn="l" rtl="0">
              <a:spcBef>
                <a:spcPts val="0"/>
              </a:spcBef>
              <a:spcAft>
                <a:spcPts val="0"/>
              </a:spcAft>
              <a:buSzPts val="1800"/>
              <a:buChar char="●"/>
            </a:pPr>
            <a:r>
              <a:rPr lang="en"/>
              <a:t>Sprint review task for each sprint</a:t>
            </a:r>
            <a:endParaRPr/>
          </a:p>
          <a:p>
            <a:pPr marL="0" lvl="0" indent="0" algn="l" rtl="0">
              <a:spcBef>
                <a:spcPts val="12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Create a new Scrum board on </a:t>
            </a:r>
            <a:r>
              <a:rPr lang="en">
                <a:uFill>
                  <a:noFill/>
                </a:uFill>
                <a:latin typeface="Open Sans Light"/>
                <a:ea typeface="Open Sans Light"/>
                <a:cs typeface="Open Sans Light"/>
                <a:sym typeface="Open Sans Light"/>
                <a:hlinkClick r:id="rId3"/>
              </a:rPr>
              <a:t>Trello </a:t>
            </a:r>
            <a:r>
              <a:rPr lang="en">
                <a:latin typeface="Open Sans Light"/>
                <a:ea typeface="Open Sans Light"/>
                <a:cs typeface="Open Sans Light"/>
                <a:sym typeface="Open Sans Light"/>
              </a:rPr>
              <a:t>and make it public. </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To make your board public, click on the Change Visibility icon and select Public &gt; “Yes, make board public”</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Copy the URL from your browser - it is the same as you are viewing the board with</a:t>
            </a:r>
            <a:endParaRPr>
              <a:latin typeface="Open Sans Light"/>
              <a:ea typeface="Open Sans Light"/>
              <a:cs typeface="Open Sans Light"/>
              <a:sym typeface="Open Sans Light"/>
            </a:endParaRPr>
          </a:p>
          <a:p>
            <a:pPr marL="0" lvl="0" indent="0" algn="l" rtl="0">
              <a:spcBef>
                <a:spcPts val="0"/>
              </a:spcBef>
              <a:spcAft>
                <a:spcPts val="1600"/>
              </a:spcAft>
              <a:buNone/>
            </a:pPr>
            <a:endParaRPr/>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Open Sans"/>
                <a:ea typeface="Open Sans"/>
                <a:cs typeface="Open Sans"/>
                <a:sym typeface="Open Sans"/>
              </a:rPr>
              <a:t>Paste your public Trello URL here</a:t>
            </a:r>
            <a:endParaRPr sz="200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To test your link, paste your link into an incognito browser window and open it. If it opens your board directly, your link is good.</a:t>
            </a:r>
            <a:endParaRPr>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89" name="Google Shape;189;p31"/>
          <p:cNvPicPr preferRelativeResize="0"/>
          <p:nvPr/>
        </p:nvPicPr>
        <p:blipFill>
          <a:blip r:embed="rId4">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six types of response strategies you can choose from: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Avoid </a:t>
            </a:r>
            <a:r>
              <a:rPr lang="en"/>
              <a:t>relates to adjusting plans so it prevents the risk from ever happening to or having an impact on your project. This strategy essentially makes the risk irrelevant to your project.</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Transfer </a:t>
            </a:r>
            <a:r>
              <a:rPr lang="en"/>
              <a:t>is the act of moving the risk to a different recipient by adding into the project plan a way to direct the risk in a certain direction.</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Mitigate </a:t>
            </a:r>
            <a:r>
              <a:rPr lang="en"/>
              <a:t>relates to proactively adjusting plans or acquiring new resources to lessen the potential consequences as much as possible or preparing for the impact of the risk.</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Accept </a:t>
            </a:r>
            <a:r>
              <a:rPr lang="en"/>
              <a:t>involves passively acknowledging that it will happen, or creating thresholds that trigger actions when the risk causes a certain type or level of problem.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Escalate </a:t>
            </a:r>
            <a:r>
              <a:rPr lang="en"/>
              <a:t>is the act of presenting the risk to someone with the right authority or skillset to properly respond. In this case, the digital project manager cannot sufficiently do so.</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Exploit </a:t>
            </a:r>
            <a:r>
              <a:rPr lang="en"/>
              <a:t>involves creating an opportunity or solution out of a risk to take advantage of a problem's impact.</a:t>
            </a:r>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Stefano Shop project relies on the customer providing Yosemite with information on all products in its inventory. </a:t>
            </a:r>
            <a:r>
              <a:rPr lang="en" b="1">
                <a:latin typeface="Open Sans"/>
                <a:ea typeface="Open Sans"/>
                <a:cs typeface="Open Sans"/>
                <a:sym typeface="Open Sans"/>
              </a:rPr>
              <a:t>The Stefanos did not deliver the inventory list by the day you planned</a:t>
            </a:r>
            <a:r>
              <a:rPr lang="en"/>
              <a:t> to put inventory data into the system. They promised to deliver the inventory information in a few more days.</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Your task is to:</a:t>
            </a:r>
            <a:endParaRPr b="1">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a:t>Analyze the above risk and describe how this affects the project. Address at least two different critical points of risk, like scope, cost, schedule, quality, stakeholder relationships, etc.</a:t>
            </a:r>
            <a:endParaRPr/>
          </a:p>
          <a:p>
            <a:pPr marL="457200" lvl="0" indent="-298450" algn="l" rtl="0">
              <a:spcBef>
                <a:spcPts val="0"/>
              </a:spcBef>
              <a:spcAft>
                <a:spcPts val="0"/>
              </a:spcAft>
              <a:buClr>
                <a:srgbClr val="0E101A"/>
              </a:buClr>
              <a:buSzPts val="1100"/>
              <a:buFont typeface="Arial"/>
              <a:buChar char="●"/>
            </a:pPr>
            <a:r>
              <a:rPr lang="en"/>
              <a:t>Choose a risk response strategy (see the valid strategies on the "Response Strategies" slide.)</a:t>
            </a:r>
            <a:endParaRPr/>
          </a:p>
          <a:p>
            <a:pPr marL="457200" lvl="0" indent="-298450" algn="l" rtl="0">
              <a:spcBef>
                <a:spcPts val="0"/>
              </a:spcBef>
              <a:spcAft>
                <a:spcPts val="0"/>
              </a:spcAft>
              <a:buClr>
                <a:srgbClr val="0E101A"/>
              </a:buClr>
              <a:buSzPts val="1100"/>
              <a:buFont typeface="Arial"/>
              <a:buChar char="●"/>
            </a:pPr>
            <a:r>
              <a:rPr lang="en"/>
              <a:t>Explain how you would apply the strategy in 3-5 sentences, including how it would impact the customer.</a:t>
            </a:r>
            <a:endParaRPr/>
          </a:p>
          <a:p>
            <a:pPr marL="457200" lvl="0" indent="-298450" algn="l" rtl="0">
              <a:spcBef>
                <a:spcPts val="0"/>
              </a:spcBef>
              <a:spcAft>
                <a:spcPts val="0"/>
              </a:spcAft>
              <a:buClr>
                <a:srgbClr val="0E101A"/>
              </a:buClr>
              <a:buSzPts val="1100"/>
              <a:buFont typeface="Arial"/>
              <a:buChar char="●"/>
            </a:pPr>
            <a:r>
              <a:rPr lang="en"/>
              <a:t>Fill out the Status Report for this scenario</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Clr>
                <a:schemeClr val="dk1"/>
              </a:buClr>
              <a:buSzPts val="1100"/>
              <a:buFont typeface="Arial"/>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extLst>
              <p:ext uri="{D42A27DB-BD31-4B8C-83A1-F6EECF244321}">
                <p14:modId xmlns:p14="http://schemas.microsoft.com/office/powerpoint/2010/main" val="1419815139"/>
              </p:ext>
            </p:extLst>
          </p:nvPr>
        </p:nvGraphicFramePr>
        <p:xfrm>
          <a:off x="264900" y="2253750"/>
          <a:ext cx="7242600" cy="5766432"/>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tr-TR"/>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en-US" sz="1800" b="0" i="1" u="none" strike="noStrike" cap="none" dirty="0">
                          <a:solidFill>
                            <a:srgbClr val="525C65"/>
                          </a:solidFill>
                          <a:latin typeface="Open Sans Light"/>
                          <a:ea typeface="Open Sans Light"/>
                          <a:cs typeface="Open Sans Light"/>
                          <a:sym typeface="Open Sans"/>
                        </a:rPr>
                        <a:t>Delivering the inventory list late then </a:t>
                      </a:r>
                      <a:r>
                        <a:rPr lang="en-US" sz="1800" b="0" i="1" u="none" strike="noStrike" cap="none" dirty="0" err="1">
                          <a:solidFill>
                            <a:srgbClr val="525C65"/>
                          </a:solidFill>
                          <a:latin typeface="Open Sans Light"/>
                          <a:ea typeface="Open Sans Light"/>
                          <a:cs typeface="Open Sans Light"/>
                          <a:sym typeface="Open Sans"/>
                        </a:rPr>
                        <a:t>i</a:t>
                      </a:r>
                      <a:r>
                        <a:rPr lang="en-US" sz="1800" b="0" i="1" u="none" strike="noStrike" cap="none" dirty="0">
                          <a:solidFill>
                            <a:srgbClr val="525C65"/>
                          </a:solidFill>
                          <a:latin typeface="Open Sans Light"/>
                          <a:ea typeface="Open Sans Light"/>
                          <a:cs typeface="Open Sans Light"/>
                          <a:sym typeface="Open Sans"/>
                        </a:rPr>
                        <a:t> planned</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will</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cause</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delay</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both</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building</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social</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media</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integration</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and</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recommendation</a:t>
                      </a:r>
                      <a:r>
                        <a:rPr lang="tr-TR" sz="1800" b="0" i="1" u="none" strike="noStrike" cap="none" dirty="0">
                          <a:solidFill>
                            <a:srgbClr val="525C65"/>
                          </a:solidFill>
                          <a:latin typeface="Open Sans Light"/>
                          <a:ea typeface="Open Sans Light"/>
                          <a:cs typeface="Open Sans Light"/>
                          <a:sym typeface="Open Sans"/>
                        </a:rPr>
                        <a:t> engine. </a:t>
                      </a:r>
                      <a:r>
                        <a:rPr lang="tr-TR" sz="1800" b="0" i="1" u="none" strike="noStrike" cap="none" dirty="0" err="1">
                          <a:solidFill>
                            <a:srgbClr val="525C65"/>
                          </a:solidFill>
                          <a:latin typeface="Open Sans Light"/>
                          <a:ea typeface="Open Sans Light"/>
                          <a:cs typeface="Open Sans Light"/>
                          <a:sym typeface="Open Sans"/>
                        </a:rPr>
                        <a:t>Because</a:t>
                      </a:r>
                      <a:r>
                        <a:rPr lang="tr-TR" sz="1800" b="0" i="1" u="none" strike="noStrike" cap="none" dirty="0">
                          <a:solidFill>
                            <a:srgbClr val="525C65"/>
                          </a:solidFill>
                          <a:latin typeface="Open Sans Light"/>
                          <a:ea typeface="Open Sans Light"/>
                          <a:cs typeface="Open Sans Light"/>
                          <a:sym typeface="Open Sans"/>
                        </a:rPr>
                        <a:t> they </a:t>
                      </a:r>
                      <a:r>
                        <a:rPr lang="tr-TR" sz="1800" b="0" i="1" u="none" strike="noStrike" cap="none" dirty="0" err="1">
                          <a:solidFill>
                            <a:srgbClr val="525C65"/>
                          </a:solidFill>
                          <a:latin typeface="Open Sans Light"/>
                          <a:ea typeface="Open Sans Light"/>
                          <a:cs typeface="Open Sans Light"/>
                          <a:sym typeface="Open Sans"/>
                        </a:rPr>
                        <a:t>are</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both</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creating</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by</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enginneering</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team</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So</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master</a:t>
                      </a:r>
                      <a:r>
                        <a:rPr lang="tr-TR" sz="1800" b="0" i="1" u="none" strike="noStrike" cap="none" dirty="0">
                          <a:solidFill>
                            <a:srgbClr val="525C65"/>
                          </a:solidFill>
                          <a:latin typeface="Open Sans Light"/>
                          <a:ea typeface="Open Sans Light"/>
                          <a:cs typeface="Open Sans Light"/>
                          <a:sym typeface="Open Sans"/>
                        </a:rPr>
                        <a:t> plan </a:t>
                      </a:r>
                      <a:r>
                        <a:rPr lang="tr-TR" sz="1800" b="0" i="1" u="none" strike="noStrike" cap="none" dirty="0" err="1">
                          <a:solidFill>
                            <a:srgbClr val="525C65"/>
                          </a:solidFill>
                          <a:latin typeface="Open Sans Light"/>
                          <a:ea typeface="Open Sans Light"/>
                          <a:cs typeface="Open Sans Light"/>
                          <a:sym typeface="Open Sans"/>
                        </a:rPr>
                        <a:t>needs</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to</a:t>
                      </a:r>
                      <a:r>
                        <a:rPr lang="tr-TR" sz="1800" b="0" i="1" u="none" strike="noStrike" cap="none" dirty="0">
                          <a:solidFill>
                            <a:srgbClr val="525C65"/>
                          </a:solidFill>
                          <a:latin typeface="Open Sans Light"/>
                          <a:ea typeface="Open Sans Light"/>
                          <a:cs typeface="Open Sans Light"/>
                          <a:sym typeface="Open Sans"/>
                        </a:rPr>
                        <a:t> </a:t>
                      </a:r>
                      <a:r>
                        <a:rPr lang="tr-TR" sz="1800" b="0" i="1" u="none" strike="noStrike" cap="none" dirty="0" err="1">
                          <a:solidFill>
                            <a:srgbClr val="525C65"/>
                          </a:solidFill>
                          <a:latin typeface="Open Sans Light"/>
                          <a:ea typeface="Open Sans Light"/>
                          <a:cs typeface="Open Sans Light"/>
                          <a:sym typeface="Open Sans"/>
                        </a:rPr>
                        <a:t>change</a:t>
                      </a:r>
                      <a:r>
                        <a:rPr lang="tr-TR" sz="1800" b="0" i="1" u="none" strike="noStrike" cap="none" dirty="0">
                          <a:solidFill>
                            <a:srgbClr val="525C65"/>
                          </a:solidFill>
                          <a:latin typeface="Open Sans Light"/>
                          <a:ea typeface="Open Sans Light"/>
                          <a:cs typeface="Open Sans Light"/>
                          <a:sym typeface="Open Sans"/>
                        </a:rPr>
                        <a:t>.</a:t>
                      </a:r>
                      <a:endParaRPr sz="1800" b="0" i="1" u="none" strike="noStrike" cap="none" dirty="0">
                        <a:solidFill>
                          <a:srgbClr val="525C65"/>
                        </a:solidFill>
                        <a:latin typeface="Open Sans Light"/>
                        <a:ea typeface="Open Sans Light"/>
                        <a:cs typeface="Open Sans Light"/>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tr-TR"/>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tr-TR" sz="1800" b="0" i="1" u="none" strike="noStrike" cap="none" dirty="0" err="1">
                          <a:solidFill>
                            <a:srgbClr val="525C65"/>
                          </a:solidFill>
                          <a:latin typeface="Open Sans Light"/>
                          <a:ea typeface="Open Sans Light"/>
                          <a:cs typeface="Open Sans Light"/>
                          <a:sym typeface="Arial"/>
                        </a:rPr>
                        <a:t>Mitigate:proactively</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adjusting</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plans</a:t>
                      </a:r>
                      <a:endParaRPr lang="tr-TR" sz="1800" b="0" i="1" u="none" strike="noStrike" cap="none" dirty="0">
                        <a:solidFill>
                          <a:srgbClr val="525C65"/>
                        </a:solidFill>
                        <a:latin typeface="Open Sans Light"/>
                        <a:ea typeface="Open Sans Light"/>
                        <a:cs typeface="Open Sans Light"/>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dirty="0">
                          <a:solidFill>
                            <a:srgbClr val="525C65"/>
                          </a:solidFill>
                          <a:latin typeface="Open Sans"/>
                          <a:ea typeface="Open Sans"/>
                          <a:cs typeface="Open Sans"/>
                          <a:sym typeface="Open Sans"/>
                        </a:rPr>
                        <a:t>Explain below how you would apply the strategy.</a:t>
                      </a:r>
                      <a:endParaRPr sz="1800" i="1" dirty="0">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tr-TR"/>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tr-TR" sz="1800" b="0" i="1" u="none" strike="noStrike" cap="none" dirty="0">
                          <a:solidFill>
                            <a:srgbClr val="525C65"/>
                          </a:solidFill>
                          <a:latin typeface="Open Sans Light"/>
                          <a:ea typeface="Open Sans Light"/>
                          <a:cs typeface="Open Sans Light"/>
                          <a:sym typeface="Arial"/>
                        </a:rPr>
                        <a:t>İ </a:t>
                      </a:r>
                      <a:r>
                        <a:rPr lang="tr-TR" sz="1800" b="0" i="1" u="none" strike="noStrike" cap="none" dirty="0" err="1">
                          <a:solidFill>
                            <a:srgbClr val="525C65"/>
                          </a:solidFill>
                          <a:latin typeface="Open Sans Light"/>
                          <a:ea typeface="Open Sans Light"/>
                          <a:cs typeface="Open Sans Light"/>
                          <a:sym typeface="Arial"/>
                        </a:rPr>
                        <a:t>have</a:t>
                      </a:r>
                      <a:r>
                        <a:rPr lang="tr-TR" sz="1800" b="0" i="1" u="none" strike="noStrike" cap="none" dirty="0">
                          <a:solidFill>
                            <a:srgbClr val="525C65"/>
                          </a:solidFill>
                          <a:latin typeface="Open Sans Light"/>
                          <a:ea typeface="Open Sans Light"/>
                          <a:cs typeface="Open Sans Light"/>
                          <a:sym typeface="Arial"/>
                        </a:rPr>
                        <a:t> 12 </a:t>
                      </a:r>
                      <a:r>
                        <a:rPr lang="tr-TR" sz="1800" b="0" i="1" u="none" strike="noStrike" cap="none" dirty="0" err="1">
                          <a:solidFill>
                            <a:srgbClr val="525C65"/>
                          </a:solidFill>
                          <a:latin typeface="Open Sans Light"/>
                          <a:ea typeface="Open Sans Light"/>
                          <a:cs typeface="Open Sans Light"/>
                          <a:sym typeface="Arial"/>
                        </a:rPr>
                        <a:t>weeks</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to</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finish</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the</a:t>
                      </a:r>
                      <a:r>
                        <a:rPr lang="tr-TR" sz="1800" b="0" i="1" u="none" strike="noStrike" cap="none" dirty="0">
                          <a:solidFill>
                            <a:srgbClr val="525C65"/>
                          </a:solidFill>
                          <a:latin typeface="Open Sans Light"/>
                          <a:ea typeface="Open Sans Light"/>
                          <a:cs typeface="Open Sans Light"/>
                          <a:sym typeface="Arial"/>
                        </a:rPr>
                        <a:t> Project. İn </a:t>
                      </a:r>
                      <a:r>
                        <a:rPr lang="tr-TR" sz="1800" b="0" i="1" u="none" strike="noStrike" cap="none" dirty="0" err="1">
                          <a:solidFill>
                            <a:srgbClr val="525C65"/>
                          </a:solidFill>
                          <a:latin typeface="Open Sans Light"/>
                          <a:ea typeface="Open Sans Light"/>
                          <a:cs typeface="Open Sans Light"/>
                          <a:sym typeface="Arial"/>
                        </a:rPr>
                        <a:t>my</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gantt</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chart</a:t>
                      </a:r>
                      <a:r>
                        <a:rPr lang="tr-TR" sz="1800" b="0" i="1" u="none" strike="noStrike" cap="none" dirty="0">
                          <a:solidFill>
                            <a:srgbClr val="525C65"/>
                          </a:solidFill>
                          <a:latin typeface="Open Sans Light"/>
                          <a:ea typeface="Open Sans Light"/>
                          <a:cs typeface="Open Sans Light"/>
                          <a:sym typeface="Arial"/>
                        </a:rPr>
                        <a:t> i </a:t>
                      </a:r>
                      <a:r>
                        <a:rPr lang="tr-TR" sz="1800" b="0" i="1" u="none" strike="noStrike" cap="none" dirty="0" err="1">
                          <a:solidFill>
                            <a:srgbClr val="525C65"/>
                          </a:solidFill>
                          <a:latin typeface="Open Sans Light"/>
                          <a:ea typeface="Open Sans Light"/>
                          <a:cs typeface="Open Sans Light"/>
                          <a:sym typeface="Arial"/>
                        </a:rPr>
                        <a:t>planed</a:t>
                      </a:r>
                      <a:r>
                        <a:rPr lang="tr-TR" sz="1800" b="0" i="1" u="none" strike="noStrike" cap="none" dirty="0">
                          <a:solidFill>
                            <a:srgbClr val="525C65"/>
                          </a:solidFill>
                          <a:latin typeface="Open Sans Light"/>
                          <a:ea typeface="Open Sans Light"/>
                          <a:cs typeface="Open Sans Light"/>
                          <a:sym typeface="Arial"/>
                        </a:rPr>
                        <a:t> it as 7 </a:t>
                      </a:r>
                      <a:r>
                        <a:rPr lang="tr-TR" sz="1800" b="0" i="1" u="none" strike="noStrike" cap="none" dirty="0" err="1">
                          <a:solidFill>
                            <a:srgbClr val="525C65"/>
                          </a:solidFill>
                          <a:latin typeface="Open Sans Light"/>
                          <a:ea typeface="Open Sans Light"/>
                          <a:cs typeface="Open Sans Light"/>
                          <a:sym typeface="Arial"/>
                        </a:rPr>
                        <a:t>weeks</a:t>
                      </a:r>
                      <a:r>
                        <a:rPr lang="tr-TR" sz="1800" b="0" i="1" u="none" strike="noStrike" cap="none" dirty="0">
                          <a:solidFill>
                            <a:srgbClr val="525C65"/>
                          </a:solidFill>
                          <a:latin typeface="Open Sans Light"/>
                          <a:ea typeface="Open Sans Light"/>
                          <a:cs typeface="Open Sans Light"/>
                          <a:sym typeface="Arial"/>
                        </a:rPr>
                        <a:t> , </a:t>
                      </a:r>
                      <a:r>
                        <a:rPr lang="tr-TR" sz="1800" b="0" i="1" u="none" strike="noStrike" cap="none" dirty="0" err="1">
                          <a:solidFill>
                            <a:srgbClr val="525C65"/>
                          </a:solidFill>
                          <a:latin typeface="Open Sans Light"/>
                          <a:ea typeface="Open Sans Light"/>
                          <a:cs typeface="Open Sans Light"/>
                          <a:sym typeface="Arial"/>
                        </a:rPr>
                        <a:t>so</a:t>
                      </a:r>
                      <a:r>
                        <a:rPr lang="tr-TR" sz="1800" b="0" i="1" u="none" strike="noStrike" cap="none" dirty="0">
                          <a:solidFill>
                            <a:srgbClr val="525C65"/>
                          </a:solidFill>
                          <a:latin typeface="Open Sans Light"/>
                          <a:ea typeface="Open Sans Light"/>
                          <a:cs typeface="Open Sans Light"/>
                          <a:sym typeface="Arial"/>
                        </a:rPr>
                        <a:t> i </a:t>
                      </a:r>
                      <a:r>
                        <a:rPr lang="tr-TR" sz="1800" b="0" i="1" u="none" strike="noStrike" cap="none" dirty="0" err="1">
                          <a:solidFill>
                            <a:srgbClr val="525C65"/>
                          </a:solidFill>
                          <a:latin typeface="Open Sans Light"/>
                          <a:ea typeface="Open Sans Light"/>
                          <a:cs typeface="Open Sans Light"/>
                          <a:sym typeface="Arial"/>
                        </a:rPr>
                        <a:t>have</a:t>
                      </a:r>
                      <a:r>
                        <a:rPr lang="tr-TR" sz="1800" b="0" i="1" u="none" strike="noStrike" cap="none" dirty="0">
                          <a:solidFill>
                            <a:srgbClr val="525C65"/>
                          </a:solidFill>
                          <a:latin typeface="Open Sans Light"/>
                          <a:ea typeface="Open Sans Light"/>
                          <a:cs typeface="Open Sans Light"/>
                          <a:sym typeface="Arial"/>
                        </a:rPr>
                        <a:t> 5 </a:t>
                      </a:r>
                      <a:r>
                        <a:rPr lang="tr-TR" sz="1800" b="0" i="1" u="none" strike="noStrike" cap="none" dirty="0" err="1">
                          <a:solidFill>
                            <a:srgbClr val="525C65"/>
                          </a:solidFill>
                          <a:latin typeface="Open Sans Light"/>
                          <a:ea typeface="Open Sans Light"/>
                          <a:cs typeface="Open Sans Light"/>
                          <a:sym typeface="Arial"/>
                        </a:rPr>
                        <a:t>more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weeks</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to</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handle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this</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kind</a:t>
                      </a:r>
                      <a:r>
                        <a:rPr lang="tr-TR" sz="1800" b="0" i="1" u="none" strike="noStrike" cap="none" dirty="0">
                          <a:solidFill>
                            <a:srgbClr val="525C65"/>
                          </a:solidFill>
                          <a:latin typeface="Open Sans Light"/>
                          <a:ea typeface="Open Sans Light"/>
                          <a:cs typeface="Open Sans Light"/>
                          <a:sym typeface="Arial"/>
                        </a:rPr>
                        <a:t> of </a:t>
                      </a:r>
                      <a:r>
                        <a:rPr lang="tr-TR" sz="1800" b="0" i="1" u="none" strike="noStrike" cap="none" dirty="0" err="1">
                          <a:solidFill>
                            <a:srgbClr val="525C65"/>
                          </a:solidFill>
                          <a:latin typeface="Open Sans Light"/>
                          <a:ea typeface="Open Sans Light"/>
                          <a:cs typeface="Open Sans Light"/>
                          <a:sym typeface="Arial"/>
                        </a:rPr>
                        <a:t>deflections</a:t>
                      </a:r>
                      <a:r>
                        <a:rPr lang="tr-TR" sz="1800" b="0" i="1" u="none" strike="noStrike" cap="none" dirty="0">
                          <a:solidFill>
                            <a:srgbClr val="525C65"/>
                          </a:solidFill>
                          <a:latin typeface="Open Sans Light"/>
                          <a:ea typeface="Open Sans Light"/>
                          <a:cs typeface="Open Sans Light"/>
                          <a:sym typeface="Arial"/>
                        </a:rPr>
                        <a:t>. İ </a:t>
                      </a:r>
                      <a:r>
                        <a:rPr lang="tr-TR" sz="1800" b="0" i="1" u="none" strike="noStrike" cap="none" dirty="0" err="1">
                          <a:solidFill>
                            <a:srgbClr val="525C65"/>
                          </a:solidFill>
                          <a:latin typeface="Open Sans Light"/>
                          <a:ea typeface="Open Sans Light"/>
                          <a:cs typeface="Open Sans Light"/>
                          <a:sym typeface="Arial"/>
                        </a:rPr>
                        <a:t>will</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postpone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other</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steps</a:t>
                      </a:r>
                      <a:r>
                        <a:rPr lang="tr-TR" sz="1800" b="0" i="1" u="none" strike="noStrike" cap="none" dirty="0">
                          <a:solidFill>
                            <a:srgbClr val="525C65"/>
                          </a:solidFill>
                          <a:latin typeface="Open Sans Light"/>
                          <a:ea typeface="Open Sans Light"/>
                          <a:cs typeface="Open Sans Light"/>
                          <a:sym typeface="Arial"/>
                        </a:rPr>
                        <a:t> in </a:t>
                      </a:r>
                      <a:r>
                        <a:rPr lang="tr-TR" sz="1800" b="0" i="1" u="none" strike="noStrike" cap="none" dirty="0" err="1">
                          <a:solidFill>
                            <a:srgbClr val="525C65"/>
                          </a:solidFill>
                          <a:latin typeface="Open Sans Light"/>
                          <a:ea typeface="Open Sans Light"/>
                          <a:cs typeface="Open Sans Light"/>
                          <a:sym typeface="Arial"/>
                        </a:rPr>
                        <a:t>chart</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just</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for</a:t>
                      </a:r>
                      <a:r>
                        <a:rPr lang="tr-TR" sz="1800" b="0" i="1" u="none" strike="noStrike" cap="none" dirty="0">
                          <a:solidFill>
                            <a:srgbClr val="525C65"/>
                          </a:solidFill>
                          <a:latin typeface="Open Sans Light"/>
                          <a:ea typeface="Open Sans Light"/>
                          <a:cs typeface="Open Sans Light"/>
                          <a:sym typeface="Arial"/>
                        </a:rPr>
                        <a:t> 1 </a:t>
                      </a:r>
                      <a:r>
                        <a:rPr lang="tr-TR" sz="1800" b="0" i="1" u="none" strike="noStrike" cap="none" dirty="0" err="1">
                          <a:solidFill>
                            <a:srgbClr val="525C65"/>
                          </a:solidFill>
                          <a:latin typeface="Open Sans Light"/>
                          <a:ea typeface="Open Sans Light"/>
                          <a:cs typeface="Open Sans Light"/>
                          <a:sym typeface="Arial"/>
                        </a:rPr>
                        <a:t>week</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more</a:t>
                      </a:r>
                      <a:endParaRPr sz="1800" b="0" i="1" u="none" strike="noStrike" cap="none" dirty="0">
                        <a:solidFill>
                          <a:srgbClr val="525C65"/>
                        </a:solidFill>
                        <a:latin typeface="Open Sans Light"/>
                        <a:ea typeface="Open Sans Light"/>
                        <a:cs typeface="Open Sans Light"/>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tr-T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a:t>
            </a:r>
            <a:endParaRPr/>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dirty="0"/>
          </a:p>
          <a:p>
            <a:pPr marL="0" lvl="0" indent="0" algn="l" rtl="0">
              <a:spcBef>
                <a:spcPts val="1600"/>
              </a:spcBef>
              <a:spcAft>
                <a:spcPts val="0"/>
              </a:spcAft>
              <a:buNone/>
            </a:pPr>
            <a:r>
              <a:rPr lang="en" dirty="0"/>
              <a:t>Integrating The Stefano Shop into Yosemite means building the following features: </a:t>
            </a:r>
            <a:endParaRPr dirty="0"/>
          </a:p>
          <a:p>
            <a:pPr marL="457200" lvl="0" indent="-342900" algn="l" rtl="0">
              <a:spcBef>
                <a:spcPts val="1600"/>
              </a:spcBef>
              <a:spcAft>
                <a:spcPts val="0"/>
              </a:spcAft>
              <a:buSzPts val="1800"/>
              <a:buChar char="●"/>
            </a:pPr>
            <a:r>
              <a:rPr lang="en" dirty="0"/>
              <a:t>A storefront on the platform, </a:t>
            </a:r>
            <a:endParaRPr dirty="0"/>
          </a:p>
          <a:p>
            <a:pPr marL="457200" lvl="0" indent="-342900" algn="l" rtl="0">
              <a:spcBef>
                <a:spcPts val="0"/>
              </a:spcBef>
              <a:spcAft>
                <a:spcPts val="0"/>
              </a:spcAft>
              <a:buSzPts val="1800"/>
              <a:buChar char="●"/>
            </a:pPr>
            <a:r>
              <a:rPr lang="en" dirty="0"/>
              <a:t>A social media integration, and </a:t>
            </a:r>
            <a:endParaRPr dirty="0"/>
          </a:p>
          <a:p>
            <a:pPr marL="457200" lvl="0" indent="-342900" algn="l" rtl="0">
              <a:spcBef>
                <a:spcPts val="0"/>
              </a:spcBef>
              <a:spcAft>
                <a:spcPts val="0"/>
              </a:spcAft>
              <a:buSzPts val="1800"/>
              <a:buChar char="●"/>
            </a:pPr>
            <a:r>
              <a:rPr lang="en" dirty="0"/>
              <a:t>A recommendation engine. </a:t>
            </a:r>
            <a:endParaRPr dirty="0"/>
          </a:p>
          <a:p>
            <a:pPr marL="0" lvl="0" indent="0" algn="l" rtl="0">
              <a:spcBef>
                <a:spcPts val="1600"/>
              </a:spcBef>
              <a:spcAft>
                <a:spcPts val="0"/>
              </a:spcAft>
              <a:buNone/>
            </a:pPr>
            <a:r>
              <a:rPr lang="en" dirty="0"/>
              <a:t>The Stefano family, which consists of Papa Stefano, Mama Stefano, and Junior Stefano, will also require the training and knowledge to operate their digital store once it has been developed.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Open Sans"/>
                <a:ea typeface="Open Sans"/>
                <a:cs typeface="Open Sans"/>
                <a:sym typeface="Open Sans"/>
              </a:rPr>
              <a:t>You need to fill out the status report on the next page</a:t>
            </a:r>
            <a:r>
              <a:rPr lang="en"/>
              <a:t>. It has to be based on Risk Scenario 1, which you can find in Slide 28. You also need to use details from the project scenario, which you can find in Slide 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Status Report date is when the Vendor Manager was scheduled to begin the “Input Inventory Data” task in your project plan.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855" y="255260"/>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Risk Scenario 1 - Status Report</a:t>
            </a:r>
            <a:endParaRPr dirty="0"/>
          </a:p>
        </p:txBody>
      </p:sp>
      <p:graphicFrame>
        <p:nvGraphicFramePr>
          <p:cNvPr id="225" name="Google Shape;225;p37"/>
          <p:cNvGraphicFramePr/>
          <p:nvPr>
            <p:extLst>
              <p:ext uri="{D42A27DB-BD31-4B8C-83A1-F6EECF244321}">
                <p14:modId xmlns:p14="http://schemas.microsoft.com/office/powerpoint/2010/main" val="56817541"/>
              </p:ext>
            </p:extLst>
          </p:nvPr>
        </p:nvGraphicFramePr>
        <p:xfrm>
          <a:off x="264855" y="5996280"/>
          <a:ext cx="7242600" cy="3489870"/>
        </p:xfrm>
        <a:graphic>
          <a:graphicData uri="http://schemas.openxmlformats.org/drawingml/2006/table">
            <a:tbl>
              <a:tblPr>
                <a:noFill/>
                <a:tableStyleId>{C82BA829-6A89-494B-93C7-34DF5BC7DE1F}</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Project Health Check</a:t>
                      </a:r>
                      <a:endParaRPr b="1">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Scope</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br>
                        <a:rPr lang="en" sz="1100" dirty="0">
                          <a:solidFill>
                            <a:schemeClr val="dk1"/>
                          </a:solidFill>
                          <a:highlight>
                            <a:srgbClr val="00FF00"/>
                          </a:highlight>
                          <a:latin typeface="Open Sans Light"/>
                          <a:ea typeface="Open Sans Light"/>
                          <a:cs typeface="Open Sans Light"/>
                          <a:sym typeface="Open Sans Light"/>
                        </a:rPr>
                      </a:br>
                      <a:r>
                        <a:rPr lang="en" sz="1100" strike="noStrike" dirty="0">
                          <a:solidFill>
                            <a:schemeClr val="dk1"/>
                          </a:solidFill>
                          <a:highlight>
                            <a:srgbClr val="FFFF00"/>
                          </a:highlight>
                          <a:latin typeface="Open Sans Light"/>
                          <a:ea typeface="Open Sans Light"/>
                          <a:cs typeface="Open Sans Light"/>
                          <a:sym typeface="Open Sans Light"/>
                        </a:rPr>
                        <a:t>At</a:t>
                      </a:r>
                      <a:r>
                        <a:rPr lang="en" sz="1100" strike="sngStrike" dirty="0">
                          <a:solidFill>
                            <a:schemeClr val="dk1"/>
                          </a:solidFill>
                          <a:highlight>
                            <a:srgbClr val="FFFF00"/>
                          </a:highlight>
                          <a:latin typeface="Open Sans Light"/>
                          <a:ea typeface="Open Sans Light"/>
                          <a:cs typeface="Open Sans Light"/>
                          <a:sym typeface="Open Sans Light"/>
                        </a:rPr>
                        <a:t> </a:t>
                      </a:r>
                      <a:r>
                        <a:rPr lang="en" sz="1100" strike="noStrike" dirty="0">
                          <a:solidFill>
                            <a:schemeClr val="dk1"/>
                          </a:solidFill>
                          <a:highlight>
                            <a:srgbClr val="FFFF00"/>
                          </a:highlight>
                          <a:latin typeface="Open Sans Light"/>
                          <a:ea typeface="Open Sans Light"/>
                          <a:cs typeface="Open Sans Light"/>
                          <a:sym typeface="Open Sans Light"/>
                        </a:rPr>
                        <a:t>Risk</a:t>
                      </a:r>
                      <a:br>
                        <a:rPr lang="en" sz="1100" strike="sngStrike" dirty="0">
                          <a:solidFill>
                            <a:schemeClr val="dk1"/>
                          </a:solidFill>
                          <a:highlight>
                            <a:srgbClr val="FFFF00"/>
                          </a:highlight>
                          <a:latin typeface="Open Sans Light"/>
                          <a:ea typeface="Open Sans Light"/>
                          <a:cs typeface="Open Sans Light"/>
                          <a:sym typeface="Open Sans Light"/>
                        </a:rPr>
                      </a:br>
                      <a:endParaRPr strike="sngStrike"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Completed:</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100" dirty="0" err="1">
                          <a:solidFill>
                            <a:schemeClr val="dk1"/>
                          </a:solidFill>
                          <a:latin typeface="Open Sans"/>
                          <a:ea typeface="Open Sans"/>
                          <a:cs typeface="Open Sans"/>
                          <a:sym typeface="Open Sans"/>
                        </a:rPr>
                        <a:t>Kickoff</a:t>
                      </a:r>
                      <a:r>
                        <a:rPr lang="tr-TR" sz="1100" dirty="0">
                          <a:solidFill>
                            <a:schemeClr val="dk1"/>
                          </a:solidFill>
                          <a:latin typeface="Open Sans"/>
                          <a:ea typeface="Open Sans"/>
                          <a:cs typeface="Open Sans"/>
                          <a:sym typeface="Open Sans"/>
                        </a:rPr>
                        <a:t> </a:t>
                      </a:r>
                      <a:r>
                        <a:rPr lang="tr-TR" sz="1100" dirty="0" err="1">
                          <a:solidFill>
                            <a:schemeClr val="dk1"/>
                          </a:solidFill>
                          <a:latin typeface="Open Sans"/>
                          <a:ea typeface="Open Sans"/>
                          <a:cs typeface="Open Sans"/>
                          <a:sym typeface="Open Sans"/>
                        </a:rPr>
                        <a:t>meeting</a:t>
                      </a:r>
                      <a:endParaRPr lang="tr-TR" sz="1100"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100" dirty="0" err="1">
                          <a:solidFill>
                            <a:schemeClr val="dk1"/>
                          </a:solidFill>
                          <a:latin typeface="Open Sans"/>
                          <a:ea typeface="Open Sans"/>
                          <a:cs typeface="Open Sans"/>
                          <a:sym typeface="Open Sans"/>
                        </a:rPr>
                        <a:t>Build</a:t>
                      </a:r>
                      <a:r>
                        <a:rPr lang="tr-TR" sz="1100" dirty="0">
                          <a:solidFill>
                            <a:schemeClr val="dk1"/>
                          </a:solidFill>
                          <a:latin typeface="Open Sans"/>
                          <a:ea typeface="Open Sans"/>
                          <a:cs typeface="Open Sans"/>
                          <a:sym typeface="Open Sans"/>
                        </a:rPr>
                        <a:t> </a:t>
                      </a:r>
                      <a:r>
                        <a:rPr lang="tr-TR" sz="1100" dirty="0" err="1">
                          <a:solidFill>
                            <a:schemeClr val="dk1"/>
                          </a:solidFill>
                          <a:latin typeface="Open Sans"/>
                          <a:ea typeface="Open Sans"/>
                          <a:cs typeface="Open Sans"/>
                          <a:sym typeface="Open Sans"/>
                        </a:rPr>
                        <a:t>store</a:t>
                      </a:r>
                      <a:r>
                        <a:rPr lang="tr-TR" sz="1100" dirty="0">
                          <a:solidFill>
                            <a:schemeClr val="dk1"/>
                          </a:solidFill>
                          <a:latin typeface="Open Sans"/>
                          <a:ea typeface="Open Sans"/>
                          <a:cs typeface="Open Sans"/>
                          <a:sym typeface="Open Sans"/>
                        </a:rPr>
                        <a:t> </a:t>
                      </a:r>
                      <a:r>
                        <a:rPr lang="tr-TR" sz="1100" dirty="0" err="1">
                          <a:solidFill>
                            <a:schemeClr val="dk1"/>
                          </a:solidFill>
                          <a:latin typeface="Open Sans"/>
                          <a:ea typeface="Open Sans"/>
                          <a:cs typeface="Open Sans"/>
                          <a:sym typeface="Open Sans"/>
                        </a:rPr>
                        <a:t>fornt</a:t>
                      </a:r>
                      <a:r>
                        <a:rPr lang="en" sz="1100" dirty="0">
                          <a:solidFill>
                            <a:schemeClr val="dk1"/>
                          </a:solidFill>
                          <a:latin typeface="Open Sans"/>
                          <a:ea typeface="Open Sans"/>
                          <a:cs typeface="Open Sans"/>
                          <a:sym typeface="Open Sans"/>
                        </a:rPr>
                        <a:t>.</a:t>
                      </a:r>
                      <a:endParaRPr lang="tr-TR" sz="1100"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100" dirty="0" err="1">
                          <a:solidFill>
                            <a:schemeClr val="dk1"/>
                          </a:solidFill>
                          <a:latin typeface="Open Sans"/>
                          <a:ea typeface="Open Sans"/>
                          <a:cs typeface="Open Sans"/>
                          <a:sym typeface="Open Sans"/>
                        </a:rPr>
                        <a:t>Create</a:t>
                      </a:r>
                      <a:r>
                        <a:rPr lang="tr-TR" sz="1100" dirty="0">
                          <a:solidFill>
                            <a:schemeClr val="dk1"/>
                          </a:solidFill>
                          <a:latin typeface="Open Sans"/>
                          <a:ea typeface="Open Sans"/>
                          <a:cs typeface="Open Sans"/>
                          <a:sym typeface="Open Sans"/>
                        </a:rPr>
                        <a:t> </a:t>
                      </a:r>
                      <a:r>
                        <a:rPr lang="tr-TR" sz="1100" dirty="0" err="1">
                          <a:solidFill>
                            <a:schemeClr val="dk1"/>
                          </a:solidFill>
                          <a:latin typeface="Open Sans"/>
                          <a:ea typeface="Open Sans"/>
                          <a:cs typeface="Open Sans"/>
                          <a:sym typeface="Open Sans"/>
                        </a:rPr>
                        <a:t>social</a:t>
                      </a:r>
                      <a:r>
                        <a:rPr lang="tr-TR" sz="1100" dirty="0">
                          <a:solidFill>
                            <a:schemeClr val="dk1"/>
                          </a:solidFill>
                          <a:latin typeface="Open Sans"/>
                          <a:ea typeface="Open Sans"/>
                          <a:cs typeface="Open Sans"/>
                          <a:sym typeface="Open Sans"/>
                        </a:rPr>
                        <a:t> </a:t>
                      </a:r>
                      <a:r>
                        <a:rPr lang="tr-TR" sz="1100" dirty="0" err="1">
                          <a:solidFill>
                            <a:schemeClr val="dk1"/>
                          </a:solidFill>
                          <a:latin typeface="Open Sans"/>
                          <a:ea typeface="Open Sans"/>
                          <a:cs typeface="Open Sans"/>
                          <a:sym typeface="Open Sans"/>
                        </a:rPr>
                        <a:t>media</a:t>
                      </a:r>
                      <a:r>
                        <a:rPr lang="tr-TR" sz="1100" dirty="0">
                          <a:solidFill>
                            <a:schemeClr val="dk1"/>
                          </a:solidFill>
                          <a:latin typeface="Open Sans"/>
                          <a:ea typeface="Open Sans"/>
                          <a:cs typeface="Open Sans"/>
                          <a:sym typeface="Open Sans"/>
                        </a:rPr>
                        <a:t> </a:t>
                      </a:r>
                      <a:r>
                        <a:rPr lang="tr-TR" sz="1100" dirty="0" err="1">
                          <a:solidFill>
                            <a:schemeClr val="dk1"/>
                          </a:solidFill>
                          <a:latin typeface="Open Sans"/>
                          <a:ea typeface="Open Sans"/>
                          <a:cs typeface="Open Sans"/>
                          <a:sym typeface="Open Sans"/>
                        </a:rPr>
                        <a:t>channels</a:t>
                      </a: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endParaRPr sz="1100" dirty="0">
                        <a:solidFill>
                          <a:schemeClr val="dk1"/>
                        </a:solidFill>
                        <a:latin typeface="Open Sans"/>
                        <a:ea typeface="Open Sans"/>
                        <a:cs typeface="Open Sans"/>
                        <a:sym typeface="Open Sans"/>
                      </a:endParaRPr>
                    </a:p>
                    <a:p>
                      <a:pPr marL="0" lvl="0" indent="0" algn="l" rtl="0">
                        <a:spcBef>
                          <a:spcPts val="0"/>
                        </a:spcBef>
                        <a:spcAft>
                          <a:spcPts val="0"/>
                        </a:spcAft>
                        <a:buNone/>
                      </a:pPr>
                      <a:r>
                        <a:rPr lang="en" sz="1100" b="1" dirty="0">
                          <a:solidFill>
                            <a:schemeClr val="dk1"/>
                          </a:solidFill>
                          <a:latin typeface="Open Sans"/>
                          <a:ea typeface="Open Sans"/>
                          <a:cs typeface="Open Sans"/>
                          <a:sym typeface="Open Sans"/>
                        </a:rPr>
                        <a:t>Pending:</a:t>
                      </a:r>
                      <a:endParaRPr sz="11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100" dirty="0" err="1">
                          <a:solidFill>
                            <a:schemeClr val="dk1"/>
                          </a:solidFill>
                          <a:latin typeface="Open Sans"/>
                          <a:ea typeface="Open Sans"/>
                          <a:cs typeface="Open Sans"/>
                          <a:sym typeface="Open Sans"/>
                        </a:rPr>
                        <a:t>Input</a:t>
                      </a:r>
                      <a:r>
                        <a:rPr lang="tr-TR" sz="1100" dirty="0">
                          <a:solidFill>
                            <a:schemeClr val="dk1"/>
                          </a:solidFill>
                          <a:latin typeface="Open Sans"/>
                          <a:ea typeface="Open Sans"/>
                          <a:cs typeface="Open Sans"/>
                          <a:sym typeface="Open Sans"/>
                        </a:rPr>
                        <a:t> </a:t>
                      </a:r>
                      <a:r>
                        <a:rPr lang="tr-TR" sz="1100" dirty="0" err="1">
                          <a:solidFill>
                            <a:schemeClr val="dk1"/>
                          </a:solidFill>
                          <a:latin typeface="Open Sans"/>
                          <a:ea typeface="Open Sans"/>
                          <a:cs typeface="Open Sans"/>
                          <a:sym typeface="Open Sans"/>
                        </a:rPr>
                        <a:t>inventory</a:t>
                      </a:r>
                      <a:r>
                        <a:rPr lang="tr-TR" sz="1100" dirty="0">
                          <a:solidFill>
                            <a:schemeClr val="dk1"/>
                          </a:solidFill>
                          <a:latin typeface="Open Sans"/>
                          <a:ea typeface="Open Sans"/>
                          <a:cs typeface="Open Sans"/>
                          <a:sym typeface="Open Sans"/>
                        </a:rPr>
                        <a:t> data</a:t>
                      </a:r>
                      <a:r>
                        <a:rPr lang="en" sz="1100" dirty="0">
                          <a:solidFill>
                            <a:schemeClr val="dk1"/>
                          </a:solidFill>
                          <a:latin typeface="Open Sans"/>
                          <a:ea typeface="Open Sans"/>
                          <a:cs typeface="Open Sans"/>
                          <a:sym typeface="Open Sans"/>
                        </a:rPr>
                        <a:t>.</a:t>
                      </a:r>
                      <a:endParaRPr lang="tr-TR" sz="1100"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100" b="0" i="0" u="none" strike="noStrike" cap="none" dirty="0" err="1">
                          <a:solidFill>
                            <a:schemeClr val="dk1"/>
                          </a:solidFill>
                          <a:latin typeface="Open Sans"/>
                          <a:ea typeface="Open Sans"/>
                          <a:cs typeface="Open Sans"/>
                          <a:sym typeface="Open Sans"/>
                        </a:rPr>
                        <a:t>Build</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social</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media</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integration</a:t>
                      </a:r>
                      <a:endParaRPr lang="tr-TR" sz="1100" b="0" i="0" u="none" strike="noStrike" cap="none"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100" b="0" i="0" u="none" strike="noStrike" cap="none" dirty="0">
                          <a:solidFill>
                            <a:schemeClr val="dk1"/>
                          </a:solidFill>
                          <a:latin typeface="Open Sans"/>
                          <a:ea typeface="Open Sans"/>
                          <a:cs typeface="Open Sans"/>
                          <a:sym typeface="Open Sans"/>
                        </a:rPr>
                        <a:t>Train </a:t>
                      </a:r>
                      <a:r>
                        <a:rPr lang="tr-TR" sz="1100" b="0" i="0" u="none" strike="noStrike" cap="none" dirty="0" err="1">
                          <a:solidFill>
                            <a:schemeClr val="dk1"/>
                          </a:solidFill>
                          <a:latin typeface="Open Sans"/>
                          <a:ea typeface="Open Sans"/>
                          <a:cs typeface="Open Sans"/>
                          <a:sym typeface="Open Sans"/>
                        </a:rPr>
                        <a:t>Stefano's</a:t>
                      </a:r>
                      <a:r>
                        <a:rPr lang="tr-TR" sz="1100" b="0" i="0" u="none" strike="noStrike" cap="none" dirty="0">
                          <a:solidFill>
                            <a:schemeClr val="dk1"/>
                          </a:solidFill>
                          <a:latin typeface="Open Sans"/>
                          <a:ea typeface="Open Sans"/>
                          <a:cs typeface="Open Sans"/>
                          <a:sym typeface="Open Sans"/>
                        </a:rPr>
                        <a:t> on platform</a:t>
                      </a:r>
                    </a:p>
                    <a:p>
                      <a:pPr marL="457200" lvl="0" indent="-298450" algn="l" rtl="0">
                        <a:spcBef>
                          <a:spcPts val="0"/>
                        </a:spcBef>
                        <a:spcAft>
                          <a:spcPts val="0"/>
                        </a:spcAft>
                        <a:buClr>
                          <a:schemeClr val="dk1"/>
                        </a:buClr>
                        <a:buSzPts val="1100"/>
                        <a:buFont typeface="Open Sans"/>
                        <a:buChar char="●"/>
                      </a:pPr>
                      <a:r>
                        <a:rPr lang="tr-TR" sz="1100" b="0" i="0" u="none" strike="noStrike" cap="none" dirty="0" err="1">
                          <a:solidFill>
                            <a:schemeClr val="dk1"/>
                          </a:solidFill>
                          <a:latin typeface="Open Sans"/>
                          <a:ea typeface="Open Sans"/>
                          <a:cs typeface="Open Sans"/>
                          <a:sym typeface="Open Sans"/>
                        </a:rPr>
                        <a:t>Build</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recommendation</a:t>
                      </a:r>
                      <a:r>
                        <a:rPr lang="tr-TR" sz="1100" b="0" i="0" u="none" strike="noStrike" cap="none" dirty="0">
                          <a:solidFill>
                            <a:schemeClr val="dk1"/>
                          </a:solidFill>
                          <a:latin typeface="Open Sans"/>
                          <a:ea typeface="Open Sans"/>
                          <a:cs typeface="Open Sans"/>
                          <a:sym typeface="Open Sans"/>
                        </a:rPr>
                        <a:t> engine</a:t>
                      </a:r>
                    </a:p>
                    <a:p>
                      <a:pPr marL="457200" lvl="0" indent="-298450" algn="l" rtl="0">
                        <a:spcBef>
                          <a:spcPts val="0"/>
                        </a:spcBef>
                        <a:spcAft>
                          <a:spcPts val="0"/>
                        </a:spcAft>
                        <a:buClr>
                          <a:schemeClr val="dk1"/>
                        </a:buClr>
                        <a:buSzPts val="1100"/>
                        <a:buFont typeface="Open Sans"/>
                        <a:buChar char="●"/>
                      </a:pPr>
                      <a:r>
                        <a:rPr lang="tr-TR" sz="1100" b="0" i="0" u="none" strike="noStrike" cap="none" dirty="0" err="1">
                          <a:solidFill>
                            <a:schemeClr val="dk1"/>
                          </a:solidFill>
                          <a:latin typeface="Open Sans"/>
                          <a:ea typeface="Open Sans"/>
                          <a:cs typeface="Open Sans"/>
                          <a:sym typeface="Open Sans"/>
                        </a:rPr>
                        <a:t>Create</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custom</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sales</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report</a:t>
                      </a:r>
                      <a:endParaRPr lang="tr-TR" sz="1100" b="0" i="0" u="none" strike="noStrike" cap="none"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100" b="0" i="0" u="none" strike="noStrike" cap="none" dirty="0" err="1">
                          <a:solidFill>
                            <a:schemeClr val="dk1"/>
                          </a:solidFill>
                          <a:latin typeface="Open Sans"/>
                          <a:ea typeface="Open Sans"/>
                          <a:cs typeface="Open Sans"/>
                          <a:sym typeface="Open Sans"/>
                        </a:rPr>
                        <a:t>Documentation</a:t>
                      </a:r>
                      <a:endParaRPr lang="tr-TR" sz="1100" b="0" i="0" u="none" strike="noStrike" cap="none"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100" b="0" i="0" u="none" strike="noStrike" cap="none" dirty="0" err="1">
                          <a:solidFill>
                            <a:schemeClr val="dk1"/>
                          </a:solidFill>
                          <a:latin typeface="Open Sans"/>
                          <a:ea typeface="Open Sans"/>
                          <a:cs typeface="Open Sans"/>
                          <a:sym typeface="Open Sans"/>
                        </a:rPr>
                        <a:t>Closure</a:t>
                      </a:r>
                      <a:r>
                        <a:rPr lang="tr-TR" sz="1100" b="0" i="0" u="none" strike="noStrike" cap="none" dirty="0">
                          <a:solidFill>
                            <a:schemeClr val="dk1"/>
                          </a:solidFill>
                          <a:latin typeface="Open Sans"/>
                          <a:ea typeface="Open Sans"/>
                          <a:cs typeface="Open Sans"/>
                          <a:sym typeface="Open Sans"/>
                        </a:rPr>
                        <a:t> Meeting</a:t>
                      </a:r>
                    </a:p>
                    <a:p>
                      <a:pPr marL="457200" lvl="0" indent="-298450" algn="l" rtl="0">
                        <a:spcBef>
                          <a:spcPts val="0"/>
                        </a:spcBef>
                        <a:spcAft>
                          <a:spcPts val="0"/>
                        </a:spcAft>
                        <a:buClr>
                          <a:schemeClr val="dk1"/>
                        </a:buClr>
                        <a:buSzPts val="1100"/>
                        <a:buFont typeface="Open Sans"/>
                        <a:buChar char="●"/>
                      </a:pPr>
                      <a:endParaRPr sz="1100" b="0" i="0" u="none" strike="noStrike" cap="none" dirty="0">
                        <a:solidFill>
                          <a:schemeClr val="dk1"/>
                        </a:solidFill>
                        <a:latin typeface="Open Sans"/>
                        <a:ea typeface="Open Sans"/>
                        <a:cs typeface="Open Sans"/>
                        <a:sym typeface="Open Sans"/>
                      </a:endParaRPr>
                    </a:p>
                    <a:p>
                      <a:pPr marL="457200" lvl="0" indent="0" algn="l" rtl="0">
                        <a:spcBef>
                          <a:spcPts val="0"/>
                        </a:spcBef>
                        <a:spcAft>
                          <a:spcPts val="0"/>
                        </a:spcAft>
                        <a:buNone/>
                      </a:pPr>
                      <a:endParaRPr sz="1100" b="1" dirty="0">
                        <a:solidFill>
                          <a:schemeClr val="dk1"/>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00FF00"/>
                          </a:highlight>
                          <a:latin typeface="Open Sans Light"/>
                          <a:ea typeface="Open Sans Light"/>
                          <a:cs typeface="Open Sans Light"/>
                          <a:sym typeface="Open Sans Light"/>
                        </a:rPr>
                        <a:t>On Track </a:t>
                      </a:r>
                      <a:br>
                        <a:rPr lang="en" sz="1100" dirty="0">
                          <a:solidFill>
                            <a:schemeClr val="dk1"/>
                          </a:solidFill>
                          <a:highlight>
                            <a:srgbClr val="00FF00"/>
                          </a:highlight>
                          <a:latin typeface="Open Sans Light"/>
                          <a:ea typeface="Open Sans Light"/>
                          <a:cs typeface="Open Sans Light"/>
                          <a:sym typeface="Open Sans Light"/>
                        </a:rPr>
                      </a:br>
                      <a:endParaRPr strike="sngStrike"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tr-TR"/>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dirty="0">
                          <a:solidFill>
                            <a:schemeClr val="dk1"/>
                          </a:solidFill>
                          <a:highlight>
                            <a:srgbClr val="00FF00"/>
                          </a:highlight>
                          <a:latin typeface="Open Sans Light"/>
                          <a:ea typeface="Open Sans Light"/>
                          <a:cs typeface="Open Sans Light"/>
                          <a:sym typeface="Open Sans Light"/>
                        </a:rPr>
                        <a:t>On Track </a:t>
                      </a:r>
                      <a:br>
                        <a:rPr lang="en" sz="1100">
                          <a:solidFill>
                            <a:schemeClr val="dk1"/>
                          </a:solidFill>
                          <a:highlight>
                            <a:srgbClr val="00FF00"/>
                          </a:highlight>
                          <a:latin typeface="Open Sans Light"/>
                          <a:ea typeface="Open Sans Light"/>
                          <a:cs typeface="Open Sans Light"/>
                          <a:sym typeface="Open Sans Light"/>
                        </a:rPr>
                      </a:br>
                      <a:endParaRPr strike="sngStrike" dirty="0">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tr-TR"/>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extLst>
              <p:ext uri="{D42A27DB-BD31-4B8C-83A1-F6EECF244321}">
                <p14:modId xmlns:p14="http://schemas.microsoft.com/office/powerpoint/2010/main" val="3474114898"/>
              </p:ext>
            </p:extLst>
          </p:nvPr>
        </p:nvGraphicFramePr>
        <p:xfrm>
          <a:off x="264855" y="3612786"/>
          <a:ext cx="7242600" cy="2221185"/>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20925">
                <a:tc>
                  <a:txBody>
                    <a:bodyPr/>
                    <a:lstStyle/>
                    <a:p>
                      <a:pPr marL="0" lvl="0" indent="0" algn="l" rtl="0">
                        <a:spcBef>
                          <a:spcPts val="0"/>
                        </a:spcBef>
                        <a:spcAft>
                          <a:spcPts val="0"/>
                        </a:spcAft>
                        <a:buClr>
                          <a:schemeClr val="dk1"/>
                        </a:buClr>
                        <a:buSzPts val="1100"/>
                        <a:buFont typeface="Arial"/>
                        <a:buNone/>
                      </a:pPr>
                      <a:r>
                        <a:rPr lang="en" b="1">
                          <a:solidFill>
                            <a:schemeClr val="lt1"/>
                          </a:solidFill>
                          <a:latin typeface="Open Sans"/>
                          <a:ea typeface="Open Sans"/>
                          <a:cs typeface="Open Sans"/>
                          <a:sym typeface="Open Sans"/>
                        </a:rPr>
                        <a:t>Project Highlights/Blockers</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1824975">
                <a:tc>
                  <a:txBody>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Highlights:</a:t>
                      </a:r>
                      <a:endParaRPr sz="1200" b="1"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200" dirty="0" err="1">
                          <a:solidFill>
                            <a:schemeClr val="dk1"/>
                          </a:solidFill>
                          <a:latin typeface="Open Sans"/>
                          <a:ea typeface="Open Sans"/>
                          <a:cs typeface="Open Sans"/>
                          <a:sym typeface="Open Sans"/>
                        </a:rPr>
                        <a:t>Up</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to</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now</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we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made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kick</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off</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meeting</a:t>
                      </a:r>
                      <a:r>
                        <a:rPr lang="tr-TR" sz="1200" dirty="0">
                          <a:solidFill>
                            <a:schemeClr val="dk1"/>
                          </a:solidFill>
                          <a:latin typeface="Open Sans"/>
                          <a:ea typeface="Open Sans"/>
                          <a:cs typeface="Open Sans"/>
                          <a:sym typeface="Open Sans"/>
                        </a:rPr>
                        <a:t> </a:t>
                      </a:r>
                    </a:p>
                    <a:p>
                      <a:pPr marL="457200" lvl="0" indent="-298450" algn="l" rtl="0">
                        <a:spcBef>
                          <a:spcPts val="0"/>
                        </a:spcBef>
                        <a:spcAft>
                          <a:spcPts val="0"/>
                        </a:spcAft>
                        <a:buClr>
                          <a:schemeClr val="dk1"/>
                        </a:buClr>
                        <a:buSzPts val="1100"/>
                        <a:buFont typeface="Open Sans"/>
                        <a:buChar char="●"/>
                      </a:pPr>
                      <a:r>
                        <a:rPr lang="tr-TR" sz="1200" dirty="0" err="1">
                          <a:solidFill>
                            <a:schemeClr val="dk1"/>
                          </a:solidFill>
                          <a:latin typeface="Open Sans"/>
                          <a:ea typeface="Open Sans"/>
                          <a:cs typeface="Open Sans"/>
                          <a:sym typeface="Open Sans"/>
                        </a:rPr>
                        <a:t>We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finished</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bulindg</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store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front</a:t>
                      </a:r>
                      <a:endParaRPr lang="tr-TR" sz="1200" dirty="0">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tr-TR" sz="1200" dirty="0" err="1">
                          <a:solidFill>
                            <a:schemeClr val="dk1"/>
                          </a:solidFill>
                          <a:latin typeface="Open Sans"/>
                          <a:ea typeface="Open Sans"/>
                          <a:cs typeface="Open Sans"/>
                          <a:sym typeface="Open Sans"/>
                        </a:rPr>
                        <a:t>We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finished</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creating</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social</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media</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channels</a:t>
                      </a:r>
                      <a:endParaRPr sz="12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200"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b="1" dirty="0">
                          <a:solidFill>
                            <a:schemeClr val="dk1"/>
                          </a:solidFill>
                          <a:latin typeface="Open Sans"/>
                          <a:ea typeface="Open Sans"/>
                          <a:cs typeface="Open Sans"/>
                          <a:sym typeface="Open Sans"/>
                        </a:rPr>
                        <a:t>Blockers:</a:t>
                      </a:r>
                      <a:endParaRPr lang="tr-TR" sz="1200" b="1" i="0" u="none" strike="noStrike" cap="none" dirty="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US" sz="1100" b="0" i="0" u="none" strike="noStrike" cap="none" dirty="0">
                          <a:solidFill>
                            <a:schemeClr val="dk1"/>
                          </a:solidFill>
                          <a:latin typeface="Open Sans"/>
                          <a:ea typeface="Open Sans"/>
                          <a:cs typeface="Open Sans"/>
                          <a:sym typeface="Arial"/>
                        </a:rPr>
                        <a:t>The Stefanos did not deliver the inventory list</a:t>
                      </a:r>
                      <a:r>
                        <a:rPr lang="tr-TR" sz="1100" b="0" i="0" u="none" strike="noStrike" cap="none" dirty="0">
                          <a:solidFill>
                            <a:schemeClr val="dk1"/>
                          </a:solidFill>
                          <a:latin typeface="Open Sans"/>
                          <a:ea typeface="Open Sans"/>
                          <a:cs typeface="Open Sans"/>
                          <a:sym typeface="Open Sans"/>
                        </a:rPr>
                        <a:t> on time </a:t>
                      </a:r>
                      <a:r>
                        <a:rPr lang="tr-TR" sz="1100" b="0" i="0" u="none" strike="noStrike" cap="none" dirty="0" err="1">
                          <a:solidFill>
                            <a:schemeClr val="dk1"/>
                          </a:solidFill>
                          <a:latin typeface="Open Sans"/>
                          <a:ea typeface="Open Sans"/>
                          <a:cs typeface="Open Sans"/>
                          <a:sym typeface="Open Sans"/>
                        </a:rPr>
                        <a:t>this</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will</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cause</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delay</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both</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building</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social</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media</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integration</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and</a:t>
                      </a:r>
                      <a:r>
                        <a:rPr lang="tr-TR" sz="1100" b="0" i="0" u="none" strike="noStrike" cap="none" dirty="0">
                          <a:solidFill>
                            <a:schemeClr val="dk1"/>
                          </a:solidFill>
                          <a:latin typeface="Open Sans"/>
                          <a:ea typeface="Open Sans"/>
                          <a:cs typeface="Open Sans"/>
                          <a:sym typeface="Open Sans"/>
                        </a:rPr>
                        <a:t> </a:t>
                      </a:r>
                      <a:r>
                        <a:rPr lang="tr-TR" sz="1100" b="0" i="0" u="none" strike="noStrike" cap="none" dirty="0" err="1">
                          <a:solidFill>
                            <a:schemeClr val="dk1"/>
                          </a:solidFill>
                          <a:latin typeface="Open Sans"/>
                          <a:ea typeface="Open Sans"/>
                          <a:cs typeface="Open Sans"/>
                          <a:sym typeface="Open Sans"/>
                        </a:rPr>
                        <a:t>recommendation</a:t>
                      </a:r>
                      <a:r>
                        <a:rPr lang="tr-TR" sz="1100" b="0" i="0" u="none" strike="noStrike" cap="none" dirty="0">
                          <a:solidFill>
                            <a:schemeClr val="dk1"/>
                          </a:solidFill>
                          <a:latin typeface="Open Sans"/>
                          <a:ea typeface="Open Sans"/>
                          <a:cs typeface="Open Sans"/>
                          <a:sym typeface="Open Sans"/>
                        </a:rPr>
                        <a:t> engine</a:t>
                      </a:r>
                      <a:endParaRPr sz="1100" b="0" i="0" u="none" strike="noStrike" cap="none" dirty="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7" name="Google Shape;227;p37"/>
          <p:cNvGraphicFramePr/>
          <p:nvPr>
            <p:extLst>
              <p:ext uri="{D42A27DB-BD31-4B8C-83A1-F6EECF244321}">
                <p14:modId xmlns:p14="http://schemas.microsoft.com/office/powerpoint/2010/main" val="926225786"/>
              </p:ext>
            </p:extLst>
          </p:nvPr>
        </p:nvGraphicFramePr>
        <p:xfrm>
          <a:off x="264855" y="2337192"/>
          <a:ext cx="7242600" cy="1113285"/>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Project Summary</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114300" lvl="0" indent="0" algn="l" rtl="0">
                        <a:spcBef>
                          <a:spcPts val="1600"/>
                        </a:spcBef>
                        <a:spcAft>
                          <a:spcPts val="0"/>
                        </a:spcAft>
                        <a:buSzPts val="1800"/>
                        <a:buNone/>
                      </a:pPr>
                      <a:r>
                        <a:rPr lang="en-US" sz="1200" b="0" i="0" u="none" strike="noStrike" cap="none" dirty="0">
                          <a:solidFill>
                            <a:srgbClr val="000000"/>
                          </a:solidFill>
                          <a:latin typeface="Open Sans Light"/>
                          <a:ea typeface="Open Sans Light"/>
                          <a:cs typeface="Open Sans Light"/>
                          <a:sym typeface="Arial"/>
                        </a:rPr>
                        <a:t>Digitization the store's operations and</a:t>
                      </a:r>
                      <a:r>
                        <a:rPr lang="tr-TR" sz="1200" b="0" i="0" u="none" strike="noStrike" cap="none" dirty="0">
                          <a:solidFill>
                            <a:srgbClr val="000000"/>
                          </a:solidFill>
                          <a:latin typeface="Open Sans Light"/>
                          <a:ea typeface="Open Sans Light"/>
                          <a:cs typeface="Open Sans Light"/>
                          <a:sym typeface="Arial"/>
                        </a:rPr>
                        <a:t> </a:t>
                      </a:r>
                      <a:r>
                        <a:rPr lang="en-US" sz="1200" b="0" i="0" u="none" strike="noStrike" cap="none" dirty="0">
                          <a:solidFill>
                            <a:srgbClr val="000000"/>
                          </a:solidFill>
                          <a:latin typeface="Open Sans Light"/>
                          <a:ea typeface="Open Sans Light"/>
                          <a:cs typeface="Open Sans Light"/>
                          <a:sym typeface="Arial"/>
                        </a:rPr>
                        <a:t>sales</a:t>
                      </a:r>
                      <a:r>
                        <a:rPr lang="tr-TR" sz="1200" b="0" i="0" u="none" strike="noStrike" cap="none" dirty="0">
                          <a:solidFill>
                            <a:srgbClr val="000000"/>
                          </a:solidFill>
                          <a:latin typeface="Open Sans Light"/>
                          <a:ea typeface="Open Sans Light"/>
                          <a:cs typeface="Open Sans Light"/>
                          <a:sym typeface="Arial"/>
                        </a:rPr>
                        <a:t> , </a:t>
                      </a:r>
                      <a:r>
                        <a:rPr lang="tr-TR" sz="1200" b="0" i="0" u="none" strike="noStrike" cap="none" dirty="0" err="1">
                          <a:solidFill>
                            <a:srgbClr val="000000"/>
                          </a:solidFill>
                          <a:latin typeface="Open Sans Light"/>
                          <a:ea typeface="Open Sans Light"/>
                          <a:cs typeface="Open Sans Light"/>
                          <a:sym typeface="Arial"/>
                        </a:rPr>
                        <a:t>by</a:t>
                      </a:r>
                      <a:r>
                        <a:rPr lang="tr-TR" sz="1200" b="0" i="0" u="none" strike="noStrike" cap="none" dirty="0">
                          <a:solidFill>
                            <a:srgbClr val="000000"/>
                          </a:solidFill>
                          <a:latin typeface="Open Sans Light"/>
                          <a:ea typeface="Open Sans Light"/>
                          <a:cs typeface="Open Sans Light"/>
                          <a:sym typeface="Arial"/>
                        </a:rPr>
                        <a:t> </a:t>
                      </a:r>
                      <a:r>
                        <a:rPr lang="tr-TR" sz="1200" b="0" i="0" u="none" strike="noStrike" cap="none" dirty="0" err="1">
                          <a:solidFill>
                            <a:srgbClr val="000000"/>
                          </a:solidFill>
                          <a:latin typeface="Open Sans Light"/>
                          <a:ea typeface="Open Sans Light"/>
                          <a:cs typeface="Open Sans Light"/>
                          <a:sym typeface="Arial"/>
                        </a:rPr>
                        <a:t>building</a:t>
                      </a:r>
                      <a:r>
                        <a:rPr lang="tr-TR" sz="1200" b="0" i="0" u="none" strike="noStrike" cap="none" dirty="0">
                          <a:solidFill>
                            <a:srgbClr val="000000"/>
                          </a:solidFill>
                          <a:latin typeface="Open Sans Light"/>
                          <a:ea typeface="Open Sans Light"/>
                          <a:cs typeface="Open Sans Light"/>
                          <a:sym typeface="Arial"/>
                        </a:rPr>
                        <a:t> </a:t>
                      </a:r>
                      <a:r>
                        <a:rPr lang="en-US" sz="1200" b="0" i="0" u="none" strike="noStrike" cap="none" dirty="0">
                          <a:solidFill>
                            <a:srgbClr val="000000"/>
                          </a:solidFill>
                          <a:latin typeface="Open Sans Light"/>
                          <a:ea typeface="Open Sans Light"/>
                          <a:cs typeface="Open Sans Light"/>
                          <a:sym typeface="Arial"/>
                        </a:rPr>
                        <a:t>storefront on the platform,</a:t>
                      </a:r>
                      <a:r>
                        <a:rPr lang="tr-TR" sz="1200" b="0" i="0" u="none" strike="noStrike" cap="none" dirty="0">
                          <a:solidFill>
                            <a:srgbClr val="000000"/>
                          </a:solidFill>
                          <a:latin typeface="Open Sans Light"/>
                          <a:ea typeface="Open Sans Light"/>
                          <a:cs typeface="Open Sans Light"/>
                          <a:sym typeface="Arial"/>
                        </a:rPr>
                        <a:t> </a:t>
                      </a:r>
                      <a:r>
                        <a:rPr lang="tr-TR" sz="1200" b="0" i="0" u="none" strike="noStrike" cap="none" dirty="0" err="1">
                          <a:solidFill>
                            <a:srgbClr val="000000"/>
                          </a:solidFill>
                          <a:latin typeface="Open Sans Light"/>
                          <a:ea typeface="Open Sans Light"/>
                          <a:cs typeface="Open Sans Light"/>
                          <a:sym typeface="Arial"/>
                        </a:rPr>
                        <a:t>first</a:t>
                      </a:r>
                      <a:r>
                        <a:rPr lang="tr-TR" sz="1200" b="0" i="0" u="none" strike="noStrike" cap="none" dirty="0">
                          <a:solidFill>
                            <a:srgbClr val="000000"/>
                          </a:solidFill>
                          <a:latin typeface="Open Sans Light"/>
                          <a:ea typeface="Open Sans Light"/>
                          <a:cs typeface="Open Sans Light"/>
                          <a:sym typeface="Arial"/>
                        </a:rPr>
                        <a:t>. </a:t>
                      </a:r>
                      <a:r>
                        <a:rPr lang="tr-TR" sz="1200" b="0" i="0" u="none" strike="noStrike" cap="none" dirty="0" err="1">
                          <a:solidFill>
                            <a:srgbClr val="000000"/>
                          </a:solidFill>
                          <a:latin typeface="Open Sans Light"/>
                          <a:ea typeface="Open Sans Light"/>
                          <a:cs typeface="Open Sans Light"/>
                          <a:sym typeface="Arial"/>
                        </a:rPr>
                        <a:t>Setting</a:t>
                      </a:r>
                      <a:r>
                        <a:rPr lang="tr-TR" sz="1200" b="0" i="0" u="none" strike="noStrike" cap="none" dirty="0">
                          <a:solidFill>
                            <a:srgbClr val="000000"/>
                          </a:solidFill>
                          <a:latin typeface="Open Sans Light"/>
                          <a:ea typeface="Open Sans Light"/>
                          <a:cs typeface="Open Sans Light"/>
                          <a:sym typeface="Arial"/>
                        </a:rPr>
                        <a:t> </a:t>
                      </a:r>
                      <a:r>
                        <a:rPr lang="tr-TR" sz="1200" b="0" i="0" u="none" strike="noStrike" cap="none" dirty="0" err="1">
                          <a:solidFill>
                            <a:srgbClr val="000000"/>
                          </a:solidFill>
                          <a:latin typeface="Open Sans Light"/>
                          <a:ea typeface="Open Sans Light"/>
                          <a:cs typeface="Open Sans Light"/>
                          <a:sym typeface="Arial"/>
                        </a:rPr>
                        <a:t>all</a:t>
                      </a:r>
                      <a:r>
                        <a:rPr lang="tr-TR" sz="1200" b="0" i="0" u="none" strike="noStrike" cap="none" dirty="0">
                          <a:solidFill>
                            <a:srgbClr val="000000"/>
                          </a:solidFill>
                          <a:latin typeface="Open Sans Light"/>
                          <a:ea typeface="Open Sans Light"/>
                          <a:cs typeface="Open Sans Light"/>
                          <a:sym typeface="Arial"/>
                        </a:rPr>
                        <a:t> </a:t>
                      </a:r>
                      <a:r>
                        <a:rPr lang="tr-TR" sz="1200" b="0" i="0" u="none" strike="noStrike" cap="none" dirty="0" err="1">
                          <a:solidFill>
                            <a:srgbClr val="000000"/>
                          </a:solidFill>
                          <a:latin typeface="Open Sans Light"/>
                          <a:ea typeface="Open Sans Light"/>
                          <a:cs typeface="Open Sans Light"/>
                          <a:sym typeface="Arial"/>
                        </a:rPr>
                        <a:t>needed</a:t>
                      </a:r>
                      <a:r>
                        <a:rPr lang="tr-TR" sz="1200" b="0" i="0" u="none" strike="noStrike" cap="none" dirty="0">
                          <a:solidFill>
                            <a:srgbClr val="000000"/>
                          </a:solidFill>
                          <a:latin typeface="Open Sans Light"/>
                          <a:ea typeface="Open Sans Light"/>
                          <a:cs typeface="Open Sans Light"/>
                          <a:sym typeface="Arial"/>
                        </a:rPr>
                        <a:t> data </a:t>
                      </a:r>
                      <a:r>
                        <a:rPr lang="tr-TR" sz="1200" b="0" i="0" u="none" strike="noStrike" cap="none" dirty="0" err="1">
                          <a:solidFill>
                            <a:srgbClr val="000000"/>
                          </a:solidFill>
                          <a:latin typeface="Open Sans Light"/>
                          <a:ea typeface="Open Sans Light"/>
                          <a:cs typeface="Open Sans Light"/>
                          <a:sym typeface="Arial"/>
                        </a:rPr>
                        <a:t>and</a:t>
                      </a:r>
                      <a:r>
                        <a:rPr lang="tr-TR" sz="1200" b="0" i="0" u="none" strike="noStrike" cap="none" dirty="0">
                          <a:solidFill>
                            <a:srgbClr val="000000"/>
                          </a:solidFill>
                          <a:latin typeface="Open Sans Light"/>
                          <a:ea typeface="Open Sans Light"/>
                          <a:cs typeface="Open Sans Light"/>
                          <a:sym typeface="Arial"/>
                        </a:rPr>
                        <a:t> </a:t>
                      </a:r>
                      <a:r>
                        <a:rPr lang="tr-TR" sz="1200" b="0" i="0" u="none" strike="noStrike" cap="none" dirty="0" err="1">
                          <a:solidFill>
                            <a:srgbClr val="000000"/>
                          </a:solidFill>
                          <a:latin typeface="Open Sans Light"/>
                          <a:ea typeface="Open Sans Light"/>
                          <a:cs typeface="Open Sans Light"/>
                          <a:sym typeface="Arial"/>
                        </a:rPr>
                        <a:t>inventory</a:t>
                      </a:r>
                      <a:r>
                        <a:rPr lang="tr-TR" sz="1200" b="0" i="0" u="none" strike="noStrike" cap="none" dirty="0">
                          <a:solidFill>
                            <a:srgbClr val="000000"/>
                          </a:solidFill>
                          <a:latin typeface="Open Sans Light"/>
                          <a:ea typeface="Open Sans Light"/>
                          <a:cs typeface="Open Sans Light"/>
                          <a:sym typeface="Arial"/>
                        </a:rPr>
                        <a:t> in it. </a:t>
                      </a:r>
                      <a:r>
                        <a:rPr lang="tr-TR" sz="1200" b="0" i="0" u="none" strike="noStrike" cap="none" dirty="0" err="1">
                          <a:solidFill>
                            <a:srgbClr val="000000"/>
                          </a:solidFill>
                          <a:latin typeface="Open Sans Light"/>
                          <a:ea typeface="Open Sans Light"/>
                          <a:cs typeface="Open Sans Light"/>
                          <a:sym typeface="Arial"/>
                        </a:rPr>
                        <a:t>Creating</a:t>
                      </a:r>
                      <a:r>
                        <a:rPr lang="tr-TR" sz="1200" b="0" i="0" u="none" strike="noStrike" cap="none" dirty="0">
                          <a:solidFill>
                            <a:srgbClr val="000000"/>
                          </a:solidFill>
                          <a:latin typeface="Open Sans Light"/>
                          <a:ea typeface="Open Sans Light"/>
                          <a:cs typeface="Open Sans Light"/>
                          <a:sym typeface="Arial"/>
                        </a:rPr>
                        <a:t> a </a:t>
                      </a:r>
                      <a:r>
                        <a:rPr lang="en-US" sz="1200" b="0" i="0" u="none" strike="noStrike" cap="none" dirty="0">
                          <a:solidFill>
                            <a:srgbClr val="000000"/>
                          </a:solidFill>
                          <a:latin typeface="Open Sans Light"/>
                          <a:ea typeface="Open Sans Light"/>
                          <a:cs typeface="Open Sans Light"/>
                          <a:sym typeface="Arial"/>
                        </a:rPr>
                        <a:t>social media </a:t>
                      </a:r>
                      <a:r>
                        <a:rPr lang="en-US" sz="1200" b="0" i="0" u="none" strike="noStrike" cap="none" dirty="0" err="1">
                          <a:solidFill>
                            <a:srgbClr val="000000"/>
                          </a:solidFill>
                          <a:latin typeface="Open Sans Light"/>
                          <a:ea typeface="Open Sans Light"/>
                          <a:cs typeface="Open Sans Light"/>
                          <a:sym typeface="Arial"/>
                        </a:rPr>
                        <a:t>integration,and</a:t>
                      </a:r>
                      <a:r>
                        <a:rPr lang="en-US" sz="1200" b="0" i="0" u="none" strike="noStrike" cap="none" dirty="0">
                          <a:solidFill>
                            <a:srgbClr val="000000"/>
                          </a:solidFill>
                          <a:latin typeface="Open Sans Light"/>
                          <a:ea typeface="Open Sans Light"/>
                          <a:cs typeface="Open Sans Light"/>
                          <a:sym typeface="Arial"/>
                        </a:rPr>
                        <a:t> </a:t>
                      </a:r>
                      <a:r>
                        <a:rPr lang="tr-TR" sz="1200" b="0" i="0" u="none" strike="noStrike" cap="none" dirty="0">
                          <a:solidFill>
                            <a:srgbClr val="000000"/>
                          </a:solidFill>
                          <a:latin typeface="Open Sans Light"/>
                          <a:ea typeface="Open Sans Light"/>
                          <a:cs typeface="Open Sans Light"/>
                          <a:sym typeface="Arial"/>
                        </a:rPr>
                        <a:t>a r</a:t>
                      </a:r>
                      <a:r>
                        <a:rPr lang="en-US" sz="1200" b="0" i="0" u="none" strike="noStrike" cap="none" dirty="0" err="1">
                          <a:solidFill>
                            <a:srgbClr val="000000"/>
                          </a:solidFill>
                          <a:latin typeface="Open Sans Light"/>
                          <a:ea typeface="Open Sans Light"/>
                          <a:cs typeface="Open Sans Light"/>
                          <a:sym typeface="Arial"/>
                        </a:rPr>
                        <a:t>ecommendation</a:t>
                      </a:r>
                      <a:r>
                        <a:rPr lang="en-US" sz="1200" b="0" i="0" u="none" strike="noStrike" cap="none" dirty="0">
                          <a:solidFill>
                            <a:srgbClr val="000000"/>
                          </a:solidFill>
                          <a:latin typeface="Open Sans Light"/>
                          <a:ea typeface="Open Sans Light"/>
                          <a:cs typeface="Open Sans Light"/>
                          <a:sym typeface="Arial"/>
                        </a:rPr>
                        <a:t> engine</a:t>
                      </a:r>
                      <a:r>
                        <a:rPr lang="tr-TR" sz="1200" b="0" i="0" u="none" strike="noStrike" cap="none" dirty="0">
                          <a:solidFill>
                            <a:srgbClr val="000000"/>
                          </a:solidFill>
                          <a:latin typeface="Open Sans Light"/>
                          <a:ea typeface="Open Sans Light"/>
                          <a:cs typeface="Open Sans Light"/>
                          <a:sym typeface="Arial"/>
                        </a:rPr>
                        <a:t> .</a:t>
                      </a:r>
                      <a:endParaRPr lang="en-US" sz="1200" b="0" i="0" u="none" strike="noStrike" cap="none" dirty="0">
                        <a:solidFill>
                          <a:srgbClr val="000000"/>
                        </a:solidFill>
                        <a:latin typeface="Open Sans Light"/>
                        <a:ea typeface="Open Sans Light"/>
                        <a:cs typeface="Open Sans Light"/>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extLst>
              <p:ext uri="{D42A27DB-BD31-4B8C-83A1-F6EECF244321}">
                <p14:modId xmlns:p14="http://schemas.microsoft.com/office/powerpoint/2010/main" val="2764812364"/>
              </p:ext>
            </p:extLst>
          </p:nvPr>
        </p:nvGraphicFramePr>
        <p:xfrm>
          <a:off x="264855" y="1169103"/>
          <a:ext cx="7242600" cy="1005780"/>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114300" lvl="0" indent="0" algn="l" rtl="0">
                        <a:spcBef>
                          <a:spcPts val="1600"/>
                        </a:spcBef>
                        <a:spcAft>
                          <a:spcPts val="0"/>
                        </a:spcAft>
                        <a:buSzPts val="1800"/>
                        <a:buNone/>
                      </a:pPr>
                      <a:r>
                        <a:rPr lang="en-US" sz="1400" b="0" i="0" u="none" strike="noStrike" cap="none" dirty="0">
                          <a:solidFill>
                            <a:srgbClr val="000000"/>
                          </a:solidFill>
                          <a:latin typeface="Open Sans Light"/>
                          <a:ea typeface="Open Sans Light"/>
                          <a:cs typeface="Open Sans Light"/>
                          <a:sym typeface="Arial"/>
                        </a:rPr>
                        <a:t>Digitization the store's operations and</a:t>
                      </a:r>
                      <a:r>
                        <a:rPr lang="tr-TR" sz="1400" b="0" i="0" u="none" strike="noStrike" cap="none" dirty="0">
                          <a:solidFill>
                            <a:srgbClr val="000000"/>
                          </a:solidFill>
                          <a:latin typeface="Open Sans Light"/>
                          <a:ea typeface="Open Sans Light"/>
                          <a:cs typeface="Open Sans Light"/>
                          <a:sym typeface="Arial"/>
                        </a:rPr>
                        <a:t> </a:t>
                      </a:r>
                      <a:r>
                        <a:rPr lang="en-US" sz="1400" b="0" i="0" u="none" strike="noStrike" cap="none" dirty="0">
                          <a:solidFill>
                            <a:srgbClr val="000000"/>
                          </a:solidFill>
                          <a:latin typeface="Open Sans Light"/>
                          <a:ea typeface="Open Sans Light"/>
                          <a:cs typeface="Open Sans Light"/>
                          <a:sym typeface="Arial"/>
                        </a:rPr>
                        <a:t>sales</a:t>
                      </a:r>
                      <a:r>
                        <a:rPr lang="tr-TR" sz="1400" b="0" i="0" u="none" strike="noStrike" cap="none" dirty="0">
                          <a:solidFill>
                            <a:srgbClr val="000000"/>
                          </a:solidFill>
                          <a:latin typeface="Open Sans Light"/>
                          <a:ea typeface="Open Sans Light"/>
                          <a:cs typeface="Open Sans Light"/>
                          <a:sym typeface="Arial"/>
                        </a:rPr>
                        <a:t> </a:t>
                      </a:r>
                      <a:r>
                        <a:rPr lang="tr-TR" sz="1400" b="0" i="0" u="none" strike="noStrike" cap="none" dirty="0" err="1">
                          <a:solidFill>
                            <a:srgbClr val="000000"/>
                          </a:solidFill>
                          <a:latin typeface="Open Sans Light"/>
                          <a:ea typeface="Open Sans Light"/>
                          <a:cs typeface="Open Sans Light"/>
                          <a:sym typeface="Arial"/>
                        </a:rPr>
                        <a:t>for</a:t>
                      </a:r>
                      <a:r>
                        <a:rPr lang="tr-TR" sz="1400" b="0" i="0" u="none" strike="noStrike" cap="none" dirty="0">
                          <a:solidFill>
                            <a:srgbClr val="000000"/>
                          </a:solidFill>
                          <a:latin typeface="Open Sans Light"/>
                          <a:ea typeface="Open Sans Light"/>
                          <a:cs typeface="Open Sans Light"/>
                          <a:sym typeface="Arial"/>
                        </a:rPr>
                        <a:t> </a:t>
                      </a:r>
                      <a:r>
                        <a:rPr lang="tr-TR" sz="1400" b="0" i="0" u="none" strike="noStrike" cap="none" dirty="0" err="1">
                          <a:solidFill>
                            <a:srgbClr val="000000"/>
                          </a:solidFill>
                          <a:latin typeface="Open Sans Light"/>
                          <a:ea typeface="Open Sans Light"/>
                          <a:cs typeface="Open Sans Light"/>
                          <a:sym typeface="Arial"/>
                        </a:rPr>
                        <a:t>Stefan’s</a:t>
                      </a:r>
                      <a:r>
                        <a:rPr lang="tr-TR" sz="1400" b="0" i="0" u="none" strike="noStrike" cap="none" dirty="0">
                          <a:solidFill>
                            <a:srgbClr val="000000"/>
                          </a:solidFill>
                          <a:latin typeface="Open Sans Light"/>
                          <a:ea typeface="Open Sans Light"/>
                          <a:cs typeface="Open Sans Light"/>
                          <a:sym typeface="Arial"/>
                        </a:rPr>
                        <a:t> Shop</a:t>
                      </a:r>
                      <a:endParaRPr lang="en-US" sz="1400" b="0" i="0" u="none" strike="noStrike" cap="none" dirty="0">
                        <a:solidFill>
                          <a:srgbClr val="000000"/>
                        </a:solidFill>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dirty="0"/>
                        <a:t>The Stefano Shop</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tr-TR" dirty="0">
                          <a:latin typeface="Open Sans Light"/>
                          <a:ea typeface="Open Sans Light"/>
                          <a:cs typeface="Open Sans Light"/>
                          <a:sym typeface="Open Sans Light"/>
                        </a:rPr>
                        <a:t>Cihan BOZER</a:t>
                      </a:r>
                      <a:endParaRPr dirty="0">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tr-TR" dirty="0">
                          <a:latin typeface="Open Sans Light"/>
                          <a:ea typeface="Open Sans Light"/>
                          <a:cs typeface="Open Sans Light"/>
                          <a:sym typeface="Open Sans Light"/>
                        </a:rPr>
                        <a:t>18.11.2024</a:t>
                      </a:r>
                      <a:endParaRPr dirty="0">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Your task is to:</a:t>
            </a:r>
            <a:endParaRPr b="1">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a:t>Analyze the above risk and describe how this affects the project. Address at least two different critical points of risk, like scope, cost, schedule, quality, stakeholder relationships, etc.</a:t>
            </a:r>
            <a:endParaRPr/>
          </a:p>
          <a:p>
            <a:pPr marL="457200" lvl="0" indent="-298450" algn="l" rtl="0">
              <a:spcBef>
                <a:spcPts val="0"/>
              </a:spcBef>
              <a:spcAft>
                <a:spcPts val="0"/>
              </a:spcAft>
              <a:buClr>
                <a:srgbClr val="0E101A"/>
              </a:buClr>
              <a:buSzPts val="1100"/>
              <a:buFont typeface="Arial"/>
              <a:buChar char="●"/>
            </a:pPr>
            <a:r>
              <a:rPr lang="en"/>
              <a:t>Choose a risk response strategy (see the valid strategies on the "Response Strategies" slide.)</a:t>
            </a:r>
            <a:endParaRPr/>
          </a:p>
          <a:p>
            <a:pPr marL="457200" lvl="0" indent="-298450" algn="l" rtl="0">
              <a:spcBef>
                <a:spcPts val="0"/>
              </a:spcBef>
              <a:spcAft>
                <a:spcPts val="0"/>
              </a:spcAft>
              <a:buClr>
                <a:srgbClr val="0E101A"/>
              </a:buClr>
              <a:buSzPts val="1100"/>
              <a:buFont typeface="Arial"/>
              <a:buChar char="●"/>
            </a:pPr>
            <a:r>
              <a:rPr lang="en"/>
              <a:t>Explain how you would apply the strategy in 3-5 sentences, including how it would impact the customer.</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 Response</a:t>
            </a:r>
            <a:endParaRPr/>
          </a:p>
        </p:txBody>
      </p:sp>
      <p:graphicFrame>
        <p:nvGraphicFramePr>
          <p:cNvPr id="240" name="Google Shape;240;p39"/>
          <p:cNvGraphicFramePr/>
          <p:nvPr>
            <p:extLst>
              <p:ext uri="{D42A27DB-BD31-4B8C-83A1-F6EECF244321}">
                <p14:modId xmlns:p14="http://schemas.microsoft.com/office/powerpoint/2010/main" val="720431555"/>
              </p:ext>
            </p:extLst>
          </p:nvPr>
        </p:nvGraphicFramePr>
        <p:xfrm>
          <a:off x="264900" y="2253750"/>
          <a:ext cx="7242600" cy="7629165"/>
        </p:xfrm>
        <a:graphic>
          <a:graphicData uri="http://schemas.openxmlformats.org/drawingml/2006/table">
            <a:tbl>
              <a:tblPr>
                <a:noFill/>
                <a:tableStyleId>{C82BA829-6A89-494B-93C7-34DF5BC7DE1F}</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tr-TR"/>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tr-TR" sz="1800" i="1" dirty="0" err="1">
                          <a:solidFill>
                            <a:srgbClr val="525C65"/>
                          </a:solidFill>
                          <a:latin typeface="Open Sans Light"/>
                          <a:ea typeface="Open Sans Light"/>
                          <a:cs typeface="Open Sans Light"/>
                          <a:sym typeface="Open Sans Light"/>
                        </a:rPr>
                        <a:t>To</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upgrade</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the</a:t>
                      </a:r>
                      <a:r>
                        <a:rPr lang="tr-TR" sz="1800" i="1" dirty="0">
                          <a:solidFill>
                            <a:srgbClr val="525C65"/>
                          </a:solidFill>
                          <a:latin typeface="Open Sans Light"/>
                          <a:ea typeface="Open Sans Light"/>
                          <a:cs typeface="Open Sans Light"/>
                          <a:sym typeface="Open Sans Light"/>
                        </a:rPr>
                        <a:t> AI service </a:t>
                      </a:r>
                      <a:r>
                        <a:rPr lang="tr-TR" sz="1800" i="1" dirty="0" err="1">
                          <a:solidFill>
                            <a:srgbClr val="525C65"/>
                          </a:solidFill>
                          <a:latin typeface="Open Sans Light"/>
                          <a:ea typeface="Open Sans Light"/>
                          <a:cs typeface="Open Sans Light"/>
                          <a:sym typeface="Open Sans Light"/>
                        </a:rPr>
                        <a:t>will</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cause</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delay</a:t>
                      </a:r>
                      <a:r>
                        <a:rPr lang="tr-TR" sz="1800" i="1" dirty="0">
                          <a:solidFill>
                            <a:srgbClr val="525C65"/>
                          </a:solidFill>
                          <a:latin typeface="Open Sans Light"/>
                          <a:ea typeface="Open Sans Light"/>
                          <a:cs typeface="Open Sans Light"/>
                          <a:sym typeface="Open Sans Light"/>
                        </a:rPr>
                        <a:t> on general Schedule </a:t>
                      </a:r>
                      <a:r>
                        <a:rPr lang="tr-TR" sz="1800" i="1" dirty="0" err="1">
                          <a:solidFill>
                            <a:srgbClr val="525C65"/>
                          </a:solidFill>
                          <a:latin typeface="Open Sans Light"/>
                          <a:ea typeface="Open Sans Light"/>
                          <a:cs typeface="Open Sans Light"/>
                          <a:sym typeface="Open Sans Light"/>
                        </a:rPr>
                        <a:t>and</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will</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cause</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extra</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cost</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Owner</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may</a:t>
                      </a:r>
                      <a:r>
                        <a:rPr lang="tr-TR" sz="1800" i="1" dirty="0">
                          <a:solidFill>
                            <a:srgbClr val="525C65"/>
                          </a:solidFill>
                          <a:latin typeface="Open Sans Light"/>
                          <a:ea typeface="Open Sans Light"/>
                          <a:cs typeface="Open Sans Light"/>
                          <a:sym typeface="Open Sans Light"/>
                        </a:rPr>
                        <a:t> not </a:t>
                      </a:r>
                      <a:r>
                        <a:rPr lang="tr-TR" sz="1800" i="1" dirty="0" err="1">
                          <a:solidFill>
                            <a:srgbClr val="525C65"/>
                          </a:solidFill>
                          <a:latin typeface="Open Sans Light"/>
                          <a:ea typeface="Open Sans Light"/>
                          <a:cs typeface="Open Sans Light"/>
                          <a:sym typeface="Open Sans Light"/>
                        </a:rPr>
                        <a:t>accept</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this</a:t>
                      </a:r>
                      <a:r>
                        <a:rPr lang="tr-TR" sz="1800" i="1" dirty="0">
                          <a:solidFill>
                            <a:srgbClr val="525C65"/>
                          </a:solidFill>
                          <a:latin typeface="Open Sans Light"/>
                          <a:ea typeface="Open Sans Light"/>
                          <a:cs typeface="Open Sans Light"/>
                          <a:sym typeface="Open Sans Light"/>
                        </a:rPr>
                        <a:t> </a:t>
                      </a:r>
                      <a:r>
                        <a:rPr lang="tr-TR" sz="1800" i="1" dirty="0" err="1">
                          <a:solidFill>
                            <a:srgbClr val="525C65"/>
                          </a:solidFill>
                          <a:latin typeface="Open Sans Light"/>
                          <a:ea typeface="Open Sans Light"/>
                          <a:cs typeface="Open Sans Light"/>
                          <a:sym typeface="Open Sans Light"/>
                        </a:rPr>
                        <a:t>extra</a:t>
                      </a:r>
                      <a:r>
                        <a:rPr lang="tr-TR" sz="1800" i="1" dirty="0">
                          <a:solidFill>
                            <a:srgbClr val="525C65"/>
                          </a:solidFill>
                          <a:latin typeface="Open Sans Light"/>
                          <a:ea typeface="Open Sans Light"/>
                          <a:cs typeface="Open Sans Light"/>
                          <a:sym typeface="Open Sans Light"/>
                        </a:rPr>
                        <a:t>.</a:t>
                      </a: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tr-TR"/>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tr-TR" sz="1800" b="0" i="1" u="none" strike="noStrike" cap="none" dirty="0" err="1">
                          <a:solidFill>
                            <a:srgbClr val="525C65"/>
                          </a:solidFill>
                          <a:latin typeface="Open Sans Light"/>
                          <a:ea typeface="Open Sans Light"/>
                          <a:cs typeface="Open Sans Light"/>
                          <a:sym typeface="Arial"/>
                        </a:rPr>
                        <a:t>Escalate</a:t>
                      </a:r>
                      <a:r>
                        <a:rPr lang="tr-TR" sz="1800" b="0" i="1" u="none" strike="noStrike" cap="none" dirty="0">
                          <a:solidFill>
                            <a:srgbClr val="525C65"/>
                          </a:solidFill>
                          <a:latin typeface="Open Sans Light"/>
                          <a:ea typeface="Open Sans Light"/>
                          <a:cs typeface="Open Sans Light"/>
                          <a:sym typeface="Arial"/>
                        </a:rPr>
                        <a:t> </a:t>
                      </a:r>
                      <a:r>
                        <a:rPr lang="en-US" sz="1800" b="0" i="1" u="none" strike="noStrike" cap="none" dirty="0">
                          <a:solidFill>
                            <a:srgbClr val="525C65"/>
                          </a:solidFill>
                          <a:latin typeface="Open Sans Light"/>
                          <a:ea typeface="Open Sans Light"/>
                          <a:cs typeface="Open Sans Light"/>
                          <a:sym typeface="Arial"/>
                        </a:rPr>
                        <a:t>presenting the risk to someone with the right authority</a:t>
                      </a:r>
                      <a:endParaRPr lang="tr-TR" sz="1800" b="0" i="1" u="none" strike="noStrike" cap="none" dirty="0">
                        <a:solidFill>
                          <a:srgbClr val="525C65"/>
                        </a:solidFill>
                        <a:latin typeface="Open Sans Light"/>
                        <a:ea typeface="Open Sans Light"/>
                        <a:cs typeface="Open Sans Light"/>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tr-TR"/>
                    </a:p>
                  </a:txBody>
                  <a:tcPr/>
                </a:tc>
                <a:extLst>
                  <a:ext uri="{0D108BD9-81ED-4DB2-BD59-A6C34878D82A}">
                    <a16:rowId xmlns:a16="http://schemas.microsoft.com/office/drawing/2014/main" val="10003"/>
                  </a:ext>
                </a:extLst>
              </a:tr>
              <a:tr h="1927425">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tr-TR" sz="1800" b="0" i="1" u="none" strike="noStrike" cap="none" dirty="0" err="1">
                          <a:solidFill>
                            <a:srgbClr val="525C65"/>
                          </a:solidFill>
                          <a:latin typeface="Open Sans Light"/>
                          <a:ea typeface="Open Sans Light"/>
                          <a:cs typeface="Open Sans Light"/>
                          <a:sym typeface="Arial"/>
                        </a:rPr>
                        <a:t>To</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upgrade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the</a:t>
                      </a:r>
                      <a:r>
                        <a:rPr lang="tr-TR" sz="1800" b="0" i="1" u="none" strike="noStrike" cap="none" dirty="0">
                          <a:solidFill>
                            <a:srgbClr val="525C65"/>
                          </a:solidFill>
                          <a:latin typeface="Open Sans Light"/>
                          <a:ea typeface="Open Sans Light"/>
                          <a:cs typeface="Open Sans Light"/>
                          <a:sym typeface="Arial"/>
                        </a:rPr>
                        <a:t> AI </a:t>
                      </a:r>
                      <a:r>
                        <a:rPr lang="tr-TR" sz="1800" b="0" i="1" u="none" strike="noStrike" cap="none" dirty="0" err="1">
                          <a:solidFill>
                            <a:srgbClr val="525C65"/>
                          </a:solidFill>
                          <a:latin typeface="Open Sans Light"/>
                          <a:ea typeface="Open Sans Light"/>
                          <a:cs typeface="Open Sans Light"/>
                          <a:sym typeface="Arial"/>
                        </a:rPr>
                        <a:t>needs</a:t>
                      </a:r>
                      <a:r>
                        <a:rPr lang="tr-TR" sz="1800" b="0" i="1" u="none" strike="noStrike" cap="none" dirty="0">
                          <a:solidFill>
                            <a:srgbClr val="525C65"/>
                          </a:solidFill>
                          <a:latin typeface="Open Sans Light"/>
                          <a:ea typeface="Open Sans Light"/>
                          <a:cs typeface="Open Sans Light"/>
                          <a:sym typeface="Arial"/>
                        </a:rPr>
                        <a:t> 2 </a:t>
                      </a:r>
                      <a:r>
                        <a:rPr lang="tr-TR" sz="1800" b="0" i="1" u="none" strike="noStrike" cap="none" dirty="0" err="1">
                          <a:solidFill>
                            <a:srgbClr val="525C65"/>
                          </a:solidFill>
                          <a:latin typeface="Open Sans Light"/>
                          <a:ea typeface="Open Sans Light"/>
                          <a:cs typeface="Open Sans Light"/>
                          <a:sym typeface="Arial"/>
                        </a:rPr>
                        <a:t>more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weeks</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then</a:t>
                      </a:r>
                      <a:r>
                        <a:rPr lang="tr-TR" sz="1800" b="0" i="1" u="none" strike="noStrike" cap="none" dirty="0">
                          <a:solidFill>
                            <a:srgbClr val="525C65"/>
                          </a:solidFill>
                          <a:latin typeface="Open Sans Light"/>
                          <a:ea typeface="Open Sans Light"/>
                          <a:cs typeface="Open Sans Light"/>
                          <a:sym typeface="Arial"/>
                        </a:rPr>
                        <a:t> i </a:t>
                      </a:r>
                      <a:r>
                        <a:rPr lang="tr-TR" sz="1800" b="0" i="1" u="none" strike="noStrike" cap="none" dirty="0" err="1">
                          <a:solidFill>
                            <a:srgbClr val="525C65"/>
                          </a:solidFill>
                          <a:latin typeface="Open Sans Light"/>
                          <a:ea typeface="Open Sans Light"/>
                          <a:cs typeface="Open Sans Light"/>
                          <a:sym typeface="Arial"/>
                        </a:rPr>
                        <a:t>planed</a:t>
                      </a:r>
                      <a:r>
                        <a:rPr lang="tr-TR" sz="1800" b="0" i="1" u="none" strike="noStrike" cap="none" dirty="0">
                          <a:solidFill>
                            <a:srgbClr val="525C65"/>
                          </a:solidFill>
                          <a:latin typeface="Open Sans Light"/>
                          <a:ea typeface="Open Sans Light"/>
                          <a:cs typeface="Open Sans Light"/>
                          <a:sym typeface="Arial"/>
                        </a:rPr>
                        <a:t>. But i </a:t>
                      </a:r>
                      <a:r>
                        <a:rPr lang="tr-TR" sz="1800" b="0" i="1" u="none" strike="noStrike" cap="none" dirty="0" err="1">
                          <a:solidFill>
                            <a:srgbClr val="525C65"/>
                          </a:solidFill>
                          <a:latin typeface="Open Sans Light"/>
                          <a:ea typeface="Open Sans Light"/>
                          <a:cs typeface="Open Sans Light"/>
                          <a:sym typeface="Arial"/>
                        </a:rPr>
                        <a:t>already</a:t>
                      </a:r>
                      <a:r>
                        <a:rPr lang="tr-TR" sz="1800" b="0" i="1" u="none" strike="noStrike" cap="none" dirty="0">
                          <a:solidFill>
                            <a:srgbClr val="525C65"/>
                          </a:solidFill>
                          <a:latin typeface="Open Sans Light"/>
                          <a:ea typeface="Open Sans Light"/>
                          <a:cs typeface="Open Sans Light"/>
                          <a:sym typeface="Arial"/>
                        </a:rPr>
                        <a:t> </a:t>
                      </a:r>
                      <a:r>
                        <a:rPr lang="en-US" sz="1800" b="0" i="1" u="none" strike="noStrike" cap="none" dirty="0">
                          <a:solidFill>
                            <a:srgbClr val="525C65"/>
                          </a:solidFill>
                          <a:latin typeface="Open Sans Light"/>
                          <a:ea typeface="Open Sans Light"/>
                          <a:cs typeface="Open Sans Light"/>
                          <a:sym typeface="Arial"/>
                        </a:rPr>
                        <a:t>have 12 weeks to finish the Project. İn my </a:t>
                      </a:r>
                      <a:r>
                        <a:rPr lang="en-US" sz="1800" b="0" i="1" u="none" strike="noStrike" cap="none" dirty="0" err="1">
                          <a:solidFill>
                            <a:srgbClr val="525C65"/>
                          </a:solidFill>
                          <a:latin typeface="Open Sans Light"/>
                          <a:ea typeface="Open Sans Light"/>
                          <a:cs typeface="Open Sans Light"/>
                          <a:sym typeface="Arial"/>
                        </a:rPr>
                        <a:t>gantt</a:t>
                      </a:r>
                      <a:r>
                        <a:rPr lang="en-US" sz="1800" b="0" i="1" u="none" strike="noStrike" cap="none" dirty="0">
                          <a:solidFill>
                            <a:srgbClr val="525C65"/>
                          </a:solidFill>
                          <a:latin typeface="Open Sans Light"/>
                          <a:ea typeface="Open Sans Light"/>
                          <a:cs typeface="Open Sans Light"/>
                          <a:sym typeface="Arial"/>
                        </a:rPr>
                        <a:t> chart </a:t>
                      </a:r>
                      <a:r>
                        <a:rPr lang="en-US" sz="1800" b="0" i="1" u="none" strike="noStrike" cap="none" dirty="0" err="1">
                          <a:solidFill>
                            <a:srgbClr val="525C65"/>
                          </a:solidFill>
                          <a:latin typeface="Open Sans Light"/>
                          <a:ea typeface="Open Sans Light"/>
                          <a:cs typeface="Open Sans Light"/>
                          <a:sym typeface="Arial"/>
                        </a:rPr>
                        <a:t>i</a:t>
                      </a:r>
                      <a:r>
                        <a:rPr lang="en-US" sz="1800" b="0" i="1" u="none" strike="noStrike" cap="none" dirty="0">
                          <a:solidFill>
                            <a:srgbClr val="525C65"/>
                          </a:solidFill>
                          <a:latin typeface="Open Sans Light"/>
                          <a:ea typeface="Open Sans Light"/>
                          <a:cs typeface="Open Sans Light"/>
                          <a:sym typeface="Arial"/>
                        </a:rPr>
                        <a:t> planed it as 7 weeks , so </a:t>
                      </a:r>
                      <a:r>
                        <a:rPr lang="en-US" sz="1800" b="0" i="1" u="none" strike="noStrike" cap="none" dirty="0" err="1">
                          <a:solidFill>
                            <a:srgbClr val="525C65"/>
                          </a:solidFill>
                          <a:latin typeface="Open Sans Light"/>
                          <a:ea typeface="Open Sans Light"/>
                          <a:cs typeface="Open Sans Light"/>
                          <a:sym typeface="Arial"/>
                        </a:rPr>
                        <a:t>i</a:t>
                      </a:r>
                      <a:r>
                        <a:rPr lang="en-US" sz="1800" b="0" i="1" u="none" strike="noStrike" cap="none" dirty="0">
                          <a:solidFill>
                            <a:srgbClr val="525C65"/>
                          </a:solidFill>
                          <a:latin typeface="Open Sans Light"/>
                          <a:ea typeface="Open Sans Light"/>
                          <a:cs typeface="Open Sans Light"/>
                          <a:sym typeface="Arial"/>
                        </a:rPr>
                        <a:t> have 5 more weeks to handle this kind of deflections. İ will postpone the  other steps in chart just for </a:t>
                      </a:r>
                      <a:r>
                        <a:rPr lang="tr-TR" sz="1800" b="0" i="1" u="none" strike="noStrike" cap="none" dirty="0">
                          <a:solidFill>
                            <a:srgbClr val="525C65"/>
                          </a:solidFill>
                          <a:latin typeface="Open Sans Light"/>
                          <a:ea typeface="Open Sans Light"/>
                          <a:cs typeface="Open Sans Light"/>
                          <a:sym typeface="Arial"/>
                        </a:rPr>
                        <a:t>2</a:t>
                      </a:r>
                      <a:r>
                        <a:rPr lang="en-US" sz="1800" b="0" i="1" u="none" strike="noStrike" cap="none" dirty="0">
                          <a:solidFill>
                            <a:srgbClr val="525C65"/>
                          </a:solidFill>
                          <a:latin typeface="Open Sans Light"/>
                          <a:ea typeface="Open Sans Light"/>
                          <a:cs typeface="Open Sans Light"/>
                          <a:sym typeface="Arial"/>
                        </a:rPr>
                        <a:t> week more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Another</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issue</a:t>
                      </a:r>
                      <a:r>
                        <a:rPr lang="tr-TR" sz="1800" b="0" i="1" u="none" strike="noStrike" cap="none" dirty="0">
                          <a:solidFill>
                            <a:srgbClr val="525C65"/>
                          </a:solidFill>
                          <a:latin typeface="Open Sans Light"/>
                          <a:ea typeface="Open Sans Light"/>
                          <a:cs typeface="Open Sans Light"/>
                          <a:sym typeface="Arial"/>
                        </a:rPr>
                        <a:t> is </a:t>
                      </a:r>
                      <a:r>
                        <a:rPr lang="tr-TR" sz="1800" b="0" i="1" u="none" strike="noStrike" cap="none" dirty="0" err="1">
                          <a:solidFill>
                            <a:srgbClr val="525C65"/>
                          </a:solidFill>
                          <a:latin typeface="Open Sans Light"/>
                          <a:ea typeface="Open Sans Light"/>
                          <a:cs typeface="Open Sans Light"/>
                          <a:sym typeface="Arial"/>
                        </a:rPr>
                        <a:t>additional</a:t>
                      </a:r>
                      <a:r>
                        <a:rPr lang="tr-TR" sz="1800" b="0" i="1" u="none" strike="noStrike" cap="none" dirty="0">
                          <a:solidFill>
                            <a:srgbClr val="525C65"/>
                          </a:solidFill>
                          <a:latin typeface="Open Sans Light"/>
                          <a:ea typeface="Open Sans Light"/>
                          <a:cs typeface="Open Sans Light"/>
                          <a:sym typeface="Arial"/>
                        </a:rPr>
                        <a:t> 3,5k $ </a:t>
                      </a:r>
                      <a:r>
                        <a:rPr lang="tr-TR" sz="1800" b="0" i="1" u="none" strike="noStrike" cap="none" dirty="0" err="1">
                          <a:solidFill>
                            <a:srgbClr val="525C65"/>
                          </a:solidFill>
                          <a:latin typeface="Open Sans Light"/>
                          <a:ea typeface="Open Sans Light"/>
                          <a:cs typeface="Open Sans Light"/>
                          <a:sym typeface="Arial"/>
                        </a:rPr>
                        <a:t>cost</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recommendation</a:t>
                      </a:r>
                      <a:r>
                        <a:rPr lang="tr-TR" sz="1800" b="0" i="1" u="none" strike="noStrike" cap="none" dirty="0">
                          <a:solidFill>
                            <a:srgbClr val="525C65"/>
                          </a:solidFill>
                          <a:latin typeface="Open Sans Light"/>
                          <a:ea typeface="Open Sans Light"/>
                          <a:cs typeface="Open Sans Light"/>
                          <a:sym typeface="Arial"/>
                        </a:rPr>
                        <a:t> engine is </a:t>
                      </a:r>
                      <a:r>
                        <a:rPr lang="tr-TR" sz="1800" b="0" i="1" u="none" strike="noStrike" cap="none" dirty="0" err="1">
                          <a:solidFill>
                            <a:srgbClr val="525C65"/>
                          </a:solidFill>
                          <a:latin typeface="Open Sans Light"/>
                          <a:ea typeface="Open Sans Light"/>
                          <a:cs typeface="Open Sans Light"/>
                          <a:sym typeface="Arial"/>
                        </a:rPr>
                        <a:t>very</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important</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for</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this</a:t>
                      </a:r>
                      <a:r>
                        <a:rPr lang="tr-TR" sz="1800" b="0" i="1" u="none" strike="noStrike" cap="none" dirty="0">
                          <a:solidFill>
                            <a:srgbClr val="525C65"/>
                          </a:solidFill>
                          <a:latin typeface="Open Sans Light"/>
                          <a:ea typeface="Open Sans Light"/>
                          <a:cs typeface="Open Sans Light"/>
                          <a:sym typeface="Arial"/>
                        </a:rPr>
                        <a:t> Project </a:t>
                      </a:r>
                      <a:r>
                        <a:rPr lang="tr-TR" sz="1800" b="0" i="1" u="none" strike="noStrike" cap="none" dirty="0" err="1">
                          <a:solidFill>
                            <a:srgbClr val="525C65"/>
                          </a:solidFill>
                          <a:latin typeface="Open Sans Light"/>
                          <a:ea typeface="Open Sans Light"/>
                          <a:cs typeface="Open Sans Light"/>
                          <a:sym typeface="Arial"/>
                        </a:rPr>
                        <a:t>to</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reach</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client</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feedbacks</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and</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needs</a:t>
                      </a:r>
                      <a:r>
                        <a:rPr lang="tr-TR" sz="1800" b="0" i="1" u="none" strike="noStrike" cap="none" dirty="0">
                          <a:solidFill>
                            <a:srgbClr val="525C65"/>
                          </a:solidFill>
                          <a:latin typeface="Open Sans Light"/>
                          <a:ea typeface="Open Sans Light"/>
                          <a:cs typeface="Open Sans Light"/>
                          <a:sym typeface="Arial"/>
                        </a:rPr>
                        <a:t>. A </a:t>
                      </a:r>
                      <a:r>
                        <a:rPr lang="tr-TR" sz="1800" b="0" i="1" u="none" strike="noStrike" cap="none" dirty="0" err="1">
                          <a:solidFill>
                            <a:srgbClr val="525C65"/>
                          </a:solidFill>
                          <a:latin typeface="Open Sans Light"/>
                          <a:ea typeface="Open Sans Light"/>
                          <a:cs typeface="Open Sans Light"/>
                          <a:sym typeface="Arial"/>
                        </a:rPr>
                        <a:t>new</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version</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will</a:t>
                      </a:r>
                      <a:r>
                        <a:rPr lang="tr-TR" sz="1800" b="0" i="1" u="none" strike="noStrike" cap="none" dirty="0">
                          <a:solidFill>
                            <a:srgbClr val="525C65"/>
                          </a:solidFill>
                          <a:latin typeface="Open Sans Light"/>
                          <a:ea typeface="Open Sans Light"/>
                          <a:cs typeface="Open Sans Light"/>
                          <a:sym typeface="Arial"/>
                        </a:rPr>
                        <a:t> be </a:t>
                      </a:r>
                      <a:r>
                        <a:rPr lang="tr-TR" sz="1800" b="0" i="1" u="none" strike="noStrike" cap="none" dirty="0" err="1">
                          <a:solidFill>
                            <a:srgbClr val="525C65"/>
                          </a:solidFill>
                          <a:latin typeface="Open Sans Light"/>
                          <a:ea typeface="Open Sans Light"/>
                          <a:cs typeface="Open Sans Light"/>
                          <a:sym typeface="Arial"/>
                        </a:rPr>
                        <a:t>very</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efficient</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to</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collect</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this</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kind</a:t>
                      </a:r>
                      <a:r>
                        <a:rPr lang="tr-TR" sz="1800" b="0" i="1" u="none" strike="noStrike" cap="none" dirty="0">
                          <a:solidFill>
                            <a:srgbClr val="525C65"/>
                          </a:solidFill>
                          <a:latin typeface="Open Sans Light"/>
                          <a:ea typeface="Open Sans Light"/>
                          <a:cs typeface="Open Sans Light"/>
                          <a:sym typeface="Arial"/>
                        </a:rPr>
                        <a:t> of info </a:t>
                      </a:r>
                      <a:r>
                        <a:rPr lang="tr-TR" sz="1800" b="0" i="1" u="none" strike="noStrike" cap="none" dirty="0" err="1">
                          <a:solidFill>
                            <a:srgbClr val="525C65"/>
                          </a:solidFill>
                          <a:latin typeface="Open Sans Light"/>
                          <a:ea typeface="Open Sans Light"/>
                          <a:cs typeface="Open Sans Light"/>
                          <a:sym typeface="Arial"/>
                        </a:rPr>
                        <a:t>with</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using</a:t>
                      </a:r>
                      <a:r>
                        <a:rPr lang="tr-TR" sz="1800" b="0" i="1" u="none" strike="noStrike" cap="none" dirty="0">
                          <a:solidFill>
                            <a:srgbClr val="525C65"/>
                          </a:solidFill>
                          <a:latin typeface="Open Sans Light"/>
                          <a:ea typeface="Open Sans Light"/>
                          <a:cs typeface="Open Sans Light"/>
                          <a:sym typeface="Arial"/>
                        </a:rPr>
                        <a:t> AI in </a:t>
                      </a:r>
                      <a:r>
                        <a:rPr lang="tr-TR" sz="1800" b="0" i="1" u="none" strike="noStrike" cap="none" dirty="0" err="1">
                          <a:solidFill>
                            <a:srgbClr val="525C65"/>
                          </a:solidFill>
                          <a:latin typeface="Open Sans Light"/>
                          <a:ea typeface="Open Sans Light"/>
                          <a:cs typeface="Open Sans Light"/>
                          <a:sym typeface="Arial"/>
                        </a:rPr>
                        <a:t>our</a:t>
                      </a:r>
                      <a:r>
                        <a:rPr lang="tr-TR" sz="1800" b="0" i="1" u="none" strike="noStrike" cap="none" dirty="0">
                          <a:solidFill>
                            <a:srgbClr val="525C65"/>
                          </a:solidFill>
                          <a:latin typeface="Open Sans Light"/>
                          <a:ea typeface="Open Sans Light"/>
                          <a:cs typeface="Open Sans Light"/>
                          <a:sym typeface="Arial"/>
                        </a:rPr>
                        <a:t> Daily life. </a:t>
                      </a:r>
                      <a:r>
                        <a:rPr lang="tr-TR" sz="1800" b="0" i="1" u="none" strike="noStrike" cap="none" dirty="0" err="1">
                          <a:solidFill>
                            <a:srgbClr val="525C65"/>
                          </a:solidFill>
                          <a:latin typeface="Open Sans Light"/>
                          <a:ea typeface="Open Sans Light"/>
                          <a:cs typeface="Open Sans Light"/>
                          <a:sym typeface="Arial"/>
                        </a:rPr>
                        <a:t>So</a:t>
                      </a:r>
                      <a:r>
                        <a:rPr lang="tr-TR" sz="1800" b="0" i="1" u="none" strike="noStrike" cap="none" dirty="0">
                          <a:solidFill>
                            <a:srgbClr val="525C65"/>
                          </a:solidFill>
                          <a:latin typeface="Open Sans Light"/>
                          <a:ea typeface="Open Sans Light"/>
                          <a:cs typeface="Open Sans Light"/>
                          <a:sym typeface="Arial"/>
                        </a:rPr>
                        <a:t> İ set </a:t>
                      </a:r>
                      <a:r>
                        <a:rPr lang="tr-TR" sz="1800" b="0" i="1" u="none" strike="noStrike" cap="none" dirty="0" err="1">
                          <a:solidFill>
                            <a:srgbClr val="525C65"/>
                          </a:solidFill>
                          <a:latin typeface="Open Sans Light"/>
                          <a:ea typeface="Open Sans Light"/>
                          <a:cs typeface="Open Sans Light"/>
                          <a:sym typeface="Arial"/>
                        </a:rPr>
                        <a:t>up</a:t>
                      </a:r>
                      <a:r>
                        <a:rPr lang="tr-TR" sz="1800" b="0" i="1" u="none" strike="noStrike" cap="none" dirty="0">
                          <a:solidFill>
                            <a:srgbClr val="525C65"/>
                          </a:solidFill>
                          <a:latin typeface="Open Sans Light"/>
                          <a:ea typeface="Open Sans Light"/>
                          <a:cs typeface="Open Sans Light"/>
                          <a:sym typeface="Arial"/>
                        </a:rPr>
                        <a:t> a </a:t>
                      </a:r>
                      <a:r>
                        <a:rPr lang="tr-TR" sz="1800" b="0" i="1" u="none" strike="noStrike" cap="none" dirty="0" err="1">
                          <a:solidFill>
                            <a:srgbClr val="525C65"/>
                          </a:solidFill>
                          <a:latin typeface="Open Sans Light"/>
                          <a:ea typeface="Open Sans Light"/>
                          <a:cs typeface="Open Sans Light"/>
                          <a:sym typeface="Arial"/>
                        </a:rPr>
                        <a:t>new</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biref</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to</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inform</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my</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manager</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and</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stefanos</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and</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try</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to</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escalate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this</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issue</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to</a:t>
                      </a:r>
                      <a:r>
                        <a:rPr lang="tr-TR" sz="1800" b="0" i="1" u="none" strike="noStrike" cap="none" dirty="0">
                          <a:solidFill>
                            <a:srgbClr val="525C65"/>
                          </a:solidFill>
                          <a:latin typeface="Open Sans Light"/>
                          <a:ea typeface="Open Sans Light"/>
                          <a:cs typeface="Open Sans Light"/>
                          <a:sym typeface="Arial"/>
                        </a:rPr>
                        <a:t> </a:t>
                      </a:r>
                      <a:r>
                        <a:rPr lang="tr-TR" sz="1800" b="0" i="1" u="none" strike="noStrike" cap="none" dirty="0" err="1">
                          <a:solidFill>
                            <a:srgbClr val="525C65"/>
                          </a:solidFill>
                          <a:latin typeface="Open Sans Light"/>
                          <a:ea typeface="Open Sans Light"/>
                          <a:cs typeface="Open Sans Light"/>
                          <a:sym typeface="Arial"/>
                        </a:rPr>
                        <a:t>authority</a:t>
                      </a:r>
                      <a:r>
                        <a:rPr lang="tr-TR" sz="1800" b="0" i="1" u="none" strike="noStrike" cap="none" dirty="0">
                          <a:solidFill>
                            <a:srgbClr val="525C65"/>
                          </a:solidFill>
                          <a:latin typeface="Open Sans Light"/>
                          <a:ea typeface="Open Sans Light"/>
                          <a:cs typeface="Open Sans Light"/>
                          <a:sym typeface="Arial"/>
                        </a:rPr>
                        <a:t>. New </a:t>
                      </a:r>
                      <a:r>
                        <a:rPr lang="en-US" sz="1800" b="0" i="0" u="none" strike="noStrike" cap="none" dirty="0">
                          <a:solidFill>
                            <a:srgbClr val="000000"/>
                          </a:solidFill>
                          <a:effectLst/>
                          <a:latin typeface="Arial"/>
                          <a:ea typeface="Open Sans Light"/>
                          <a:cs typeface="Arial"/>
                          <a:sym typeface="Open Sans Light"/>
                        </a:rPr>
                        <a:t>Benefit / cost =30000 / 1</a:t>
                      </a:r>
                      <a:r>
                        <a:rPr lang="tr-TR" sz="1800" b="0" i="0" u="none" strike="noStrike" cap="none" dirty="0">
                          <a:solidFill>
                            <a:srgbClr val="000000"/>
                          </a:solidFill>
                          <a:effectLst/>
                          <a:latin typeface="Arial"/>
                          <a:ea typeface="Open Sans Light"/>
                          <a:cs typeface="Arial"/>
                          <a:sym typeface="Open Sans Light"/>
                        </a:rPr>
                        <a:t>85</a:t>
                      </a:r>
                      <a:r>
                        <a:rPr lang="en-US" sz="1800" b="0" i="0" u="none" strike="noStrike" cap="none" dirty="0">
                          <a:solidFill>
                            <a:srgbClr val="000000"/>
                          </a:solidFill>
                          <a:effectLst/>
                          <a:latin typeface="Arial"/>
                          <a:ea typeface="Open Sans Light"/>
                          <a:cs typeface="Arial"/>
                          <a:sym typeface="Open Sans Light"/>
                        </a:rPr>
                        <a:t>00 = </a:t>
                      </a:r>
                      <a:r>
                        <a:rPr lang="tr-TR" sz="1800" b="0" i="0" u="none" strike="noStrike" cap="none" dirty="0">
                          <a:solidFill>
                            <a:srgbClr val="000000"/>
                          </a:solidFill>
                          <a:effectLst/>
                          <a:latin typeface="Arial"/>
                          <a:ea typeface="Open Sans Light"/>
                          <a:cs typeface="Arial"/>
                          <a:sym typeface="Open Sans Light"/>
                        </a:rPr>
                        <a:t>1,6 </a:t>
                      </a:r>
                      <a:r>
                        <a:rPr lang="tr-TR" sz="1800" b="0" i="0" u="none" strike="noStrike" cap="none" dirty="0" err="1">
                          <a:solidFill>
                            <a:srgbClr val="000000"/>
                          </a:solidFill>
                          <a:effectLst/>
                          <a:latin typeface="Arial"/>
                          <a:ea typeface="Open Sans Light"/>
                          <a:cs typeface="Arial"/>
                          <a:sym typeface="Open Sans Light"/>
                        </a:rPr>
                        <a:t>and</a:t>
                      </a:r>
                      <a:r>
                        <a:rPr lang="tr-TR" sz="1800" b="0" i="0" u="none" strike="noStrike" cap="none" dirty="0">
                          <a:solidFill>
                            <a:srgbClr val="000000"/>
                          </a:solidFill>
                          <a:effectLst/>
                          <a:latin typeface="Arial"/>
                          <a:ea typeface="Open Sans Light"/>
                          <a:cs typeface="Arial"/>
                          <a:sym typeface="Open Sans Light"/>
                        </a:rPr>
                        <a:t> </a:t>
                      </a:r>
                      <a:r>
                        <a:rPr lang="tr-TR" sz="1800" b="0" i="0" u="none" strike="noStrike" cap="none" dirty="0" err="1">
                          <a:solidFill>
                            <a:srgbClr val="000000"/>
                          </a:solidFill>
                          <a:effectLst/>
                          <a:latin typeface="Arial"/>
                          <a:ea typeface="Open Sans Light"/>
                          <a:cs typeface="Arial"/>
                          <a:sym typeface="Open Sans Light"/>
                        </a:rPr>
                        <a:t>will</a:t>
                      </a:r>
                      <a:r>
                        <a:rPr lang="tr-TR" sz="1800" b="0" i="0" u="none" strike="noStrike" cap="none" dirty="0">
                          <a:solidFill>
                            <a:srgbClr val="000000"/>
                          </a:solidFill>
                          <a:effectLst/>
                          <a:latin typeface="Arial"/>
                          <a:ea typeface="Open Sans Light"/>
                          <a:cs typeface="Arial"/>
                          <a:sym typeface="Open Sans Light"/>
                        </a:rPr>
                        <a:t> </a:t>
                      </a:r>
                      <a:r>
                        <a:rPr lang="tr-TR" sz="1800" b="0" i="0" u="none" strike="noStrike" cap="none" dirty="0" err="1">
                          <a:solidFill>
                            <a:srgbClr val="000000"/>
                          </a:solidFill>
                          <a:effectLst/>
                          <a:latin typeface="Arial"/>
                          <a:ea typeface="Open Sans Light"/>
                          <a:cs typeface="Arial"/>
                          <a:sym typeface="Open Sans Light"/>
                        </a:rPr>
                        <a:t>still</a:t>
                      </a:r>
                      <a:r>
                        <a:rPr lang="tr-TR" sz="1800" b="0" i="0" u="none" strike="noStrike" cap="none" dirty="0">
                          <a:solidFill>
                            <a:srgbClr val="000000"/>
                          </a:solidFill>
                          <a:effectLst/>
                          <a:latin typeface="Arial"/>
                          <a:ea typeface="Open Sans Light"/>
                          <a:cs typeface="Arial"/>
                          <a:sym typeface="Open Sans Light"/>
                        </a:rPr>
                        <a:t> be </a:t>
                      </a:r>
                      <a:r>
                        <a:rPr lang="tr-TR" sz="1800" b="0" i="0" u="none" strike="noStrike" cap="none" dirty="0" err="1">
                          <a:solidFill>
                            <a:srgbClr val="000000"/>
                          </a:solidFill>
                          <a:effectLst/>
                          <a:latin typeface="Arial"/>
                          <a:ea typeface="Open Sans Light"/>
                          <a:cs typeface="Arial"/>
                          <a:sym typeface="Open Sans Light"/>
                        </a:rPr>
                        <a:t>profitable</a:t>
                      </a:r>
                      <a:endParaRPr lang="en-US" sz="1800" b="0" i="0" u="none" strike="noStrike" cap="none" dirty="0">
                        <a:solidFill>
                          <a:srgbClr val="000000"/>
                        </a:solidFill>
                        <a:effectLst/>
                        <a:latin typeface="Arial"/>
                        <a:ea typeface="Open Sans Light"/>
                        <a:cs typeface="Arial"/>
                        <a:sym typeface="Open Sans Light"/>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b="0" i="1" u="none" strike="noStrike" cap="none" dirty="0">
                        <a:solidFill>
                          <a:srgbClr val="525C65"/>
                        </a:solidFill>
                        <a:latin typeface="Open Sans Light"/>
                        <a:ea typeface="Open Sans Light"/>
                        <a:cs typeface="Open Sans Light"/>
                        <a:sym typeface="Open Sans"/>
                      </a:endParaRPr>
                    </a:p>
                    <a:p>
                      <a:pPr marL="0" lvl="0" indent="0" algn="l" rtl="0">
                        <a:spcBef>
                          <a:spcPts val="0"/>
                        </a:spcBef>
                        <a:spcAft>
                          <a:spcPts val="0"/>
                        </a:spcAft>
                        <a:buNone/>
                      </a:pPr>
                      <a:endParaRPr sz="18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tr-T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graphicFrame>
        <p:nvGraphicFramePr>
          <p:cNvPr id="258" name="Google Shape;258;p42"/>
          <p:cNvGraphicFramePr/>
          <p:nvPr>
            <p:extLst>
              <p:ext uri="{D42A27DB-BD31-4B8C-83A1-F6EECF244321}">
                <p14:modId xmlns:p14="http://schemas.microsoft.com/office/powerpoint/2010/main" val="2947562688"/>
              </p:ext>
            </p:extLst>
          </p:nvPr>
        </p:nvGraphicFramePr>
        <p:xfrm>
          <a:off x="264900" y="1896200"/>
          <a:ext cx="7242600" cy="7931775"/>
        </p:xfrm>
        <a:graphic>
          <a:graphicData uri="http://schemas.openxmlformats.org/drawingml/2006/table">
            <a:tbl>
              <a:tblPr>
                <a:noFill/>
                <a:tableStyleId>{C82BA829-6A89-494B-93C7-34DF5BC7DE1F}</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9795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Place in Timeline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1762925">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Storefront Technical Documentation</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finishing Build Storefront task</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dk1"/>
                          </a:solidFill>
                          <a:latin typeface="Open Sans"/>
                          <a:ea typeface="Open Sans"/>
                          <a:cs typeface="Open Sans"/>
                          <a:sym typeface="Open Sans"/>
                        </a:rPr>
                        <a:t>A guide for the  </a:t>
                      </a:r>
                      <a:r>
                        <a:rPr lang="tr-TR" sz="1200" dirty="0" err="1">
                          <a:solidFill>
                            <a:schemeClr val="dk1"/>
                          </a:solidFill>
                          <a:latin typeface="Open Sans"/>
                          <a:ea typeface="Open Sans"/>
                          <a:cs typeface="Open Sans"/>
                          <a:sym typeface="Open Sans"/>
                        </a:rPr>
                        <a:t>stefanos</a:t>
                      </a:r>
                      <a:r>
                        <a:rPr lang="en-US" sz="1200" dirty="0">
                          <a:solidFill>
                            <a:schemeClr val="dk1"/>
                          </a:solidFill>
                          <a:latin typeface="Open Sans"/>
                          <a:ea typeface="Open Sans"/>
                          <a:cs typeface="Open Sans"/>
                          <a:sym typeface="Open Sans"/>
                        </a:rPr>
                        <a:t> and maintenance teams</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to</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input</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inventory</a:t>
                      </a:r>
                      <a:r>
                        <a:rPr lang="tr-TR" sz="1200" dirty="0">
                          <a:solidFill>
                            <a:schemeClr val="dk1"/>
                          </a:solidFill>
                          <a:latin typeface="Open Sans"/>
                          <a:ea typeface="Open Sans"/>
                          <a:cs typeface="Open Sans"/>
                          <a:sym typeface="Open Sans"/>
                        </a:rPr>
                        <a:t> data</a:t>
                      </a:r>
                      <a:endParaRPr lang="en-US" sz="1200" dirty="0">
                        <a:solidFill>
                          <a:schemeClr val="dk1"/>
                        </a:solidFill>
                        <a:latin typeface="Open Sans"/>
                        <a:ea typeface="Open Sans"/>
                        <a:cs typeface="Open Sans"/>
                        <a:sym typeface="Open Sans"/>
                      </a:endParaRPr>
                    </a:p>
                    <a:p>
                      <a:pPr marL="0" lvl="0" indent="0" algn="ctr" rtl="0">
                        <a:spcBef>
                          <a:spcPts val="0"/>
                        </a:spcBef>
                        <a:spcAft>
                          <a:spcPts val="0"/>
                        </a:spcAft>
                        <a:buNone/>
                      </a:pP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1947625">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Platform user’s manual</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sz="1200" dirty="0" err="1">
                          <a:solidFill>
                            <a:schemeClr val="dk1"/>
                          </a:solidFill>
                          <a:latin typeface="Open Sans"/>
                          <a:ea typeface="Open Sans"/>
                          <a:cs typeface="Open Sans"/>
                          <a:sym typeface="Open Sans"/>
                        </a:rPr>
                        <a:t>Aliyah</a:t>
                      </a:r>
                      <a:endParaRPr lang="tr-T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Before the training the Stefanos</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A documentation that can be given to Stefanos as a manual</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1626625">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Recommendation Engine Documentation</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dirty="0">
                          <a:solidFill>
                            <a:schemeClr val="dk1"/>
                          </a:solidFill>
                          <a:latin typeface="Open Sans"/>
                          <a:ea typeface="Open Sans"/>
                          <a:cs typeface="Open Sans"/>
                          <a:sym typeface="Open Sans"/>
                        </a:rPr>
                        <a:t>Aliyah</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tr-TR" sz="1200" dirty="0" err="1">
                          <a:solidFill>
                            <a:schemeClr val="dk1"/>
                          </a:solidFill>
                          <a:latin typeface="Open Sans"/>
                          <a:ea typeface="Open Sans"/>
                          <a:cs typeface="Open Sans"/>
                          <a:sym typeface="Open Sans"/>
                        </a:rPr>
                        <a:t>After</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finishin</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social</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media</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integration</a:t>
                      </a:r>
                      <a:endParaRPr sz="1200" dirty="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dirty="0">
                          <a:solidFill>
                            <a:schemeClr val="dk1"/>
                          </a:solidFill>
                          <a:latin typeface="Open Sans"/>
                          <a:ea typeface="Open Sans"/>
                          <a:cs typeface="Open Sans"/>
                          <a:sym typeface="Open Sans"/>
                        </a:rPr>
                        <a:t>A comprehensive guide for the  end-users and maintenance teams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1615100">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Lesson Learned Document</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Project Manager</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the project is finished</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tr-TR" sz="1200" dirty="0">
                          <a:solidFill>
                            <a:schemeClr val="dk1"/>
                          </a:solidFill>
                          <a:latin typeface="Open Sans"/>
                          <a:ea typeface="Open Sans"/>
                          <a:cs typeface="Open Sans"/>
                          <a:sym typeface="Open Sans"/>
                        </a:rPr>
                        <a:t>A </a:t>
                      </a:r>
                      <a:r>
                        <a:rPr lang="tr-TR" sz="1200" dirty="0" err="1">
                          <a:solidFill>
                            <a:schemeClr val="dk1"/>
                          </a:solidFill>
                          <a:latin typeface="Open Sans"/>
                          <a:ea typeface="Open Sans"/>
                          <a:cs typeface="Open Sans"/>
                          <a:sym typeface="Open Sans"/>
                        </a:rPr>
                        <a:t>good</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database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and</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knovledge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share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for</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the</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next</a:t>
                      </a:r>
                      <a:r>
                        <a:rPr lang="tr-TR" sz="1200" dirty="0">
                          <a:solidFill>
                            <a:schemeClr val="dk1"/>
                          </a:solidFill>
                          <a:latin typeface="Open Sans"/>
                          <a:ea typeface="Open Sans"/>
                          <a:cs typeface="Open Sans"/>
                          <a:sym typeface="Open Sans"/>
                        </a:rPr>
                        <a:t> </a:t>
                      </a:r>
                      <a:r>
                        <a:rPr lang="tr-TR" sz="1200" dirty="0" err="1">
                          <a:solidFill>
                            <a:schemeClr val="dk1"/>
                          </a:solidFill>
                          <a:latin typeface="Open Sans"/>
                          <a:ea typeface="Open Sans"/>
                          <a:cs typeface="Open Sans"/>
                          <a:sym typeface="Open Sans"/>
                        </a:rPr>
                        <a:t>projects</a:t>
                      </a:r>
                      <a:endParaRPr sz="1200" dirty="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93C276-43E4-CA6C-A89F-6B700FE82561}"/>
              </a:ext>
            </a:extLst>
          </p:cNvPr>
          <p:cNvSpPr>
            <a:spLocks noGrp="1"/>
          </p:cNvSpPr>
          <p:nvPr>
            <p:ph type="body" idx="1"/>
          </p:nvPr>
        </p:nvSpPr>
        <p:spPr/>
        <p:txBody>
          <a:bodyPr/>
          <a:lstStyle/>
          <a:p>
            <a:r>
              <a:rPr lang="tr-TR" dirty="0"/>
              <a:t>İ </a:t>
            </a:r>
            <a:r>
              <a:rPr lang="tr-TR" dirty="0" err="1"/>
              <a:t>couldnt</a:t>
            </a:r>
            <a:r>
              <a:rPr lang="tr-TR" dirty="0"/>
              <a:t> </a:t>
            </a:r>
            <a:r>
              <a:rPr lang="tr-TR" dirty="0" err="1"/>
              <a:t>send</a:t>
            </a:r>
            <a:r>
              <a:rPr lang="tr-TR" dirty="0"/>
              <a:t> </a:t>
            </a:r>
            <a:r>
              <a:rPr lang="tr-TR" dirty="0" err="1"/>
              <a:t>this</a:t>
            </a:r>
            <a:r>
              <a:rPr lang="tr-TR" dirty="0"/>
              <a:t> </a:t>
            </a:r>
            <a:r>
              <a:rPr lang="tr-TR" dirty="0" err="1"/>
              <a:t>excel</a:t>
            </a:r>
            <a:r>
              <a:rPr lang="tr-TR" dirty="0"/>
              <a:t> file </a:t>
            </a:r>
            <a:r>
              <a:rPr lang="tr-TR" dirty="0" err="1"/>
              <a:t>so</a:t>
            </a:r>
            <a:r>
              <a:rPr lang="tr-TR" dirty="0"/>
              <a:t> i put a </a:t>
            </a:r>
            <a:r>
              <a:rPr lang="tr-TR"/>
              <a:t>screenshot</a:t>
            </a:r>
            <a:endParaRPr lang="tr-TR" dirty="0"/>
          </a:p>
        </p:txBody>
      </p:sp>
      <p:sp>
        <p:nvSpPr>
          <p:cNvPr id="3" name="Title 2">
            <a:extLst>
              <a:ext uri="{FF2B5EF4-FFF2-40B4-BE49-F238E27FC236}">
                <a16:creationId xmlns:a16="http://schemas.microsoft.com/office/drawing/2014/main" id="{1987CD00-9860-9E59-CF25-878899294C54}"/>
              </a:ext>
            </a:extLst>
          </p:cNvPr>
          <p:cNvSpPr>
            <a:spLocks noGrp="1"/>
          </p:cNvSpPr>
          <p:nvPr>
            <p:ph type="title"/>
          </p:nvPr>
        </p:nvSpPr>
        <p:spPr/>
        <p:txBody>
          <a:bodyPr/>
          <a:lstStyle/>
          <a:p>
            <a:r>
              <a:rPr lang="en-US" dirty="0"/>
              <a:t>Waterfall Gantt Chart Of The Stefano Shop</a:t>
            </a:r>
            <a:endParaRPr lang="tr-TR" dirty="0"/>
          </a:p>
        </p:txBody>
      </p:sp>
      <p:pic>
        <p:nvPicPr>
          <p:cNvPr id="5" name="Picture 4">
            <a:extLst>
              <a:ext uri="{FF2B5EF4-FFF2-40B4-BE49-F238E27FC236}">
                <a16:creationId xmlns:a16="http://schemas.microsoft.com/office/drawing/2014/main" id="{0FE8D222-466A-2A99-86CF-A5F794BF9294}"/>
              </a:ext>
            </a:extLst>
          </p:cNvPr>
          <p:cNvPicPr>
            <a:picLocks noChangeAspect="1"/>
          </p:cNvPicPr>
          <p:nvPr/>
        </p:nvPicPr>
        <p:blipFill>
          <a:blip r:embed="rId2"/>
          <a:stretch>
            <a:fillRect/>
          </a:stretch>
        </p:blipFill>
        <p:spPr>
          <a:xfrm>
            <a:off x="264855" y="3176071"/>
            <a:ext cx="7242600" cy="3453623"/>
          </a:xfrm>
          <a:prstGeom prst="rect">
            <a:avLst/>
          </a:prstGeom>
        </p:spPr>
      </p:pic>
    </p:spTree>
    <p:extLst>
      <p:ext uri="{BB962C8B-B14F-4D97-AF65-F5344CB8AC3E}">
        <p14:creationId xmlns:p14="http://schemas.microsoft.com/office/powerpoint/2010/main" val="32909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Budget</a:t>
            </a:r>
            <a:endParaRPr/>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Yosemite storefront, training, and documentation can be delivered for $15,000 - a tight budget for the Stefanos. So Papa Stefano asked that you include a cost-benefit analysis in the project scope to reassure him this is a good investment.</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For the cost-benefit analysis, your research shows:</a:t>
            </a:r>
            <a:endParaRPr dirty="0"/>
          </a:p>
          <a:p>
            <a:pPr marL="457200" lvl="0" indent="-298450" algn="l" rtl="0">
              <a:spcBef>
                <a:spcPts val="0"/>
              </a:spcBef>
              <a:spcAft>
                <a:spcPts val="0"/>
              </a:spcAft>
              <a:buClr>
                <a:srgbClr val="0E101A"/>
              </a:buClr>
              <a:buSzPts val="1100"/>
              <a:buFont typeface="Arial"/>
              <a:buChar char="●"/>
            </a:pPr>
            <a:r>
              <a:rPr lang="en" dirty="0"/>
              <a:t>The eCommerce industry </a:t>
            </a:r>
            <a:r>
              <a:rPr lang="en" b="1" dirty="0">
                <a:latin typeface="Open Sans"/>
                <a:ea typeface="Open Sans"/>
                <a:cs typeface="Open Sans"/>
                <a:sym typeface="Open Sans"/>
              </a:rPr>
              <a:t>discount rate is 20%</a:t>
            </a:r>
            <a:endParaRPr b="1" dirty="0">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dirty="0"/>
              <a:t>Yosemite promises a </a:t>
            </a:r>
            <a:r>
              <a:rPr lang="en" b="1" dirty="0">
                <a:latin typeface="Open Sans"/>
                <a:ea typeface="Open Sans"/>
                <a:cs typeface="Open Sans"/>
                <a:sym typeface="Open Sans"/>
              </a:rPr>
              <a:t>$36,000 increase</a:t>
            </a:r>
            <a:r>
              <a:rPr lang="en" dirty="0"/>
              <a:t> in revenue</a:t>
            </a:r>
            <a:endParaRPr dirty="0"/>
          </a:p>
          <a:p>
            <a:pPr marL="457200" lvl="0" indent="-298450" algn="l" rtl="0">
              <a:spcBef>
                <a:spcPts val="0"/>
              </a:spcBef>
              <a:spcAft>
                <a:spcPts val="0"/>
              </a:spcAft>
              <a:buClr>
                <a:srgbClr val="0E101A"/>
              </a:buClr>
              <a:buSzPts val="1100"/>
              <a:buFont typeface="Arial"/>
              <a:buChar char="●"/>
            </a:pPr>
            <a:r>
              <a:rPr lang="en" dirty="0"/>
              <a:t>The </a:t>
            </a:r>
            <a:r>
              <a:rPr lang="en" b="1" dirty="0">
                <a:latin typeface="Open Sans"/>
                <a:ea typeface="Open Sans"/>
                <a:cs typeface="Open Sans"/>
                <a:sym typeface="Open Sans"/>
              </a:rPr>
              <a:t>cost </a:t>
            </a:r>
            <a:r>
              <a:rPr lang="en" dirty="0"/>
              <a:t>of the project is </a:t>
            </a:r>
            <a:r>
              <a:rPr lang="en" b="1" dirty="0">
                <a:latin typeface="Open Sans"/>
                <a:ea typeface="Open Sans"/>
                <a:cs typeface="Open Sans"/>
                <a:sym typeface="Open Sans"/>
              </a:rPr>
              <a:t>$15,000</a:t>
            </a:r>
            <a:endParaRPr sz="1100" b="1"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teams and tasks</a:t>
            </a:r>
            <a:endParaRPr/>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Stefano Family</a:t>
            </a:r>
            <a:endParaRPr/>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Papa Stefano</a:t>
            </a:r>
            <a:r>
              <a:rPr lang="en"/>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Mama Stefano</a:t>
            </a:r>
            <a:r>
              <a:rPr lang="en"/>
              <a:t> keeps spreadsheets to track inventory and has convinced Papa to work with Yosemite. Her primary focus is on back-end administrative tasks of the business. Mama is more concerned about preparing the store for Christmas shoppers in time.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Junior Stefano</a:t>
            </a:r>
            <a:r>
              <a:rPr lang="en"/>
              <a:t> is a high school student still learning about the family business. Junior creates social media posts on her own accounts for the store. Sees value in taking full advantage of Yosemite’s services.</a:t>
            </a:r>
            <a:endParaRPr/>
          </a:p>
          <a:p>
            <a:pPr marL="0" lvl="0" indent="0" algn="l" rtl="0">
              <a:lnSpc>
                <a:spcPct val="100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a:t>
            </a:r>
            <a:endParaRPr/>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latin typeface="Open Sans"/>
                <a:ea typeface="Open Sans"/>
                <a:cs typeface="Open Sans"/>
                <a:sym typeface="Open Sans"/>
              </a:rPr>
              <a:t>Moe </a:t>
            </a:r>
            <a:r>
              <a:rPr lang="en"/>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b="1">
                <a:latin typeface="Open Sans"/>
                <a:ea typeface="Open Sans"/>
                <a:cs typeface="Open Sans"/>
                <a:sym typeface="Open Sans"/>
              </a:rPr>
              <a:t>Aliyah </a:t>
            </a:r>
            <a:r>
              <a:rPr lang="en"/>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r>
              <a:rPr lang="en" b="1">
                <a:latin typeface="Open Sans"/>
                <a:ea typeface="Open Sans"/>
                <a:cs typeface="Open Sans"/>
                <a:sym typeface="Open Sans"/>
              </a:rPr>
              <a:t>Taylor</a:t>
            </a:r>
            <a:r>
              <a:rPr lang="en"/>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Lou </a:t>
            </a:r>
            <a:r>
              <a:rPr lang="en"/>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a:p>
          <a:p>
            <a:pPr marL="0" marR="0" lvl="0" indent="0" algn="l"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extLst>
              <p:ext uri="{D42A27DB-BD31-4B8C-83A1-F6EECF244321}">
                <p14:modId xmlns:p14="http://schemas.microsoft.com/office/powerpoint/2010/main" val="3532091581"/>
              </p:ext>
            </p:extLst>
          </p:nvPr>
        </p:nvGraphicFramePr>
        <p:xfrm>
          <a:off x="264900" y="2253750"/>
          <a:ext cx="7242600" cy="6701311"/>
        </p:xfrm>
        <a:graphic>
          <a:graphicData uri="http://schemas.openxmlformats.org/drawingml/2006/table">
            <a:tbl>
              <a:tblPr>
                <a:noFill/>
                <a:tableStyleId>{C82BA829-6A89-494B-93C7-34DF5BC7DE1F}</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Describe the business objectives of the project in 1-2 sentences</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457200" lvl="0" indent="-342900" algn="l" rtl="0">
                        <a:spcBef>
                          <a:spcPts val="1600"/>
                        </a:spcBef>
                        <a:spcAft>
                          <a:spcPts val="0"/>
                        </a:spcAft>
                        <a:buSzPts val="1800"/>
                        <a:buChar char="●"/>
                      </a:pPr>
                      <a:r>
                        <a:rPr lang="tr-TR" sz="1800" dirty="0"/>
                        <a:t>D</a:t>
                      </a:r>
                      <a:r>
                        <a:rPr lang="en-US" sz="1800" dirty="0" err="1"/>
                        <a:t>igitization</a:t>
                      </a:r>
                      <a:r>
                        <a:rPr lang="en-US" sz="1800" dirty="0"/>
                        <a:t> the store's operations and sales</a:t>
                      </a:r>
                      <a:endParaRPr sz="1800" i="1" dirty="0">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457200" lvl="0" indent="-342900" algn="l" rtl="0">
                        <a:spcBef>
                          <a:spcPts val="1600"/>
                        </a:spcBef>
                        <a:spcAft>
                          <a:spcPts val="0"/>
                        </a:spcAft>
                        <a:buSzPts val="1800"/>
                        <a:buChar char="●"/>
                      </a:pPr>
                      <a:r>
                        <a:rPr lang="en-US" sz="1800" dirty="0"/>
                        <a:t>A storefront on the platform, </a:t>
                      </a:r>
                    </a:p>
                    <a:p>
                      <a:pPr marL="457200" lvl="0" indent="-342900" algn="l" rtl="0">
                        <a:spcBef>
                          <a:spcPts val="0"/>
                        </a:spcBef>
                        <a:spcAft>
                          <a:spcPts val="0"/>
                        </a:spcAft>
                        <a:buSzPts val="1800"/>
                        <a:buChar char="●"/>
                      </a:pPr>
                      <a:r>
                        <a:rPr lang="en-US" sz="1800" dirty="0"/>
                        <a:t>A social media integration, and </a:t>
                      </a:r>
                    </a:p>
                    <a:p>
                      <a:pPr marL="457200" lvl="0" indent="-342900" algn="l" rtl="0">
                        <a:spcBef>
                          <a:spcPts val="0"/>
                        </a:spcBef>
                        <a:spcAft>
                          <a:spcPts val="0"/>
                        </a:spcAft>
                        <a:buSzPts val="1800"/>
                        <a:buChar char="●"/>
                      </a:pPr>
                      <a:r>
                        <a:rPr lang="en-US" sz="1800" dirty="0"/>
                        <a:t>A recommendation engine</a:t>
                      </a:r>
                      <a:endParaRPr lang="tr-TR" sz="1800" dirty="0"/>
                    </a:p>
                    <a:p>
                      <a:pPr marL="457200" marR="0" lvl="0" indent="-342900" algn="l" rtl="0">
                        <a:lnSpc>
                          <a:spcPct val="100000"/>
                        </a:lnSpc>
                        <a:spcBef>
                          <a:spcPts val="0"/>
                        </a:spcBef>
                        <a:spcAft>
                          <a:spcPts val="0"/>
                        </a:spcAft>
                        <a:buClr>
                          <a:srgbClr val="000000"/>
                        </a:buClr>
                        <a:buSzPts val="1800"/>
                        <a:buFont typeface="Arial"/>
                        <a:buChar char="●"/>
                      </a:pPr>
                      <a:r>
                        <a:rPr lang="tr-TR" sz="1800" b="0" i="0" u="none" strike="noStrike" cap="none" dirty="0" err="1">
                          <a:solidFill>
                            <a:srgbClr val="000000"/>
                          </a:solidFill>
                          <a:latin typeface="Arial"/>
                          <a:ea typeface="Open Sans"/>
                          <a:cs typeface="Arial"/>
                          <a:sym typeface="Open Sans"/>
                        </a:rPr>
                        <a:t>Preparing</a:t>
                      </a:r>
                      <a:r>
                        <a:rPr lang="tr-TR" sz="1800" b="0" i="0" u="none" strike="noStrike" cap="none" dirty="0">
                          <a:solidFill>
                            <a:srgbClr val="000000"/>
                          </a:solidFill>
                          <a:latin typeface="Arial"/>
                          <a:ea typeface="Open Sans"/>
                          <a:cs typeface="Arial"/>
                          <a:sym typeface="Open Sans"/>
                        </a:rPr>
                        <a:t> </a:t>
                      </a:r>
                      <a:r>
                        <a:rPr lang="tr-TR" sz="1800" b="0" i="0" u="none" strike="noStrike" cap="none" dirty="0" err="1">
                          <a:solidFill>
                            <a:srgbClr val="000000"/>
                          </a:solidFill>
                          <a:latin typeface="Arial"/>
                          <a:ea typeface="Open Sans"/>
                          <a:cs typeface="Arial"/>
                          <a:sym typeface="Open Sans"/>
                        </a:rPr>
                        <a:t>Guides</a:t>
                      </a:r>
                      <a:r>
                        <a:rPr lang="tr-TR" sz="1800" b="0" i="0" u="none" strike="noStrike" cap="none" dirty="0">
                          <a:solidFill>
                            <a:srgbClr val="000000"/>
                          </a:solidFill>
                          <a:latin typeface="Arial"/>
                          <a:ea typeface="Open Sans"/>
                          <a:cs typeface="Arial"/>
                          <a:sym typeface="Open Sans"/>
                        </a:rPr>
                        <a:t> </a:t>
                      </a:r>
                      <a:r>
                        <a:rPr lang="tr-TR" sz="1800" b="0" i="0" u="none" strike="noStrike" cap="none" dirty="0" err="1">
                          <a:solidFill>
                            <a:srgbClr val="000000"/>
                          </a:solidFill>
                          <a:latin typeface="Arial"/>
                          <a:ea typeface="Open Sans"/>
                          <a:cs typeface="Arial"/>
                          <a:sym typeface="Open Sans"/>
                        </a:rPr>
                        <a:t>nad</a:t>
                      </a:r>
                      <a:r>
                        <a:rPr lang="tr-TR" sz="1800" b="0" i="0" u="none" strike="noStrike" cap="none" dirty="0">
                          <a:solidFill>
                            <a:srgbClr val="000000"/>
                          </a:solidFill>
                          <a:latin typeface="Arial"/>
                          <a:ea typeface="Open Sans"/>
                          <a:cs typeface="Arial"/>
                          <a:sym typeface="Open Sans"/>
                        </a:rPr>
                        <a:t> </a:t>
                      </a:r>
                      <a:r>
                        <a:rPr lang="tr-TR" sz="1800" b="0" i="0" u="none" strike="noStrike" cap="none" dirty="0" err="1">
                          <a:solidFill>
                            <a:srgbClr val="000000"/>
                          </a:solidFill>
                          <a:latin typeface="Arial"/>
                          <a:ea typeface="Open Sans"/>
                          <a:cs typeface="Arial"/>
                          <a:sym typeface="Open Sans"/>
                        </a:rPr>
                        <a:t>trainings</a:t>
                      </a:r>
                      <a:r>
                        <a:rPr lang="tr-TR" sz="1800" b="0" i="0" u="none" strike="noStrike" cap="none" dirty="0">
                          <a:solidFill>
                            <a:srgbClr val="000000"/>
                          </a:solidFill>
                          <a:latin typeface="Arial"/>
                          <a:ea typeface="Open Sans"/>
                          <a:cs typeface="Arial"/>
                          <a:sym typeface="Open Sans"/>
                        </a:rPr>
                        <a:t> </a:t>
                      </a:r>
                      <a:r>
                        <a:rPr lang="tr-TR" sz="1800" b="0" i="0" u="none" strike="noStrike" cap="none" dirty="0" err="1">
                          <a:solidFill>
                            <a:srgbClr val="000000"/>
                          </a:solidFill>
                          <a:latin typeface="Arial"/>
                          <a:ea typeface="Open Sans"/>
                          <a:cs typeface="Arial"/>
                          <a:sym typeface="Open Sans"/>
                        </a:rPr>
                        <a:t>for</a:t>
                      </a:r>
                      <a:r>
                        <a:rPr lang="tr-TR" sz="1800" b="0" i="0" u="none" strike="noStrike" cap="none" dirty="0">
                          <a:solidFill>
                            <a:srgbClr val="000000"/>
                          </a:solidFill>
                          <a:latin typeface="Arial"/>
                          <a:ea typeface="Open Sans"/>
                          <a:cs typeface="Arial"/>
                          <a:sym typeface="Open Sans"/>
                        </a:rPr>
                        <a:t> </a:t>
                      </a:r>
                      <a:r>
                        <a:rPr lang="tr-TR" sz="1800" b="0" i="0" u="none" strike="noStrike" cap="none" dirty="0" err="1">
                          <a:solidFill>
                            <a:srgbClr val="000000"/>
                          </a:solidFill>
                          <a:latin typeface="Arial"/>
                          <a:ea typeface="Open Sans"/>
                          <a:cs typeface="Arial"/>
                          <a:sym typeface="Open Sans"/>
                        </a:rPr>
                        <a:t>owners</a:t>
                      </a:r>
                      <a:endParaRPr sz="1800" b="0" i="0" u="none" strike="noStrike" cap="none" dirty="0">
                        <a:solidFill>
                          <a:srgbClr val="000000"/>
                        </a:solidFill>
                        <a:latin typeface="Arial"/>
                        <a:ea typeface="Open Sans"/>
                        <a:cs typeface="Arial"/>
                        <a:sym typeface="Open Sans"/>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the resources you have access to as the project manager, including the budget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Open Sans"/>
                          <a:cs typeface="Arial"/>
                          <a:sym typeface="Open Sans"/>
                        </a:rPr>
                        <a:t>Engineering Manager</a:t>
                      </a:r>
                      <a:endParaRPr lang="en-US" sz="1800" b="0" i="0" u="none" strike="noStrike" cap="none" dirty="0">
                        <a:solidFill>
                          <a:srgbClr val="000000"/>
                        </a:solidFill>
                        <a:latin typeface="Arial"/>
                        <a:ea typeface="Open Sans"/>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Open Sans"/>
                          <a:cs typeface="Arial"/>
                          <a:sym typeface="Open Sans"/>
                        </a:rPr>
                        <a:t>Vendor Manager</a:t>
                      </a:r>
                    </a:p>
                    <a:p>
                      <a:pPr marL="457200" marR="0" lvl="0" indent="-3429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Open Sans"/>
                          <a:cs typeface="Arial"/>
                          <a:sym typeface="Open Sans"/>
                        </a:rPr>
                        <a:t>Marketing Manager</a:t>
                      </a:r>
                    </a:p>
                    <a:p>
                      <a:pPr marL="457200" marR="0" lvl="0" indent="-342900" algn="l" rtl="0">
                        <a:lnSpc>
                          <a:spcPct val="100000"/>
                        </a:lnSpc>
                        <a:spcBef>
                          <a:spcPts val="0"/>
                        </a:spcBef>
                        <a:spcAft>
                          <a:spcPts val="0"/>
                        </a:spcAft>
                        <a:buClr>
                          <a:srgbClr val="000000"/>
                        </a:buClr>
                        <a:buSzPts val="1800"/>
                        <a:buFont typeface="Arial"/>
                        <a:buChar char="●"/>
                      </a:pPr>
                      <a:r>
                        <a:rPr lang="tr-TR" sz="1800" b="0" i="0" u="none" strike="noStrike" cap="none" dirty="0" err="1">
                          <a:solidFill>
                            <a:srgbClr val="000000"/>
                          </a:solidFill>
                          <a:latin typeface="Arial"/>
                          <a:ea typeface="Open Sans"/>
                          <a:cs typeface="Arial"/>
                          <a:sym typeface="Open Sans Light"/>
                        </a:rPr>
                        <a:t>And</a:t>
                      </a:r>
                      <a:r>
                        <a:rPr lang="tr-TR" sz="1800" b="0" i="0" u="none" strike="noStrike" cap="none" dirty="0">
                          <a:solidFill>
                            <a:srgbClr val="000000"/>
                          </a:solidFill>
                          <a:latin typeface="Arial"/>
                          <a:ea typeface="Open Sans"/>
                          <a:cs typeface="Arial"/>
                          <a:sym typeface="Open Sans Light"/>
                        </a:rPr>
                        <a:t> 15K $ </a:t>
                      </a:r>
                      <a:r>
                        <a:rPr lang="tr-TR" sz="1800" b="0" i="0" u="none" strike="noStrike" cap="none" dirty="0" err="1">
                          <a:solidFill>
                            <a:srgbClr val="000000"/>
                          </a:solidFill>
                          <a:latin typeface="Arial"/>
                          <a:ea typeface="Open Sans"/>
                          <a:cs typeface="Arial"/>
                          <a:sym typeface="Open Sans Light"/>
                        </a:rPr>
                        <a:t>budget</a:t>
                      </a:r>
                      <a:endParaRPr sz="1800" b="0" i="0" u="none" strike="noStrike" cap="none" dirty="0">
                        <a:solidFill>
                          <a:srgbClr val="000000"/>
                        </a:solidFill>
                        <a:latin typeface="Arial"/>
                        <a:ea typeface="Open Sans"/>
                        <a:cs typeface="Arial"/>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3892</Words>
  <Application>Microsoft Office PowerPoint</Application>
  <PresentationFormat>Custom</PresentationFormat>
  <Paragraphs>424</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Open Sans</vt:lpstr>
      <vt:lpstr>Arial</vt:lpstr>
      <vt:lpstr>Helvetica Neue</vt:lpstr>
      <vt:lpstr>Open Sans Light</vt:lpstr>
      <vt:lpstr>Calibri</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lpstr>Waterfall Gantt Chart Of The Stefano 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cp:lastModifiedBy>Cihan Bozer</cp:lastModifiedBy>
  <cp:revision>1</cp:revision>
  <dcterms:modified xsi:type="dcterms:W3CDTF">2024-10-20T18:21:54Z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067fe22-5eac-47ec-8e7b-0d161ebb91ad_Enabled">
    <vt:lpwstr>true</vt:lpwstr>
  </property>
  <property fmtid="{D5CDD505-2E9C-101B-9397-08002B2CF9AE}" pid="3" name="MSIP_Label_0067fe22-5eac-47ec-8e7b-0d161ebb91ad_SetDate">
    <vt:lpwstr>2024-10-04T10:40:17Z</vt:lpwstr>
  </property>
  <property fmtid="{D5CDD505-2E9C-101B-9397-08002B2CF9AE}" pid="4" name="MSIP_Label_0067fe22-5eac-47ec-8e7b-0d161ebb91ad_Method">
    <vt:lpwstr>Standard</vt:lpwstr>
  </property>
  <property fmtid="{D5CDD505-2E9C-101B-9397-08002B2CF9AE}" pid="5" name="MSIP_Label_0067fe22-5eac-47ec-8e7b-0d161ebb91ad_Name">
    <vt:lpwstr>Internal_NonPerData</vt:lpwstr>
  </property>
  <property fmtid="{D5CDD505-2E9C-101B-9397-08002B2CF9AE}" pid="6" name="MSIP_Label_0067fe22-5eac-47ec-8e7b-0d161ebb91ad_SiteId">
    <vt:lpwstr>ef5926db-9bdf-4f9f-9066-d8e7f03943f7</vt:lpwstr>
  </property>
  <property fmtid="{D5CDD505-2E9C-101B-9397-08002B2CF9AE}" pid="7" name="MSIP_Label_0067fe22-5eac-47ec-8e7b-0d161ebb91ad_ActionId">
    <vt:lpwstr>258866ce-010f-4f70-8211-cfb8f90c19cd</vt:lpwstr>
  </property>
  <property fmtid="{D5CDD505-2E9C-101B-9397-08002B2CF9AE}" pid="8" name="MSIP_Label_0067fe22-5eac-47ec-8e7b-0d161ebb91ad_ContentBits">
    <vt:lpwstr>2</vt:lpwstr>
  </property>
  <property fmtid="{D5CDD505-2E9C-101B-9397-08002B2CF9AE}" pid="9" name="ClassificationContentMarkingFooterLocations">
    <vt:lpwstr>Simple Light:3</vt:lpwstr>
  </property>
  <property fmtid="{D5CDD505-2E9C-101B-9397-08002B2CF9AE}" pid="10" name="ClassificationContentMarkingFooterText">
    <vt:lpwstr>Sensitivity: Internal / Non-Personal Data</vt:lpwstr>
  </property>
</Properties>
</file>