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68" r:id="rId4"/>
    <p:sldId id="257" r:id="rId5"/>
    <p:sldId id="272" r:id="rId6"/>
    <p:sldId id="271" r:id="rId7"/>
    <p:sldId id="274" r:id="rId8"/>
    <p:sldId id="269" r:id="rId9"/>
    <p:sldId id="275" r:id="rId10"/>
    <p:sldId id="259" r:id="rId11"/>
    <p:sldId id="273" r:id="rId12"/>
    <p:sldId id="264" r:id="rId13"/>
    <p:sldId id="277" r:id="rId14"/>
    <p:sldId id="278" r:id="rId15"/>
    <p:sldId id="279" r:id="rId16"/>
    <p:sldId id="281" r:id="rId17"/>
    <p:sldId id="280" r:id="rId18"/>
    <p:sldId id="276" r:id="rId19"/>
    <p:sldId id="282" r:id="rId20"/>
    <p:sldId id="283" r:id="rId21"/>
    <p:sldId id="267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2F69"/>
    <a:srgbClr val="FF856D"/>
    <a:srgbClr val="FF2549"/>
    <a:srgbClr val="003635"/>
    <a:srgbClr val="005856"/>
    <a:srgbClr val="9EFF29"/>
    <a:srgbClr val="007033"/>
    <a:srgbClr val="5EEC3C"/>
    <a:srgbClr val="F1C88B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4452" y="2603091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828" y="4240172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68153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96961"/>
            <a:ext cx="8246070" cy="304089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475" y="465530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475" y="1229055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54448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RELATEDWORKSOURCE/BrianPerryCarrera_effectofsentimentonbitcoin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RELATEDWORKSOURCE/LukasEisner_InterplaySentimentandCrypto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2772698"/>
            <a:ext cx="8203575" cy="1364225"/>
          </a:xfrm>
        </p:spPr>
        <p:txBody>
          <a:bodyPr>
            <a:normAutofit fontScale="90000"/>
          </a:bodyPr>
          <a:lstStyle/>
          <a:p>
            <a:r>
              <a:rPr lang="en-US" dirty="0"/>
              <a:t>Impact of Social Consensus on </a:t>
            </a:r>
            <a:br>
              <a:rPr lang="en-US" dirty="0"/>
            </a:br>
            <a:r>
              <a:rPr lang="en-US" dirty="0"/>
              <a:t>Bitcoin Price 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4106178"/>
            <a:ext cx="8188953" cy="763525"/>
          </a:xfrm>
        </p:spPr>
        <p:txBody>
          <a:bodyPr/>
          <a:lstStyle/>
          <a:p>
            <a:r>
              <a:rPr lang="en-US" dirty="0"/>
              <a:t>Cihan EVREN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Research Period : </a:t>
            </a:r>
            <a:r>
              <a:rPr lang="en-US" sz="2000" b="1" dirty="0"/>
              <a:t>01.01.2019 – 01.01.2023</a:t>
            </a:r>
          </a:p>
          <a:p>
            <a:endParaRPr lang="en-US" sz="2000" dirty="0"/>
          </a:p>
          <a:p>
            <a:r>
              <a:rPr lang="en-US" sz="2000" dirty="0"/>
              <a:t>Channel Count : </a:t>
            </a:r>
            <a:r>
              <a:rPr lang="en-US" sz="2000" b="1" dirty="0"/>
              <a:t>13</a:t>
            </a:r>
          </a:p>
          <a:p>
            <a:endParaRPr lang="en-US" sz="2000" dirty="0"/>
          </a:p>
          <a:p>
            <a:r>
              <a:rPr lang="en-US" sz="2000" dirty="0"/>
              <a:t>Video Count : </a:t>
            </a:r>
            <a:r>
              <a:rPr lang="en-US" sz="2000" b="1" dirty="0"/>
              <a:t>16845</a:t>
            </a:r>
          </a:p>
          <a:p>
            <a:endParaRPr lang="en-US" sz="2000" dirty="0"/>
          </a:p>
          <a:p>
            <a:r>
              <a:rPr lang="en-US" sz="2000" dirty="0"/>
              <a:t>Comment Count : </a:t>
            </a:r>
            <a:r>
              <a:rPr lang="en-US" sz="2000" b="1" dirty="0"/>
              <a:t>2.992.699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AA10-5478-76E6-1BA1-6F547D29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475" y="230422"/>
            <a:ext cx="6284320" cy="72534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WORKFLOW</a:t>
            </a:r>
            <a:endParaRPr lang="en-AU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709DB4-382D-B3FD-F602-926AA1D55737}"/>
              </a:ext>
            </a:extLst>
          </p:cNvPr>
          <p:cNvSpPr/>
          <p:nvPr/>
        </p:nvSpPr>
        <p:spPr>
          <a:xfrm>
            <a:off x="2624799" y="1215109"/>
            <a:ext cx="885363" cy="461666"/>
          </a:xfrm>
          <a:prstGeom prst="roundRect">
            <a:avLst/>
          </a:prstGeom>
          <a:solidFill>
            <a:srgbClr val="4472C4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Benjamin</a:t>
            </a:r>
            <a:r>
              <a:rPr lang="en-A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Cowen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1A9EC3-FF85-C9DC-7B40-7BA054F6CC7E}"/>
              </a:ext>
            </a:extLst>
          </p:cNvPr>
          <p:cNvSpPr/>
          <p:nvPr/>
        </p:nvSpPr>
        <p:spPr>
          <a:xfrm>
            <a:off x="5048654" y="1229055"/>
            <a:ext cx="885363" cy="461666"/>
          </a:xfrm>
          <a:prstGeom prst="roundRect">
            <a:avLst/>
          </a:prstGeom>
          <a:solidFill>
            <a:srgbClr val="4472C4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 Bureau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59209A-9E3D-5221-3A15-DE0051A57914}"/>
              </a:ext>
            </a:extLst>
          </p:cNvPr>
          <p:cNvSpPr/>
          <p:nvPr/>
        </p:nvSpPr>
        <p:spPr>
          <a:xfrm>
            <a:off x="7710015" y="1229056"/>
            <a:ext cx="885363" cy="461666"/>
          </a:xfrm>
          <a:prstGeom prst="roundRect">
            <a:avLst/>
          </a:prstGeom>
          <a:solidFill>
            <a:srgbClr val="4472C4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CoinMarketCap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C367D5-1597-F4E7-EC80-A7E7DFE663D1}"/>
              </a:ext>
            </a:extLst>
          </p:cNvPr>
          <p:cNvSpPr/>
          <p:nvPr/>
        </p:nvSpPr>
        <p:spPr>
          <a:xfrm>
            <a:off x="3798828" y="1862072"/>
            <a:ext cx="885363" cy="461666"/>
          </a:xfrm>
          <a:prstGeom prst="roundRect">
            <a:avLst/>
          </a:prstGeom>
          <a:solidFill>
            <a:srgbClr val="4472C4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Video Names in Daily Historical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29608A-228E-DC2D-8168-3FE0B02CED95}"/>
              </a:ext>
            </a:extLst>
          </p:cNvPr>
          <p:cNvSpPr/>
          <p:nvPr/>
        </p:nvSpPr>
        <p:spPr>
          <a:xfrm>
            <a:off x="3798826" y="2671062"/>
            <a:ext cx="885363" cy="461666"/>
          </a:xfrm>
          <a:prstGeom prst="roundRect">
            <a:avLst/>
          </a:prstGeom>
          <a:solidFill>
            <a:srgbClr val="4472C4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Comments for Each Video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066550-3F85-4A31-0EBD-7625783CE8E4}"/>
              </a:ext>
            </a:extLst>
          </p:cNvPr>
          <p:cNvSpPr/>
          <p:nvPr/>
        </p:nvSpPr>
        <p:spPr>
          <a:xfrm>
            <a:off x="3798826" y="3478977"/>
            <a:ext cx="885363" cy="461666"/>
          </a:xfrm>
          <a:prstGeom prst="roundRect">
            <a:avLst/>
          </a:prstGeom>
          <a:solidFill>
            <a:srgbClr val="4472C4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Sentiment Score for Each Video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DA74CF-C19A-3B3E-AC31-F5DA74F75944}"/>
              </a:ext>
            </a:extLst>
          </p:cNvPr>
          <p:cNvSpPr/>
          <p:nvPr/>
        </p:nvSpPr>
        <p:spPr>
          <a:xfrm>
            <a:off x="7710015" y="2671062"/>
            <a:ext cx="885363" cy="461666"/>
          </a:xfrm>
          <a:prstGeom prst="roundRect">
            <a:avLst/>
          </a:prstGeom>
          <a:solidFill>
            <a:srgbClr val="4472C4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Bitcoin Price in Daily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3F5F1-3D0A-569F-9D75-9C6ED26B4F7E}"/>
              </a:ext>
            </a:extLst>
          </p:cNvPr>
          <p:cNvSpPr/>
          <p:nvPr/>
        </p:nvSpPr>
        <p:spPr>
          <a:xfrm>
            <a:off x="5348214" y="3940643"/>
            <a:ext cx="1325242" cy="800547"/>
          </a:xfrm>
          <a:prstGeom prst="roundRect">
            <a:avLst/>
          </a:prstGeom>
          <a:solidFill>
            <a:srgbClr val="4472C4"/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 of Historical Sentiment Score over Bitcoin Price Action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B40D07-4CA4-5023-D56F-B8DD5340FF4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8152697" y="1690722"/>
            <a:ext cx="0" cy="9803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CBCAFA-92E2-4E90-1158-FB30A5C0792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241508" y="2323738"/>
            <a:ext cx="2" cy="34732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81818C0-5929-55A8-DA69-BD261B9AB819}"/>
              </a:ext>
            </a:extLst>
          </p:cNvPr>
          <p:cNvCxnSpPr>
            <a:stCxn id="5" idx="2"/>
            <a:endCxn id="7" idx="3"/>
          </p:cNvCxnSpPr>
          <p:nvPr/>
        </p:nvCxnSpPr>
        <p:spPr>
          <a:xfrm rot="5400000">
            <a:off x="4886672" y="1488241"/>
            <a:ext cx="402184" cy="807145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5ECB3FF-6113-6B84-0216-860BB89B3DF0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3225089" y="1519166"/>
            <a:ext cx="416130" cy="731347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58D6E-1900-4B36-72C4-384160A2F0ED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241508" y="3132728"/>
            <a:ext cx="0" cy="3462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B8EFF8B-DE3B-C879-F59F-45F2CC8B2C7C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4594724" y="3587427"/>
            <a:ext cx="400274" cy="1106706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F25D0AA-932D-3D73-FCE2-80B79F8EEEAA}"/>
              </a:ext>
            </a:extLst>
          </p:cNvPr>
          <p:cNvCxnSpPr>
            <a:stCxn id="10" idx="2"/>
            <a:endCxn id="11" idx="3"/>
          </p:cNvCxnSpPr>
          <p:nvPr/>
        </p:nvCxnSpPr>
        <p:spPr>
          <a:xfrm rot="5400000">
            <a:off x="6808983" y="2997202"/>
            <a:ext cx="1208189" cy="1479241"/>
          </a:xfrm>
          <a:prstGeom prst="bent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3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E0FC-CCC4-BF62-88CB-6710A571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693" y="-130485"/>
            <a:ext cx="6284320" cy="725349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/>
              <a:t>GRAPHS</a:t>
            </a:r>
            <a:endParaRPr lang="en-AU" sz="3200" dirty="0"/>
          </a:p>
        </p:txBody>
      </p:sp>
      <p:pic>
        <p:nvPicPr>
          <p:cNvPr id="5" name="Content Placeholder 4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7156A025-4240-59C7-9B46-20ADA97AA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93" y="445578"/>
            <a:ext cx="6284320" cy="2859365"/>
          </a:xfrm>
          <a:noFill/>
          <a:effectLst>
            <a:softEdge rad="31750"/>
          </a:effectLst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90C0D5-DA05-B080-1391-EA3B64D514A2}"/>
              </a:ext>
            </a:extLst>
          </p:cNvPr>
          <p:cNvSpPr txBox="1">
            <a:spLocks/>
          </p:cNvSpPr>
          <p:nvPr/>
        </p:nvSpPr>
        <p:spPr>
          <a:xfrm>
            <a:off x="2675965" y="3362369"/>
            <a:ext cx="6468035" cy="1707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orange line represents the daily opening price of Bitcoin from 2019 to 2023.</a:t>
            </a:r>
          </a:p>
          <a:p>
            <a:r>
              <a:rPr lang="en-US" sz="1400" dirty="0"/>
              <a:t>The blue line represents the count of YouTube comments over the same 4-year period.</a:t>
            </a:r>
          </a:p>
          <a:p>
            <a:r>
              <a:rPr lang="en-US" sz="1400" dirty="0"/>
              <a:t>Increasing comment count corresponds to rising Bitcoin price, indicating a potential correlation.</a:t>
            </a:r>
          </a:p>
          <a:p>
            <a:r>
              <a:rPr lang="en-US" sz="1400" dirty="0"/>
              <a:t>To enhance the visualization, we can apply a 7-day moving average to the comment counts.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234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E0FC-CCC4-BF62-88CB-6710A571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693" y="-130485"/>
            <a:ext cx="6284320" cy="725349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/>
              <a:t>GRAPHS</a:t>
            </a:r>
            <a:endParaRPr lang="en-AU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6A025-4240-59C7-9B46-20ADA97AA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3693" y="445578"/>
            <a:ext cx="6284320" cy="2859365"/>
          </a:xfrm>
          <a:noFill/>
          <a:effectLst>
            <a:softEdge rad="31750"/>
          </a:effectLst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90C0D5-DA05-B080-1391-EA3B64D514A2}"/>
              </a:ext>
            </a:extLst>
          </p:cNvPr>
          <p:cNvSpPr txBox="1">
            <a:spLocks/>
          </p:cNvSpPr>
          <p:nvPr/>
        </p:nvSpPr>
        <p:spPr>
          <a:xfrm>
            <a:off x="2675965" y="3503563"/>
            <a:ext cx="6468035" cy="1707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orange line represents the daily opening price of Bitcoin from 2019 to 2023.</a:t>
            </a:r>
          </a:p>
          <a:p>
            <a:r>
              <a:rPr lang="en-US" sz="1400" dirty="0"/>
              <a:t>The blue line represents the 7-Day moving average of YouTube comments over the same 4-year period.</a:t>
            </a:r>
          </a:p>
          <a:p>
            <a:r>
              <a:rPr lang="en-US" sz="1400" dirty="0"/>
              <a:t>The observed correlation is evident, but to establish its statistical significance, we need to conduct further tests.</a:t>
            </a:r>
          </a:p>
        </p:txBody>
      </p:sp>
    </p:spTree>
    <p:extLst>
      <p:ext uri="{BB962C8B-B14F-4D97-AF65-F5344CB8AC3E}">
        <p14:creationId xmlns:p14="http://schemas.microsoft.com/office/powerpoint/2010/main" val="254407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771C-5472-C525-F1EB-9C3D050B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GRANGER CAUSALITY TEST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3B48-C15F-9330-66CB-7B5F31AB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a statistical hypothesis test for determining whether one time series is a factor and offer useful information in forecasting another time series. </a:t>
            </a:r>
          </a:p>
          <a:p>
            <a:r>
              <a:rPr lang="en-US" sz="2000" dirty="0"/>
              <a:t>Granger Causality Test assumes that the both timeseries are stationary as it ensures that the relationships between variables are consistent and reliable</a:t>
            </a:r>
          </a:p>
          <a:p>
            <a:r>
              <a:rPr lang="en-US" sz="2000" dirty="0"/>
              <a:t>To verify the stationarity of our timeseries, we can perform an ADF (Augmented Dickey-Fuller) test. This test helps determine if the time series data is stationary, which is a key assumption for reliable analysis.</a:t>
            </a:r>
          </a:p>
        </p:txBody>
      </p:sp>
    </p:spTree>
    <p:extLst>
      <p:ext uri="{BB962C8B-B14F-4D97-AF65-F5344CB8AC3E}">
        <p14:creationId xmlns:p14="http://schemas.microsoft.com/office/powerpoint/2010/main" val="215161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771C-5472-C525-F1EB-9C3D050B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ADF TEST RESULTS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3B48-C15F-9330-66CB-7B5F31AB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Null Hypothesis: If failed to be rejected, It suggests the time series is not stationary,</a:t>
            </a:r>
          </a:p>
          <a:p>
            <a:r>
              <a:rPr lang="en-US" sz="2000" dirty="0"/>
              <a:t>Alternative Hypothesis: The null hypothesis is rejected, it suggests the time series is stationary,</a:t>
            </a:r>
          </a:p>
          <a:p>
            <a:r>
              <a:rPr lang="en-US" sz="2000" dirty="0"/>
              <a:t>After we run the ADF on bitcoin price time series, the p-value is 0.5354 </a:t>
            </a:r>
            <a:br>
              <a:rPr lang="en-US" sz="2000" dirty="0"/>
            </a:br>
            <a:r>
              <a:rPr lang="en-US" sz="2000" dirty="0"/>
              <a:t>(p &gt; 0.05) meaning null hypothesis is failed to be rejected, indicating that the time series is not stationary.</a:t>
            </a:r>
          </a:p>
          <a:p>
            <a:r>
              <a:rPr lang="en-US" sz="2000" dirty="0"/>
              <a:t>Once we run the ADF on comment count time series, the p-value is 0.2481</a:t>
            </a:r>
            <a:br>
              <a:rPr lang="en-US" sz="2000" dirty="0"/>
            </a:br>
            <a:r>
              <a:rPr lang="en-US" sz="2000" dirty="0"/>
              <a:t>(p &gt; 0.05), concluding with the same result the time series is not stationary</a:t>
            </a:r>
          </a:p>
        </p:txBody>
      </p:sp>
    </p:spTree>
    <p:extLst>
      <p:ext uri="{BB962C8B-B14F-4D97-AF65-F5344CB8AC3E}">
        <p14:creationId xmlns:p14="http://schemas.microsoft.com/office/powerpoint/2010/main" val="167162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771C-5472-C525-F1EB-9C3D050B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ENSURING STATIONARITY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3B48-C15F-9330-66CB-7B5F31AB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To ensure stationarity we can use a technique called differencing the data. Computing the difference between consecutive observations in the series will help us to remove seasonality and trend components in the time series.</a:t>
            </a:r>
          </a:p>
          <a:p>
            <a:r>
              <a:rPr lang="en-US" sz="2000" dirty="0"/>
              <a:t>After applying the differencing technique to both datasets and conducting the ADF test again, the results show that the p-value for the bitcoin price series is 4.98e-11, indicating that the series is stationary (Null hypothesis is rejected, p &lt; 0.05). Similarly, the p-value for the comment count series is 5.41e-25, also indicating that the series is stationary.</a:t>
            </a:r>
          </a:p>
          <a:p>
            <a:r>
              <a:rPr lang="en-US" sz="2000" dirty="0"/>
              <a:t>Now, we can perform the Granger Causality Test on the differenced data.</a:t>
            </a:r>
          </a:p>
        </p:txBody>
      </p:sp>
    </p:spTree>
    <p:extLst>
      <p:ext uri="{BB962C8B-B14F-4D97-AF65-F5344CB8AC3E}">
        <p14:creationId xmlns:p14="http://schemas.microsoft.com/office/powerpoint/2010/main" val="213624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771C-5472-C525-F1EB-9C3D050B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8561"/>
            <a:ext cx="8229600" cy="85725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200" dirty="0">
                <a:solidFill>
                  <a:srgbClr val="00B0F0"/>
                </a:solidFill>
              </a:rPr>
              <a:t>GRANGER CAUSALITY </a:t>
            </a:r>
            <a:endParaRPr lang="en-AU" sz="3200" dirty="0">
              <a:solidFill>
                <a:srgbClr val="00B0F0"/>
              </a:solidFill>
            </a:endParaRPr>
          </a:p>
        </p:txBody>
      </p:sp>
      <p:pic>
        <p:nvPicPr>
          <p:cNvPr id="5" name="Content Placeholder 4" descr="A picture containing text, screenshot, font, black and white">
            <a:extLst>
              <a:ext uri="{FF2B5EF4-FFF2-40B4-BE49-F238E27FC236}">
                <a16:creationId xmlns:a16="http://schemas.microsoft.com/office/drawing/2014/main" id="{BFAFAE82-3CB7-A4DA-F85E-66D7D36BC2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25" y="1578730"/>
            <a:ext cx="4038600" cy="3331845"/>
          </a:xfrm>
          <a:noFill/>
          <a:effectLst>
            <a:softEdge rad="31750"/>
          </a:effec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3F65F3-D7BE-BF59-7693-2E1B6B27A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78730"/>
            <a:ext cx="4038600" cy="3407268"/>
          </a:xfrm>
          <a:effectLst>
            <a:softEdge rad="31750"/>
          </a:effectLst>
        </p:spPr>
        <p:txBody>
          <a:bodyPr>
            <a:normAutofit fontScale="92500"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Granger Causality Test results are displayed on the left, covering a range of lag orders from one to four.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first and third results indicate weak evidence of Granger Causality between the dependent and independent variables, as the p-values are greater than 0.05.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 contrast, the second and fourth results demonstrate a strong Granger Causality between the two variables. This implies that we can build a predictive model by incorporating either 2 or 4 lagged values of the comment count variable to forecast the price of Bitcoin.</a:t>
            </a:r>
          </a:p>
        </p:txBody>
      </p:sp>
    </p:spTree>
    <p:extLst>
      <p:ext uri="{BB962C8B-B14F-4D97-AF65-F5344CB8AC3E}">
        <p14:creationId xmlns:p14="http://schemas.microsoft.com/office/powerpoint/2010/main" val="3053776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541F-5C66-13BD-C01E-77A89E60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475" y="202293"/>
            <a:ext cx="6284320" cy="725349"/>
          </a:xfrm>
        </p:spPr>
        <p:txBody>
          <a:bodyPr>
            <a:normAutofit/>
          </a:bodyPr>
          <a:lstStyle/>
          <a:p>
            <a:pPr algn="ctr"/>
            <a:r>
              <a:rPr lang="en-AU" sz="3200" dirty="0"/>
              <a:t>RESEARCH QUESTION 1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5943-B867-CCF7-E993-AD3A6189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475" y="852055"/>
            <a:ext cx="6284320" cy="3888061"/>
          </a:xfrm>
        </p:spPr>
        <p:txBody>
          <a:bodyPr>
            <a:normAutofit/>
          </a:bodyPr>
          <a:lstStyle/>
          <a:p>
            <a:r>
              <a:rPr lang="en-AU" sz="2000" dirty="0"/>
              <a:t>Up to this point, we have addressed the following question:</a:t>
            </a:r>
            <a:br>
              <a:rPr lang="en-AU" sz="2000" dirty="0"/>
            </a:br>
            <a:r>
              <a:rPr lang="en-US" sz="2000" i="1" u="sng" dirty="0"/>
              <a:t>Does a correlation exist between the number of comments made in YouTube and the price movements of Bitcoin ?</a:t>
            </a:r>
          </a:p>
          <a:p>
            <a:r>
              <a:rPr lang="en-US" sz="2000" dirty="0"/>
              <a:t>Based on the results of the Granger Causality Test conducted on our dependent and independent variables, we can confidently conclude that there is a significant Granger Causality relationship between the variables. This implies that the number of comments posted on YouTube have the ability to explain or potentially predict the price movements of Bitcoin.</a:t>
            </a:r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96369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541F-5C66-13BD-C01E-77A89E60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475" y="202293"/>
            <a:ext cx="6284320" cy="725349"/>
          </a:xfrm>
        </p:spPr>
        <p:txBody>
          <a:bodyPr>
            <a:normAutofit/>
          </a:bodyPr>
          <a:lstStyle/>
          <a:p>
            <a:pPr algn="ctr"/>
            <a:r>
              <a:rPr lang="en-AU" sz="32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5943-B867-CCF7-E993-AD3A6189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475" y="852055"/>
            <a:ext cx="6284320" cy="3888061"/>
          </a:xfrm>
        </p:spPr>
        <p:txBody>
          <a:bodyPr>
            <a:normAutofit/>
          </a:bodyPr>
          <a:lstStyle/>
          <a:p>
            <a:r>
              <a:rPr lang="en-AU" sz="2000" dirty="0"/>
              <a:t>Moving forward, our primary focus will be directed towards addressing the second question:</a:t>
            </a:r>
            <a:br>
              <a:rPr lang="en-AU" sz="2000" dirty="0"/>
            </a:br>
            <a:r>
              <a:rPr lang="en-US" sz="2000" i="1" u="sng" dirty="0"/>
              <a:t>To what extent can social sentiment on YouTube be used as a predictive indicator for Bitcoin’s price action?</a:t>
            </a:r>
          </a:p>
          <a:p>
            <a:r>
              <a:rPr lang="en-US" sz="2000" dirty="0"/>
              <a:t>The future work will be including the following steps:</a:t>
            </a:r>
          </a:p>
          <a:p>
            <a:pPr lvl="2" indent="-342900">
              <a:buFont typeface="+mj-lt"/>
              <a:buAutoNum type="arabicPeriod"/>
            </a:pPr>
            <a:r>
              <a:rPr lang="en-US" sz="1600" dirty="0"/>
              <a:t>Preprocessing of YouTube comments for Natural Language Processing purposes.</a:t>
            </a:r>
          </a:p>
          <a:p>
            <a:pPr lvl="2" indent="-342900">
              <a:buFont typeface="+mj-lt"/>
              <a:buAutoNum type="arabicPeriod"/>
            </a:pPr>
            <a:r>
              <a:rPr lang="en-US" sz="1600" dirty="0"/>
              <a:t>Classifying the comments to exclude those that are not relevant.</a:t>
            </a:r>
          </a:p>
          <a:p>
            <a:pPr lvl="2" indent="-342900">
              <a:buFont typeface="+mj-lt"/>
              <a:buAutoNum type="arabicPeriod"/>
            </a:pPr>
            <a:r>
              <a:rPr lang="en-AU" sz="1600" dirty="0"/>
              <a:t>Conducting a sentiment analysis to obtain sentiment scores.</a:t>
            </a:r>
          </a:p>
          <a:p>
            <a:pPr lvl="2" indent="-342900">
              <a:buFont typeface="+mj-lt"/>
              <a:buAutoNum type="arabicPeriod"/>
            </a:pPr>
            <a:r>
              <a:rPr lang="en-AU" sz="1600" dirty="0"/>
              <a:t>Performing a lead-lag analysis to explore the relationship between social sentiment and bitcoin price.</a:t>
            </a:r>
          </a:p>
        </p:txBody>
      </p:sp>
    </p:spTree>
    <p:extLst>
      <p:ext uri="{BB962C8B-B14F-4D97-AF65-F5344CB8AC3E}">
        <p14:creationId xmlns:p14="http://schemas.microsoft.com/office/powerpoint/2010/main" val="198849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5109-786D-62CB-4FCA-A2F6A31C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MOTIVATION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8968-5531-553E-AE6F-C6DEC3DA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motivation behind our project stems from the realization that Bitcoin price predictions rely on numerous metrics such as; </a:t>
            </a:r>
            <a:r>
              <a:rPr lang="en-US" sz="1800" b="1" u="sng" dirty="0"/>
              <a:t>Moving Averages</a:t>
            </a:r>
            <a:r>
              <a:rPr lang="en-US" sz="1800" dirty="0"/>
              <a:t>, </a:t>
            </a:r>
            <a:r>
              <a:rPr lang="en-US" sz="1800" b="1" u="sng" dirty="0"/>
              <a:t>Relative Strength Index (RSI)</a:t>
            </a:r>
            <a:r>
              <a:rPr lang="en-US" sz="1800" dirty="0"/>
              <a:t>, </a:t>
            </a:r>
            <a:r>
              <a:rPr lang="en-US" sz="1800" b="1" u="sng" dirty="0"/>
              <a:t>Trading Volume</a:t>
            </a:r>
            <a:r>
              <a:rPr lang="en-US" sz="1800" dirty="0"/>
              <a:t>, </a:t>
            </a:r>
            <a:r>
              <a:rPr lang="en-US" sz="1800" b="1" u="sng" dirty="0"/>
              <a:t>Trading Patterns</a:t>
            </a:r>
            <a:r>
              <a:rPr lang="en-US" sz="1800" dirty="0"/>
              <a:t>. Upon existing approaches, we believe that </a:t>
            </a:r>
            <a:r>
              <a:rPr lang="en-US" sz="1800" b="1" u="sng" dirty="0"/>
              <a:t>Social Sentiment</a:t>
            </a:r>
            <a:r>
              <a:rPr lang="en-US" sz="1800" dirty="0"/>
              <a:t> also holds an immense potential as an additional influential factor.</a:t>
            </a:r>
          </a:p>
          <a:p>
            <a:r>
              <a:rPr lang="en-US" sz="1800" dirty="0"/>
              <a:t>By exploring the </a:t>
            </a:r>
            <a:r>
              <a:rPr lang="en-US" sz="1800" b="1" u="sng" dirty="0"/>
              <a:t>relationship between social sentiment and the price action of Bitcoin</a:t>
            </a:r>
            <a:r>
              <a:rPr lang="en-US" sz="1800" dirty="0"/>
              <a:t>, we aim to uncover valuable insights that can enhance the accuracy of price predictions.</a:t>
            </a:r>
          </a:p>
          <a:p>
            <a:r>
              <a:rPr lang="en-US" sz="1800" dirty="0"/>
              <a:t>Through understanding how public sentiment impacts Bitcoin’s value, we can contribute to a more comprehensive understanding of the cryptocurrency market and </a:t>
            </a:r>
            <a:r>
              <a:rPr lang="en-US" sz="1800" b="1" u="sng" dirty="0"/>
              <a:t>empower investors with actionable insights </a:t>
            </a:r>
            <a:r>
              <a:rPr lang="en-US" sz="1800" dirty="0"/>
              <a:t>for informed decision-making.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33349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DEED-DB62-B4BD-B411-7EDFADAF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342320"/>
            <a:ext cx="8246070" cy="30408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4800" b="1" i="1" dirty="0">
                <a:latin typeface="Algerian" panose="04020705040A02060702" pitchFamily="82" charset="0"/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2175224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clipart, font, graphics, emoticon&#10;&#10;Description automatically generated">
            <a:extLst>
              <a:ext uri="{FF2B5EF4-FFF2-40B4-BE49-F238E27FC236}">
                <a16:creationId xmlns:a16="http://schemas.microsoft.com/office/drawing/2014/main" id="{EFA8E179-F131-8D17-26AB-3FCDB34A7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9143980" cy="5143490"/>
          </a:xfrm>
          <a:noFill/>
        </p:spPr>
      </p:pic>
    </p:spTree>
    <p:extLst>
      <p:ext uri="{BB962C8B-B14F-4D97-AF65-F5344CB8AC3E}">
        <p14:creationId xmlns:p14="http://schemas.microsoft.com/office/powerpoint/2010/main" val="13206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1FE9-535B-07B0-22C2-B12C93A1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OBJECTIVES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BC75-12B2-2946-74B2-39B0EEF9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Investigating the correlation between the </a:t>
            </a:r>
            <a:r>
              <a:rPr lang="en-US" sz="2000" b="1" u="sng" dirty="0"/>
              <a:t>volume of YouTube comments and market conditions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Studying the correlation between the </a:t>
            </a:r>
            <a:r>
              <a:rPr lang="en-US" sz="2000" b="1" u="sng" dirty="0"/>
              <a:t>quantity of YouTube videos and the price of Bitcoin</a:t>
            </a:r>
            <a:r>
              <a:rPr lang="en-US" sz="2000" dirty="0"/>
              <a:t>.</a:t>
            </a:r>
            <a:endParaRPr lang="en-AU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Exploring the relationship between the </a:t>
            </a:r>
            <a:r>
              <a:rPr lang="en-US" sz="2000" b="1" u="sng" dirty="0"/>
              <a:t>sentiment score of YouTube comments and the price movement of Bitcoin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727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WHAT’S BITCOIN?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Bitcoin is a </a:t>
            </a:r>
            <a:r>
              <a:rPr lang="en-US" sz="2000" b="1" u="sng" dirty="0"/>
              <a:t>digital asset</a:t>
            </a:r>
            <a:r>
              <a:rPr lang="en-US" sz="2000" dirty="0"/>
              <a:t> that operates on a </a:t>
            </a:r>
            <a:r>
              <a:rPr lang="en-US" sz="2000" b="1" u="sng" dirty="0"/>
              <a:t>decentralized network</a:t>
            </a:r>
            <a:r>
              <a:rPr lang="en-US" sz="2000" dirty="0"/>
              <a:t>, enabling individuals to </a:t>
            </a:r>
            <a:r>
              <a:rPr lang="en-US" sz="2000" b="1" u="sng" dirty="0"/>
              <a:t>store and transfer value</a:t>
            </a:r>
            <a:r>
              <a:rPr lang="en-US" sz="2000" dirty="0"/>
              <a:t> without the need for </a:t>
            </a:r>
            <a:r>
              <a:rPr lang="en-US" sz="2000" b="1" u="sng" dirty="0"/>
              <a:t>intermediaries</a:t>
            </a:r>
            <a:r>
              <a:rPr lang="en-US" sz="2000" dirty="0"/>
              <a:t> such as traditional banks.</a:t>
            </a:r>
          </a:p>
          <a:p>
            <a:r>
              <a:rPr lang="en-US" sz="2000" dirty="0"/>
              <a:t>Bitcoin (AKA Digital Gold) </a:t>
            </a:r>
            <a:r>
              <a:rPr lang="en-US" sz="2000" b="1" u="sng" dirty="0"/>
              <a:t>can be bought, sold and stored in digital wallets</a:t>
            </a:r>
            <a:r>
              <a:rPr lang="en-US" sz="2000" dirty="0"/>
              <a:t>. Also, its value can fluctuate based on market demand and other factors.</a:t>
            </a:r>
          </a:p>
          <a:p>
            <a:r>
              <a:rPr lang="en-US" sz="2000" dirty="0"/>
              <a:t>As of today, Bitcoin’s market cap is at </a:t>
            </a:r>
            <a:r>
              <a:rPr lang="en-US" sz="2000" b="1" u="sng" dirty="0"/>
              <a:t>$521.23B</a:t>
            </a:r>
          </a:p>
          <a:p>
            <a:r>
              <a:rPr lang="en-US" sz="2000" dirty="0"/>
              <a:t>The total cryptocurrency market cap is at around </a:t>
            </a:r>
            <a:r>
              <a:rPr lang="en-US" sz="2000" b="1" u="sng" dirty="0"/>
              <a:t>$1.13T</a:t>
            </a:r>
          </a:p>
          <a:p>
            <a:r>
              <a:rPr lang="en-US" sz="2000" dirty="0"/>
              <a:t>For comparison; Gold’s market cap is at </a:t>
            </a:r>
            <a:r>
              <a:rPr lang="en-US" sz="2000" b="1" u="sng" dirty="0"/>
              <a:t>$13.3T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4A02-6AD2-4F87-2823-5CC17A78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YOUTUBE AS A SOURCE?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BCDD-C0F0-486A-D96C-100BEA0A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Three primary social media platforms contribute to the expansion of the crypto community: </a:t>
            </a:r>
            <a:r>
              <a:rPr lang="en-US" sz="2000" b="1" u="sng" dirty="0"/>
              <a:t>Twitter</a:t>
            </a:r>
            <a:r>
              <a:rPr lang="en-US" sz="2000" dirty="0"/>
              <a:t>, </a:t>
            </a:r>
            <a:r>
              <a:rPr lang="en-US" sz="2000" b="1" u="sng" dirty="0"/>
              <a:t>YouTube</a:t>
            </a:r>
            <a:r>
              <a:rPr lang="en-US" sz="2000" dirty="0"/>
              <a:t>, </a:t>
            </a:r>
            <a:r>
              <a:rPr lang="en-US" sz="2000" b="1" u="sng" dirty="0"/>
              <a:t>Reddit</a:t>
            </a:r>
            <a:r>
              <a:rPr lang="en-US" sz="2000" dirty="0"/>
              <a:t>.</a:t>
            </a:r>
          </a:p>
          <a:p>
            <a:r>
              <a:rPr lang="en-US" sz="2000" dirty="0"/>
              <a:t>Based on a literature review, it is evident that numerous sentiment analysis studies </a:t>
            </a:r>
            <a:r>
              <a:rPr lang="en-US" sz="2000" b="1" u="sng" dirty="0"/>
              <a:t>primarily utilize Twitter as the main data source</a:t>
            </a:r>
            <a:r>
              <a:rPr lang="en-US" sz="2000" dirty="0"/>
              <a:t>. This preference is attributed to the presence of </a:t>
            </a:r>
            <a:r>
              <a:rPr lang="en-US" sz="2000" b="1" u="sng" dirty="0"/>
              <a:t>hashtags</a:t>
            </a:r>
            <a:r>
              <a:rPr lang="en-US" sz="2000" dirty="0"/>
              <a:t> on Twitter. The use of hashtags makes data collection and preprocessing for sentiment analysis relatively easier compared to other sources.</a:t>
            </a:r>
          </a:p>
          <a:p>
            <a:r>
              <a:rPr lang="en-US" sz="2000" dirty="0"/>
              <a:t>Due to the challenge of retrieving relevant data without the use of </a:t>
            </a:r>
            <a:r>
              <a:rPr lang="en-US" sz="2000" dirty="0" err="1"/>
              <a:t>hasthags</a:t>
            </a:r>
            <a:r>
              <a:rPr lang="en-US" sz="2000" dirty="0"/>
              <a:t>, many researchers tend to avoid using YouTube as a source for sentiment analysis. However, </a:t>
            </a:r>
            <a:r>
              <a:rPr lang="en-US" sz="2000" b="1" u="sng" dirty="0"/>
              <a:t>we strongly believe that YouTube holds significant value as a source for studying the impact of social sentiment on bitcoin’s price action</a:t>
            </a:r>
            <a:r>
              <a:rPr lang="en-US" sz="2000" dirty="0"/>
              <a:t>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39123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0A70-773E-3E23-7A61-CA766735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43" y="761814"/>
            <a:ext cx="8246070" cy="763526"/>
          </a:xfrm>
        </p:spPr>
        <p:txBody>
          <a:bodyPr>
            <a:normAutofit/>
          </a:bodyPr>
          <a:lstStyle/>
          <a:p>
            <a:r>
              <a:rPr lang="en-US" sz="3200" dirty="0"/>
              <a:t>RESEARCH QUESTIONS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11BB-27AE-80E9-05CA-EFAF67AC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843" y="1594612"/>
            <a:ext cx="8246070" cy="3040896"/>
          </a:xfrm>
        </p:spPr>
        <p:txBody>
          <a:bodyPr>
            <a:normAutofit/>
          </a:bodyPr>
          <a:lstStyle/>
          <a:p>
            <a:r>
              <a:rPr lang="en-US" sz="2400" dirty="0"/>
              <a:t>Does a correlation exist between the number of comments made in YouTube and the price movements of Bitcoin 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To what extent can social sentiment on YouTube be used as a predictive indicator for Bitcoin’s price action?</a:t>
            </a:r>
          </a:p>
          <a:p>
            <a:endParaRPr lang="en-US" sz="2400" dirty="0"/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4981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FE7D-567A-6F7A-4D21-9A992032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RELATED WORK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55F4-5097-70A3-07CB-03778502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Effect of Sentiment on Bitcoin Price Formation by Brian Perry-Carrera (2018)</a:t>
            </a:r>
            <a:endParaRPr lang="en-US" sz="2000" dirty="0"/>
          </a:p>
          <a:p>
            <a:r>
              <a:rPr lang="en-AU" sz="2000" dirty="0"/>
              <a:t>The study period is December 1</a:t>
            </a:r>
            <a:r>
              <a:rPr lang="en-AU" sz="2000" baseline="30000" dirty="0"/>
              <a:t>st</a:t>
            </a:r>
            <a:r>
              <a:rPr lang="en-AU" sz="2000" dirty="0"/>
              <a:t> 2017 and December 31</a:t>
            </a:r>
            <a:r>
              <a:rPr lang="en-AU" sz="2000" baseline="30000" dirty="0"/>
              <a:t>st</a:t>
            </a:r>
            <a:r>
              <a:rPr lang="en-AU" sz="2000" dirty="0"/>
              <a:t> 2017</a:t>
            </a:r>
          </a:p>
          <a:p>
            <a:r>
              <a:rPr lang="en-AU" sz="2000" dirty="0"/>
              <a:t>Performing sentiment analysis over </a:t>
            </a:r>
            <a:r>
              <a:rPr lang="en-AU" sz="2000" b="1" u="sng" dirty="0"/>
              <a:t>500,000 tweets</a:t>
            </a:r>
          </a:p>
          <a:p>
            <a:r>
              <a:rPr lang="en-AU" sz="2000" dirty="0"/>
              <a:t>Uses a lexicon and rule-based sentiment tool that is specifically attuned to sentiments expressed in social media, namely </a:t>
            </a:r>
            <a:r>
              <a:rPr lang="en-AU" sz="2000" b="1" u="sng" dirty="0"/>
              <a:t>VADER</a:t>
            </a:r>
            <a:r>
              <a:rPr lang="en-AU" sz="2000" dirty="0"/>
              <a:t> (Valence Aware Dictionary and </a:t>
            </a:r>
            <a:r>
              <a:rPr lang="en-AU" sz="2000" dirty="0" err="1"/>
              <a:t>sEntiment</a:t>
            </a:r>
            <a:r>
              <a:rPr lang="en-AU" sz="2000" dirty="0"/>
              <a:t> Reasoner)</a:t>
            </a:r>
          </a:p>
          <a:p>
            <a:r>
              <a:rPr lang="en-AU" sz="2000" dirty="0"/>
              <a:t>Additionally studies the correlation between </a:t>
            </a:r>
            <a:r>
              <a:rPr lang="en-AU" sz="2000" b="1" u="sng" dirty="0"/>
              <a:t>Gold futures</a:t>
            </a:r>
            <a:r>
              <a:rPr lang="en-AU" sz="2000" dirty="0"/>
              <a:t> and </a:t>
            </a:r>
            <a:r>
              <a:rPr lang="en-AU" sz="2000" b="1" u="sng" dirty="0"/>
              <a:t>Bitcoin</a:t>
            </a:r>
            <a:r>
              <a:rPr lang="en-AU" sz="2000" dirty="0"/>
              <a:t> price action</a:t>
            </a:r>
          </a:p>
          <a:p>
            <a:r>
              <a:rPr lang="en-AU" sz="2000" dirty="0"/>
              <a:t>Concludes that while the </a:t>
            </a:r>
            <a:r>
              <a:rPr lang="en-AU" sz="2000" b="1" u="sng" dirty="0"/>
              <a:t>gold futures is negatively related to the price of bitcoin</a:t>
            </a:r>
            <a:r>
              <a:rPr lang="en-AU" sz="2000" dirty="0"/>
              <a:t>, there is a </a:t>
            </a:r>
            <a:r>
              <a:rPr lang="en-AU" sz="2000" b="1" u="sng" dirty="0"/>
              <a:t>positive relationship between the sentiment and the bitcoin price</a:t>
            </a:r>
            <a:r>
              <a:rPr lang="en-A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047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85F4-FB63-AB94-B1FA-5075CE2B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RELATED WORK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3936-4690-0A97-B951-6DB436389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Interplay between Social Media Sentiment and the Cryptocurrency Market by Lukas Eisner (2019)</a:t>
            </a:r>
            <a:endParaRPr lang="en-US" sz="2000" dirty="0"/>
          </a:p>
          <a:p>
            <a:r>
              <a:rPr lang="en-AU" sz="2000" dirty="0"/>
              <a:t>Running a Multi-Class Sentiment Analysis (positive, neutral and negative) on Tweets that is scraped for </a:t>
            </a:r>
            <a:r>
              <a:rPr lang="en-AU" sz="2000" b="1" u="sng" dirty="0"/>
              <a:t>20 different cryptocurrencies</a:t>
            </a:r>
            <a:r>
              <a:rPr lang="en-AU" sz="2000" dirty="0"/>
              <a:t> (BTC, ETH, XRP etc.)</a:t>
            </a:r>
          </a:p>
          <a:p>
            <a:r>
              <a:rPr lang="en-AU" sz="2000" dirty="0"/>
              <a:t>The models used for sentiment analysis; </a:t>
            </a:r>
            <a:r>
              <a:rPr lang="en-AU" sz="2000" b="1" u="sng" dirty="0"/>
              <a:t>Naïve Bayes</a:t>
            </a:r>
            <a:r>
              <a:rPr lang="en-AU" sz="2000" dirty="0"/>
              <a:t>, </a:t>
            </a:r>
            <a:r>
              <a:rPr lang="en-AU" sz="2000" b="1" u="sng" dirty="0"/>
              <a:t>Logistic Regression</a:t>
            </a:r>
            <a:r>
              <a:rPr lang="en-AU" sz="2000" dirty="0"/>
              <a:t> </a:t>
            </a:r>
            <a:r>
              <a:rPr lang="en-AU" sz="2000" b="1" u="sng" dirty="0"/>
              <a:t>Classification Tree</a:t>
            </a:r>
            <a:r>
              <a:rPr lang="en-AU" sz="2000" dirty="0"/>
              <a:t>, </a:t>
            </a:r>
            <a:r>
              <a:rPr lang="en-AU" sz="2000" b="1" u="sng" dirty="0"/>
              <a:t>Random Forest</a:t>
            </a:r>
            <a:r>
              <a:rPr lang="en-AU" sz="2000" dirty="0"/>
              <a:t>, </a:t>
            </a:r>
            <a:r>
              <a:rPr lang="en-AU" sz="2000" b="1" u="sng" dirty="0"/>
              <a:t>Gradient Boosting</a:t>
            </a:r>
            <a:r>
              <a:rPr lang="en-AU" sz="2000" dirty="0"/>
              <a:t>, </a:t>
            </a:r>
            <a:r>
              <a:rPr lang="en-AU" sz="2000" b="1" u="sng" dirty="0"/>
              <a:t>Support Vector Machine</a:t>
            </a:r>
            <a:r>
              <a:rPr lang="en-AU" sz="2000" dirty="0"/>
              <a:t> and </a:t>
            </a:r>
            <a:r>
              <a:rPr lang="en-AU" sz="2000" b="1" u="sng" dirty="0"/>
              <a:t>Convolutional Neural Network</a:t>
            </a:r>
          </a:p>
          <a:p>
            <a:r>
              <a:rPr lang="en-AU" sz="2000" dirty="0"/>
              <a:t>Concludes that through a </a:t>
            </a:r>
            <a:r>
              <a:rPr lang="en-AU" sz="2000" b="1" u="sng" dirty="0"/>
              <a:t>lead-lag analysis</a:t>
            </a:r>
            <a:r>
              <a:rPr lang="en-AU" sz="2000" dirty="0"/>
              <a:t> there is a </a:t>
            </a:r>
            <a:r>
              <a:rPr lang="en-AU" sz="2000" b="1" u="sng" dirty="0"/>
              <a:t>cross-correlation</a:t>
            </a:r>
            <a:r>
              <a:rPr lang="en-AU" sz="2000" dirty="0"/>
              <a:t> between the sentiment score and the market value. It is however a </a:t>
            </a:r>
            <a:r>
              <a:rPr lang="en-AU" sz="2000" b="1" u="sng" dirty="0"/>
              <a:t>complex interaction</a:t>
            </a:r>
            <a:r>
              <a:rPr lang="en-AU" sz="2000" dirty="0"/>
              <a:t> with a shifting lead-lag structure.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2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771C-5472-C525-F1EB-9C3D050B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CONTRIBUTION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3B48-C15F-9330-66CB-7B5F31AB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While previous researches have primarily focused on analyzing social sentiment through </a:t>
            </a:r>
            <a:r>
              <a:rPr lang="en-US" sz="2000" b="1" u="sng" dirty="0"/>
              <a:t>Twitter data</a:t>
            </a:r>
            <a:r>
              <a:rPr lang="en-US" sz="2000" dirty="0"/>
              <a:t>, our study takes a different approach by utilizing </a:t>
            </a:r>
            <a:r>
              <a:rPr lang="en-US" sz="2000" b="1" u="sng" dirty="0"/>
              <a:t>YouTube comments </a:t>
            </a:r>
            <a:r>
              <a:rPr lang="en-US" sz="2000" dirty="0"/>
              <a:t>as the primary source of data.</a:t>
            </a:r>
          </a:p>
          <a:p>
            <a:r>
              <a:rPr lang="en-US" sz="2000" dirty="0"/>
              <a:t>In contrast to the common practice of conducting studies </a:t>
            </a:r>
            <a:r>
              <a:rPr lang="en-US" sz="2000" b="1" u="sng" dirty="0"/>
              <a:t>over monthly or yearly periods</a:t>
            </a:r>
            <a:r>
              <a:rPr lang="en-US" sz="2000" dirty="0"/>
              <a:t>, we have opted for a </a:t>
            </a:r>
            <a:r>
              <a:rPr lang="en-US" sz="2000" b="1" u="sng" dirty="0"/>
              <a:t>4-year study period </a:t>
            </a:r>
            <a:r>
              <a:rPr lang="en-US" sz="2000" dirty="0"/>
              <a:t>to gain a comprehensive understanding of the volatility.</a:t>
            </a:r>
          </a:p>
          <a:p>
            <a:r>
              <a:rPr lang="en-US" sz="2000" dirty="0"/>
              <a:t>While sentiment analysis is typically conducted using common tools such as </a:t>
            </a:r>
            <a:r>
              <a:rPr lang="en-US" sz="2000" b="1" u="sng" dirty="0"/>
              <a:t>Support Vector Machines</a:t>
            </a:r>
            <a:r>
              <a:rPr lang="en-US" sz="2000" dirty="0"/>
              <a:t>, </a:t>
            </a:r>
            <a:r>
              <a:rPr lang="en-US" sz="2000" b="1" u="sng" dirty="0"/>
              <a:t>Random Forest</a:t>
            </a:r>
            <a:r>
              <a:rPr lang="en-US" sz="2000" dirty="0"/>
              <a:t>, </a:t>
            </a:r>
            <a:r>
              <a:rPr lang="en-US" sz="2000" b="1" u="sng" dirty="0"/>
              <a:t>Logistic Regression</a:t>
            </a:r>
            <a:r>
              <a:rPr lang="en-US" sz="2000" dirty="0"/>
              <a:t>, </a:t>
            </a:r>
            <a:r>
              <a:rPr lang="en-US" sz="2000" b="1" u="sng" dirty="0"/>
              <a:t>CNN</a:t>
            </a:r>
            <a:r>
              <a:rPr lang="en-US" sz="2000" dirty="0"/>
              <a:t>, or lexicon-based tools like </a:t>
            </a:r>
            <a:r>
              <a:rPr lang="en-US" sz="2000" b="1" u="sng" dirty="0"/>
              <a:t>VADER</a:t>
            </a:r>
            <a:r>
              <a:rPr lang="en-US" sz="2000" dirty="0"/>
              <a:t>, our approach will be centered around leveraging advanced tools such as </a:t>
            </a:r>
            <a:r>
              <a:rPr lang="en-US" sz="2000" b="1" u="sng" dirty="0"/>
              <a:t>GPT-3</a:t>
            </a:r>
            <a:r>
              <a:rPr lang="en-US" sz="2000" dirty="0"/>
              <a:t> or </a:t>
            </a:r>
            <a:r>
              <a:rPr lang="en-US" sz="2000" b="1" u="sng" dirty="0" err="1"/>
              <a:t>RoBERTA</a:t>
            </a:r>
            <a:r>
              <a:rPr lang="en-US" sz="2000" dirty="0"/>
              <a:t> for more accurate sentiment analysis.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3802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1534</Words>
  <Application>Microsoft Office PowerPoint</Application>
  <PresentationFormat>On-screen Show (16:9)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Algerian</vt:lpstr>
      <vt:lpstr>Arial</vt:lpstr>
      <vt:lpstr>Calibri</vt:lpstr>
      <vt:lpstr>Times New Roman</vt:lpstr>
      <vt:lpstr>Office Theme</vt:lpstr>
      <vt:lpstr>Impact of Social Consensus on  Bitcoin Price Action </vt:lpstr>
      <vt:lpstr>MOTIVATION</vt:lpstr>
      <vt:lpstr>OBJECTIVES</vt:lpstr>
      <vt:lpstr>WHAT’S BITCOIN?</vt:lpstr>
      <vt:lpstr>WHY YOUTUBE AS A SOURCE?</vt:lpstr>
      <vt:lpstr>RESEARCH QUESTIONS</vt:lpstr>
      <vt:lpstr>RELATED WORK</vt:lpstr>
      <vt:lpstr>RELATED WORK</vt:lpstr>
      <vt:lpstr>CONTRIBUTION</vt:lpstr>
      <vt:lpstr>NUMBERS</vt:lpstr>
      <vt:lpstr>WORKFLOW</vt:lpstr>
      <vt:lpstr>GRAPHS</vt:lpstr>
      <vt:lpstr>GRAPHS</vt:lpstr>
      <vt:lpstr>GRANGER CAUSALITY TEST</vt:lpstr>
      <vt:lpstr>ADF TEST RESULTS</vt:lpstr>
      <vt:lpstr>ENSURING STATIONARITY</vt:lpstr>
      <vt:lpstr>GRANGER CAUSALITY </vt:lpstr>
      <vt:lpstr>RESEARCH QUESTION 1 ADDRESSED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2023-05-18T11:15:12Z</dcterms:modified>
</cp:coreProperties>
</file>