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71" r:id="rId2"/>
    <p:sldId id="257" r:id="rId3"/>
    <p:sldId id="273" r:id="rId4"/>
    <p:sldId id="258" r:id="rId5"/>
    <p:sldId id="259" r:id="rId6"/>
    <p:sldId id="261" r:id="rId7"/>
    <p:sldId id="283" r:id="rId8"/>
    <p:sldId id="284" r:id="rId9"/>
    <p:sldId id="281" r:id="rId10"/>
    <p:sldId id="262" r:id="rId11"/>
    <p:sldId id="279" r:id="rId12"/>
    <p:sldId id="280" r:id="rId13"/>
    <p:sldId id="268" r:id="rId14"/>
    <p:sldId id="270" r:id="rId15"/>
    <p:sldId id="28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2A82A9F-211D-4857-B991-536340C405B5}">
          <p14:sldIdLst>
            <p14:sldId id="271"/>
            <p14:sldId id="257"/>
            <p14:sldId id="273"/>
            <p14:sldId id="258"/>
            <p14:sldId id="259"/>
            <p14:sldId id="261"/>
            <p14:sldId id="283"/>
            <p14:sldId id="284"/>
            <p14:sldId id="281"/>
            <p14:sldId id="262"/>
            <p14:sldId id="279"/>
            <p14:sldId id="280"/>
            <p14:sldId id="268"/>
            <p14:sldId id="270"/>
            <p14:sldId id="282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2D5E"/>
    <a:srgbClr val="5B2C5E"/>
    <a:srgbClr val="8EC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E6F88-9892-4DBE-824B-1B1F512758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EA019-619F-465D-9712-16287B3F762E}">
      <dgm:prSet/>
      <dgm:spPr>
        <a:solidFill>
          <a:srgbClr val="8EC47E"/>
        </a:solidFill>
      </dgm:spPr>
      <dgm:t>
        <a:bodyPr/>
        <a:lstStyle/>
        <a:p>
          <a:r>
            <a:rPr lang="en-US" b="0" i="0" dirty="0"/>
            <a:t>Prediction of the Lung Cancer patient’s current next 5 years risks using clinical and genetic data based on Machine Learning algorithms. </a:t>
          </a:r>
          <a:endParaRPr lang="en-US" dirty="0"/>
        </a:p>
      </dgm:t>
    </dgm:pt>
    <dgm:pt modelId="{CEA82BE6-6FDF-49D0-A917-3A16F074E01C}" type="parTrans" cxnId="{C45350AB-A523-4393-AA5C-D08AEB60BCDE}">
      <dgm:prSet/>
      <dgm:spPr/>
      <dgm:t>
        <a:bodyPr/>
        <a:lstStyle/>
        <a:p>
          <a:endParaRPr lang="en-US"/>
        </a:p>
      </dgm:t>
    </dgm:pt>
    <dgm:pt modelId="{E7BB1FD6-1851-44D8-922A-5ABA062153F2}" type="sibTrans" cxnId="{C45350AB-A523-4393-AA5C-D08AEB60BCDE}">
      <dgm:prSet/>
      <dgm:spPr/>
      <dgm:t>
        <a:bodyPr/>
        <a:lstStyle/>
        <a:p>
          <a:endParaRPr lang="en-US"/>
        </a:p>
      </dgm:t>
    </dgm:pt>
    <dgm:pt modelId="{FB24FE04-FE36-4887-9D2B-275C4B54DA88}">
      <dgm:prSet/>
      <dgm:spPr>
        <a:solidFill>
          <a:srgbClr val="8EC47E"/>
        </a:solidFill>
      </dgm:spPr>
      <dgm:t>
        <a:bodyPr/>
        <a:lstStyle/>
        <a:p>
          <a:r>
            <a:rPr lang="tr-TR"/>
            <a:t>Data obtained </a:t>
          </a:r>
          <a:r>
            <a:rPr lang="en-US"/>
            <a:t>from the</a:t>
          </a:r>
          <a:r>
            <a:rPr lang="tr-TR"/>
            <a:t> </a:t>
          </a:r>
          <a:r>
            <a:rPr lang="en-US"/>
            <a:t>publicly available Th</a:t>
          </a:r>
          <a:r>
            <a:rPr lang="tr-TR"/>
            <a:t>e </a:t>
          </a:r>
          <a:r>
            <a:rPr lang="en-US"/>
            <a:t>Cancer Genome Atlas (TCGA) database.</a:t>
          </a:r>
        </a:p>
      </dgm:t>
    </dgm:pt>
    <dgm:pt modelId="{E6B32B2C-9649-411C-8B63-203696AC11FE}" type="parTrans" cxnId="{131C75BC-A61E-4216-ABCB-DFDECA370272}">
      <dgm:prSet/>
      <dgm:spPr/>
      <dgm:t>
        <a:bodyPr/>
        <a:lstStyle/>
        <a:p>
          <a:endParaRPr lang="en-US"/>
        </a:p>
      </dgm:t>
    </dgm:pt>
    <dgm:pt modelId="{79EAB68B-EC4A-4256-B48E-F2A82822126E}" type="sibTrans" cxnId="{131C75BC-A61E-4216-ABCB-DFDECA370272}">
      <dgm:prSet/>
      <dgm:spPr/>
      <dgm:t>
        <a:bodyPr/>
        <a:lstStyle/>
        <a:p>
          <a:endParaRPr lang="en-US"/>
        </a:p>
      </dgm:t>
    </dgm:pt>
    <dgm:pt modelId="{BC0CDB18-2FDA-4C9B-A009-2BEE2868FE92}" type="pres">
      <dgm:prSet presAssocID="{849E6F88-9892-4DBE-824B-1B1F5127587E}" presName="linear" presStyleCnt="0">
        <dgm:presLayoutVars>
          <dgm:animLvl val="lvl"/>
          <dgm:resizeHandles val="exact"/>
        </dgm:presLayoutVars>
      </dgm:prSet>
      <dgm:spPr/>
    </dgm:pt>
    <dgm:pt modelId="{399DC697-2D90-40C5-AC4D-A9AD6CB88ECE}" type="pres">
      <dgm:prSet presAssocID="{7FCEA019-619F-465D-9712-16287B3F762E}" presName="parentText" presStyleLbl="node1" presStyleIdx="0" presStyleCnt="2" custLinFactNeighborY="-94251">
        <dgm:presLayoutVars>
          <dgm:chMax val="0"/>
          <dgm:bulletEnabled val="1"/>
        </dgm:presLayoutVars>
      </dgm:prSet>
      <dgm:spPr/>
    </dgm:pt>
    <dgm:pt modelId="{984E882A-1D1A-40CD-B486-ED892717369C}" type="pres">
      <dgm:prSet presAssocID="{E7BB1FD6-1851-44D8-922A-5ABA062153F2}" presName="spacer" presStyleCnt="0"/>
      <dgm:spPr/>
    </dgm:pt>
    <dgm:pt modelId="{B7690853-B8A3-4EDB-8408-19512CECEBA9}" type="pres">
      <dgm:prSet presAssocID="{FB24FE04-FE36-4887-9D2B-275C4B54DA8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6C9317-2DA6-4F42-8F55-6C3570326007}" type="presOf" srcId="{FB24FE04-FE36-4887-9D2B-275C4B54DA88}" destId="{B7690853-B8A3-4EDB-8408-19512CECEBA9}" srcOrd="0" destOrd="0" presId="urn:microsoft.com/office/officeart/2005/8/layout/vList2"/>
    <dgm:cxn modelId="{BDDB303A-6DCD-47DA-8BE9-F804B3F88B07}" type="presOf" srcId="{7FCEA019-619F-465D-9712-16287B3F762E}" destId="{399DC697-2D90-40C5-AC4D-A9AD6CB88ECE}" srcOrd="0" destOrd="0" presId="urn:microsoft.com/office/officeart/2005/8/layout/vList2"/>
    <dgm:cxn modelId="{263A6EA8-F3CA-4B83-822B-EBE5CB5A66D6}" type="presOf" srcId="{849E6F88-9892-4DBE-824B-1B1F5127587E}" destId="{BC0CDB18-2FDA-4C9B-A009-2BEE2868FE92}" srcOrd="0" destOrd="0" presId="urn:microsoft.com/office/officeart/2005/8/layout/vList2"/>
    <dgm:cxn modelId="{C45350AB-A523-4393-AA5C-D08AEB60BCDE}" srcId="{849E6F88-9892-4DBE-824B-1B1F5127587E}" destId="{7FCEA019-619F-465D-9712-16287B3F762E}" srcOrd="0" destOrd="0" parTransId="{CEA82BE6-6FDF-49D0-A917-3A16F074E01C}" sibTransId="{E7BB1FD6-1851-44D8-922A-5ABA062153F2}"/>
    <dgm:cxn modelId="{131C75BC-A61E-4216-ABCB-DFDECA370272}" srcId="{849E6F88-9892-4DBE-824B-1B1F5127587E}" destId="{FB24FE04-FE36-4887-9D2B-275C4B54DA88}" srcOrd="1" destOrd="0" parTransId="{E6B32B2C-9649-411C-8B63-203696AC11FE}" sibTransId="{79EAB68B-EC4A-4256-B48E-F2A82822126E}"/>
    <dgm:cxn modelId="{D1455D12-07B4-4576-B8EB-8BA156B1968A}" type="presParOf" srcId="{BC0CDB18-2FDA-4C9B-A009-2BEE2868FE92}" destId="{399DC697-2D90-40C5-AC4D-A9AD6CB88ECE}" srcOrd="0" destOrd="0" presId="urn:microsoft.com/office/officeart/2005/8/layout/vList2"/>
    <dgm:cxn modelId="{5704E2E7-7A9A-4A57-824A-1A210DCB5987}" type="presParOf" srcId="{BC0CDB18-2FDA-4C9B-A009-2BEE2868FE92}" destId="{984E882A-1D1A-40CD-B486-ED892717369C}" srcOrd="1" destOrd="0" presId="urn:microsoft.com/office/officeart/2005/8/layout/vList2"/>
    <dgm:cxn modelId="{8A5A31D8-CDA2-4537-8CA7-D392EBD76678}" type="presParOf" srcId="{BC0CDB18-2FDA-4C9B-A009-2BEE2868FE92}" destId="{B7690853-B8A3-4EDB-8408-19512CECE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46EA7-693B-48B7-AFD1-AC5685A50F9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A6048D-04AC-4107-A2DD-A288430AD08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Cleaning </a:t>
          </a:r>
          <a:endParaRPr lang="en-US"/>
        </a:p>
      </dgm:t>
    </dgm:pt>
    <dgm:pt modelId="{7594C05F-4652-42A3-9E81-B255141C72D9}" type="parTrans" cxnId="{86BE5CCF-012B-46C3-95BF-00A714E83EA5}">
      <dgm:prSet/>
      <dgm:spPr/>
      <dgm:t>
        <a:bodyPr/>
        <a:lstStyle/>
        <a:p>
          <a:endParaRPr lang="en-US"/>
        </a:p>
      </dgm:t>
    </dgm:pt>
    <dgm:pt modelId="{68E1EC63-140E-426E-A133-3BAB2C7E4F96}" type="sibTrans" cxnId="{86BE5CCF-012B-46C3-95BF-00A714E83EA5}">
      <dgm:prSet/>
      <dgm:spPr/>
      <dgm:t>
        <a:bodyPr/>
        <a:lstStyle/>
        <a:p>
          <a:endParaRPr lang="en-US"/>
        </a:p>
      </dgm:t>
    </dgm:pt>
    <dgm:pt modelId="{2D837349-C5C0-461D-AF24-21917E7DC74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Dealing with missing values</a:t>
          </a:r>
          <a:endParaRPr lang="en-US"/>
        </a:p>
      </dgm:t>
    </dgm:pt>
    <dgm:pt modelId="{1922CA41-2F93-4D74-9B66-98C779DE5EA0}" type="parTrans" cxnId="{4F9C5DE9-3F92-4391-BE4B-8795A87FF4F4}">
      <dgm:prSet/>
      <dgm:spPr/>
      <dgm:t>
        <a:bodyPr/>
        <a:lstStyle/>
        <a:p>
          <a:endParaRPr lang="en-US"/>
        </a:p>
      </dgm:t>
    </dgm:pt>
    <dgm:pt modelId="{82C54E9F-29ED-479B-8763-CB37FB372FD6}" type="sibTrans" cxnId="{4F9C5DE9-3F92-4391-BE4B-8795A87FF4F4}">
      <dgm:prSet/>
      <dgm:spPr/>
      <dgm:t>
        <a:bodyPr/>
        <a:lstStyle/>
        <a:p>
          <a:endParaRPr lang="en-US"/>
        </a:p>
      </dgm:t>
    </dgm:pt>
    <dgm:pt modelId="{4DABCC12-9E47-49C0-942F-D583A1EDFC1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Drop duplicate or useless features</a:t>
          </a:r>
          <a:endParaRPr lang="en-US"/>
        </a:p>
      </dgm:t>
    </dgm:pt>
    <dgm:pt modelId="{F82081E9-7D96-4DA5-AD2B-5194197D27BC}" type="parTrans" cxnId="{BBCAF593-EC05-4728-9658-0766AB4714AA}">
      <dgm:prSet/>
      <dgm:spPr/>
      <dgm:t>
        <a:bodyPr/>
        <a:lstStyle/>
        <a:p>
          <a:endParaRPr lang="en-US"/>
        </a:p>
      </dgm:t>
    </dgm:pt>
    <dgm:pt modelId="{EDB5B6F6-E89D-4406-B5D4-0F5577322EFD}" type="sibTrans" cxnId="{BBCAF593-EC05-4728-9658-0766AB4714AA}">
      <dgm:prSet/>
      <dgm:spPr/>
      <dgm:t>
        <a:bodyPr/>
        <a:lstStyle/>
        <a:p>
          <a:endParaRPr lang="en-US"/>
        </a:p>
      </dgm:t>
    </dgm:pt>
    <dgm:pt modelId="{43823D36-68B3-459A-BBE0-82799442186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Encoding</a:t>
          </a:r>
          <a:endParaRPr lang="en-US"/>
        </a:p>
      </dgm:t>
    </dgm:pt>
    <dgm:pt modelId="{06202489-BB27-4194-81E4-48387A1A2478}" type="parTrans" cxnId="{F047E6CF-7642-4D07-B0F8-B806D5571465}">
      <dgm:prSet/>
      <dgm:spPr/>
      <dgm:t>
        <a:bodyPr/>
        <a:lstStyle/>
        <a:p>
          <a:endParaRPr lang="en-US"/>
        </a:p>
      </dgm:t>
    </dgm:pt>
    <dgm:pt modelId="{BDBE9076-A8C3-443B-9E7D-BB3D43E1CE84}" type="sibTrans" cxnId="{F047E6CF-7642-4D07-B0F8-B806D5571465}">
      <dgm:prSet/>
      <dgm:spPr/>
      <dgm:t>
        <a:bodyPr/>
        <a:lstStyle/>
        <a:p>
          <a:endParaRPr lang="en-US"/>
        </a:p>
      </dgm:t>
    </dgm:pt>
    <dgm:pt modelId="{C6C59B9A-3127-4316-A6FA-A73EDDC7FA0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Splitting data for traning and testing</a:t>
          </a:r>
          <a:endParaRPr lang="en-US"/>
        </a:p>
      </dgm:t>
    </dgm:pt>
    <dgm:pt modelId="{B76A4B7F-5F37-4CAB-9C29-7355226FF5D8}" type="parTrans" cxnId="{6958D74B-138A-4EB2-A43B-D96490FE4184}">
      <dgm:prSet/>
      <dgm:spPr/>
      <dgm:t>
        <a:bodyPr/>
        <a:lstStyle/>
        <a:p>
          <a:endParaRPr lang="en-US"/>
        </a:p>
      </dgm:t>
    </dgm:pt>
    <dgm:pt modelId="{8E005EF6-9D8C-42CD-B2A9-C3AEE86FC65E}" type="sibTrans" cxnId="{6958D74B-138A-4EB2-A43B-D96490FE4184}">
      <dgm:prSet/>
      <dgm:spPr/>
      <dgm:t>
        <a:bodyPr/>
        <a:lstStyle/>
        <a:p>
          <a:endParaRPr lang="en-US"/>
        </a:p>
      </dgm:t>
    </dgm:pt>
    <dgm:pt modelId="{18838C70-095B-4A09-908D-506A7784E51C}" type="pres">
      <dgm:prSet presAssocID="{91246EA7-693B-48B7-AFD1-AC5685A50F9A}" presName="outerComposite" presStyleCnt="0">
        <dgm:presLayoutVars>
          <dgm:chMax val="5"/>
          <dgm:dir/>
          <dgm:resizeHandles val="exact"/>
        </dgm:presLayoutVars>
      </dgm:prSet>
      <dgm:spPr/>
    </dgm:pt>
    <dgm:pt modelId="{E51E1034-8B2B-41E8-9885-8C1234555404}" type="pres">
      <dgm:prSet presAssocID="{91246EA7-693B-48B7-AFD1-AC5685A50F9A}" presName="dummyMaxCanvas" presStyleCnt="0">
        <dgm:presLayoutVars/>
      </dgm:prSet>
      <dgm:spPr/>
    </dgm:pt>
    <dgm:pt modelId="{7674FBE2-9BD7-4233-848F-AACFC73CFD4F}" type="pres">
      <dgm:prSet presAssocID="{91246EA7-693B-48B7-AFD1-AC5685A50F9A}" presName="FiveNodes_1" presStyleLbl="node1" presStyleIdx="0" presStyleCnt="5">
        <dgm:presLayoutVars>
          <dgm:bulletEnabled val="1"/>
        </dgm:presLayoutVars>
      </dgm:prSet>
      <dgm:spPr/>
    </dgm:pt>
    <dgm:pt modelId="{F7AC708D-53A2-4E27-9CCF-561B3C4C28B0}" type="pres">
      <dgm:prSet presAssocID="{91246EA7-693B-48B7-AFD1-AC5685A50F9A}" presName="FiveNodes_2" presStyleLbl="node1" presStyleIdx="1" presStyleCnt="5">
        <dgm:presLayoutVars>
          <dgm:bulletEnabled val="1"/>
        </dgm:presLayoutVars>
      </dgm:prSet>
      <dgm:spPr/>
    </dgm:pt>
    <dgm:pt modelId="{5C139794-9BCB-4075-BAD6-F27C1FFD9215}" type="pres">
      <dgm:prSet presAssocID="{91246EA7-693B-48B7-AFD1-AC5685A50F9A}" presName="FiveNodes_3" presStyleLbl="node1" presStyleIdx="2" presStyleCnt="5">
        <dgm:presLayoutVars>
          <dgm:bulletEnabled val="1"/>
        </dgm:presLayoutVars>
      </dgm:prSet>
      <dgm:spPr/>
    </dgm:pt>
    <dgm:pt modelId="{5C8DE5DA-7AA6-4E5A-8C60-84F05B5433D7}" type="pres">
      <dgm:prSet presAssocID="{91246EA7-693B-48B7-AFD1-AC5685A50F9A}" presName="FiveNodes_4" presStyleLbl="node1" presStyleIdx="3" presStyleCnt="5">
        <dgm:presLayoutVars>
          <dgm:bulletEnabled val="1"/>
        </dgm:presLayoutVars>
      </dgm:prSet>
      <dgm:spPr/>
    </dgm:pt>
    <dgm:pt modelId="{490CEFA6-CBD7-478E-8F48-B2A876B22D50}" type="pres">
      <dgm:prSet presAssocID="{91246EA7-693B-48B7-AFD1-AC5685A50F9A}" presName="FiveNodes_5" presStyleLbl="node1" presStyleIdx="4" presStyleCnt="5">
        <dgm:presLayoutVars>
          <dgm:bulletEnabled val="1"/>
        </dgm:presLayoutVars>
      </dgm:prSet>
      <dgm:spPr/>
    </dgm:pt>
    <dgm:pt modelId="{7D979008-1726-4330-95B0-33B422D37BC4}" type="pres">
      <dgm:prSet presAssocID="{91246EA7-693B-48B7-AFD1-AC5685A50F9A}" presName="FiveConn_1-2" presStyleLbl="fgAccFollowNode1" presStyleIdx="0" presStyleCnt="4">
        <dgm:presLayoutVars>
          <dgm:bulletEnabled val="1"/>
        </dgm:presLayoutVars>
      </dgm:prSet>
      <dgm:spPr/>
    </dgm:pt>
    <dgm:pt modelId="{601B82A2-416D-4E5E-A72C-CA05D903B544}" type="pres">
      <dgm:prSet presAssocID="{91246EA7-693B-48B7-AFD1-AC5685A50F9A}" presName="FiveConn_2-3" presStyleLbl="fgAccFollowNode1" presStyleIdx="1" presStyleCnt="4">
        <dgm:presLayoutVars>
          <dgm:bulletEnabled val="1"/>
        </dgm:presLayoutVars>
      </dgm:prSet>
      <dgm:spPr/>
    </dgm:pt>
    <dgm:pt modelId="{B440DA72-4A61-430E-B140-25844D99E162}" type="pres">
      <dgm:prSet presAssocID="{91246EA7-693B-48B7-AFD1-AC5685A50F9A}" presName="FiveConn_3-4" presStyleLbl="fgAccFollowNode1" presStyleIdx="2" presStyleCnt="4">
        <dgm:presLayoutVars>
          <dgm:bulletEnabled val="1"/>
        </dgm:presLayoutVars>
      </dgm:prSet>
      <dgm:spPr/>
    </dgm:pt>
    <dgm:pt modelId="{E00EC4A3-C11B-4FE0-AF84-CAD71FF5EADD}" type="pres">
      <dgm:prSet presAssocID="{91246EA7-693B-48B7-AFD1-AC5685A50F9A}" presName="FiveConn_4-5" presStyleLbl="fgAccFollowNode1" presStyleIdx="3" presStyleCnt="4">
        <dgm:presLayoutVars>
          <dgm:bulletEnabled val="1"/>
        </dgm:presLayoutVars>
      </dgm:prSet>
      <dgm:spPr/>
    </dgm:pt>
    <dgm:pt modelId="{C7D8DA83-6A2C-4D83-8582-5CF45FB90F5A}" type="pres">
      <dgm:prSet presAssocID="{91246EA7-693B-48B7-AFD1-AC5685A50F9A}" presName="FiveNodes_1_text" presStyleLbl="node1" presStyleIdx="4" presStyleCnt="5">
        <dgm:presLayoutVars>
          <dgm:bulletEnabled val="1"/>
        </dgm:presLayoutVars>
      </dgm:prSet>
      <dgm:spPr/>
    </dgm:pt>
    <dgm:pt modelId="{A643A1B7-A3C9-4C33-AB28-18CDFEE21036}" type="pres">
      <dgm:prSet presAssocID="{91246EA7-693B-48B7-AFD1-AC5685A50F9A}" presName="FiveNodes_2_text" presStyleLbl="node1" presStyleIdx="4" presStyleCnt="5">
        <dgm:presLayoutVars>
          <dgm:bulletEnabled val="1"/>
        </dgm:presLayoutVars>
      </dgm:prSet>
      <dgm:spPr/>
    </dgm:pt>
    <dgm:pt modelId="{F4A0F8FB-972A-4D48-8637-53E62E9E1860}" type="pres">
      <dgm:prSet presAssocID="{91246EA7-693B-48B7-AFD1-AC5685A50F9A}" presName="FiveNodes_3_text" presStyleLbl="node1" presStyleIdx="4" presStyleCnt="5">
        <dgm:presLayoutVars>
          <dgm:bulletEnabled val="1"/>
        </dgm:presLayoutVars>
      </dgm:prSet>
      <dgm:spPr/>
    </dgm:pt>
    <dgm:pt modelId="{2E26CF3A-5C14-42F5-8514-3E25273079DB}" type="pres">
      <dgm:prSet presAssocID="{91246EA7-693B-48B7-AFD1-AC5685A50F9A}" presName="FiveNodes_4_text" presStyleLbl="node1" presStyleIdx="4" presStyleCnt="5">
        <dgm:presLayoutVars>
          <dgm:bulletEnabled val="1"/>
        </dgm:presLayoutVars>
      </dgm:prSet>
      <dgm:spPr/>
    </dgm:pt>
    <dgm:pt modelId="{009A6F7E-C79F-4DF4-A123-C92F7B47BE0A}" type="pres">
      <dgm:prSet presAssocID="{91246EA7-693B-48B7-AFD1-AC5685A50F9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859B202-408C-4606-AC48-3A9688F03F38}" type="presOf" srcId="{68E1EC63-140E-426E-A133-3BAB2C7E4F96}" destId="{7D979008-1726-4330-95B0-33B422D37BC4}" srcOrd="0" destOrd="0" presId="urn:microsoft.com/office/officeart/2005/8/layout/vProcess5"/>
    <dgm:cxn modelId="{8706BB08-A519-4A0F-87FC-F2B4160E1490}" type="presOf" srcId="{EDB5B6F6-E89D-4406-B5D4-0F5577322EFD}" destId="{B440DA72-4A61-430E-B140-25844D99E162}" srcOrd="0" destOrd="0" presId="urn:microsoft.com/office/officeart/2005/8/layout/vProcess5"/>
    <dgm:cxn modelId="{DC8EBF29-FD4B-4992-9F38-1C011DD90BBF}" type="presOf" srcId="{43823D36-68B3-459A-BBE0-827994421866}" destId="{5C8DE5DA-7AA6-4E5A-8C60-84F05B5433D7}" srcOrd="0" destOrd="0" presId="urn:microsoft.com/office/officeart/2005/8/layout/vProcess5"/>
    <dgm:cxn modelId="{88A47B43-92DB-44F5-B21F-323AC5793DCB}" type="presOf" srcId="{BDBE9076-A8C3-443B-9E7D-BB3D43E1CE84}" destId="{E00EC4A3-C11B-4FE0-AF84-CAD71FF5EADD}" srcOrd="0" destOrd="0" presId="urn:microsoft.com/office/officeart/2005/8/layout/vProcess5"/>
    <dgm:cxn modelId="{6958D74B-138A-4EB2-A43B-D96490FE4184}" srcId="{91246EA7-693B-48B7-AFD1-AC5685A50F9A}" destId="{C6C59B9A-3127-4316-A6FA-A73EDDC7FA02}" srcOrd="4" destOrd="0" parTransId="{B76A4B7F-5F37-4CAB-9C29-7355226FF5D8}" sibTransId="{8E005EF6-9D8C-42CD-B2A9-C3AEE86FC65E}"/>
    <dgm:cxn modelId="{D9220F50-6F98-4E4E-A2E8-6A06154D265D}" type="presOf" srcId="{B1A6048D-04AC-4107-A2DD-A288430AD086}" destId="{C7D8DA83-6A2C-4D83-8582-5CF45FB90F5A}" srcOrd="1" destOrd="0" presId="urn:microsoft.com/office/officeart/2005/8/layout/vProcess5"/>
    <dgm:cxn modelId="{34487950-B1C3-4A9C-83A6-56259CC8A5AE}" type="presOf" srcId="{4DABCC12-9E47-49C0-942F-D583A1EDFC17}" destId="{F4A0F8FB-972A-4D48-8637-53E62E9E1860}" srcOrd="1" destOrd="0" presId="urn:microsoft.com/office/officeart/2005/8/layout/vProcess5"/>
    <dgm:cxn modelId="{C6DC0775-F398-4869-83C6-35B9CA8314B3}" type="presOf" srcId="{B1A6048D-04AC-4107-A2DD-A288430AD086}" destId="{7674FBE2-9BD7-4233-848F-AACFC73CFD4F}" srcOrd="0" destOrd="0" presId="urn:microsoft.com/office/officeart/2005/8/layout/vProcess5"/>
    <dgm:cxn modelId="{570A5181-7681-47E6-B278-E2E42BB25866}" type="presOf" srcId="{43823D36-68B3-459A-BBE0-827994421866}" destId="{2E26CF3A-5C14-42F5-8514-3E25273079DB}" srcOrd="1" destOrd="0" presId="urn:microsoft.com/office/officeart/2005/8/layout/vProcess5"/>
    <dgm:cxn modelId="{C2725190-3110-4472-A903-22603AD8F1B0}" type="presOf" srcId="{C6C59B9A-3127-4316-A6FA-A73EDDC7FA02}" destId="{490CEFA6-CBD7-478E-8F48-B2A876B22D50}" srcOrd="0" destOrd="0" presId="urn:microsoft.com/office/officeart/2005/8/layout/vProcess5"/>
    <dgm:cxn modelId="{BBCAF593-EC05-4728-9658-0766AB4714AA}" srcId="{91246EA7-693B-48B7-AFD1-AC5685A50F9A}" destId="{4DABCC12-9E47-49C0-942F-D583A1EDFC17}" srcOrd="2" destOrd="0" parTransId="{F82081E9-7D96-4DA5-AD2B-5194197D27BC}" sibTransId="{EDB5B6F6-E89D-4406-B5D4-0F5577322EFD}"/>
    <dgm:cxn modelId="{6DBCC3A3-6535-41A4-BC09-6984854812D2}" type="presOf" srcId="{4DABCC12-9E47-49C0-942F-D583A1EDFC17}" destId="{5C139794-9BCB-4075-BAD6-F27C1FFD9215}" srcOrd="0" destOrd="0" presId="urn:microsoft.com/office/officeart/2005/8/layout/vProcess5"/>
    <dgm:cxn modelId="{0807A4AC-259A-4BD3-899A-91754BDF437D}" type="presOf" srcId="{2D837349-C5C0-461D-AF24-21917E7DC743}" destId="{A643A1B7-A3C9-4C33-AB28-18CDFEE21036}" srcOrd="1" destOrd="0" presId="urn:microsoft.com/office/officeart/2005/8/layout/vProcess5"/>
    <dgm:cxn modelId="{C6C12EB5-D568-4593-B6D0-BF4FDF4389C3}" type="presOf" srcId="{2D837349-C5C0-461D-AF24-21917E7DC743}" destId="{F7AC708D-53A2-4E27-9CCF-561B3C4C28B0}" srcOrd="0" destOrd="0" presId="urn:microsoft.com/office/officeart/2005/8/layout/vProcess5"/>
    <dgm:cxn modelId="{2B6838C9-EDEC-4BFA-B72B-B58B5C451ADF}" type="presOf" srcId="{C6C59B9A-3127-4316-A6FA-A73EDDC7FA02}" destId="{009A6F7E-C79F-4DF4-A123-C92F7B47BE0A}" srcOrd="1" destOrd="0" presId="urn:microsoft.com/office/officeart/2005/8/layout/vProcess5"/>
    <dgm:cxn modelId="{86BE5CCF-012B-46C3-95BF-00A714E83EA5}" srcId="{91246EA7-693B-48B7-AFD1-AC5685A50F9A}" destId="{B1A6048D-04AC-4107-A2DD-A288430AD086}" srcOrd="0" destOrd="0" parTransId="{7594C05F-4652-42A3-9E81-B255141C72D9}" sibTransId="{68E1EC63-140E-426E-A133-3BAB2C7E4F96}"/>
    <dgm:cxn modelId="{F047E6CF-7642-4D07-B0F8-B806D5571465}" srcId="{91246EA7-693B-48B7-AFD1-AC5685A50F9A}" destId="{43823D36-68B3-459A-BBE0-827994421866}" srcOrd="3" destOrd="0" parTransId="{06202489-BB27-4194-81E4-48387A1A2478}" sibTransId="{BDBE9076-A8C3-443B-9E7D-BB3D43E1CE84}"/>
    <dgm:cxn modelId="{249ECED7-262F-4271-A0DE-88496E2D9853}" type="presOf" srcId="{91246EA7-693B-48B7-AFD1-AC5685A50F9A}" destId="{18838C70-095B-4A09-908D-506A7784E51C}" srcOrd="0" destOrd="0" presId="urn:microsoft.com/office/officeart/2005/8/layout/vProcess5"/>
    <dgm:cxn modelId="{4F9C5DE9-3F92-4391-BE4B-8795A87FF4F4}" srcId="{91246EA7-693B-48B7-AFD1-AC5685A50F9A}" destId="{2D837349-C5C0-461D-AF24-21917E7DC743}" srcOrd="1" destOrd="0" parTransId="{1922CA41-2F93-4D74-9B66-98C779DE5EA0}" sibTransId="{82C54E9F-29ED-479B-8763-CB37FB372FD6}"/>
    <dgm:cxn modelId="{B83FF6E9-1423-46DD-846A-83316A4F5F1A}" type="presOf" srcId="{82C54E9F-29ED-479B-8763-CB37FB372FD6}" destId="{601B82A2-416D-4E5E-A72C-CA05D903B544}" srcOrd="0" destOrd="0" presId="urn:microsoft.com/office/officeart/2005/8/layout/vProcess5"/>
    <dgm:cxn modelId="{56B324B8-9E0B-4FD7-BE7D-A163EB9D198A}" type="presParOf" srcId="{18838C70-095B-4A09-908D-506A7784E51C}" destId="{E51E1034-8B2B-41E8-9885-8C1234555404}" srcOrd="0" destOrd="0" presId="urn:microsoft.com/office/officeart/2005/8/layout/vProcess5"/>
    <dgm:cxn modelId="{FDA85BAC-B783-43E0-9327-4EA0D90E19DF}" type="presParOf" srcId="{18838C70-095B-4A09-908D-506A7784E51C}" destId="{7674FBE2-9BD7-4233-848F-AACFC73CFD4F}" srcOrd="1" destOrd="0" presId="urn:microsoft.com/office/officeart/2005/8/layout/vProcess5"/>
    <dgm:cxn modelId="{27CC54D7-65DF-4A94-B105-CC11E7F1BA3C}" type="presParOf" srcId="{18838C70-095B-4A09-908D-506A7784E51C}" destId="{F7AC708D-53A2-4E27-9CCF-561B3C4C28B0}" srcOrd="2" destOrd="0" presId="urn:microsoft.com/office/officeart/2005/8/layout/vProcess5"/>
    <dgm:cxn modelId="{7F656ADD-07C1-4430-A157-95ABEBEC8290}" type="presParOf" srcId="{18838C70-095B-4A09-908D-506A7784E51C}" destId="{5C139794-9BCB-4075-BAD6-F27C1FFD9215}" srcOrd="3" destOrd="0" presId="urn:microsoft.com/office/officeart/2005/8/layout/vProcess5"/>
    <dgm:cxn modelId="{2EF72431-A428-4AEC-A2C4-63D32DCBB3F6}" type="presParOf" srcId="{18838C70-095B-4A09-908D-506A7784E51C}" destId="{5C8DE5DA-7AA6-4E5A-8C60-84F05B5433D7}" srcOrd="4" destOrd="0" presId="urn:microsoft.com/office/officeart/2005/8/layout/vProcess5"/>
    <dgm:cxn modelId="{DC59407D-5BCB-40F0-8311-E4F45DC1D2B2}" type="presParOf" srcId="{18838C70-095B-4A09-908D-506A7784E51C}" destId="{490CEFA6-CBD7-478E-8F48-B2A876B22D50}" srcOrd="5" destOrd="0" presId="urn:microsoft.com/office/officeart/2005/8/layout/vProcess5"/>
    <dgm:cxn modelId="{D83A2D10-E3E3-4DEA-A69C-A2E18631DD46}" type="presParOf" srcId="{18838C70-095B-4A09-908D-506A7784E51C}" destId="{7D979008-1726-4330-95B0-33B422D37BC4}" srcOrd="6" destOrd="0" presId="urn:microsoft.com/office/officeart/2005/8/layout/vProcess5"/>
    <dgm:cxn modelId="{D30457FA-D170-449B-B667-ED33EF680889}" type="presParOf" srcId="{18838C70-095B-4A09-908D-506A7784E51C}" destId="{601B82A2-416D-4E5E-A72C-CA05D903B544}" srcOrd="7" destOrd="0" presId="urn:microsoft.com/office/officeart/2005/8/layout/vProcess5"/>
    <dgm:cxn modelId="{2FEB3C27-A4B4-4E27-9E6B-0C38DDA6A79B}" type="presParOf" srcId="{18838C70-095B-4A09-908D-506A7784E51C}" destId="{B440DA72-4A61-430E-B140-25844D99E162}" srcOrd="8" destOrd="0" presId="urn:microsoft.com/office/officeart/2005/8/layout/vProcess5"/>
    <dgm:cxn modelId="{0E81C2FA-FAF9-490D-B378-7C2211F7F4CA}" type="presParOf" srcId="{18838C70-095B-4A09-908D-506A7784E51C}" destId="{E00EC4A3-C11B-4FE0-AF84-CAD71FF5EADD}" srcOrd="9" destOrd="0" presId="urn:microsoft.com/office/officeart/2005/8/layout/vProcess5"/>
    <dgm:cxn modelId="{33D2F04F-3F81-4C54-87CA-BA2419D1B1A6}" type="presParOf" srcId="{18838C70-095B-4A09-908D-506A7784E51C}" destId="{C7D8DA83-6A2C-4D83-8582-5CF45FB90F5A}" srcOrd="10" destOrd="0" presId="urn:microsoft.com/office/officeart/2005/8/layout/vProcess5"/>
    <dgm:cxn modelId="{927B7BDE-DAB8-447C-8182-10610EA00F10}" type="presParOf" srcId="{18838C70-095B-4A09-908D-506A7784E51C}" destId="{A643A1B7-A3C9-4C33-AB28-18CDFEE21036}" srcOrd="11" destOrd="0" presId="urn:microsoft.com/office/officeart/2005/8/layout/vProcess5"/>
    <dgm:cxn modelId="{8B5052DC-F382-401B-B3EB-8E33CB907ECF}" type="presParOf" srcId="{18838C70-095B-4A09-908D-506A7784E51C}" destId="{F4A0F8FB-972A-4D48-8637-53E62E9E1860}" srcOrd="12" destOrd="0" presId="urn:microsoft.com/office/officeart/2005/8/layout/vProcess5"/>
    <dgm:cxn modelId="{95F2F7BB-4279-4083-A4F8-2D8527B1BF3B}" type="presParOf" srcId="{18838C70-095B-4A09-908D-506A7784E51C}" destId="{2E26CF3A-5C14-42F5-8514-3E25273079DB}" srcOrd="13" destOrd="0" presId="urn:microsoft.com/office/officeart/2005/8/layout/vProcess5"/>
    <dgm:cxn modelId="{73F1E5A4-7CCE-4033-8CB8-38143A5E9FDD}" type="presParOf" srcId="{18838C70-095B-4A09-908D-506A7784E51C}" destId="{009A6F7E-C79F-4DF4-A123-C92F7B47BE0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FC505-33BF-46CB-85BF-CB1820306C70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95B928-0AB7-4F22-932F-551318DDC8DE}">
      <dgm:prSet/>
      <dgm:spPr/>
      <dgm:t>
        <a:bodyPr/>
        <a:lstStyle/>
        <a:p>
          <a:r>
            <a:rPr lang="tr-TR" dirty="0" err="1"/>
            <a:t>Support</a:t>
          </a:r>
          <a:r>
            <a:rPr lang="tr-TR" dirty="0"/>
            <a:t> </a:t>
          </a:r>
          <a:r>
            <a:rPr lang="tr-TR" dirty="0" err="1"/>
            <a:t>Vector</a:t>
          </a:r>
          <a:r>
            <a:rPr lang="tr-TR" dirty="0"/>
            <a:t> Machine</a:t>
          </a:r>
          <a:endParaRPr lang="en-US" dirty="0"/>
        </a:p>
      </dgm:t>
    </dgm:pt>
    <dgm:pt modelId="{1E442049-AEF6-4186-ACCA-232DD6FD03B3}" type="parTrans" cxnId="{50FB990B-0470-40E1-9646-1D9A4DB041ED}">
      <dgm:prSet/>
      <dgm:spPr/>
      <dgm:t>
        <a:bodyPr/>
        <a:lstStyle/>
        <a:p>
          <a:endParaRPr lang="en-US"/>
        </a:p>
      </dgm:t>
    </dgm:pt>
    <dgm:pt modelId="{81208075-9299-458A-8B46-CAD5B8573B47}" type="sibTrans" cxnId="{50FB990B-0470-40E1-9646-1D9A4DB041ED}">
      <dgm:prSet/>
      <dgm:spPr/>
      <dgm:t>
        <a:bodyPr/>
        <a:lstStyle/>
        <a:p>
          <a:endParaRPr lang="en-US"/>
        </a:p>
      </dgm:t>
    </dgm:pt>
    <dgm:pt modelId="{D5C9E8BE-BB6E-44D6-A6EA-ED60C5ADF3B5}">
      <dgm:prSet/>
      <dgm:spPr/>
      <dgm:t>
        <a:bodyPr/>
        <a:lstStyle/>
        <a:p>
          <a:r>
            <a:rPr lang="tr-TR"/>
            <a:t>Logistic Regression</a:t>
          </a:r>
          <a:endParaRPr lang="en-US"/>
        </a:p>
      </dgm:t>
    </dgm:pt>
    <dgm:pt modelId="{D334E41E-B07B-4792-A3FA-D48361DD62D2}" type="parTrans" cxnId="{C7B66A15-AF47-407E-967E-BAE7D7650B3E}">
      <dgm:prSet/>
      <dgm:spPr/>
      <dgm:t>
        <a:bodyPr/>
        <a:lstStyle/>
        <a:p>
          <a:endParaRPr lang="en-US"/>
        </a:p>
      </dgm:t>
    </dgm:pt>
    <dgm:pt modelId="{D2110271-2B06-4B3B-AF99-49E9C2B5741B}" type="sibTrans" cxnId="{C7B66A15-AF47-407E-967E-BAE7D7650B3E}">
      <dgm:prSet/>
      <dgm:spPr/>
      <dgm:t>
        <a:bodyPr/>
        <a:lstStyle/>
        <a:p>
          <a:endParaRPr lang="en-US"/>
        </a:p>
      </dgm:t>
    </dgm:pt>
    <dgm:pt modelId="{76BAD2A2-B944-45B2-8E7E-D5326CFE2ED1}">
      <dgm:prSet/>
      <dgm:spPr/>
      <dgm:t>
        <a:bodyPr/>
        <a:lstStyle/>
        <a:p>
          <a:r>
            <a:rPr lang="tr-TR"/>
            <a:t>Decision Tree</a:t>
          </a:r>
          <a:endParaRPr lang="en-US"/>
        </a:p>
      </dgm:t>
    </dgm:pt>
    <dgm:pt modelId="{9E298B52-B4B0-4C62-B4C1-EFA750533F99}" type="parTrans" cxnId="{BBD8137B-D223-4D2A-80CF-BD3D1599AE70}">
      <dgm:prSet/>
      <dgm:spPr/>
      <dgm:t>
        <a:bodyPr/>
        <a:lstStyle/>
        <a:p>
          <a:endParaRPr lang="en-US"/>
        </a:p>
      </dgm:t>
    </dgm:pt>
    <dgm:pt modelId="{1C154B7B-CC49-4A03-8B39-C5EC171BE794}" type="sibTrans" cxnId="{BBD8137B-D223-4D2A-80CF-BD3D1599AE70}">
      <dgm:prSet/>
      <dgm:spPr/>
      <dgm:t>
        <a:bodyPr/>
        <a:lstStyle/>
        <a:p>
          <a:endParaRPr lang="en-US"/>
        </a:p>
      </dgm:t>
    </dgm:pt>
    <dgm:pt modelId="{38131032-F16A-4E93-87ED-E1B02E0B6DC9}">
      <dgm:prSet/>
      <dgm:spPr/>
      <dgm:t>
        <a:bodyPr/>
        <a:lstStyle/>
        <a:p>
          <a:r>
            <a:rPr lang="tr-TR"/>
            <a:t>Random Forest</a:t>
          </a:r>
          <a:endParaRPr lang="en-US"/>
        </a:p>
      </dgm:t>
    </dgm:pt>
    <dgm:pt modelId="{F392DB3C-E592-40BD-B78C-773DF616AB5D}" type="parTrans" cxnId="{E1ADD85A-E06F-4106-99D3-1CA9AE0E0E50}">
      <dgm:prSet/>
      <dgm:spPr/>
      <dgm:t>
        <a:bodyPr/>
        <a:lstStyle/>
        <a:p>
          <a:endParaRPr lang="en-US"/>
        </a:p>
      </dgm:t>
    </dgm:pt>
    <dgm:pt modelId="{459222EB-CD5F-407B-A647-6685DB24CA44}" type="sibTrans" cxnId="{E1ADD85A-E06F-4106-99D3-1CA9AE0E0E50}">
      <dgm:prSet/>
      <dgm:spPr/>
      <dgm:t>
        <a:bodyPr/>
        <a:lstStyle/>
        <a:p>
          <a:endParaRPr lang="en-US"/>
        </a:p>
      </dgm:t>
    </dgm:pt>
    <dgm:pt modelId="{CEA6FA1A-F25F-4220-A2B5-C0C69908C0D0}">
      <dgm:prSet/>
      <dgm:spPr/>
      <dgm:t>
        <a:bodyPr/>
        <a:lstStyle/>
        <a:p>
          <a:r>
            <a:rPr lang="tr-TR"/>
            <a:t>KNN</a:t>
          </a:r>
          <a:endParaRPr lang="en-US"/>
        </a:p>
      </dgm:t>
    </dgm:pt>
    <dgm:pt modelId="{E082F883-14A6-4DAF-88BE-2C579C58D8D2}" type="parTrans" cxnId="{3E7B82A3-5CA8-4535-8D53-C89075CE8D46}">
      <dgm:prSet/>
      <dgm:spPr/>
      <dgm:t>
        <a:bodyPr/>
        <a:lstStyle/>
        <a:p>
          <a:endParaRPr lang="en-US"/>
        </a:p>
      </dgm:t>
    </dgm:pt>
    <dgm:pt modelId="{2ED4047D-0CE2-4A8D-9F14-A62CDA79DBA7}" type="sibTrans" cxnId="{3E7B82A3-5CA8-4535-8D53-C89075CE8D46}">
      <dgm:prSet/>
      <dgm:spPr/>
      <dgm:t>
        <a:bodyPr/>
        <a:lstStyle/>
        <a:p>
          <a:endParaRPr lang="en-US"/>
        </a:p>
      </dgm:t>
    </dgm:pt>
    <dgm:pt modelId="{09096C57-71B1-439B-8C93-BF1D36C6876B}" type="pres">
      <dgm:prSet presAssocID="{F31FC505-33BF-46CB-85BF-CB1820306C70}" presName="vert0" presStyleCnt="0">
        <dgm:presLayoutVars>
          <dgm:dir/>
          <dgm:animOne val="branch"/>
          <dgm:animLvl val="lvl"/>
        </dgm:presLayoutVars>
      </dgm:prSet>
      <dgm:spPr/>
    </dgm:pt>
    <dgm:pt modelId="{B7419217-F77C-4425-B9C4-C8E4B33E78A3}" type="pres">
      <dgm:prSet presAssocID="{C795B928-0AB7-4F22-932F-551318DDC8DE}" presName="thickLine" presStyleLbl="alignNode1" presStyleIdx="0" presStyleCnt="5"/>
      <dgm:spPr/>
    </dgm:pt>
    <dgm:pt modelId="{7C446D42-5CA9-4CE0-9177-9ED150B75F12}" type="pres">
      <dgm:prSet presAssocID="{C795B928-0AB7-4F22-932F-551318DDC8DE}" presName="horz1" presStyleCnt="0"/>
      <dgm:spPr/>
    </dgm:pt>
    <dgm:pt modelId="{B4E2958A-3650-4094-AA0A-1D4D50AD2561}" type="pres">
      <dgm:prSet presAssocID="{C795B928-0AB7-4F22-932F-551318DDC8DE}" presName="tx1" presStyleLbl="revTx" presStyleIdx="0" presStyleCnt="5"/>
      <dgm:spPr/>
    </dgm:pt>
    <dgm:pt modelId="{DDE2E636-2FA2-4ED6-83F4-307726A2A68C}" type="pres">
      <dgm:prSet presAssocID="{C795B928-0AB7-4F22-932F-551318DDC8DE}" presName="vert1" presStyleCnt="0"/>
      <dgm:spPr/>
    </dgm:pt>
    <dgm:pt modelId="{4C6FD67E-2171-49CA-A4E1-32051CE3A329}" type="pres">
      <dgm:prSet presAssocID="{D5C9E8BE-BB6E-44D6-A6EA-ED60C5ADF3B5}" presName="thickLine" presStyleLbl="alignNode1" presStyleIdx="1" presStyleCnt="5"/>
      <dgm:spPr/>
    </dgm:pt>
    <dgm:pt modelId="{987227EC-FE7E-49CD-BD6F-E1B2CA8427DC}" type="pres">
      <dgm:prSet presAssocID="{D5C9E8BE-BB6E-44D6-A6EA-ED60C5ADF3B5}" presName="horz1" presStyleCnt="0"/>
      <dgm:spPr/>
    </dgm:pt>
    <dgm:pt modelId="{A0014C05-1413-4C76-A23A-9F5584281CD5}" type="pres">
      <dgm:prSet presAssocID="{D5C9E8BE-BB6E-44D6-A6EA-ED60C5ADF3B5}" presName="tx1" presStyleLbl="revTx" presStyleIdx="1" presStyleCnt="5"/>
      <dgm:spPr/>
    </dgm:pt>
    <dgm:pt modelId="{3C8EFA4B-38EC-4787-80A9-4409176C7886}" type="pres">
      <dgm:prSet presAssocID="{D5C9E8BE-BB6E-44D6-A6EA-ED60C5ADF3B5}" presName="vert1" presStyleCnt="0"/>
      <dgm:spPr/>
    </dgm:pt>
    <dgm:pt modelId="{85B2425B-EDD4-49A9-9080-5899F0D1B5B5}" type="pres">
      <dgm:prSet presAssocID="{76BAD2A2-B944-45B2-8E7E-D5326CFE2ED1}" presName="thickLine" presStyleLbl="alignNode1" presStyleIdx="2" presStyleCnt="5"/>
      <dgm:spPr/>
    </dgm:pt>
    <dgm:pt modelId="{40B3F6E7-494F-4A7A-8D86-990876117B91}" type="pres">
      <dgm:prSet presAssocID="{76BAD2A2-B944-45B2-8E7E-D5326CFE2ED1}" presName="horz1" presStyleCnt="0"/>
      <dgm:spPr/>
    </dgm:pt>
    <dgm:pt modelId="{57E0AFCB-0BAB-47AE-83E7-B23056C37B06}" type="pres">
      <dgm:prSet presAssocID="{76BAD2A2-B944-45B2-8E7E-D5326CFE2ED1}" presName="tx1" presStyleLbl="revTx" presStyleIdx="2" presStyleCnt="5"/>
      <dgm:spPr/>
    </dgm:pt>
    <dgm:pt modelId="{6057A2EA-DC41-4600-AB1E-EF0C9AADE4E2}" type="pres">
      <dgm:prSet presAssocID="{76BAD2A2-B944-45B2-8E7E-D5326CFE2ED1}" presName="vert1" presStyleCnt="0"/>
      <dgm:spPr/>
    </dgm:pt>
    <dgm:pt modelId="{B89BB96F-B1E1-4AFF-A6EA-DC21295BF248}" type="pres">
      <dgm:prSet presAssocID="{38131032-F16A-4E93-87ED-E1B02E0B6DC9}" presName="thickLine" presStyleLbl="alignNode1" presStyleIdx="3" presStyleCnt="5"/>
      <dgm:spPr/>
    </dgm:pt>
    <dgm:pt modelId="{DFE3A715-6825-4033-939C-896ED4FBF36E}" type="pres">
      <dgm:prSet presAssocID="{38131032-F16A-4E93-87ED-E1B02E0B6DC9}" presName="horz1" presStyleCnt="0"/>
      <dgm:spPr/>
    </dgm:pt>
    <dgm:pt modelId="{A763EAFF-A8F4-4FAF-811F-C9A7CC9877A4}" type="pres">
      <dgm:prSet presAssocID="{38131032-F16A-4E93-87ED-E1B02E0B6DC9}" presName="tx1" presStyleLbl="revTx" presStyleIdx="3" presStyleCnt="5"/>
      <dgm:spPr/>
    </dgm:pt>
    <dgm:pt modelId="{598D8B18-6452-45C4-936D-A4BB1E779CDB}" type="pres">
      <dgm:prSet presAssocID="{38131032-F16A-4E93-87ED-E1B02E0B6DC9}" presName="vert1" presStyleCnt="0"/>
      <dgm:spPr/>
    </dgm:pt>
    <dgm:pt modelId="{2B3F3FAB-58D7-45F7-93B7-446FE7E93292}" type="pres">
      <dgm:prSet presAssocID="{CEA6FA1A-F25F-4220-A2B5-C0C69908C0D0}" presName="thickLine" presStyleLbl="alignNode1" presStyleIdx="4" presStyleCnt="5"/>
      <dgm:spPr/>
    </dgm:pt>
    <dgm:pt modelId="{A5D701EA-974D-4719-9DFA-A023B1EFA959}" type="pres">
      <dgm:prSet presAssocID="{CEA6FA1A-F25F-4220-A2B5-C0C69908C0D0}" presName="horz1" presStyleCnt="0"/>
      <dgm:spPr/>
    </dgm:pt>
    <dgm:pt modelId="{134604D9-696E-4E66-B3A2-2640E9275FC5}" type="pres">
      <dgm:prSet presAssocID="{CEA6FA1A-F25F-4220-A2B5-C0C69908C0D0}" presName="tx1" presStyleLbl="revTx" presStyleIdx="4" presStyleCnt="5"/>
      <dgm:spPr/>
    </dgm:pt>
    <dgm:pt modelId="{CE210162-2019-46FC-8DF7-BA0350288C29}" type="pres">
      <dgm:prSet presAssocID="{CEA6FA1A-F25F-4220-A2B5-C0C69908C0D0}" presName="vert1" presStyleCnt="0"/>
      <dgm:spPr/>
    </dgm:pt>
  </dgm:ptLst>
  <dgm:cxnLst>
    <dgm:cxn modelId="{50FB990B-0470-40E1-9646-1D9A4DB041ED}" srcId="{F31FC505-33BF-46CB-85BF-CB1820306C70}" destId="{C795B928-0AB7-4F22-932F-551318DDC8DE}" srcOrd="0" destOrd="0" parTransId="{1E442049-AEF6-4186-ACCA-232DD6FD03B3}" sibTransId="{81208075-9299-458A-8B46-CAD5B8573B47}"/>
    <dgm:cxn modelId="{C7B66A15-AF47-407E-967E-BAE7D7650B3E}" srcId="{F31FC505-33BF-46CB-85BF-CB1820306C70}" destId="{D5C9E8BE-BB6E-44D6-A6EA-ED60C5ADF3B5}" srcOrd="1" destOrd="0" parTransId="{D334E41E-B07B-4792-A3FA-D48361DD62D2}" sibTransId="{D2110271-2B06-4B3B-AF99-49E9C2B5741B}"/>
    <dgm:cxn modelId="{4301E44E-1BA7-410D-A215-EDFA11C32031}" type="presOf" srcId="{D5C9E8BE-BB6E-44D6-A6EA-ED60C5ADF3B5}" destId="{A0014C05-1413-4C76-A23A-9F5584281CD5}" srcOrd="0" destOrd="0" presId="urn:microsoft.com/office/officeart/2008/layout/LinedList"/>
    <dgm:cxn modelId="{E1ADD85A-E06F-4106-99D3-1CA9AE0E0E50}" srcId="{F31FC505-33BF-46CB-85BF-CB1820306C70}" destId="{38131032-F16A-4E93-87ED-E1B02E0B6DC9}" srcOrd="3" destOrd="0" parTransId="{F392DB3C-E592-40BD-B78C-773DF616AB5D}" sibTransId="{459222EB-CD5F-407B-A647-6685DB24CA44}"/>
    <dgm:cxn modelId="{BBD8137B-D223-4D2A-80CF-BD3D1599AE70}" srcId="{F31FC505-33BF-46CB-85BF-CB1820306C70}" destId="{76BAD2A2-B944-45B2-8E7E-D5326CFE2ED1}" srcOrd="2" destOrd="0" parTransId="{9E298B52-B4B0-4C62-B4C1-EFA750533F99}" sibTransId="{1C154B7B-CC49-4A03-8B39-C5EC171BE794}"/>
    <dgm:cxn modelId="{3E7B82A3-5CA8-4535-8D53-C89075CE8D46}" srcId="{F31FC505-33BF-46CB-85BF-CB1820306C70}" destId="{CEA6FA1A-F25F-4220-A2B5-C0C69908C0D0}" srcOrd="4" destOrd="0" parTransId="{E082F883-14A6-4DAF-88BE-2C579C58D8D2}" sibTransId="{2ED4047D-0CE2-4A8D-9F14-A62CDA79DBA7}"/>
    <dgm:cxn modelId="{D11894A3-7D4F-4C09-A874-FCA89E7005BB}" type="presOf" srcId="{38131032-F16A-4E93-87ED-E1B02E0B6DC9}" destId="{A763EAFF-A8F4-4FAF-811F-C9A7CC9877A4}" srcOrd="0" destOrd="0" presId="urn:microsoft.com/office/officeart/2008/layout/LinedList"/>
    <dgm:cxn modelId="{2E5572A5-41BF-4872-BF80-914B28B40FD1}" type="presOf" srcId="{C795B928-0AB7-4F22-932F-551318DDC8DE}" destId="{B4E2958A-3650-4094-AA0A-1D4D50AD2561}" srcOrd="0" destOrd="0" presId="urn:microsoft.com/office/officeart/2008/layout/LinedList"/>
    <dgm:cxn modelId="{390A2FC4-01CF-439B-AC9C-2998298F2FEF}" type="presOf" srcId="{F31FC505-33BF-46CB-85BF-CB1820306C70}" destId="{09096C57-71B1-439B-8C93-BF1D36C6876B}" srcOrd="0" destOrd="0" presId="urn:microsoft.com/office/officeart/2008/layout/LinedList"/>
    <dgm:cxn modelId="{9A94EBEA-D426-49B3-B93F-0CFBF52BF26A}" type="presOf" srcId="{76BAD2A2-B944-45B2-8E7E-D5326CFE2ED1}" destId="{57E0AFCB-0BAB-47AE-83E7-B23056C37B06}" srcOrd="0" destOrd="0" presId="urn:microsoft.com/office/officeart/2008/layout/LinedList"/>
    <dgm:cxn modelId="{421E19F7-810E-4EA8-8B87-F8175A5CE8CA}" type="presOf" srcId="{CEA6FA1A-F25F-4220-A2B5-C0C69908C0D0}" destId="{134604D9-696E-4E66-B3A2-2640E9275FC5}" srcOrd="0" destOrd="0" presId="urn:microsoft.com/office/officeart/2008/layout/LinedList"/>
    <dgm:cxn modelId="{B019E10E-FDDA-42A7-8077-DAAAC5756551}" type="presParOf" srcId="{09096C57-71B1-439B-8C93-BF1D36C6876B}" destId="{B7419217-F77C-4425-B9C4-C8E4B33E78A3}" srcOrd="0" destOrd="0" presId="urn:microsoft.com/office/officeart/2008/layout/LinedList"/>
    <dgm:cxn modelId="{2AA92916-5A18-4FA1-9D8E-969C44496D86}" type="presParOf" srcId="{09096C57-71B1-439B-8C93-BF1D36C6876B}" destId="{7C446D42-5CA9-4CE0-9177-9ED150B75F12}" srcOrd="1" destOrd="0" presId="urn:microsoft.com/office/officeart/2008/layout/LinedList"/>
    <dgm:cxn modelId="{33DA0012-345F-4787-BF73-0C265C27669C}" type="presParOf" srcId="{7C446D42-5CA9-4CE0-9177-9ED150B75F12}" destId="{B4E2958A-3650-4094-AA0A-1D4D50AD2561}" srcOrd="0" destOrd="0" presId="urn:microsoft.com/office/officeart/2008/layout/LinedList"/>
    <dgm:cxn modelId="{9480B6E7-7F9B-46B8-B4E5-028792209305}" type="presParOf" srcId="{7C446D42-5CA9-4CE0-9177-9ED150B75F12}" destId="{DDE2E636-2FA2-4ED6-83F4-307726A2A68C}" srcOrd="1" destOrd="0" presId="urn:microsoft.com/office/officeart/2008/layout/LinedList"/>
    <dgm:cxn modelId="{F39D6AD2-8A81-461C-B9A9-32937174616D}" type="presParOf" srcId="{09096C57-71B1-439B-8C93-BF1D36C6876B}" destId="{4C6FD67E-2171-49CA-A4E1-32051CE3A329}" srcOrd="2" destOrd="0" presId="urn:microsoft.com/office/officeart/2008/layout/LinedList"/>
    <dgm:cxn modelId="{49A0A01B-93DE-40A2-BA3E-795EA597E3FC}" type="presParOf" srcId="{09096C57-71B1-439B-8C93-BF1D36C6876B}" destId="{987227EC-FE7E-49CD-BD6F-E1B2CA8427DC}" srcOrd="3" destOrd="0" presId="urn:microsoft.com/office/officeart/2008/layout/LinedList"/>
    <dgm:cxn modelId="{5F7B6ECA-978D-44CB-8E69-655599574532}" type="presParOf" srcId="{987227EC-FE7E-49CD-BD6F-E1B2CA8427DC}" destId="{A0014C05-1413-4C76-A23A-9F5584281CD5}" srcOrd="0" destOrd="0" presId="urn:microsoft.com/office/officeart/2008/layout/LinedList"/>
    <dgm:cxn modelId="{83ED4A02-CD53-46C0-99D8-97C909D7603A}" type="presParOf" srcId="{987227EC-FE7E-49CD-BD6F-E1B2CA8427DC}" destId="{3C8EFA4B-38EC-4787-80A9-4409176C7886}" srcOrd="1" destOrd="0" presId="urn:microsoft.com/office/officeart/2008/layout/LinedList"/>
    <dgm:cxn modelId="{F2BC89A9-06B0-47A5-82AC-E9A17C68EDE7}" type="presParOf" srcId="{09096C57-71B1-439B-8C93-BF1D36C6876B}" destId="{85B2425B-EDD4-49A9-9080-5899F0D1B5B5}" srcOrd="4" destOrd="0" presId="urn:microsoft.com/office/officeart/2008/layout/LinedList"/>
    <dgm:cxn modelId="{B250CDED-C170-445C-A287-8CDCC5AF896B}" type="presParOf" srcId="{09096C57-71B1-439B-8C93-BF1D36C6876B}" destId="{40B3F6E7-494F-4A7A-8D86-990876117B91}" srcOrd="5" destOrd="0" presId="urn:microsoft.com/office/officeart/2008/layout/LinedList"/>
    <dgm:cxn modelId="{7103E185-622A-41E9-AAD2-930DC02DB679}" type="presParOf" srcId="{40B3F6E7-494F-4A7A-8D86-990876117B91}" destId="{57E0AFCB-0BAB-47AE-83E7-B23056C37B06}" srcOrd="0" destOrd="0" presId="urn:microsoft.com/office/officeart/2008/layout/LinedList"/>
    <dgm:cxn modelId="{93DF747D-5261-429C-95AE-55D3693C455F}" type="presParOf" srcId="{40B3F6E7-494F-4A7A-8D86-990876117B91}" destId="{6057A2EA-DC41-4600-AB1E-EF0C9AADE4E2}" srcOrd="1" destOrd="0" presId="urn:microsoft.com/office/officeart/2008/layout/LinedList"/>
    <dgm:cxn modelId="{E3BEBF54-947C-43C7-BB93-FD4A6C9CFB55}" type="presParOf" srcId="{09096C57-71B1-439B-8C93-BF1D36C6876B}" destId="{B89BB96F-B1E1-4AFF-A6EA-DC21295BF248}" srcOrd="6" destOrd="0" presId="urn:microsoft.com/office/officeart/2008/layout/LinedList"/>
    <dgm:cxn modelId="{F8A7DFFF-8932-4BBC-886D-8BA5B4CE8BF5}" type="presParOf" srcId="{09096C57-71B1-439B-8C93-BF1D36C6876B}" destId="{DFE3A715-6825-4033-939C-896ED4FBF36E}" srcOrd="7" destOrd="0" presId="urn:microsoft.com/office/officeart/2008/layout/LinedList"/>
    <dgm:cxn modelId="{F25C513F-352B-4C7D-A9C4-0E9CE2774FEB}" type="presParOf" srcId="{DFE3A715-6825-4033-939C-896ED4FBF36E}" destId="{A763EAFF-A8F4-4FAF-811F-C9A7CC9877A4}" srcOrd="0" destOrd="0" presId="urn:microsoft.com/office/officeart/2008/layout/LinedList"/>
    <dgm:cxn modelId="{9795A7C5-285E-484C-974E-88FF0A2EE5B4}" type="presParOf" srcId="{DFE3A715-6825-4033-939C-896ED4FBF36E}" destId="{598D8B18-6452-45C4-936D-A4BB1E779CDB}" srcOrd="1" destOrd="0" presId="urn:microsoft.com/office/officeart/2008/layout/LinedList"/>
    <dgm:cxn modelId="{BFA8B4ED-9341-4695-9874-3C93D306DF97}" type="presParOf" srcId="{09096C57-71B1-439B-8C93-BF1D36C6876B}" destId="{2B3F3FAB-58D7-45F7-93B7-446FE7E93292}" srcOrd="8" destOrd="0" presId="urn:microsoft.com/office/officeart/2008/layout/LinedList"/>
    <dgm:cxn modelId="{EC4316D2-81CA-4DCC-9B44-714A7D872858}" type="presParOf" srcId="{09096C57-71B1-439B-8C93-BF1D36C6876B}" destId="{A5D701EA-974D-4719-9DFA-A023B1EFA959}" srcOrd="9" destOrd="0" presId="urn:microsoft.com/office/officeart/2008/layout/LinedList"/>
    <dgm:cxn modelId="{AA5E3F42-9053-4861-B111-CF03E5ACB579}" type="presParOf" srcId="{A5D701EA-974D-4719-9DFA-A023B1EFA959}" destId="{134604D9-696E-4E66-B3A2-2640E9275FC5}" srcOrd="0" destOrd="0" presId="urn:microsoft.com/office/officeart/2008/layout/LinedList"/>
    <dgm:cxn modelId="{783CC40D-9E47-45A2-818A-71FB457AB25E}" type="presParOf" srcId="{A5D701EA-974D-4719-9DFA-A023B1EFA959}" destId="{CE210162-2019-46FC-8DF7-BA0350288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DC697-2D90-40C5-AC4D-A9AD6CB88ECE}">
      <dsp:nvSpPr>
        <dsp:cNvPr id="0" name=""/>
        <dsp:cNvSpPr/>
      </dsp:nvSpPr>
      <dsp:spPr>
        <a:xfrm>
          <a:off x="0" y="0"/>
          <a:ext cx="6441672" cy="1641509"/>
        </a:xfrm>
        <a:prstGeom prst="roundRect">
          <a:avLst/>
        </a:prstGeom>
        <a:solidFill>
          <a:srgbClr val="8EC47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Prediction of the Lung Cancer patient’s current next 5 years risks using clinical and genetic data based on Machine Learning algorithms. </a:t>
          </a:r>
          <a:endParaRPr lang="en-US" sz="2300" kern="1200" dirty="0"/>
        </a:p>
      </dsp:txBody>
      <dsp:txXfrm>
        <a:off x="80132" y="80132"/>
        <a:ext cx="6281408" cy="1481245"/>
      </dsp:txXfrm>
    </dsp:sp>
    <dsp:sp modelId="{B7690853-B8A3-4EDB-8408-19512CECEBA9}">
      <dsp:nvSpPr>
        <dsp:cNvPr id="0" name=""/>
        <dsp:cNvSpPr/>
      </dsp:nvSpPr>
      <dsp:spPr>
        <a:xfrm>
          <a:off x="0" y="1735349"/>
          <a:ext cx="6441672" cy="1641509"/>
        </a:xfrm>
        <a:prstGeom prst="roundRect">
          <a:avLst/>
        </a:prstGeom>
        <a:solidFill>
          <a:srgbClr val="8EC47E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Data obtained </a:t>
          </a:r>
          <a:r>
            <a:rPr lang="en-US" sz="2300" kern="1200"/>
            <a:t>from the</a:t>
          </a:r>
          <a:r>
            <a:rPr lang="tr-TR" sz="2300" kern="1200"/>
            <a:t> </a:t>
          </a:r>
          <a:r>
            <a:rPr lang="en-US" sz="2300" kern="1200"/>
            <a:t>publicly available Th</a:t>
          </a:r>
          <a:r>
            <a:rPr lang="tr-TR" sz="2300" kern="1200"/>
            <a:t>e </a:t>
          </a:r>
          <a:r>
            <a:rPr lang="en-US" sz="2300" kern="1200"/>
            <a:t>Cancer Genome Atlas (TCGA) database.</a:t>
          </a:r>
        </a:p>
      </dsp:txBody>
      <dsp:txXfrm>
        <a:off x="80132" y="1815481"/>
        <a:ext cx="6281408" cy="1481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4FBE2-9BD7-4233-848F-AACFC73CFD4F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Cleaning </a:t>
          </a:r>
          <a:endParaRPr lang="en-US" sz="2500" kern="1200"/>
        </a:p>
      </dsp:txBody>
      <dsp:txXfrm>
        <a:off x="18044" y="18044"/>
        <a:ext cx="6674662" cy="579994"/>
      </dsp:txXfrm>
    </dsp:sp>
    <dsp:sp modelId="{F7AC708D-53A2-4E27-9CCF-561B3C4C28B0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Dealing with missing values</a:t>
          </a:r>
          <a:endParaRPr lang="en-US" sz="2500" kern="1200"/>
        </a:p>
      </dsp:txBody>
      <dsp:txXfrm>
        <a:off x="571503" y="719694"/>
        <a:ext cx="6421543" cy="579994"/>
      </dsp:txXfrm>
    </dsp:sp>
    <dsp:sp modelId="{5C139794-9BCB-4075-BAD6-F27C1FFD9215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Drop duplicate or useless features</a:t>
          </a:r>
          <a:endParaRPr lang="en-US" sz="2500" kern="1200"/>
        </a:p>
      </dsp:txBody>
      <dsp:txXfrm>
        <a:off x="1124963" y="1421344"/>
        <a:ext cx="6421543" cy="579994"/>
      </dsp:txXfrm>
    </dsp:sp>
    <dsp:sp modelId="{5C8DE5DA-7AA6-4E5A-8C60-84F05B5433D7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Encoding</a:t>
          </a:r>
          <a:endParaRPr lang="en-US" sz="2500" kern="1200"/>
        </a:p>
      </dsp:txBody>
      <dsp:txXfrm>
        <a:off x="1678422" y="2122994"/>
        <a:ext cx="6421543" cy="579994"/>
      </dsp:txXfrm>
    </dsp:sp>
    <dsp:sp modelId="{490CEFA6-CBD7-478E-8F48-B2A876B22D50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Splitting data for traning and testing</a:t>
          </a:r>
          <a:endParaRPr lang="en-US" sz="2500" kern="1200"/>
        </a:p>
      </dsp:txBody>
      <dsp:txXfrm>
        <a:off x="2231882" y="2824644"/>
        <a:ext cx="6421543" cy="579994"/>
      </dsp:txXfrm>
    </dsp:sp>
    <dsp:sp modelId="{7D979008-1726-4330-95B0-33B422D37BC4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601B82A2-416D-4E5E-A72C-CA05D903B544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B440DA72-4A61-430E-B140-25844D99E162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E00EC4A3-C11B-4FE0-AF84-CAD71FF5EADD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19217-F77C-4425-B9C4-C8E4B33E78A3}">
      <dsp:nvSpPr>
        <dsp:cNvPr id="0" name=""/>
        <dsp:cNvSpPr/>
      </dsp:nvSpPr>
      <dsp:spPr>
        <a:xfrm>
          <a:off x="0" y="417"/>
          <a:ext cx="521197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E2958A-3650-4094-AA0A-1D4D50AD2561}">
      <dsp:nvSpPr>
        <dsp:cNvPr id="0" name=""/>
        <dsp:cNvSpPr/>
      </dsp:nvSpPr>
      <dsp:spPr>
        <a:xfrm>
          <a:off x="0" y="417"/>
          <a:ext cx="5211978" cy="68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 err="1"/>
            <a:t>Support</a:t>
          </a:r>
          <a:r>
            <a:rPr lang="tr-TR" sz="3100" kern="1200" dirty="0"/>
            <a:t> </a:t>
          </a:r>
          <a:r>
            <a:rPr lang="tr-TR" sz="3100" kern="1200" dirty="0" err="1"/>
            <a:t>Vector</a:t>
          </a:r>
          <a:r>
            <a:rPr lang="tr-TR" sz="3100" kern="1200" dirty="0"/>
            <a:t> Machine</a:t>
          </a:r>
          <a:endParaRPr lang="en-US" sz="3100" kern="1200" dirty="0"/>
        </a:p>
      </dsp:txBody>
      <dsp:txXfrm>
        <a:off x="0" y="417"/>
        <a:ext cx="5211978" cy="683093"/>
      </dsp:txXfrm>
    </dsp:sp>
    <dsp:sp modelId="{4C6FD67E-2171-49CA-A4E1-32051CE3A329}">
      <dsp:nvSpPr>
        <dsp:cNvPr id="0" name=""/>
        <dsp:cNvSpPr/>
      </dsp:nvSpPr>
      <dsp:spPr>
        <a:xfrm>
          <a:off x="0" y="683510"/>
          <a:ext cx="521197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014C05-1413-4C76-A23A-9F5584281CD5}">
      <dsp:nvSpPr>
        <dsp:cNvPr id="0" name=""/>
        <dsp:cNvSpPr/>
      </dsp:nvSpPr>
      <dsp:spPr>
        <a:xfrm>
          <a:off x="0" y="683510"/>
          <a:ext cx="5211978" cy="68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Logistic Regression</a:t>
          </a:r>
          <a:endParaRPr lang="en-US" sz="3100" kern="1200"/>
        </a:p>
      </dsp:txBody>
      <dsp:txXfrm>
        <a:off x="0" y="683510"/>
        <a:ext cx="5211978" cy="683093"/>
      </dsp:txXfrm>
    </dsp:sp>
    <dsp:sp modelId="{85B2425B-EDD4-49A9-9080-5899F0D1B5B5}">
      <dsp:nvSpPr>
        <dsp:cNvPr id="0" name=""/>
        <dsp:cNvSpPr/>
      </dsp:nvSpPr>
      <dsp:spPr>
        <a:xfrm>
          <a:off x="0" y="1366603"/>
          <a:ext cx="521197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E0AFCB-0BAB-47AE-83E7-B23056C37B06}">
      <dsp:nvSpPr>
        <dsp:cNvPr id="0" name=""/>
        <dsp:cNvSpPr/>
      </dsp:nvSpPr>
      <dsp:spPr>
        <a:xfrm>
          <a:off x="0" y="1366603"/>
          <a:ext cx="5211978" cy="68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Decision Tree</a:t>
          </a:r>
          <a:endParaRPr lang="en-US" sz="3100" kern="1200"/>
        </a:p>
      </dsp:txBody>
      <dsp:txXfrm>
        <a:off x="0" y="1366603"/>
        <a:ext cx="5211978" cy="683093"/>
      </dsp:txXfrm>
    </dsp:sp>
    <dsp:sp modelId="{B89BB96F-B1E1-4AFF-A6EA-DC21295BF248}">
      <dsp:nvSpPr>
        <dsp:cNvPr id="0" name=""/>
        <dsp:cNvSpPr/>
      </dsp:nvSpPr>
      <dsp:spPr>
        <a:xfrm>
          <a:off x="0" y="2049696"/>
          <a:ext cx="521197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63EAFF-A8F4-4FAF-811F-C9A7CC9877A4}">
      <dsp:nvSpPr>
        <dsp:cNvPr id="0" name=""/>
        <dsp:cNvSpPr/>
      </dsp:nvSpPr>
      <dsp:spPr>
        <a:xfrm>
          <a:off x="0" y="2049696"/>
          <a:ext cx="5211978" cy="68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Random Forest</a:t>
          </a:r>
          <a:endParaRPr lang="en-US" sz="3100" kern="1200"/>
        </a:p>
      </dsp:txBody>
      <dsp:txXfrm>
        <a:off x="0" y="2049696"/>
        <a:ext cx="5211978" cy="683093"/>
      </dsp:txXfrm>
    </dsp:sp>
    <dsp:sp modelId="{2B3F3FAB-58D7-45F7-93B7-446FE7E93292}">
      <dsp:nvSpPr>
        <dsp:cNvPr id="0" name=""/>
        <dsp:cNvSpPr/>
      </dsp:nvSpPr>
      <dsp:spPr>
        <a:xfrm>
          <a:off x="0" y="2732789"/>
          <a:ext cx="521197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4604D9-696E-4E66-B3A2-2640E9275FC5}">
      <dsp:nvSpPr>
        <dsp:cNvPr id="0" name=""/>
        <dsp:cNvSpPr/>
      </dsp:nvSpPr>
      <dsp:spPr>
        <a:xfrm>
          <a:off x="0" y="2732789"/>
          <a:ext cx="5211978" cy="68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KNN</a:t>
          </a:r>
          <a:endParaRPr lang="en-US" sz="3100" kern="1200"/>
        </a:p>
      </dsp:txBody>
      <dsp:txXfrm>
        <a:off x="0" y="2732789"/>
        <a:ext cx="5211978" cy="683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622A3D50-EC23-4D64-899A-C05D1F820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998A889-E0BF-4797-A03B-CFCD57449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6D512-E691-4C5E-AA63-11995DC7A081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6F6F854-D35E-41F2-A6AF-431909B63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525C4C-C8EF-4AF9-8698-ABF9AFA3C1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98078-BC22-42AA-97D8-CE8423734C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931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C377-6C6B-4B89-A4E7-672417E7E90C}" type="datetimeFigureOut">
              <a:rPr lang="tr-TR" smtClean="0"/>
              <a:t>12.06.2022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2F854-68D7-46B2-BBB7-ECDA4D9C0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86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2F854-68D7-46B2-BBB7-ECDA4D9C0EE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20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2F854-68D7-46B2-BBB7-ECDA4D9C0EE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77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334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499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736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7994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968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9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1983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396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43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04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02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80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203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500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075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4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0" name="Rectangle 52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1" name="Group 5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90C891B-614D-45E4-90FD-4D3B2AF1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tr-TR" sz="5000" dirty="0">
                <a:solidFill>
                  <a:schemeClr val="tx1"/>
                </a:solidFill>
              </a:rPr>
              <a:t>Mobile</a:t>
            </a:r>
            <a:r>
              <a:rPr lang="en-US" sz="5000" dirty="0">
                <a:solidFill>
                  <a:schemeClr val="tx1"/>
                </a:solidFill>
              </a:rPr>
              <a:t> Application Based on Risk Stratification of LUAD and LUSC Cancer Patients</a:t>
            </a:r>
          </a:p>
        </p:txBody>
      </p:sp>
      <p:sp>
        <p:nvSpPr>
          <p:cNvPr id="73" name="Metin kutusu 8">
            <a:extLst>
              <a:ext uri="{FF2B5EF4-FFF2-40B4-BE49-F238E27FC236}">
                <a16:creationId xmlns:a16="http://schemas.microsoft.com/office/drawing/2014/main" id="{A03EB015-83DC-4B97-847F-14A176131D11}"/>
              </a:ext>
            </a:extLst>
          </p:cNvPr>
          <p:cNvSpPr txBox="1"/>
          <p:nvPr/>
        </p:nvSpPr>
        <p:spPr>
          <a:xfrm>
            <a:off x="1683171" y="4293441"/>
            <a:ext cx="8825658" cy="1234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Mehmet Cihan Sakman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170709001</a:t>
            </a:r>
          </a:p>
        </p:txBody>
      </p:sp>
      <p:cxnSp>
        <p:nvCxnSpPr>
          <p:cNvPr id="74" name="Straight Connector 58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6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EF1172-50A6-42A6-AB5F-B85C22B1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r-TR" err="1"/>
              <a:t>Apply</a:t>
            </a:r>
            <a:r>
              <a:rPr lang="tr-TR"/>
              <a:t> ML </a:t>
            </a:r>
            <a:r>
              <a:rPr lang="tr-TR" err="1"/>
              <a:t>Algorithms</a:t>
            </a:r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3B763B-7527-49EA-ACC8-46A27A688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3429" b="-1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7" name="İçerik Yer Tutucusu 2">
            <a:extLst>
              <a:ext uri="{FF2B5EF4-FFF2-40B4-BE49-F238E27FC236}">
                <a16:creationId xmlns:a16="http://schemas.microsoft.com/office/drawing/2014/main" id="{513C3BD3-75B9-41A5-9D11-423F6DD4C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89679"/>
              </p:ext>
            </p:extLst>
          </p:nvPr>
        </p:nvGraphicFramePr>
        <p:xfrm>
          <a:off x="5980954" y="2603500"/>
          <a:ext cx="521197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40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59BF3967-9BB2-9C5D-4923-B04A04AE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0" y="976655"/>
            <a:ext cx="5008456" cy="576417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A5A42ED-6077-A38C-99FF-7B22E12F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5" y="976655"/>
            <a:ext cx="4885923" cy="588134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ACF48F4-DFD0-E50C-3091-EAC0E0378411}"/>
              </a:ext>
            </a:extLst>
          </p:cNvPr>
          <p:cNvSpPr txBox="1"/>
          <p:nvPr/>
        </p:nvSpPr>
        <p:spPr>
          <a:xfrm>
            <a:off x="2375044" y="34549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600" dirty="0">
                <a:latin typeface="+mj-lt"/>
                <a:ea typeface="+mj-ea"/>
                <a:cs typeface="+mj-cs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9793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C7E5E2-D2B4-F2EE-05A4-AA13C135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Mobile App Deployment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022DF4-9040-7336-EA95-48031B7694BA}"/>
              </a:ext>
            </a:extLst>
          </p:cNvPr>
          <p:cNvSpPr txBox="1">
            <a:spLocks/>
          </p:cNvSpPr>
          <p:nvPr/>
        </p:nvSpPr>
        <p:spPr>
          <a:xfrm>
            <a:off x="443452" y="2672313"/>
            <a:ext cx="5094154" cy="3416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IBM Watson Machine Learning.</a:t>
            </a: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Front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8FC20A-90D1-F6A7-CCDE-81E719EA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05" y="2464130"/>
            <a:ext cx="6210944" cy="40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9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21EDA-7C8B-4A70-8833-CC2B0E1ED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5293" y="165743"/>
            <a:ext cx="8761413" cy="708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Clinician Interface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426EADCB-B772-859A-C3E5-5705C7B7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7" y="1210729"/>
            <a:ext cx="2899153" cy="540292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E4D50F15-0799-AAAD-8AEE-B3F84BD8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8" y="1210729"/>
            <a:ext cx="2902921" cy="540292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FA2ED955-F82C-17DA-16B3-02AA9663E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76" y="1210729"/>
            <a:ext cx="2919649" cy="54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21EDA-7C8B-4A70-8833-CC2B0E1ED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3839" y="204281"/>
            <a:ext cx="3984321" cy="767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tr-TR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</a:t>
            </a:r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Interface</a:t>
            </a:r>
          </a:p>
        </p:txBody>
      </p:sp>
      <p:pic>
        <p:nvPicPr>
          <p:cNvPr id="16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45422E52-ACFA-643D-5B53-9DD6975E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" y="1517642"/>
            <a:ext cx="2794938" cy="515335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14A994AB-2FC2-3202-0A8F-A9943F910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62" y="1514219"/>
            <a:ext cx="2794938" cy="5167267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2BC4196-E3A6-A4AB-C139-DA22468EB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759" y="1514219"/>
            <a:ext cx="2758934" cy="51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54738A8-8789-4C22-C50A-43B3561E72B5}"/>
              </a:ext>
            </a:extLst>
          </p:cNvPr>
          <p:cNvSpPr txBox="1"/>
          <p:nvPr/>
        </p:nvSpPr>
        <p:spPr>
          <a:xfrm>
            <a:off x="3048811" y="52058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36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r>
              <a:rPr lang="tr-TR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600" b="0" i="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4C7CB9BF-14A2-6427-EE85-6EA3C13E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4" y="1553953"/>
            <a:ext cx="2760747" cy="50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BE27099-DF7F-4DBA-93B5-1530C244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77" y="2775951"/>
            <a:ext cx="2211480" cy="145128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AC9069A-00DC-4EB6-B355-5ACE974B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1" y="4391828"/>
            <a:ext cx="2751253" cy="145128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B16791-5C88-4983-9D69-91AA6D05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r>
              <a:rPr lang="tr-TR" dirty="0"/>
              <a:t>TUBITAK 2209A</a:t>
            </a:r>
          </a:p>
          <a:p>
            <a:r>
              <a:rPr lang="tr-TR" dirty="0"/>
              <a:t>TUBITAK 2242</a:t>
            </a:r>
          </a:p>
          <a:p>
            <a:r>
              <a:rPr lang="tr-TR" dirty="0"/>
              <a:t>ISMB(</a:t>
            </a:r>
            <a:r>
              <a:rPr lang="en-US" dirty="0"/>
              <a:t>Conference on Intelligent Systems for Molecular Biology</a:t>
            </a:r>
            <a:r>
              <a:rPr lang="tr-TR" dirty="0"/>
              <a:t>) 2022 PAPER SUMBISSION</a:t>
            </a:r>
          </a:p>
          <a:p>
            <a:r>
              <a:rPr lang="tr-TR" dirty="0"/>
              <a:t>ISMB(</a:t>
            </a:r>
            <a:r>
              <a:rPr lang="en-US" dirty="0"/>
              <a:t>Conference on Intelligent Systems for Molecular Biology</a:t>
            </a:r>
            <a:r>
              <a:rPr lang="tr-TR" dirty="0"/>
              <a:t>) 2022 </a:t>
            </a:r>
            <a:r>
              <a:rPr lang="tr-TR" dirty="0" err="1"/>
              <a:t>Abstract</a:t>
            </a:r>
            <a:r>
              <a:rPr lang="tr-TR" dirty="0"/>
              <a:t> SUMBISSION </a:t>
            </a:r>
            <a:r>
              <a:rPr lang="tr-TR" b="1" dirty="0"/>
              <a:t>ACCEPTED</a:t>
            </a:r>
          </a:p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60F6BC9-0203-16DA-ECF1-2AEB4B8D9375}"/>
              </a:ext>
            </a:extLst>
          </p:cNvPr>
          <p:cNvSpPr txBox="1"/>
          <p:nvPr/>
        </p:nvSpPr>
        <p:spPr>
          <a:xfrm>
            <a:off x="3372255" y="1014886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err="1">
                <a:solidFill>
                  <a:schemeClr val="bg2"/>
                </a:solidFill>
              </a:rPr>
              <a:t>Submissions</a:t>
            </a:r>
            <a:endParaRPr lang="tr-TR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7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4D3DE-B500-4037-8C86-81CD8843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2" y="1022306"/>
            <a:ext cx="8761413" cy="706964"/>
          </a:xfrm>
        </p:spPr>
        <p:txBody>
          <a:bodyPr/>
          <a:lstStyle/>
          <a:p>
            <a:pPr algn="ctr"/>
            <a:r>
              <a:rPr lang="tr-TR" dirty="0" err="1"/>
              <a:t>Contact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653CB-8021-47E1-9FFC-EC57C552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4136"/>
            <a:ext cx="8825659" cy="3416300"/>
          </a:xfrm>
        </p:spPr>
        <p:txBody>
          <a:bodyPr>
            <a:normAutofit/>
          </a:bodyPr>
          <a:lstStyle/>
          <a:p>
            <a:pPr algn="ctr"/>
            <a:r>
              <a:rPr lang="tr-TR" sz="2400" dirty="0"/>
              <a:t>Mehmet Cihan Sakman</a:t>
            </a:r>
          </a:p>
          <a:p>
            <a:pPr algn="ctr"/>
            <a:r>
              <a:rPr lang="tr-TR" sz="2400" dirty="0"/>
              <a:t>Muğla Sıtkı </a:t>
            </a:r>
            <a:r>
              <a:rPr lang="tr-TR" sz="2400" dirty="0" err="1"/>
              <a:t>Kocman</a:t>
            </a:r>
            <a:r>
              <a:rPr lang="tr-TR" sz="2400" dirty="0"/>
              <a:t> </a:t>
            </a:r>
            <a:r>
              <a:rPr lang="tr-TR" sz="2400" dirty="0" err="1"/>
              <a:t>University</a:t>
            </a:r>
            <a:endParaRPr lang="tr-TR" sz="2400" dirty="0"/>
          </a:p>
          <a:p>
            <a:pPr algn="ctr"/>
            <a:r>
              <a:rPr lang="tr-TR" sz="2400" dirty="0"/>
              <a:t>sakmancihan@gmail.com</a:t>
            </a:r>
          </a:p>
        </p:txBody>
      </p:sp>
    </p:spTree>
    <p:extLst>
      <p:ext uri="{BB962C8B-B14F-4D97-AF65-F5344CB8AC3E}">
        <p14:creationId xmlns:p14="http://schemas.microsoft.com/office/powerpoint/2010/main" val="396713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17151-5821-4AAD-A6F0-FE3A7C26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6000" dirty="0" err="1"/>
              <a:t>Introduction</a:t>
            </a:r>
            <a:endParaRPr lang="tr-TR" sz="6000" dirty="0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7AC449D0-29DE-4668-8EFD-96359B10D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637142"/>
              </p:ext>
            </p:extLst>
          </p:nvPr>
        </p:nvGraphicFramePr>
        <p:xfrm>
          <a:off x="5186804" y="2468163"/>
          <a:ext cx="6441672" cy="340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6C6C2052-F4B3-4477-BF67-0320FC43C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9" y="2770401"/>
            <a:ext cx="5079365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A07D14-4611-43AB-B1E0-1CDBF84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6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solidFill>
                  <a:srgbClr val="EBEBEB"/>
                </a:solidFill>
              </a:rPr>
              <a:t>LUAD </a:t>
            </a:r>
            <a:r>
              <a:rPr lang="tr-TR" sz="4400" dirty="0" err="1">
                <a:solidFill>
                  <a:srgbClr val="EBEBEB"/>
                </a:solidFill>
              </a:rPr>
              <a:t>and</a:t>
            </a:r>
            <a:r>
              <a:rPr lang="tr-TR" sz="4400" dirty="0">
                <a:solidFill>
                  <a:srgbClr val="EBEBEB"/>
                </a:solidFill>
              </a:rPr>
              <a:t> LUSC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23C1AD1A-7D18-4F6E-8C1A-259752311271}"/>
              </a:ext>
            </a:extLst>
          </p:cNvPr>
          <p:cNvGrpSpPr/>
          <p:nvPr/>
        </p:nvGrpSpPr>
        <p:grpSpPr>
          <a:xfrm>
            <a:off x="1283308" y="3114544"/>
            <a:ext cx="9539598" cy="2769788"/>
            <a:chOff x="0" y="314997"/>
            <a:chExt cx="6441672" cy="1291680"/>
          </a:xfrm>
          <a:solidFill>
            <a:srgbClr val="5C2D5E"/>
          </a:solidFill>
        </p:grpSpPr>
        <p:sp>
          <p:nvSpPr>
            <p:cNvPr id="5" name="Dikdörtgen: Köşeleri Yuvarlatılmış 4">
              <a:extLst>
                <a:ext uri="{FF2B5EF4-FFF2-40B4-BE49-F238E27FC236}">
                  <a16:creationId xmlns:a16="http://schemas.microsoft.com/office/drawing/2014/main" id="{2DCDE24B-25B2-4D69-8A41-042704BFAC59}"/>
                </a:ext>
              </a:extLst>
            </p:cNvPr>
            <p:cNvSpPr/>
            <p:nvPr/>
          </p:nvSpPr>
          <p:spPr>
            <a:xfrm>
              <a:off x="0" y="314997"/>
              <a:ext cx="6441672" cy="12916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Dikdörtgen: Köşeleri Yuvarlatılmış 4">
              <a:extLst>
                <a:ext uri="{FF2B5EF4-FFF2-40B4-BE49-F238E27FC236}">
                  <a16:creationId xmlns:a16="http://schemas.microsoft.com/office/drawing/2014/main" id="{8BC073D7-DDCD-4607-9C97-DDA9F2BE5AA6}"/>
                </a:ext>
              </a:extLst>
            </p:cNvPr>
            <p:cNvSpPr txBox="1"/>
            <p:nvPr/>
          </p:nvSpPr>
          <p:spPr>
            <a:xfrm>
              <a:off x="291701" y="581438"/>
              <a:ext cx="5583738" cy="9349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 fontScale="92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sz="3100" dirty="0">
                  <a:solidFill>
                    <a:srgbClr val="FFFFFF"/>
                  </a:solidFill>
                </a:rPr>
                <a:t>Lung Adenocarcinoma (LUAD) and Lung Squamous Cell Carcinoma (LUSC) are two of the three subtypes of Non-Small Cell Lung Cancer (NSCLC) occurring</a:t>
              </a:r>
              <a:r>
                <a:rPr lang="tr-TR" sz="3100" dirty="0">
                  <a:solidFill>
                    <a:srgbClr val="FFFFFF"/>
                  </a:solidFill>
                </a:rPr>
                <a:t> </a:t>
              </a:r>
              <a:r>
                <a:rPr lang="en-US" sz="3100" dirty="0">
                  <a:solidFill>
                    <a:srgbClr val="FFFFFF"/>
                  </a:solidFill>
                </a:rPr>
                <a:t>in 85% of lung cancer patients…</a:t>
              </a:r>
              <a:endParaRPr lang="tr-TR" sz="3100" dirty="0">
                <a:solidFill>
                  <a:srgbClr val="FFFFFF"/>
                </a:solidFill>
              </a:endParaRPr>
            </a:p>
            <a:p>
              <a:pPr marL="0" indent="0">
                <a:lnSpc>
                  <a:spcPct val="90000"/>
                </a:lnSpc>
                <a:spcAft>
                  <a:spcPts val="600"/>
                </a:spcAft>
                <a:buNone/>
              </a:pPr>
              <a:endParaRPr lang="tr-TR" sz="31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9FC9CDD3-8D17-43DA-9E63-E084D109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9EF26E4A-33B7-EC14-2964-38164619C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03" y="1543577"/>
            <a:ext cx="7051158" cy="331404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83F3EB0-1BF0-47EA-A59B-C78ABD0CB563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In our TCGA dataset, there are 522 LUAD patients and 502 LUSC patients.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04CFD93-AEDE-46BA-B1EB-15251AF327D2}"/>
              </a:ext>
            </a:extLst>
          </p:cNvPr>
          <p:cNvSpPr txBox="1"/>
          <p:nvPr/>
        </p:nvSpPr>
        <p:spPr>
          <a:xfrm>
            <a:off x="5142960" y="5100859"/>
            <a:ext cx="6391533" cy="3004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i="1" dirty="0" err="1">
                <a:solidFill>
                  <a:srgbClr val="FFFFFF"/>
                </a:solidFill>
              </a:rPr>
              <a:t>Summary</a:t>
            </a:r>
            <a:r>
              <a:rPr lang="tr-TR" sz="1300" i="1" dirty="0">
                <a:solidFill>
                  <a:srgbClr val="FFFFFF"/>
                </a:solidFill>
              </a:rPr>
              <a:t> of </a:t>
            </a:r>
            <a:r>
              <a:rPr lang="tr-TR" sz="1300" i="1" dirty="0" err="1">
                <a:solidFill>
                  <a:srgbClr val="FFFFFF"/>
                </a:solidFill>
              </a:rPr>
              <a:t>Dataset</a:t>
            </a:r>
            <a:endParaRPr lang="tr-TR" sz="13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2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2DAE319-8B4D-45D9-9E40-1FA5B206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CDAB04B-FB1B-431C-8B5E-6B44198EC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315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83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9465B-F571-4D74-BBAD-3DDD7632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tr-TR"/>
              <a:t>Encoding</a:t>
            </a:r>
          </a:p>
        </p:txBody>
      </p:sp>
      <p:pic>
        <p:nvPicPr>
          <p:cNvPr id="7" name="Resim 6" descr="metin, otobüs, açık hava, dolap içeren bir resim&#10;&#10;Açıklama otomatik olarak oluşturuldu">
            <a:extLst>
              <a:ext uri="{FF2B5EF4-FFF2-40B4-BE49-F238E27FC236}">
                <a16:creationId xmlns:a16="http://schemas.microsoft.com/office/drawing/2014/main" id="{48FB2F62-CBAE-45C8-9AB2-7330C830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7" y="2500320"/>
            <a:ext cx="1838060" cy="354023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808BE10-16EF-4441-9080-DC2FE5A54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77" y="2500320"/>
            <a:ext cx="2702525" cy="3540233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FAC83C-DF99-4A08-8ED4-6F813C5D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1" dirty="0" err="1">
                <a:latin typeface="Arial" panose="020B0604020202020204" pitchFamily="34" charset="0"/>
                <a:cs typeface="Arial" panose="020B0604020202020204" pitchFamily="34" charset="0"/>
              </a:rPr>
              <a:t>Python’s</a:t>
            </a:r>
            <a:r>
              <a:rPr lang="tr-T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fit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final, w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our data such that randomly selected %80 tuples are used for training while %20tuples are used for testing with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tr-T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tr-T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tr-T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tr-T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7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B31DE-C055-60B3-259E-DA14534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Genetic</a:t>
            </a:r>
            <a:r>
              <a:rPr lang="tr-TR" sz="3600" dirty="0"/>
              <a:t> Data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55662B-5D63-73AE-96A7-D963A471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ccording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SominaClust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results, top 10 most highly mutated somatic driver gene</a:t>
            </a:r>
            <a:r>
              <a:rPr lang="tr-TR" dirty="0">
                <a:latin typeface="Arial" panose="020B0604020202020204" pitchFamily="34" charset="0"/>
              </a:rPr>
              <a:t>s </a:t>
            </a:r>
            <a:r>
              <a:rPr lang="tr-TR" dirty="0" err="1">
                <a:latin typeface="Arial" panose="020B0604020202020204" pitchFamily="34" charset="0"/>
              </a:rPr>
              <a:t>used</a:t>
            </a:r>
            <a:r>
              <a:rPr lang="tr-TR" dirty="0">
                <a:latin typeface="Arial" panose="020B0604020202020204" pitchFamily="34" charset="0"/>
              </a:rPr>
              <a:t>: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tr-TR" b="0" i="1" dirty="0">
                <a:effectLst/>
                <a:latin typeface="Arial" panose="020B0604020202020204" pitchFamily="34" charset="0"/>
              </a:rPr>
              <a:t>CDH10, COL11A1, CSMD3,HMCN1, KEAP1, KRAS, LRP1B, SPTA1, TP53, USH2A </a:t>
            </a:r>
            <a:r>
              <a:rPr lang="tr-TR" b="0" i="1" dirty="0" err="1">
                <a:effectLst/>
                <a:latin typeface="Arial" panose="020B0604020202020204" pitchFamily="34" charset="0"/>
              </a:rPr>
              <a:t>for</a:t>
            </a:r>
            <a:r>
              <a:rPr lang="tr-TR" b="0" i="1" dirty="0">
                <a:effectLst/>
                <a:latin typeface="Arial" panose="020B0604020202020204" pitchFamily="34" charset="0"/>
              </a:rPr>
              <a:t> LUAD.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CDKN2A, CSMD3, FAT1,KEAP1, KMT2C, KMT2D, NF1, NFE2L2, PIK3CA, TP53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tr-TR" b="0" i="0" dirty="0">
                <a:effectLst/>
                <a:latin typeface="Arial" panose="020B0604020202020204" pitchFamily="34" charset="0"/>
              </a:rPr>
              <a:t> LUSC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tr-TR" b="0" i="0" dirty="0">
              <a:effectLst/>
              <a:latin typeface="Arial" panose="020B0604020202020204" pitchFamily="34" charset="0"/>
            </a:endParaRPr>
          </a:p>
          <a:p>
            <a:r>
              <a:rPr lang="tr-TR" dirty="0"/>
              <a:t>CSMD3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gene </a:t>
            </a:r>
            <a:r>
              <a:rPr lang="tr-TR" dirty="0" err="1"/>
              <a:t>for</a:t>
            </a:r>
            <a:r>
              <a:rPr lang="tr-TR" dirty="0"/>
              <a:t> LUSC </a:t>
            </a:r>
            <a:r>
              <a:rPr lang="tr-TR" dirty="0" err="1"/>
              <a:t>and</a:t>
            </a:r>
            <a:r>
              <a:rPr lang="tr-TR" dirty="0"/>
              <a:t> KEAP1 </a:t>
            </a:r>
            <a:r>
              <a:rPr lang="tr-TR" dirty="0" err="1"/>
              <a:t>for</a:t>
            </a:r>
            <a:r>
              <a:rPr lang="tr-TR" dirty="0"/>
              <a:t> LUAD</a:t>
            </a:r>
          </a:p>
        </p:txBody>
      </p:sp>
    </p:spTree>
    <p:extLst>
      <p:ext uri="{BB962C8B-B14F-4D97-AF65-F5344CB8AC3E}">
        <p14:creationId xmlns:p14="http://schemas.microsoft.com/office/powerpoint/2010/main" val="384441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083FC6-6A17-53BB-F6EA-9BD90175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2DD994-36C2-0F84-A69A-C1B83F59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032"/>
            <a:ext cx="5992238" cy="34163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714E13F-FA20-D622-917B-5F511B69C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55" y="2468033"/>
            <a:ext cx="5743860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BBECB7-EDD5-53C7-625E-BD36B7F3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500" dirty="0" err="1">
                <a:solidFill>
                  <a:srgbClr val="FFFFFE"/>
                </a:solidFill>
              </a:rPr>
              <a:t>Imbalanced</a:t>
            </a:r>
            <a:r>
              <a:rPr lang="tr-TR" sz="2500" dirty="0">
                <a:solidFill>
                  <a:srgbClr val="FFFFFE"/>
                </a:solidFill>
              </a:rPr>
              <a:t> </a:t>
            </a:r>
            <a:r>
              <a:rPr lang="tr-TR" sz="2500" dirty="0" err="1">
                <a:solidFill>
                  <a:srgbClr val="FFFFFE"/>
                </a:solidFill>
              </a:rPr>
              <a:t>Classification</a:t>
            </a:r>
            <a:endParaRPr lang="tr-TR" sz="2500" dirty="0">
              <a:solidFill>
                <a:srgbClr val="FFFFF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B03ABD-EAA4-117C-44C3-5FCCBD19E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E"/>
                </a:solidFill>
                <a:latin typeface="Times New Roman" panose="02020603050405020304" pitchFamily="18" charset="0"/>
                <a:ea typeface="Cambria" panose="02040503050406030204" pitchFamily="18" charset="0"/>
              </a:rPr>
              <a:t>To</a:t>
            </a:r>
            <a:r>
              <a:rPr lang="tr-TR" dirty="0">
                <a:solidFill>
                  <a:srgbClr val="FFFFFE"/>
                </a:solidFill>
                <a:latin typeface="Times New Roman" panose="02020603050405020304" pitchFamily="18" charset="0"/>
                <a:ea typeface="Cambria" panose="02040503050406030204" pitchFamily="18" charset="0"/>
              </a:rPr>
              <a:t> c</a:t>
            </a:r>
            <a:r>
              <a:rPr lang="en-US" dirty="0" err="1">
                <a:solidFill>
                  <a:srgbClr val="FFFFFE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ope</a:t>
            </a:r>
            <a:r>
              <a:rPr lang="en-US" dirty="0">
                <a:solidFill>
                  <a:srgbClr val="FFFFFE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with the class imbalance problem between the number of positives and negatives TCGA LUAD and TCGA LUSC training patient set</a:t>
            </a:r>
            <a:r>
              <a:rPr lang="tr-TR" dirty="0">
                <a:solidFill>
                  <a:srgbClr val="FFFFFE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FFFE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over-sampled via Synthetic Minority Oversampling Technique (SMOTE). </a:t>
            </a:r>
            <a:endParaRPr lang="tr-TR" dirty="0">
              <a:solidFill>
                <a:srgbClr val="FFFFFE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3671678-E0C6-D56C-DF50-82A3EDDD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01" y="1276311"/>
            <a:ext cx="6922164" cy="50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9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İyon Toplantı Odası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İyon Toplantı Odası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389</Words>
  <Application>Microsoft Office PowerPoint</Application>
  <PresentationFormat>Geniş ekran</PresentationFormat>
  <Paragraphs>55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İyon Toplantı Odası</vt:lpstr>
      <vt:lpstr>Mobile Application Based on Risk Stratification of LUAD and LUSC Cancer Patients</vt:lpstr>
      <vt:lpstr>Introduction</vt:lpstr>
      <vt:lpstr>LUAD and LUSC</vt:lpstr>
      <vt:lpstr>Dataset</vt:lpstr>
      <vt:lpstr>Preprocessing</vt:lpstr>
      <vt:lpstr>Encoding</vt:lpstr>
      <vt:lpstr>Genetic Data</vt:lpstr>
      <vt:lpstr>Feature Importance</vt:lpstr>
      <vt:lpstr>Imbalanced Classification</vt:lpstr>
      <vt:lpstr>Apply ML Algorithms</vt:lpstr>
      <vt:lpstr>PowerPoint Sunusu</vt:lpstr>
      <vt:lpstr>Mobile App Deployment</vt:lpstr>
      <vt:lpstr>Clinician Interface</vt:lpstr>
      <vt:lpstr>Genetic Interface</vt:lpstr>
      <vt:lpstr>PowerPoint Sunusu</vt:lpstr>
      <vt:lpstr>PowerPoint Sunusu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LUAD and LUSC Lung Cancer</dc:title>
  <dc:creator>Cihan Sakman</dc:creator>
  <cp:lastModifiedBy>Cihan Sakman</cp:lastModifiedBy>
  <cp:revision>22</cp:revision>
  <dcterms:created xsi:type="dcterms:W3CDTF">2021-03-15T17:19:11Z</dcterms:created>
  <dcterms:modified xsi:type="dcterms:W3CDTF">2022-06-12T20:55:41Z</dcterms:modified>
</cp:coreProperties>
</file>