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61" r:id="rId4"/>
    <p:sldId id="265" r:id="rId5"/>
    <p:sldId id="263" r:id="rId6"/>
    <p:sldId id="264" r:id="rId7"/>
    <p:sldId id="259" r:id="rId8"/>
    <p:sldId id="270" r:id="rId9"/>
    <p:sldId id="258" r:id="rId10"/>
    <p:sldId id="267" r:id="rId11"/>
    <p:sldId id="268" r:id="rId12"/>
    <p:sldId id="269" r:id="rId1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494"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AD397F82-1829-4AB6-B05D-7DD187BB64AB}" type="datetimeFigureOut">
              <a:rPr lang="tr-TR" smtClean="0"/>
              <a:pPr/>
              <a:t>9.05.2017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7D1739D-1F35-4845-9086-789A1B818F95}"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D397F82-1829-4AB6-B05D-7DD187BB64AB}" type="datetimeFigureOut">
              <a:rPr lang="tr-TR" smtClean="0"/>
              <a:pPr/>
              <a:t>9.05.2017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7D1739D-1F35-4845-9086-789A1B818F95}"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D397F82-1829-4AB6-B05D-7DD187BB64AB}" type="datetimeFigureOut">
              <a:rPr lang="tr-TR" smtClean="0"/>
              <a:pPr/>
              <a:t>9.05.2017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7D1739D-1F35-4845-9086-789A1B818F95}"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D397F82-1829-4AB6-B05D-7DD187BB64AB}" type="datetimeFigureOut">
              <a:rPr lang="tr-TR" smtClean="0"/>
              <a:pPr/>
              <a:t>9.05.2017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7D1739D-1F35-4845-9086-789A1B818F95}"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AD397F82-1829-4AB6-B05D-7DD187BB64AB}" type="datetimeFigureOut">
              <a:rPr lang="tr-TR" smtClean="0"/>
              <a:pPr/>
              <a:t>9.05.2017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7D1739D-1F35-4845-9086-789A1B818F95}"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AD397F82-1829-4AB6-B05D-7DD187BB64AB}" type="datetimeFigureOut">
              <a:rPr lang="tr-TR" smtClean="0"/>
              <a:pPr/>
              <a:t>9.05.2017</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7D1739D-1F35-4845-9086-789A1B818F95}"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AD397F82-1829-4AB6-B05D-7DD187BB64AB}" type="datetimeFigureOut">
              <a:rPr lang="tr-TR" smtClean="0"/>
              <a:pPr/>
              <a:t>9.05.2017</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7D1739D-1F35-4845-9086-789A1B818F95}"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AD397F82-1829-4AB6-B05D-7DD187BB64AB}" type="datetimeFigureOut">
              <a:rPr lang="tr-TR" smtClean="0"/>
              <a:pPr/>
              <a:t>9.05.2017</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7D1739D-1F35-4845-9086-789A1B818F95}"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AD397F82-1829-4AB6-B05D-7DD187BB64AB}" type="datetimeFigureOut">
              <a:rPr lang="tr-TR" smtClean="0"/>
              <a:pPr/>
              <a:t>9.05.2017</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7D1739D-1F35-4845-9086-789A1B818F95}"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AD397F82-1829-4AB6-B05D-7DD187BB64AB}" type="datetimeFigureOut">
              <a:rPr lang="tr-TR" smtClean="0"/>
              <a:pPr/>
              <a:t>9.05.2017</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7D1739D-1F35-4845-9086-789A1B818F95}"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AD397F82-1829-4AB6-B05D-7DD187BB64AB}" type="datetimeFigureOut">
              <a:rPr lang="tr-TR" smtClean="0"/>
              <a:pPr/>
              <a:t>9.05.2017</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7D1739D-1F35-4845-9086-789A1B818F95}"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397F82-1829-4AB6-B05D-7DD187BB64AB}" type="datetimeFigureOut">
              <a:rPr lang="tr-TR" smtClean="0"/>
              <a:pPr/>
              <a:t>9.05.2017</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D1739D-1F35-4845-9086-789A1B818F95}"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928662" y="357166"/>
            <a:ext cx="7143800" cy="62865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8186766" cy="798496"/>
          </a:xfrm>
        </p:spPr>
        <p:txBody>
          <a:bodyPr>
            <a:normAutofit/>
          </a:bodyPr>
          <a:lstStyle/>
          <a:p>
            <a:pPr algn="ctr"/>
            <a:r>
              <a:rPr lang="tr-TR" dirty="0" err="1" smtClean="0"/>
              <a:t>Forward</a:t>
            </a:r>
            <a:r>
              <a:rPr lang="tr-TR" dirty="0" smtClean="0"/>
              <a:t> </a:t>
            </a:r>
            <a:r>
              <a:rPr lang="tr-TR" dirty="0" err="1" smtClean="0"/>
              <a:t>Checking</a:t>
            </a:r>
            <a:r>
              <a:rPr lang="tr-TR" dirty="0" smtClean="0"/>
              <a:t> Algoritmasının </a:t>
            </a:r>
            <a:r>
              <a:rPr lang="tr-TR" dirty="0" err="1" smtClean="0"/>
              <a:t>Sudoku’ya</a:t>
            </a:r>
            <a:r>
              <a:rPr lang="tr-TR" dirty="0" smtClean="0"/>
              <a:t> Uygulama Aşamaları-2</a:t>
            </a:r>
            <a:endParaRPr lang="tr-TR" dirty="0"/>
          </a:p>
        </p:txBody>
      </p:sp>
      <p:sp>
        <p:nvSpPr>
          <p:cNvPr id="6" name="5 Metin Yer Tutucusu"/>
          <p:cNvSpPr>
            <a:spLocks noGrp="1"/>
          </p:cNvSpPr>
          <p:nvPr>
            <p:ph type="body" sz="half" idx="2"/>
          </p:nvPr>
        </p:nvSpPr>
        <p:spPr>
          <a:xfrm>
            <a:off x="428596" y="1071546"/>
            <a:ext cx="7715304" cy="4691063"/>
          </a:xfrm>
        </p:spPr>
        <p:txBody>
          <a:bodyPr/>
          <a:lstStyle/>
          <a:p>
            <a:endParaRPr lang="tr-TR" b="1" dirty="0" smtClean="0"/>
          </a:p>
          <a:p>
            <a:r>
              <a:rPr lang="tr-TR" b="1" dirty="0" smtClean="0"/>
              <a:t>FONKSİYON:</a:t>
            </a:r>
            <a:r>
              <a:rPr lang="tr-TR" dirty="0" smtClean="0"/>
              <a:t>BASLANGİCAYARİ()</a:t>
            </a:r>
          </a:p>
          <a:p>
            <a:endParaRPr lang="tr-TR" dirty="0" smtClean="0"/>
          </a:p>
          <a:p>
            <a:pPr algn="just"/>
            <a:r>
              <a:rPr lang="tr-TR" dirty="0" smtClean="0"/>
              <a:t>9X9 boyutlarındaki bir </a:t>
            </a:r>
            <a:r>
              <a:rPr lang="tr-TR" dirty="0" err="1" smtClean="0"/>
              <a:t>sudokuda</a:t>
            </a:r>
            <a:r>
              <a:rPr lang="tr-TR" dirty="0" smtClean="0"/>
              <a:t> her hücreye 1’den 9 a kadar olan sayılardan biri gelebilir. Bu fonksiyonda her hücreye gelebilecek </a:t>
            </a:r>
            <a:r>
              <a:rPr lang="tr-TR" dirty="0" err="1" smtClean="0"/>
              <a:t>sayiların</a:t>
            </a:r>
            <a:r>
              <a:rPr lang="tr-TR" dirty="0" smtClean="0"/>
              <a:t> ilk </a:t>
            </a:r>
            <a:r>
              <a:rPr lang="tr-TR" dirty="0" err="1" smtClean="0"/>
              <a:t>degerlerini</a:t>
            </a:r>
            <a:r>
              <a:rPr lang="tr-TR" dirty="0" smtClean="0"/>
              <a:t> atar. İleriki aşamalarda </a:t>
            </a:r>
            <a:r>
              <a:rPr lang="tr-TR" dirty="0" err="1" smtClean="0"/>
              <a:t>Sudoku</a:t>
            </a:r>
            <a:r>
              <a:rPr lang="tr-TR" dirty="0" smtClean="0"/>
              <a:t> bu </a:t>
            </a:r>
            <a:r>
              <a:rPr lang="tr-TR" dirty="0" err="1" smtClean="0"/>
              <a:t>degerlere</a:t>
            </a:r>
            <a:r>
              <a:rPr lang="tr-TR" dirty="0" smtClean="0"/>
              <a:t> göre secim yapılarak doldurulmaktadır.</a:t>
            </a:r>
          </a:p>
        </p:txBody>
      </p:sp>
      <p:pic>
        <p:nvPicPr>
          <p:cNvPr id="3" name="Picture 4"/>
          <p:cNvPicPr>
            <a:picLocks noChangeAspect="1" noChangeArrowheads="1"/>
          </p:cNvPicPr>
          <p:nvPr/>
        </p:nvPicPr>
        <p:blipFill>
          <a:blip r:embed="rId2"/>
          <a:srcRect/>
          <a:stretch>
            <a:fillRect/>
          </a:stretch>
        </p:blipFill>
        <p:spPr bwMode="auto">
          <a:xfrm>
            <a:off x="785786" y="2928934"/>
            <a:ext cx="7315200" cy="2771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8186766" cy="798496"/>
          </a:xfrm>
        </p:spPr>
        <p:txBody>
          <a:bodyPr>
            <a:normAutofit/>
          </a:bodyPr>
          <a:lstStyle/>
          <a:p>
            <a:pPr algn="ctr"/>
            <a:r>
              <a:rPr lang="tr-TR" dirty="0" err="1" smtClean="0"/>
              <a:t>Forward</a:t>
            </a:r>
            <a:r>
              <a:rPr lang="tr-TR" dirty="0" smtClean="0"/>
              <a:t> </a:t>
            </a:r>
            <a:r>
              <a:rPr lang="tr-TR" dirty="0" err="1" smtClean="0"/>
              <a:t>Checking</a:t>
            </a:r>
            <a:r>
              <a:rPr lang="tr-TR" dirty="0" smtClean="0"/>
              <a:t> Algoritmasının </a:t>
            </a:r>
            <a:r>
              <a:rPr lang="tr-TR" dirty="0" err="1" smtClean="0"/>
              <a:t>Sudoku’ya</a:t>
            </a:r>
            <a:r>
              <a:rPr lang="tr-TR" dirty="0" smtClean="0"/>
              <a:t> Uygulama Aşamaları-3</a:t>
            </a:r>
            <a:endParaRPr lang="tr-TR" dirty="0"/>
          </a:p>
        </p:txBody>
      </p:sp>
      <p:sp>
        <p:nvSpPr>
          <p:cNvPr id="6" name="5 Metin Yer Tutucusu"/>
          <p:cNvSpPr>
            <a:spLocks noGrp="1"/>
          </p:cNvSpPr>
          <p:nvPr>
            <p:ph type="body" sz="half" idx="2"/>
          </p:nvPr>
        </p:nvSpPr>
        <p:spPr>
          <a:xfrm>
            <a:off x="428596" y="1071546"/>
            <a:ext cx="4357718" cy="4691063"/>
          </a:xfrm>
        </p:spPr>
        <p:txBody>
          <a:bodyPr/>
          <a:lstStyle/>
          <a:p>
            <a:endParaRPr lang="tr-TR" b="1" dirty="0" smtClean="0"/>
          </a:p>
          <a:p>
            <a:r>
              <a:rPr lang="tr-TR" b="1" u="sng" dirty="0" smtClean="0"/>
              <a:t>FONKSİYON: </a:t>
            </a:r>
            <a:r>
              <a:rPr lang="tr-TR" b="1" u="sng" dirty="0" err="1" smtClean="0"/>
              <a:t>Forward</a:t>
            </a:r>
            <a:r>
              <a:rPr lang="tr-TR" b="1" u="sng" dirty="0" smtClean="0"/>
              <a:t>_</a:t>
            </a:r>
            <a:r>
              <a:rPr lang="tr-TR" b="1" u="sng" dirty="0" err="1" smtClean="0"/>
              <a:t>Checking</a:t>
            </a:r>
            <a:r>
              <a:rPr lang="tr-TR" b="1" u="sng" dirty="0" smtClean="0"/>
              <a:t>_</a:t>
            </a:r>
            <a:r>
              <a:rPr lang="tr-TR" b="1" u="sng" dirty="0" err="1" smtClean="0"/>
              <a:t>DegerKontrol</a:t>
            </a:r>
            <a:r>
              <a:rPr lang="tr-TR" b="1" u="sng" dirty="0" smtClean="0"/>
              <a:t>()</a:t>
            </a:r>
          </a:p>
          <a:p>
            <a:r>
              <a:rPr lang="tr-TR" dirty="0" err="1" smtClean="0"/>
              <a:t>Sudoku</a:t>
            </a:r>
            <a:r>
              <a:rPr lang="tr-TR" dirty="0" smtClean="0"/>
              <a:t> hücresinin ilk değeri atanmış ise bu hücre başka bir değer alamayacağından, hücrenin alabileceği tüm değerler -1 yapılır. Aşağıda verilen matrisin 0,4 ve 80. hücrelerine değer atandığından Hücrenin alabileceği değerler tabloda görüldüğü üzere yeniden düzenlenmiştir.</a:t>
            </a:r>
          </a:p>
        </p:txBody>
      </p:sp>
      <p:pic>
        <p:nvPicPr>
          <p:cNvPr id="2050" name="Picture 2"/>
          <p:cNvPicPr>
            <a:picLocks noChangeAspect="1" noChangeArrowheads="1"/>
          </p:cNvPicPr>
          <p:nvPr/>
        </p:nvPicPr>
        <p:blipFill>
          <a:blip r:embed="rId2"/>
          <a:srcRect/>
          <a:stretch>
            <a:fillRect/>
          </a:stretch>
        </p:blipFill>
        <p:spPr bwMode="auto">
          <a:xfrm>
            <a:off x="5143504" y="1071546"/>
            <a:ext cx="3814771" cy="5572164"/>
          </a:xfrm>
          <a:prstGeom prst="rect">
            <a:avLst/>
          </a:prstGeom>
          <a:noFill/>
          <a:ln w="9525">
            <a:noFill/>
            <a:miter lim="800000"/>
            <a:headEnd/>
            <a:tailEnd/>
          </a:ln>
          <a:effectLst/>
        </p:spPr>
      </p:pic>
      <p:pic>
        <p:nvPicPr>
          <p:cNvPr id="2054" name="Picture 6"/>
          <p:cNvPicPr>
            <a:picLocks noChangeAspect="1" noChangeArrowheads="1"/>
          </p:cNvPicPr>
          <p:nvPr/>
        </p:nvPicPr>
        <p:blipFill>
          <a:blip r:embed="rId3"/>
          <a:srcRect/>
          <a:stretch>
            <a:fillRect/>
          </a:stretch>
        </p:blipFill>
        <p:spPr bwMode="auto">
          <a:xfrm>
            <a:off x="0" y="4500570"/>
            <a:ext cx="5572132" cy="2171700"/>
          </a:xfrm>
          <a:prstGeom prst="rect">
            <a:avLst/>
          </a:prstGeom>
          <a:noFill/>
          <a:ln w="9525">
            <a:noFill/>
            <a:miter lim="800000"/>
            <a:headEnd/>
            <a:tailEnd/>
          </a:ln>
          <a:effectLst/>
        </p:spPr>
      </p:pic>
      <p:pic>
        <p:nvPicPr>
          <p:cNvPr id="2055" name="Picture 7"/>
          <p:cNvPicPr>
            <a:picLocks noChangeAspect="1" noChangeArrowheads="1"/>
          </p:cNvPicPr>
          <p:nvPr/>
        </p:nvPicPr>
        <p:blipFill>
          <a:blip r:embed="rId4"/>
          <a:srcRect/>
          <a:stretch>
            <a:fillRect/>
          </a:stretch>
        </p:blipFill>
        <p:spPr bwMode="auto">
          <a:xfrm>
            <a:off x="428596" y="2786058"/>
            <a:ext cx="3876675" cy="1495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8186766" cy="798496"/>
          </a:xfrm>
        </p:spPr>
        <p:txBody>
          <a:bodyPr>
            <a:normAutofit/>
          </a:bodyPr>
          <a:lstStyle/>
          <a:p>
            <a:pPr algn="ctr"/>
            <a:r>
              <a:rPr lang="tr-TR" dirty="0" err="1" smtClean="0"/>
              <a:t>Forward</a:t>
            </a:r>
            <a:r>
              <a:rPr lang="tr-TR" dirty="0" smtClean="0"/>
              <a:t> </a:t>
            </a:r>
            <a:r>
              <a:rPr lang="tr-TR" dirty="0" err="1" smtClean="0"/>
              <a:t>Checking</a:t>
            </a:r>
            <a:r>
              <a:rPr lang="tr-TR" dirty="0" smtClean="0"/>
              <a:t> Algoritmasının </a:t>
            </a:r>
            <a:r>
              <a:rPr lang="tr-TR" dirty="0" err="1" smtClean="0"/>
              <a:t>Sudoku’ya</a:t>
            </a:r>
            <a:r>
              <a:rPr lang="tr-TR" dirty="0" smtClean="0"/>
              <a:t> Uygulama Aşamaları-4</a:t>
            </a:r>
            <a:endParaRPr lang="tr-TR" dirty="0"/>
          </a:p>
        </p:txBody>
      </p:sp>
      <p:sp>
        <p:nvSpPr>
          <p:cNvPr id="6" name="5 Metin Yer Tutucusu"/>
          <p:cNvSpPr>
            <a:spLocks noGrp="1"/>
          </p:cNvSpPr>
          <p:nvPr>
            <p:ph type="body" sz="half" idx="2"/>
          </p:nvPr>
        </p:nvSpPr>
        <p:spPr>
          <a:xfrm>
            <a:off x="0" y="1071546"/>
            <a:ext cx="5286380" cy="4691063"/>
          </a:xfrm>
        </p:spPr>
        <p:txBody>
          <a:bodyPr/>
          <a:lstStyle/>
          <a:p>
            <a:endParaRPr lang="tr-TR" b="1" dirty="0" smtClean="0"/>
          </a:p>
          <a:p>
            <a:r>
              <a:rPr lang="tr-TR" b="1" u="sng" dirty="0" smtClean="0"/>
              <a:t>FONKSİYON: </a:t>
            </a:r>
            <a:r>
              <a:rPr lang="tr-TR" b="1" dirty="0" err="1" smtClean="0"/>
              <a:t>Forward</a:t>
            </a:r>
            <a:r>
              <a:rPr lang="tr-TR" b="1" dirty="0" smtClean="0"/>
              <a:t>_</a:t>
            </a:r>
            <a:r>
              <a:rPr lang="tr-TR" b="1" dirty="0" err="1" smtClean="0"/>
              <a:t>Checking</a:t>
            </a:r>
            <a:r>
              <a:rPr lang="tr-TR" b="1" dirty="0" smtClean="0"/>
              <a:t>_</a:t>
            </a:r>
            <a:r>
              <a:rPr lang="tr-TR" b="1" dirty="0" err="1" smtClean="0"/>
              <a:t>DegerEkleme</a:t>
            </a:r>
            <a:r>
              <a:rPr lang="tr-TR" b="1" dirty="0" smtClean="0"/>
              <a:t>(</a:t>
            </a:r>
            <a:r>
              <a:rPr lang="tr-TR" b="1" dirty="0" err="1" smtClean="0"/>
              <a:t>int</a:t>
            </a:r>
            <a:r>
              <a:rPr lang="tr-TR" b="1" dirty="0" smtClean="0"/>
              <a:t> </a:t>
            </a:r>
            <a:r>
              <a:rPr lang="tr-TR" b="1" dirty="0" err="1" smtClean="0"/>
              <a:t>hucre</a:t>
            </a:r>
            <a:r>
              <a:rPr lang="tr-TR" b="1" dirty="0" smtClean="0"/>
              <a:t>, </a:t>
            </a:r>
            <a:r>
              <a:rPr lang="tr-TR" b="1" dirty="0" err="1" smtClean="0"/>
              <a:t>int</a:t>
            </a:r>
            <a:r>
              <a:rPr lang="tr-TR" b="1" dirty="0" smtClean="0"/>
              <a:t> </a:t>
            </a:r>
            <a:r>
              <a:rPr lang="tr-TR" b="1" dirty="0" err="1" smtClean="0"/>
              <a:t>deger</a:t>
            </a:r>
            <a:r>
              <a:rPr lang="tr-TR" b="1" dirty="0" smtClean="0"/>
              <a:t>)</a:t>
            </a:r>
          </a:p>
          <a:p>
            <a:r>
              <a:rPr lang="tr-TR" dirty="0" smtClean="0"/>
              <a:t>Parametreyle hücreye yazılmaya çalışılan değerin uygunluğunu kontrol edilir. Eğer Satir-</a:t>
            </a:r>
            <a:r>
              <a:rPr lang="tr-TR" dirty="0" err="1" smtClean="0"/>
              <a:t>Sutun</a:t>
            </a:r>
            <a:r>
              <a:rPr lang="tr-TR" dirty="0" smtClean="0"/>
              <a:t> veya bölgede  başka bir değerle çakışmıyorsa </a:t>
            </a:r>
            <a:r>
              <a:rPr lang="tr-TR" dirty="0" err="1" smtClean="0"/>
              <a:t>sudokuya</a:t>
            </a:r>
            <a:r>
              <a:rPr lang="tr-TR" dirty="0" smtClean="0"/>
              <a:t> dahil edilir aksi taktirde hücreden bu değer silinir.</a:t>
            </a:r>
          </a:p>
        </p:txBody>
      </p:sp>
      <p:pic>
        <p:nvPicPr>
          <p:cNvPr id="3075" name="Picture 3"/>
          <p:cNvPicPr>
            <a:picLocks noChangeAspect="1" noChangeArrowheads="1"/>
          </p:cNvPicPr>
          <p:nvPr/>
        </p:nvPicPr>
        <p:blipFill>
          <a:blip r:embed="rId2"/>
          <a:srcRect/>
          <a:stretch>
            <a:fillRect/>
          </a:stretch>
        </p:blipFill>
        <p:spPr bwMode="auto">
          <a:xfrm>
            <a:off x="5214910" y="1247797"/>
            <a:ext cx="3929090" cy="5324475"/>
          </a:xfrm>
          <a:prstGeom prst="rect">
            <a:avLst/>
          </a:prstGeom>
          <a:noFill/>
          <a:ln w="9525">
            <a:noFill/>
            <a:miter lim="800000"/>
            <a:headEnd/>
            <a:tailEnd/>
          </a:ln>
          <a:effectLst/>
        </p:spPr>
      </p:pic>
      <p:pic>
        <p:nvPicPr>
          <p:cNvPr id="9" name="Picture 6"/>
          <p:cNvPicPr>
            <a:picLocks noChangeAspect="1" noChangeArrowheads="1"/>
          </p:cNvPicPr>
          <p:nvPr/>
        </p:nvPicPr>
        <p:blipFill>
          <a:blip r:embed="rId3"/>
          <a:srcRect/>
          <a:stretch>
            <a:fillRect/>
          </a:stretch>
        </p:blipFill>
        <p:spPr bwMode="auto">
          <a:xfrm>
            <a:off x="0" y="3071810"/>
            <a:ext cx="5286380" cy="25717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solidFill>
                  <a:srgbClr val="7B9899"/>
                </a:solidFill>
              </a:rPr>
              <a:t>Forward checking</a:t>
            </a:r>
            <a:r>
              <a:rPr lang="tr-TR" dirty="0" smtClean="0">
                <a:solidFill>
                  <a:srgbClr val="7B9899"/>
                </a:solidFill>
              </a:rPr>
              <a:t>(İleri Yoklama)</a:t>
            </a:r>
            <a:endParaRPr lang="tr-TR" dirty="0"/>
          </a:p>
        </p:txBody>
      </p:sp>
      <p:pic>
        <p:nvPicPr>
          <p:cNvPr id="5122" name="Picture 2"/>
          <p:cNvPicPr>
            <a:picLocks noGrp="1" noChangeAspect="1" noChangeArrowheads="1"/>
          </p:cNvPicPr>
          <p:nvPr>
            <p:ph idx="1"/>
          </p:nvPr>
        </p:nvPicPr>
        <p:blipFill>
          <a:blip r:embed="rId2"/>
          <a:srcRect/>
          <a:stretch>
            <a:fillRect/>
          </a:stretch>
        </p:blipFill>
        <p:spPr bwMode="auto">
          <a:xfrm>
            <a:off x="5114925" y="1285860"/>
            <a:ext cx="4029075" cy="2824163"/>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5500662" y="3786190"/>
            <a:ext cx="3643338" cy="2643206"/>
          </a:xfrm>
          <a:prstGeom prst="rect">
            <a:avLst/>
          </a:prstGeom>
          <a:noFill/>
          <a:ln w="9525">
            <a:noFill/>
            <a:miter lim="800000"/>
            <a:headEnd/>
            <a:tailEnd/>
          </a:ln>
          <a:effectLst/>
        </p:spPr>
      </p:pic>
      <p:pic>
        <p:nvPicPr>
          <p:cNvPr id="4098" name="Picture 2"/>
          <p:cNvPicPr>
            <a:picLocks noChangeAspect="1" noChangeArrowheads="1"/>
          </p:cNvPicPr>
          <p:nvPr/>
        </p:nvPicPr>
        <p:blipFill>
          <a:blip r:embed="rId4"/>
          <a:srcRect/>
          <a:stretch>
            <a:fillRect/>
          </a:stretch>
        </p:blipFill>
        <p:spPr bwMode="auto">
          <a:xfrm>
            <a:off x="642910" y="5214950"/>
            <a:ext cx="5153025" cy="723900"/>
          </a:xfrm>
          <a:prstGeom prst="rect">
            <a:avLst/>
          </a:prstGeom>
          <a:noFill/>
          <a:ln w="9525">
            <a:noFill/>
            <a:miter lim="800000"/>
            <a:headEnd/>
            <a:tailEnd/>
          </a:ln>
          <a:effectLst/>
        </p:spPr>
      </p:pic>
      <p:sp>
        <p:nvSpPr>
          <p:cNvPr id="6" name="5 Metin kutusu"/>
          <p:cNvSpPr txBox="1"/>
          <p:nvPr/>
        </p:nvSpPr>
        <p:spPr>
          <a:xfrm>
            <a:off x="571472" y="1571612"/>
            <a:ext cx="4429156" cy="3416320"/>
          </a:xfrm>
          <a:prstGeom prst="rect">
            <a:avLst/>
          </a:prstGeom>
          <a:noFill/>
        </p:spPr>
        <p:txBody>
          <a:bodyPr wrap="square" rtlCol="0">
            <a:spAutoFit/>
          </a:bodyPr>
          <a:lstStyle/>
          <a:p>
            <a:r>
              <a:rPr lang="tr-TR" dirty="0" err="1" smtClean="0"/>
              <a:t>Forward</a:t>
            </a:r>
            <a:r>
              <a:rPr lang="tr-TR" dirty="0" smtClean="0"/>
              <a:t> </a:t>
            </a:r>
            <a:r>
              <a:rPr lang="tr-TR" dirty="0" err="1" smtClean="0"/>
              <a:t>Checking</a:t>
            </a:r>
            <a:r>
              <a:rPr lang="tr-TR" dirty="0" smtClean="0"/>
              <a:t> </a:t>
            </a:r>
            <a:r>
              <a:rPr lang="tr-TR" dirty="0" smtClean="0"/>
              <a:t>algoritması kısıt arama problemlerinde kullanılır. Örneğin yan tarafta görülen  6 bölgeden oluşan bir alanda komsu alanlar aynı renkte olmayacak şekilde boyanmak istenmektedir. Herhangi bir bölgeye atama yapıldığı zaman, Onunla komşu olan tüm bölgelere de göz atılmalıdır. Seçilmiş bölge ile tutarsızlık oluşturan tüm bölgelerdeki değerler silinmelidir.</a:t>
            </a:r>
          </a:p>
          <a:p>
            <a:r>
              <a:rPr lang="tr-TR" dirty="0" smtClean="0"/>
              <a:t>Atanmamış bölgeler için bir değer kalmamış ise arama işlemi sonlandırılmalıdır.</a:t>
            </a:r>
          </a:p>
          <a:p>
            <a:r>
              <a:rPr lang="tr-TR" dirty="0" smtClean="0"/>
              <a:t> </a:t>
            </a:r>
            <a:endParaRPr lang="tr-T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smtClean="0">
                <a:solidFill>
                  <a:srgbClr val="7B9899"/>
                </a:solidFill>
              </a:rPr>
              <a:t>Forward checking</a:t>
            </a:r>
          </a:p>
        </p:txBody>
      </p:sp>
      <p:sp>
        <p:nvSpPr>
          <p:cNvPr id="23554" name="Footer Placeholder 4"/>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r>
              <a:rPr lang="en-US">
                <a:latin typeface="Tahoma" pitchFamily="34" charset="0"/>
                <a:ea typeface="MS PGothic" pitchFamily="34" charset="-128"/>
              </a:rPr>
              <a:t>CSC 290 - Constraint Satisfaction</a:t>
            </a:r>
          </a:p>
        </p:txBody>
      </p:sp>
      <p:sp>
        <p:nvSpPr>
          <p:cNvPr id="7" name="Slide Number Placeholder 5"/>
          <p:cNvSpPr>
            <a:spLocks noGrp="1"/>
          </p:cNvSpPr>
          <p:nvPr>
            <p:ph type="sldNum" sz="quarter" idx="12"/>
          </p:nvPr>
        </p:nvSpPr>
        <p:spPr/>
        <p:txBody>
          <a:bodyPr/>
          <a:lstStyle/>
          <a:p>
            <a:fld id="{E0A8E3C9-EEB7-4D80-A278-0C8937CF7713}" type="slidenum">
              <a:rPr lang="en-US"/>
              <a:pPr/>
              <a:t>3</a:t>
            </a:fld>
            <a:endParaRPr lang="en-US"/>
          </a:p>
        </p:txBody>
      </p:sp>
      <p:pic>
        <p:nvPicPr>
          <p:cNvPr id="1027" name="Picture 3"/>
          <p:cNvPicPr>
            <a:picLocks noGrp="1" noChangeAspect="1" noChangeArrowheads="1"/>
          </p:cNvPicPr>
          <p:nvPr>
            <p:ph idx="1"/>
          </p:nvPr>
        </p:nvPicPr>
        <p:blipFill>
          <a:blip r:embed="rId2"/>
          <a:srcRect/>
          <a:stretch>
            <a:fillRect/>
          </a:stretch>
        </p:blipFill>
        <p:spPr bwMode="auto">
          <a:xfrm>
            <a:off x="457200" y="2000217"/>
            <a:ext cx="8229600" cy="37259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smtClean="0">
                <a:solidFill>
                  <a:srgbClr val="7B9899"/>
                </a:solidFill>
              </a:rPr>
              <a:t>Forward checking</a:t>
            </a:r>
          </a:p>
        </p:txBody>
      </p:sp>
      <p:sp>
        <p:nvSpPr>
          <p:cNvPr id="23554" name="Footer Placeholder 4"/>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r>
              <a:rPr lang="en-US">
                <a:latin typeface="Tahoma" pitchFamily="34" charset="0"/>
                <a:ea typeface="MS PGothic" pitchFamily="34" charset="-128"/>
              </a:rPr>
              <a:t>CSC 290 - Constraint Satisfaction</a:t>
            </a:r>
          </a:p>
        </p:txBody>
      </p:sp>
      <p:sp>
        <p:nvSpPr>
          <p:cNvPr id="7" name="Slide Number Placeholder 5"/>
          <p:cNvSpPr>
            <a:spLocks noGrp="1"/>
          </p:cNvSpPr>
          <p:nvPr>
            <p:ph type="sldNum" sz="quarter" idx="12"/>
          </p:nvPr>
        </p:nvSpPr>
        <p:spPr/>
        <p:txBody>
          <a:bodyPr/>
          <a:lstStyle/>
          <a:p>
            <a:fld id="{E0A8E3C9-EEB7-4D80-A278-0C8937CF7713}" type="slidenum">
              <a:rPr lang="en-US"/>
              <a:pPr/>
              <a:t>4</a:t>
            </a:fld>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457200" y="2009260"/>
            <a:ext cx="8229600" cy="37078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lang="en-US" smtClean="0">
                <a:solidFill>
                  <a:srgbClr val="7B9899"/>
                </a:solidFill>
              </a:rPr>
              <a:t>Forward checking</a:t>
            </a:r>
          </a:p>
        </p:txBody>
      </p:sp>
      <p:sp>
        <p:nvSpPr>
          <p:cNvPr id="25602" name="Footer Placeholder 4"/>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r>
              <a:rPr lang="en-US">
                <a:latin typeface="Tahoma" pitchFamily="34" charset="0"/>
                <a:ea typeface="MS PGothic" pitchFamily="34" charset="-128"/>
              </a:rPr>
              <a:t>CSC 290 - Constraint Satisfaction</a:t>
            </a:r>
          </a:p>
        </p:txBody>
      </p:sp>
      <p:sp>
        <p:nvSpPr>
          <p:cNvPr id="7" name="Slide Number Placeholder 5"/>
          <p:cNvSpPr>
            <a:spLocks noGrp="1"/>
          </p:cNvSpPr>
          <p:nvPr>
            <p:ph type="sldNum" sz="quarter" idx="12"/>
          </p:nvPr>
        </p:nvSpPr>
        <p:spPr/>
        <p:txBody>
          <a:bodyPr/>
          <a:lstStyle/>
          <a:p>
            <a:fld id="{CC8B1DAD-FEEB-4767-9118-A6AF2D234533}" type="slidenum">
              <a:rPr lang="en-US"/>
              <a:pPr/>
              <a:t>5</a:t>
            </a:fld>
            <a:endParaRPr lang="en-US"/>
          </a:p>
        </p:txBody>
      </p:sp>
      <p:pic>
        <p:nvPicPr>
          <p:cNvPr id="3075" name="Picture 3"/>
          <p:cNvPicPr>
            <a:picLocks noGrp="1" noChangeAspect="1" noChangeArrowheads="1"/>
          </p:cNvPicPr>
          <p:nvPr>
            <p:ph sz="quarter" idx="1"/>
          </p:nvPr>
        </p:nvPicPr>
        <p:blipFill>
          <a:blip r:embed="rId2"/>
          <a:srcRect/>
          <a:stretch>
            <a:fillRect/>
          </a:stretch>
        </p:blipFill>
        <p:spPr bwMode="auto">
          <a:xfrm>
            <a:off x="301625" y="1894820"/>
            <a:ext cx="8504238" cy="38367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r>
              <a:rPr lang="en-US" dirty="0" smtClean="0">
                <a:solidFill>
                  <a:srgbClr val="7B9899"/>
                </a:solidFill>
              </a:rPr>
              <a:t>Forward checking</a:t>
            </a:r>
          </a:p>
        </p:txBody>
      </p:sp>
      <p:sp>
        <p:nvSpPr>
          <p:cNvPr id="26626" name="Footer Placeholder 4"/>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r>
              <a:rPr lang="en-US">
                <a:latin typeface="Tahoma" pitchFamily="34" charset="0"/>
                <a:ea typeface="MS PGothic" pitchFamily="34" charset="-128"/>
              </a:rPr>
              <a:t>CSC 290 - Constraint Satisfaction</a:t>
            </a:r>
          </a:p>
        </p:txBody>
      </p:sp>
      <p:sp>
        <p:nvSpPr>
          <p:cNvPr id="7" name="Slide Number Placeholder 5"/>
          <p:cNvSpPr>
            <a:spLocks noGrp="1"/>
          </p:cNvSpPr>
          <p:nvPr>
            <p:ph type="sldNum" sz="quarter" idx="12"/>
          </p:nvPr>
        </p:nvSpPr>
        <p:spPr/>
        <p:txBody>
          <a:bodyPr/>
          <a:lstStyle/>
          <a:p>
            <a:fld id="{9F367392-A930-4C63-9A3D-8F51E74EE8EE}" type="slidenum">
              <a:rPr lang="en-US"/>
              <a:pPr/>
              <a:t>6</a:t>
            </a:fld>
            <a:endParaRPr lang="en-US"/>
          </a:p>
        </p:txBody>
      </p:sp>
      <p:pic>
        <p:nvPicPr>
          <p:cNvPr id="2050" name="Picture 2"/>
          <p:cNvPicPr>
            <a:picLocks noGrp="1" noChangeAspect="1" noChangeArrowheads="1"/>
          </p:cNvPicPr>
          <p:nvPr>
            <p:ph sz="quarter" idx="1"/>
          </p:nvPr>
        </p:nvPicPr>
        <p:blipFill>
          <a:blip r:embed="rId2"/>
          <a:srcRect/>
          <a:stretch>
            <a:fillRect/>
          </a:stretch>
        </p:blipFill>
        <p:spPr bwMode="auto">
          <a:xfrm>
            <a:off x="301625" y="1894820"/>
            <a:ext cx="8504238" cy="38367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8115328" cy="1162050"/>
          </a:xfrm>
        </p:spPr>
        <p:txBody>
          <a:bodyPr>
            <a:normAutofit/>
          </a:bodyPr>
          <a:lstStyle/>
          <a:p>
            <a:pPr algn="ctr"/>
            <a:r>
              <a:rPr lang="tr-TR" dirty="0" smtClean="0"/>
              <a:t>SUDOKU</a:t>
            </a:r>
            <a:br>
              <a:rPr lang="tr-TR" dirty="0" smtClean="0"/>
            </a:br>
            <a:endParaRPr lang="tr-TR" dirty="0"/>
          </a:p>
        </p:txBody>
      </p:sp>
      <p:pic>
        <p:nvPicPr>
          <p:cNvPr id="6146" name="Picture 2"/>
          <p:cNvPicPr>
            <a:picLocks noGrp="1" noChangeAspect="1" noChangeArrowheads="1"/>
          </p:cNvPicPr>
          <p:nvPr>
            <p:ph idx="1"/>
          </p:nvPr>
        </p:nvPicPr>
        <p:blipFill>
          <a:blip r:embed="rId2"/>
          <a:stretch>
            <a:fillRect/>
          </a:stretch>
        </p:blipFill>
        <p:spPr bwMode="auto">
          <a:xfrm>
            <a:off x="5572132" y="714356"/>
            <a:ext cx="3152775" cy="3190875"/>
          </a:xfrm>
          <a:prstGeom prst="rect">
            <a:avLst/>
          </a:prstGeom>
          <a:noFill/>
          <a:ln w="9525">
            <a:noFill/>
            <a:miter lim="800000"/>
            <a:headEnd/>
            <a:tailEnd/>
          </a:ln>
          <a:effectLst/>
        </p:spPr>
      </p:pic>
      <p:sp>
        <p:nvSpPr>
          <p:cNvPr id="6" name="5 Metin Yer Tutucusu"/>
          <p:cNvSpPr>
            <a:spLocks noGrp="1"/>
          </p:cNvSpPr>
          <p:nvPr>
            <p:ph type="body" sz="half" idx="2"/>
          </p:nvPr>
        </p:nvSpPr>
        <p:spPr>
          <a:xfrm>
            <a:off x="457200" y="1435100"/>
            <a:ext cx="4757742" cy="4691063"/>
          </a:xfrm>
        </p:spPr>
        <p:txBody>
          <a:bodyPr>
            <a:normAutofit/>
          </a:bodyPr>
          <a:lstStyle/>
          <a:p>
            <a:pPr algn="just"/>
            <a:r>
              <a:rPr lang="tr-TR" sz="1800" b="1" dirty="0" err="1" smtClean="0"/>
              <a:t>Sudoku</a:t>
            </a:r>
            <a:r>
              <a:rPr lang="tr-TR" sz="1800" b="1" dirty="0" smtClean="0"/>
              <a:t> Nedir?</a:t>
            </a:r>
          </a:p>
          <a:p>
            <a:pPr algn="just"/>
            <a:r>
              <a:rPr lang="tr-TR" sz="1800" dirty="0" err="1" smtClean="0"/>
              <a:t>Sudoku</a:t>
            </a:r>
            <a:r>
              <a:rPr lang="tr-TR" sz="1800" dirty="0" smtClean="0"/>
              <a:t>, standart biçimde oluşturulmuş 9×9 boyutlarında bir diyagram üzerinde çözülen ve her satır, sütun ve  </a:t>
            </a:r>
            <a:r>
              <a:rPr lang="tr-TR" sz="1800" dirty="0" err="1" smtClean="0"/>
              <a:t>bolgede</a:t>
            </a:r>
            <a:r>
              <a:rPr lang="tr-TR" sz="1800" dirty="0" smtClean="0"/>
              <a:t>, 1’den 9’a kadar olan rakamların birer kez yazıldığı zeka oyunu çeşididir.</a:t>
            </a:r>
          </a:p>
          <a:p>
            <a:pPr algn="just"/>
            <a:endParaRPr lang="tr-TR" sz="1800" dirty="0" smtClean="0"/>
          </a:p>
          <a:p>
            <a:pPr algn="just"/>
            <a:r>
              <a:rPr lang="tr-TR" sz="1800" b="1" dirty="0" err="1" smtClean="0"/>
              <a:t>Sudoku</a:t>
            </a:r>
            <a:r>
              <a:rPr lang="tr-TR" sz="1800" b="1" dirty="0" smtClean="0"/>
              <a:t> Nasıl Oynanır?</a:t>
            </a:r>
          </a:p>
          <a:p>
            <a:pPr algn="just"/>
            <a:r>
              <a:rPr lang="tr-TR" sz="1800" dirty="0" err="1" smtClean="0"/>
              <a:t>Sudokunun</a:t>
            </a:r>
            <a:r>
              <a:rPr lang="tr-TR" sz="1800" dirty="0" smtClean="0"/>
              <a:t> her satırında ve her sütununda, 1’den 9’a kadar olan rakamları sadece bir kez kullanarak dizebilmek gerekmektedir. Yine benzer şekilde, toplam 9 bölgeden oluşmuş olan </a:t>
            </a:r>
            <a:r>
              <a:rPr lang="tr-TR" sz="1800" dirty="0" err="1" smtClean="0"/>
              <a:t>sudokunun</a:t>
            </a:r>
            <a:r>
              <a:rPr lang="tr-TR" sz="1800" dirty="0" smtClean="0"/>
              <a:t> her bölgesinin içinde de, 1’den 9’a kadar olan rakamlar birer kez kullanılmak zorundadır.</a:t>
            </a:r>
            <a:endParaRPr lang="tr-TR" sz="1800" b="1" dirty="0" smtClean="0"/>
          </a:p>
          <a:p>
            <a:pPr algn="just"/>
            <a:endParaRPr lang="tr-TR" sz="1800" dirty="0"/>
          </a:p>
        </p:txBody>
      </p:sp>
      <p:pic>
        <p:nvPicPr>
          <p:cNvPr id="6147" name="Picture 3"/>
          <p:cNvPicPr>
            <a:picLocks noChangeAspect="1" noChangeArrowheads="1"/>
          </p:cNvPicPr>
          <p:nvPr/>
        </p:nvPicPr>
        <p:blipFill>
          <a:blip r:embed="rId3"/>
          <a:srcRect/>
          <a:stretch>
            <a:fillRect/>
          </a:stretch>
        </p:blipFill>
        <p:spPr bwMode="auto">
          <a:xfrm>
            <a:off x="6072198" y="3929066"/>
            <a:ext cx="2643206" cy="24492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a:p>
        </p:txBody>
      </p:sp>
      <p:sp>
        <p:nvSpPr>
          <p:cNvPr id="4" name="3 Metin Yer Tutucusu"/>
          <p:cNvSpPr>
            <a:spLocks noGrp="1"/>
          </p:cNvSpPr>
          <p:nvPr>
            <p:ph type="body" sz="half" idx="2"/>
          </p:nvPr>
        </p:nvSpPr>
        <p:spPr/>
        <p:txBody>
          <a:bodyPr/>
          <a:lstStyle/>
          <a:p>
            <a:endParaRPr lang="tr-TR" dirty="0"/>
          </a:p>
        </p:txBody>
      </p:sp>
      <p:pic>
        <p:nvPicPr>
          <p:cNvPr id="5" name="Picture 3"/>
          <p:cNvPicPr>
            <a:picLocks noGrp="1" noChangeAspect="1" noChangeArrowheads="1"/>
          </p:cNvPicPr>
          <p:nvPr>
            <p:ph idx="1"/>
          </p:nvPr>
        </p:nvPicPr>
        <p:blipFill>
          <a:blip r:embed="rId2"/>
          <a:srcRect/>
          <a:stretch>
            <a:fillRect/>
          </a:stretch>
        </p:blipFill>
        <p:spPr bwMode="auto">
          <a:xfrm>
            <a:off x="-32" y="0"/>
            <a:ext cx="9144000" cy="66234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8186766" cy="798496"/>
          </a:xfrm>
        </p:spPr>
        <p:txBody>
          <a:bodyPr>
            <a:normAutofit/>
          </a:bodyPr>
          <a:lstStyle/>
          <a:p>
            <a:pPr algn="ctr"/>
            <a:r>
              <a:rPr lang="tr-TR" dirty="0" err="1" smtClean="0"/>
              <a:t>Forward</a:t>
            </a:r>
            <a:r>
              <a:rPr lang="tr-TR" dirty="0" smtClean="0"/>
              <a:t> </a:t>
            </a:r>
            <a:r>
              <a:rPr lang="tr-TR" dirty="0" err="1" smtClean="0"/>
              <a:t>Checking</a:t>
            </a:r>
            <a:r>
              <a:rPr lang="tr-TR" dirty="0" smtClean="0"/>
              <a:t> Algoritmasının </a:t>
            </a:r>
            <a:r>
              <a:rPr lang="tr-TR" dirty="0" err="1" smtClean="0"/>
              <a:t>Sudoku’ya</a:t>
            </a:r>
            <a:r>
              <a:rPr lang="tr-TR" dirty="0" smtClean="0"/>
              <a:t> Uygulama Aşamaları-1</a:t>
            </a:r>
            <a:endParaRPr lang="tr-TR" dirty="0"/>
          </a:p>
        </p:txBody>
      </p:sp>
      <p:sp>
        <p:nvSpPr>
          <p:cNvPr id="6" name="5 Metin Yer Tutucusu"/>
          <p:cNvSpPr>
            <a:spLocks noGrp="1"/>
          </p:cNvSpPr>
          <p:nvPr>
            <p:ph type="body" sz="half" idx="2"/>
          </p:nvPr>
        </p:nvSpPr>
        <p:spPr>
          <a:xfrm>
            <a:off x="428596" y="1071546"/>
            <a:ext cx="3829048" cy="4691063"/>
          </a:xfrm>
        </p:spPr>
        <p:txBody>
          <a:bodyPr/>
          <a:lstStyle/>
          <a:p>
            <a:r>
              <a:rPr lang="tr-TR" b="1" dirty="0" smtClean="0"/>
              <a:t>FONKSİYON:SUDOKUHATAKONTROL()</a:t>
            </a:r>
          </a:p>
          <a:p>
            <a:endParaRPr lang="tr-TR" dirty="0" smtClean="0"/>
          </a:p>
          <a:p>
            <a:r>
              <a:rPr lang="tr-TR" dirty="0" smtClean="0"/>
              <a:t>Hücreye veri girişi yapıldığında girilen değerin hücreye uygunluğunu kontrol eder. </a:t>
            </a:r>
          </a:p>
          <a:p>
            <a:endParaRPr lang="tr-TR" dirty="0" smtClean="0"/>
          </a:p>
          <a:p>
            <a:r>
              <a:rPr lang="tr-TR" dirty="0" smtClean="0"/>
              <a:t/>
            </a:r>
            <a:br>
              <a:rPr lang="tr-TR" dirty="0" smtClean="0"/>
            </a:br>
            <a:r>
              <a:rPr lang="tr-TR" dirty="0" smtClean="0"/>
              <a:t/>
            </a:r>
            <a:br>
              <a:rPr lang="tr-TR" dirty="0" smtClean="0"/>
            </a:br>
            <a:endParaRPr lang="tr-TR" dirty="0" smtClean="0"/>
          </a:p>
          <a:p>
            <a:endParaRPr lang="tr-TR" dirty="0" smtClean="0"/>
          </a:p>
          <a:p>
            <a:r>
              <a:rPr lang="tr-TR" dirty="0" smtClean="0"/>
              <a:t> </a:t>
            </a:r>
            <a:endParaRPr lang="tr-TR" dirty="0"/>
          </a:p>
        </p:txBody>
      </p:sp>
      <p:pic>
        <p:nvPicPr>
          <p:cNvPr id="1028" name="Picture 4"/>
          <p:cNvPicPr>
            <a:picLocks noGrp="1" noChangeAspect="1" noChangeArrowheads="1"/>
          </p:cNvPicPr>
          <p:nvPr>
            <p:ph idx="1"/>
          </p:nvPr>
        </p:nvPicPr>
        <p:blipFill>
          <a:blip r:embed="rId2"/>
          <a:srcRect/>
          <a:stretch>
            <a:fillRect/>
          </a:stretch>
        </p:blipFill>
        <p:spPr bwMode="auto">
          <a:xfrm>
            <a:off x="4214810" y="1500174"/>
            <a:ext cx="4572032" cy="4929222"/>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285720" y="2071678"/>
            <a:ext cx="3667125" cy="1000125"/>
          </a:xfrm>
          <a:prstGeom prst="rect">
            <a:avLst/>
          </a:prstGeom>
          <a:noFill/>
          <a:ln w="9525">
            <a:noFill/>
            <a:miter lim="800000"/>
            <a:headEnd/>
            <a:tailEnd/>
          </a:ln>
          <a:effectLst/>
        </p:spPr>
      </p:pic>
      <p:pic>
        <p:nvPicPr>
          <p:cNvPr id="1030" name="Picture 6"/>
          <p:cNvPicPr>
            <a:picLocks noChangeAspect="1" noChangeArrowheads="1"/>
          </p:cNvPicPr>
          <p:nvPr/>
        </p:nvPicPr>
        <p:blipFill>
          <a:blip r:embed="rId4"/>
          <a:srcRect/>
          <a:stretch>
            <a:fillRect/>
          </a:stretch>
        </p:blipFill>
        <p:spPr bwMode="auto">
          <a:xfrm>
            <a:off x="357158" y="5286388"/>
            <a:ext cx="3695700" cy="1319211"/>
          </a:xfrm>
          <a:prstGeom prst="rect">
            <a:avLst/>
          </a:prstGeom>
          <a:noFill/>
          <a:ln w="9525">
            <a:noFill/>
            <a:miter lim="800000"/>
            <a:headEnd/>
            <a:tailEnd/>
          </a:ln>
          <a:effectLst/>
        </p:spPr>
      </p:pic>
      <p:pic>
        <p:nvPicPr>
          <p:cNvPr id="1031" name="Picture 7"/>
          <p:cNvPicPr>
            <a:picLocks noChangeAspect="1" noChangeArrowheads="1"/>
          </p:cNvPicPr>
          <p:nvPr/>
        </p:nvPicPr>
        <p:blipFill>
          <a:blip r:embed="rId5"/>
          <a:srcRect/>
          <a:stretch>
            <a:fillRect/>
          </a:stretch>
        </p:blipFill>
        <p:spPr bwMode="auto">
          <a:xfrm>
            <a:off x="1214414" y="3214686"/>
            <a:ext cx="2071702" cy="18764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687</TotalTime>
  <Words>337</Words>
  <Application>Microsoft Office PowerPoint</Application>
  <PresentationFormat>Ekran Gösterisi (4:3)</PresentationFormat>
  <Paragraphs>43</Paragraphs>
  <Slides>12</Slides>
  <Notes>0</Notes>
  <HiddenSlides>0</HiddenSlides>
  <MMClips>0</MMClips>
  <ScaleCrop>false</ScaleCrop>
  <HeadingPairs>
    <vt:vector size="4" baseType="variant">
      <vt:variant>
        <vt:lpstr>Tema</vt:lpstr>
      </vt:variant>
      <vt:variant>
        <vt:i4>1</vt:i4>
      </vt:variant>
      <vt:variant>
        <vt:lpstr>Slayt Başlıkları</vt:lpstr>
      </vt:variant>
      <vt:variant>
        <vt:i4>12</vt:i4>
      </vt:variant>
    </vt:vector>
  </HeadingPairs>
  <TitlesOfParts>
    <vt:vector size="13" baseType="lpstr">
      <vt:lpstr>Ofis Teması</vt:lpstr>
      <vt:lpstr>Slayt 1</vt:lpstr>
      <vt:lpstr>Forward checking(İleri Yoklama)</vt:lpstr>
      <vt:lpstr>Forward checking</vt:lpstr>
      <vt:lpstr>Forward checking</vt:lpstr>
      <vt:lpstr>Forward checking</vt:lpstr>
      <vt:lpstr>Forward checking</vt:lpstr>
      <vt:lpstr>SUDOKU </vt:lpstr>
      <vt:lpstr>Slayt 8</vt:lpstr>
      <vt:lpstr>Forward Checking Algoritmasının Sudoku’ya Uygulama Aşamaları-1</vt:lpstr>
      <vt:lpstr>Forward Checking Algoritmasının Sudoku’ya Uygulama Aşamaları-2</vt:lpstr>
      <vt:lpstr>Forward Checking Algoritmasının Sudoku’ya Uygulama Aşamaları-3</vt:lpstr>
      <vt:lpstr>Forward Checking Algoritmasının Sudoku’ya Uygulama Aşamaları-4</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cihan savaş</dc:creator>
  <cp:lastModifiedBy>cihan savaş</cp:lastModifiedBy>
  <cp:revision>63</cp:revision>
  <dcterms:created xsi:type="dcterms:W3CDTF">2017-05-01T16:55:24Z</dcterms:created>
  <dcterms:modified xsi:type="dcterms:W3CDTF">2017-05-09T14:26:54Z</dcterms:modified>
</cp:coreProperties>
</file>