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8642B02-FD00-4721-A0BE-4C4602D8740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D1AD8A-B633-4E0C-859D-B2A1FD0041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FD63D0A-6FD1-4ACF-BA1D-F2E82EFB05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869661C-228A-4CC7-8D97-B0E1BF13050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CCFB929-FE55-4EE4-8596-82A990F8905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D643BE-D860-422D-9B51-A5428B0A845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3AE3158-468F-4AE1-AC6E-5D2D82C5CE1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B1686E2-13F5-4F7E-A2A4-4A00D658BC6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9E3E83-B1B1-45B1-92E5-6359116B56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DB758BC-F707-47B3-9190-5259DE04F98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249FEA2-822C-4EDB-99E0-5EF1CFEA453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Key Design Decisions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199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Local LLMs ensure data privacy and cost control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Single database manages vectors + conversation history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Multi-agent workflow for modular, maintainable design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1"/>
          <p:cNvSpPr/>
          <p:nvPr/>
        </p:nvSpPr>
        <p:spPr>
          <a:xfrm>
            <a:off x="457200" y="-85680"/>
            <a:ext cx="594252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Conversation  3 – Multi-turn Context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2" descr="Conversation_example3.png"/>
          <p:cNvPicPr/>
          <p:nvPr/>
        </p:nvPicPr>
        <p:blipFill>
          <a:blip r:embed="rId1"/>
          <a:stretch/>
        </p:blipFill>
        <p:spPr>
          <a:xfrm rot="16800">
            <a:off x="635760" y="375120"/>
            <a:ext cx="7808400" cy="6264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System Components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Frontend: Open WebUI – modern chat interface with history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API Layer: FastAPI service (OpenAI-compatible endpoints)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Agent Orchestration: CrewAI with Guardrail, Memorized, and LLM agents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RAG Pipeline: Hybrid semantic + keyword (BM25) retrieval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Storage: PostgreSQL + PgVector for embeddings and chats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Models: Ollama – Gemma3:12b (LLM), Granite:30m (Embeddings)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Monitoring: Arize Phoenix (OpenTelemetry-based observability)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Overall_Architecture.png"/>
          <p:cNvPicPr/>
          <p:nvPr/>
        </p:nvPicPr>
        <p:blipFill>
          <a:blip r:embed="rId1"/>
          <a:stretch/>
        </p:blipFill>
        <p:spPr>
          <a:xfrm>
            <a:off x="360000" y="0"/>
            <a:ext cx="8320320" cy="6846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1"/>
          <p:cNvSpPr/>
          <p:nvPr/>
        </p:nvSpPr>
        <p:spPr>
          <a:xfrm>
            <a:off x="457200" y="274320"/>
            <a:ext cx="8228880" cy="73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RAG Workflow Architecture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Picture 2" descr="Crewai.png"/>
          <p:cNvPicPr/>
          <p:nvPr/>
        </p:nvPicPr>
        <p:blipFill>
          <a:blip r:embed="rId1"/>
          <a:stretch/>
        </p:blipFill>
        <p:spPr>
          <a:xfrm>
            <a:off x="457200" y="1097280"/>
            <a:ext cx="8228880" cy="5562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4320000" cy="7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Ingestion Workflow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680000" y="218160"/>
            <a:ext cx="2644920" cy="6261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Query Processing Flow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Pre-Processing: Extract chat ID, load conversation history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Parallel Agents: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  – Guardrail Agent: Validates query safety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  – Memorized Agent: Expands context, performs hybrid search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Sequential Agent: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  – LLM Agent: Synthesizes final answer with citations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Post-Processing: Store response + update chat memory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Performance &amp; Features</a:t>
            </a:r>
            <a:endParaRPr b="0" lang="en-GB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Conversational memory with entity tracking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Document chunking: 1000 tokens / 200 overlap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Reranking for precision optimization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Processing time ≈ 1.68 seconds per query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Hybrid search accuracy: 83% semantic similarity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68.4% of responses ≥0.8 quality score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1"/>
          <p:cNvSpPr/>
          <p:nvPr/>
        </p:nvSpPr>
        <p:spPr>
          <a:xfrm>
            <a:off x="457200" y="274320"/>
            <a:ext cx="715860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Conversation 1 – Employee Probation Query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Picture 2" descr="Conversation_example1.png"/>
          <p:cNvPicPr/>
          <p:nvPr/>
        </p:nvPicPr>
        <p:blipFill>
          <a:blip r:embed="rId1"/>
          <a:stretch/>
        </p:blipFill>
        <p:spPr>
          <a:xfrm>
            <a:off x="457200" y="1097280"/>
            <a:ext cx="8228880" cy="4825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1"/>
          <p:cNvSpPr/>
          <p:nvPr/>
        </p:nvSpPr>
        <p:spPr>
          <a:xfrm>
            <a:off x="457200" y="274320"/>
            <a:ext cx="6189840" cy="5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30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Conversation  2 – Guardrail Protection</a:t>
            </a:r>
            <a:endParaRPr b="0" lang="en-GB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Picture 2" descr="Conversation_example2.png"/>
          <p:cNvPicPr/>
          <p:nvPr/>
        </p:nvPicPr>
        <p:blipFill>
          <a:blip r:embed="rId1"/>
          <a:stretch/>
        </p:blipFill>
        <p:spPr>
          <a:xfrm>
            <a:off x="457200" y="1097280"/>
            <a:ext cx="8228880" cy="3282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LibreOffice/25.2.4.3$MacOSX_AARCH64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en-GB</dc:language>
  <cp:lastModifiedBy/>
  <dcterms:modified xsi:type="dcterms:W3CDTF">2025-10-09T17:38:15Z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