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ADAE45-0D2A-42EF-9683-D23067586F4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1B19D44-EF62-4CB1-ABD0-444887588B6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15683BB-820C-46FC-87E7-6E90EDCB9D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9D200CB-3C38-4760-A023-B3127C7180D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BEF247C-C771-4C79-BAFD-EA3B5A85692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D5D46DD-97BB-41E4-9F94-6A0BB50EF09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A405CBF-A9E9-401E-9440-C92717A4555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967916-0C1C-42C5-BE27-F5A439524B4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DBD1688-49E4-428E-B801-C9E5A50D917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C9855E-A568-4D91-9333-2601B2C03BB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42EFB4-78CB-4985-900D-B4337B4279F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Key Design Decisions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99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Local LLMs ensure data privacy and cost control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Single database manages vectors + conversation history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Multi-agent workflow for modular, maintainable design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1"/>
          <p:cNvSpPr/>
          <p:nvPr/>
        </p:nvSpPr>
        <p:spPr>
          <a:xfrm>
            <a:off x="457200" y="-85680"/>
            <a:ext cx="59428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Conversation  3 – Multi-turn Context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2" descr="Conversation_example3.png"/>
          <p:cNvPicPr/>
          <p:nvPr/>
        </p:nvPicPr>
        <p:blipFill>
          <a:blip r:embed="rId1"/>
          <a:stretch/>
        </p:blipFill>
        <p:spPr>
          <a:xfrm rot="16800">
            <a:off x="635760" y="375480"/>
            <a:ext cx="7808760" cy="626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System Components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Frontend: Open WebUI – modern chat interface with history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API Layer: FastAPI service (OpenAI-compatible endpoints)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Agent Orchestration: CrewAI with Guardrail, Memorized, and LLM agents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RAG Pipeline: Hybrid semantic + keyword (BM25) retrieval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Storage: PostgreSQL + PgVector for embeddings and chats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Models: Ollama – Gemma3:12b (LLM), Granite:30m (Embeddings)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Monitoring: Arize Phoenix (OpenTelemetry-based observability)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Overall_Architecture.png"/>
          <p:cNvPicPr/>
          <p:nvPr/>
        </p:nvPicPr>
        <p:blipFill>
          <a:blip r:embed="rId1"/>
          <a:stretch/>
        </p:blipFill>
        <p:spPr>
          <a:xfrm>
            <a:off x="360000" y="0"/>
            <a:ext cx="8320680" cy="6846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"/>
          <p:cNvSpPr/>
          <p:nvPr/>
        </p:nvSpPr>
        <p:spPr>
          <a:xfrm>
            <a:off x="457200" y="274320"/>
            <a:ext cx="82292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RAG Workflow Architecture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Picture 2" descr="Crewai.png"/>
          <p:cNvPicPr/>
          <p:nvPr/>
        </p:nvPicPr>
        <p:blipFill>
          <a:blip r:embed="rId1"/>
          <a:stretch/>
        </p:blipFill>
        <p:spPr>
          <a:xfrm>
            <a:off x="457200" y="1097280"/>
            <a:ext cx="8229240" cy="556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Ingestion Workflow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1. Policy Docs (PDF/DOCX/MD) → Loaded and parsed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2. Text Chunking: 1000 tokens, 100 overlap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3. Embedding Generation (Granite 384-dim)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4. Vector Storage: PostgreSQL + pgvector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Query Processing Flow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Pre-Processing: Extract chat ID, load conversation history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Parallel Agents: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  – Guardrail Agent: Validates query safety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  – Memorized Agent: Expands context, performs hybrid search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Sequential Agent: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  – LLM Agent: Synthesizes final answer with citations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Post-Processing: Store response + update chat memory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Performance &amp; Features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Conversational memory with entity tracking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Document chunking: 1000 tokens / 200 overlap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Reranking for precision optimization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Processing time ≈ 1.68 seconds per query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Hybrid search accuracy: 83% semantic similarity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68.4% of responses ≥0.8 quality score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1"/>
          <p:cNvSpPr/>
          <p:nvPr/>
        </p:nvSpPr>
        <p:spPr>
          <a:xfrm>
            <a:off x="457200" y="274320"/>
            <a:ext cx="71589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Conversation 1 – Employee Probation Query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Picture 2" descr="Conversation_example1.png"/>
          <p:cNvPicPr/>
          <p:nvPr/>
        </p:nvPicPr>
        <p:blipFill>
          <a:blip r:embed="rId1"/>
          <a:stretch/>
        </p:blipFill>
        <p:spPr>
          <a:xfrm>
            <a:off x="457200" y="1097280"/>
            <a:ext cx="8229240" cy="4825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1"/>
          <p:cNvSpPr/>
          <p:nvPr/>
        </p:nvSpPr>
        <p:spPr>
          <a:xfrm>
            <a:off x="457200" y="274320"/>
            <a:ext cx="61902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Conversation  2 – Guardrail Protection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Picture 2" descr="Conversation_example2.png"/>
          <p:cNvPicPr/>
          <p:nvPr/>
        </p:nvPicPr>
        <p:blipFill>
          <a:blip r:embed="rId1"/>
          <a:stretch/>
        </p:blipFill>
        <p:spPr>
          <a:xfrm>
            <a:off x="457200" y="1097280"/>
            <a:ext cx="8229240" cy="3282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LibreOffice/25.2.4.3$MacOSX_AARCH64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en-GB</dc:language>
  <cp:lastModifiedBy/>
  <dcterms:modified xsi:type="dcterms:W3CDTF">2025-10-08T11:09:22Z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