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82" r:id="rId10"/>
    <p:sldId id="283" r:id="rId11"/>
    <p:sldId id="284" r:id="rId12"/>
    <p:sldId id="285" r:id="rId13"/>
    <p:sldId id="279" r:id="rId14"/>
    <p:sldId id="286" r:id="rId15"/>
    <p:sldId id="288" r:id="rId16"/>
    <p:sldId id="289" r:id="rId17"/>
    <p:sldId id="290" r:id="rId18"/>
    <p:sldId id="287" r:id="rId19"/>
    <p:sldId id="291" r:id="rId20"/>
    <p:sldId id="260" r:id="rId21"/>
    <p:sldId id="261" r:id="rId22"/>
    <p:sldId id="276" r:id="rId23"/>
    <p:sldId id="271" r:id="rId24"/>
    <p:sldId id="277" r:id="rId25"/>
    <p:sldId id="272" r:id="rId26"/>
    <p:sldId id="278" r:id="rId27"/>
    <p:sldId id="257" r:id="rId28"/>
    <p:sldId id="258" r:id="rId29"/>
    <p:sldId id="259" r:id="rId30"/>
    <p:sldId id="267" r:id="rId31"/>
    <p:sldId id="281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4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13211-3396-4DE2-B68D-387C1FC45343}" type="datetimeFigureOut">
              <a:rPr lang="en-US" smtClean="0"/>
              <a:t>14/09/16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8DA4-1ACF-409D-A0CA-BA8BADED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Port 80 = HTTP;</a:t>
            </a:r>
            <a:r>
              <a:rPr lang="en-US" baseline="0" smtClean="0"/>
              <a:t> </a:t>
            </a:r>
            <a:r>
              <a:rPr lang="en-US" smtClean="0"/>
              <a:t>Port 25 = SMTP; Port 7 = Echo</a:t>
            </a:r>
            <a:r>
              <a:rPr lang="en-US" baseline="0" smtClean="0"/>
              <a:t> (ping); 20 &amp; 21 = FTP; 22 = SSH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8DA4-1ACF-409D-A0CA-BA8BADED151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9BB6-8210-408D-B752-B4D2BB198B3A}" type="datetimeFigureOut">
              <a:rPr lang="en-US" smtClean="0"/>
              <a:pPr/>
              <a:t>14/09/16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C0D8-62F5-4AED-8578-D9E273590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sisfun.com/binary-decimal-hexadecimal-conver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Communications Protocols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CSC 102 Lecture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>
            <a:stCxn id="32" idx="1"/>
          </p:cNvCxnSpPr>
          <p:nvPr/>
        </p:nvCxnSpPr>
        <p:spPr>
          <a:xfrm rot="10800000" flipV="1">
            <a:off x="3124200" y="4724400"/>
            <a:ext cx="2971800" cy="2286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Layer:  TCP (2)</a:t>
            </a:r>
            <a:endParaRPr lang="en-US"/>
          </a:p>
        </p:txBody>
      </p:sp>
      <p:cxnSp>
        <p:nvCxnSpPr>
          <p:cNvPr id="54" name="Straight Arrow Connector 53"/>
          <p:cNvCxnSpPr>
            <a:stCxn id="39" idx="3"/>
            <a:endCxn id="32" idx="1"/>
          </p:cNvCxnSpPr>
          <p:nvPr/>
        </p:nvCxnSpPr>
        <p:spPr>
          <a:xfrm>
            <a:off x="3124200" y="4724400"/>
            <a:ext cx="29718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mtClean="0"/>
              <a:t>Both sides maintain table of packet transfers</a:t>
            </a:r>
          </a:p>
          <a:p>
            <a:pPr lvl="1"/>
            <a:r>
              <a:rPr lang="en-US" smtClean="0"/>
              <a:t>Each packet numbered &amp; sequenced</a:t>
            </a:r>
          </a:p>
          <a:p>
            <a:pPr lvl="1"/>
            <a:r>
              <a:rPr lang="en-US" smtClean="0"/>
              <a:t>Retransmission requested if problem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8862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Documents and Settings\nhowe\Local Settings\Temporary Internet Files\Content.IE5\ZPACWRDQ\MC90044037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429000"/>
            <a:ext cx="914400" cy="9144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096000" y="4495800"/>
            <a:ext cx="533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4953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0" y="5410200"/>
            <a:ext cx="5334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58674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8" name="computr3"/>
          <p:cNvSpPr>
            <a:spLocks noEditPoints="1" noChangeArrowheads="1"/>
          </p:cNvSpPr>
          <p:nvPr/>
        </p:nvSpPr>
        <p:spPr bwMode="auto">
          <a:xfrm>
            <a:off x="2133600" y="3352800"/>
            <a:ext cx="1295400" cy="990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modem"/>
          <p:cNvSpPr>
            <a:spLocks noEditPoints="1" noChangeArrowheads="1"/>
          </p:cNvSpPr>
          <p:nvPr/>
        </p:nvSpPr>
        <p:spPr bwMode="auto">
          <a:xfrm>
            <a:off x="5791200" y="3429000"/>
            <a:ext cx="1733550" cy="762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0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10000" y="46482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1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800600"/>
            <a:ext cx="533400" cy="15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ACK 1</a:t>
            </a:r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0" idx="3"/>
          </p:cNvCxnSpPr>
          <p:nvPr/>
        </p:nvCxnSpPr>
        <p:spPr>
          <a:xfrm>
            <a:off x="3124200" y="5181600"/>
            <a:ext cx="13716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xplosion 2 59"/>
          <p:cNvSpPr/>
          <p:nvPr/>
        </p:nvSpPr>
        <p:spPr>
          <a:xfrm>
            <a:off x="4495800" y="5029200"/>
            <a:ext cx="304800" cy="3048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810000" y="51054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2</a:t>
            </a:r>
            <a:endParaRPr 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34" idx="1"/>
          </p:cNvCxnSpPr>
          <p:nvPr/>
        </p:nvCxnSpPr>
        <p:spPr>
          <a:xfrm rot="10800000" flipV="1">
            <a:off x="3124200" y="5638800"/>
            <a:ext cx="2971800" cy="2286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1"/>
          </p:cNvCxnSpPr>
          <p:nvPr/>
        </p:nvCxnSpPr>
        <p:spPr>
          <a:xfrm rot="10800000" flipV="1">
            <a:off x="3124200" y="4724400"/>
            <a:ext cx="2971800" cy="2286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Layer:  TCP (2)</a:t>
            </a:r>
            <a:endParaRPr lang="en-US"/>
          </a:p>
        </p:txBody>
      </p:sp>
      <p:cxnSp>
        <p:nvCxnSpPr>
          <p:cNvPr id="54" name="Straight Arrow Connector 53"/>
          <p:cNvCxnSpPr>
            <a:stCxn id="39" idx="3"/>
            <a:endCxn id="32" idx="1"/>
          </p:cNvCxnSpPr>
          <p:nvPr/>
        </p:nvCxnSpPr>
        <p:spPr>
          <a:xfrm>
            <a:off x="3124200" y="4724400"/>
            <a:ext cx="29718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mtClean="0"/>
              <a:t>Both sides maintain table of packet transfers</a:t>
            </a:r>
          </a:p>
          <a:p>
            <a:pPr lvl="1"/>
            <a:r>
              <a:rPr lang="en-US" smtClean="0"/>
              <a:t>Each packet numbered &amp; sequenced</a:t>
            </a:r>
          </a:p>
          <a:p>
            <a:pPr lvl="1"/>
            <a:r>
              <a:rPr lang="en-US" smtClean="0"/>
              <a:t>Retransmission requested if problem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8862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Documents and Settings\nhowe\Local Settings\Temporary Internet Files\Content.IE5\ZPACWRDQ\MC90044037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429000"/>
            <a:ext cx="914400" cy="9144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096000" y="4495800"/>
            <a:ext cx="533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4953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0" y="5410200"/>
            <a:ext cx="533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58674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8" name="computr3"/>
          <p:cNvSpPr>
            <a:spLocks noEditPoints="1" noChangeArrowheads="1"/>
          </p:cNvSpPr>
          <p:nvPr/>
        </p:nvSpPr>
        <p:spPr bwMode="auto">
          <a:xfrm>
            <a:off x="2133600" y="3352800"/>
            <a:ext cx="1295400" cy="990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modem"/>
          <p:cNvSpPr>
            <a:spLocks noEditPoints="1" noChangeArrowheads="1"/>
          </p:cNvSpPr>
          <p:nvPr/>
        </p:nvSpPr>
        <p:spPr bwMode="auto">
          <a:xfrm>
            <a:off x="5791200" y="3429000"/>
            <a:ext cx="1733550" cy="762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0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10000" y="46482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1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800600"/>
            <a:ext cx="533400" cy="15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ACK 1</a:t>
            </a:r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0" idx="3"/>
          </p:cNvCxnSpPr>
          <p:nvPr/>
        </p:nvCxnSpPr>
        <p:spPr>
          <a:xfrm>
            <a:off x="3124200" y="5181600"/>
            <a:ext cx="13716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xplosion 2 59"/>
          <p:cNvSpPr/>
          <p:nvPr/>
        </p:nvSpPr>
        <p:spPr>
          <a:xfrm>
            <a:off x="4495800" y="5029200"/>
            <a:ext cx="304800" cy="3048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41" idx="3"/>
            <a:endCxn id="34" idx="1"/>
          </p:cNvCxnSpPr>
          <p:nvPr/>
        </p:nvCxnSpPr>
        <p:spPr>
          <a:xfrm>
            <a:off x="3124200" y="5638800"/>
            <a:ext cx="29718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810000" y="51054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2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810000" y="55626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3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343400" y="5715000"/>
            <a:ext cx="1219200" cy="15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ACK 3, RESEND 2</a:t>
            </a:r>
            <a:endParaRPr 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34" idx="1"/>
          </p:cNvCxnSpPr>
          <p:nvPr/>
        </p:nvCxnSpPr>
        <p:spPr>
          <a:xfrm rot="10800000" flipV="1">
            <a:off x="3124200" y="5638800"/>
            <a:ext cx="2971800" cy="2286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1"/>
          </p:cNvCxnSpPr>
          <p:nvPr/>
        </p:nvCxnSpPr>
        <p:spPr>
          <a:xfrm rot="10800000" flipV="1">
            <a:off x="3124200" y="4724400"/>
            <a:ext cx="2971800" cy="2286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Layer:  TCP (2)</a:t>
            </a:r>
            <a:endParaRPr lang="en-US"/>
          </a:p>
        </p:txBody>
      </p:sp>
      <p:cxnSp>
        <p:nvCxnSpPr>
          <p:cNvPr id="54" name="Straight Arrow Connector 53"/>
          <p:cNvCxnSpPr>
            <a:stCxn id="39" idx="3"/>
            <a:endCxn id="32" idx="1"/>
          </p:cNvCxnSpPr>
          <p:nvPr/>
        </p:nvCxnSpPr>
        <p:spPr>
          <a:xfrm>
            <a:off x="3124200" y="4724400"/>
            <a:ext cx="29718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mtClean="0"/>
              <a:t>Both sides maintain table of packet transfers</a:t>
            </a:r>
          </a:p>
          <a:p>
            <a:pPr lvl="1"/>
            <a:r>
              <a:rPr lang="en-US" smtClean="0"/>
              <a:t>Each packet numbered &amp; sequenced</a:t>
            </a:r>
          </a:p>
          <a:p>
            <a:pPr lvl="1"/>
            <a:r>
              <a:rPr lang="en-US" smtClean="0"/>
              <a:t>Retransmission requested if problem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8862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Documents and Settings\nhowe\Local Settings\Temporary Internet Files\Content.IE5\ZPACWRDQ\MC90044037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429000"/>
            <a:ext cx="914400" cy="9144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096000" y="4495800"/>
            <a:ext cx="533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4953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0" y="5410200"/>
            <a:ext cx="533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58674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8" name="computr3"/>
          <p:cNvSpPr>
            <a:spLocks noEditPoints="1" noChangeArrowheads="1"/>
          </p:cNvSpPr>
          <p:nvPr/>
        </p:nvSpPr>
        <p:spPr bwMode="auto">
          <a:xfrm>
            <a:off x="2133600" y="3352800"/>
            <a:ext cx="1295400" cy="990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modem"/>
          <p:cNvSpPr>
            <a:spLocks noEditPoints="1" noChangeArrowheads="1"/>
          </p:cNvSpPr>
          <p:nvPr/>
        </p:nvSpPr>
        <p:spPr bwMode="auto">
          <a:xfrm>
            <a:off x="5791200" y="3429000"/>
            <a:ext cx="1733550" cy="762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0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10000" y="46482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1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800600"/>
            <a:ext cx="533400" cy="15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ACK 1</a:t>
            </a:r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40" idx="3"/>
          </p:cNvCxnSpPr>
          <p:nvPr/>
        </p:nvCxnSpPr>
        <p:spPr>
          <a:xfrm>
            <a:off x="3124200" y="5181600"/>
            <a:ext cx="13716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xplosion 2 59"/>
          <p:cNvSpPr/>
          <p:nvPr/>
        </p:nvSpPr>
        <p:spPr>
          <a:xfrm>
            <a:off x="4495800" y="5029200"/>
            <a:ext cx="304800" cy="304800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41" idx="3"/>
            <a:endCxn id="34" idx="1"/>
          </p:cNvCxnSpPr>
          <p:nvPr/>
        </p:nvCxnSpPr>
        <p:spPr>
          <a:xfrm>
            <a:off x="3124200" y="5638800"/>
            <a:ext cx="29718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810000" y="51054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2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810000" y="55626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3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343400" y="5715000"/>
            <a:ext cx="1219200" cy="15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ACK 3, RESEND 2</a:t>
            </a:r>
            <a:endParaRPr 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Denial-of-Service Attacks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TCP relies on trust between sender &amp; receiver</a:t>
            </a:r>
          </a:p>
          <a:p>
            <a:pPr lvl="1"/>
            <a:r>
              <a:rPr lang="en-US" smtClean="0"/>
              <a:t>Each side reserves space in memory</a:t>
            </a:r>
          </a:p>
          <a:p>
            <a:pPr lvl="1"/>
            <a:r>
              <a:rPr lang="en-US" smtClean="0"/>
              <a:t>Waits reasonable length of time for response</a:t>
            </a:r>
          </a:p>
          <a:p>
            <a:r>
              <a:rPr lang="en-US" smtClean="0"/>
              <a:t>DoS attack abuses trust</a:t>
            </a:r>
          </a:p>
          <a:p>
            <a:pPr lvl="1"/>
            <a:r>
              <a:rPr lang="en-US" smtClean="0"/>
              <a:t>Sets up &amp; abandons transfers</a:t>
            </a:r>
          </a:p>
          <a:p>
            <a:pPr lvl="1"/>
            <a:r>
              <a:rPr lang="en-US" smtClean="0"/>
              <a:t>Multiple attacks at once</a:t>
            </a:r>
          </a:p>
          <a:p>
            <a:pPr lvl="1"/>
            <a:r>
              <a:rPr lang="en-US" smtClean="0"/>
              <a:t>Fill memory with empty tables</a:t>
            </a:r>
          </a:p>
          <a:p>
            <a:pPr lvl="1"/>
            <a:r>
              <a:rPr lang="en-US" smtClean="0"/>
              <a:t>Legit users frozen out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087688"/>
            <a:ext cx="2895600" cy="377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Transfer: 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/>
          <a:lstStyle/>
          <a:p>
            <a:r>
              <a:rPr lang="en-US" smtClean="0"/>
              <a:t>Application layer creates data file and hands off to TCP</a:t>
            </a:r>
          </a:p>
        </p:txBody>
      </p:sp>
      <p:pic>
        <p:nvPicPr>
          <p:cNvPr id="4" name="Picture 3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b="-1396"/>
          <a:stretch>
            <a:fillRect/>
          </a:stretch>
        </p:blipFill>
        <p:spPr bwMode="auto">
          <a:xfrm>
            <a:off x="762000" y="2209800"/>
            <a:ext cx="2104931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Transfer: 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/>
          <a:lstStyle/>
          <a:p>
            <a:r>
              <a:rPr lang="en-US" smtClean="0"/>
              <a:t>Application layer creates data file and hands of to TCP</a:t>
            </a:r>
          </a:p>
          <a:p>
            <a:r>
              <a:rPr lang="en-US" smtClean="0"/>
              <a:t>TCP splits file into packets (typ. &lt; 1460 bytes)</a:t>
            </a:r>
            <a:endParaRPr lang="en-US"/>
          </a:p>
        </p:txBody>
      </p:sp>
      <p:pic>
        <p:nvPicPr>
          <p:cNvPr id="5" name="Picture 4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>
            <a:lum bright="50000"/>
          </a:blip>
          <a:srcRect b="-1396"/>
          <a:stretch>
            <a:fillRect/>
          </a:stretch>
        </p:blipFill>
        <p:spPr bwMode="auto">
          <a:xfrm>
            <a:off x="762000" y="2209800"/>
            <a:ext cx="2104931" cy="3505200"/>
          </a:xfrm>
          <a:prstGeom prst="rect">
            <a:avLst/>
          </a:prstGeom>
          <a:noFill/>
        </p:spPr>
      </p:pic>
      <p:pic>
        <p:nvPicPr>
          <p:cNvPr id="6" name="Picture 3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/>
          <a:srcRect b="66936"/>
          <a:stretch>
            <a:fillRect/>
          </a:stretch>
        </p:blipFill>
        <p:spPr bwMode="auto">
          <a:xfrm>
            <a:off x="762000" y="2209800"/>
            <a:ext cx="2104931" cy="1143000"/>
          </a:xfrm>
          <a:prstGeom prst="rect">
            <a:avLst/>
          </a:prstGeom>
          <a:noFill/>
        </p:spPr>
      </p:pic>
      <p:pic>
        <p:nvPicPr>
          <p:cNvPr id="7" name="Picture 3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/>
          <a:srcRect l="14480" t="33064" r="63799" b="53710"/>
          <a:stretch>
            <a:fillRect/>
          </a:stretch>
        </p:blipFill>
        <p:spPr bwMode="auto">
          <a:xfrm>
            <a:off x="1066800" y="3352800"/>
            <a:ext cx="457200" cy="457200"/>
          </a:xfrm>
          <a:prstGeom prst="rect">
            <a:avLst/>
          </a:prstGeom>
          <a:noFill/>
        </p:spPr>
      </p:pic>
      <p:pic>
        <p:nvPicPr>
          <p:cNvPr id="8" name="Picture 7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/>
          <a:srcRect l="36201" t="33064" r="42079" b="53710"/>
          <a:stretch>
            <a:fillRect/>
          </a:stretch>
        </p:blipFill>
        <p:spPr bwMode="auto">
          <a:xfrm>
            <a:off x="1600200" y="3429000"/>
            <a:ext cx="457200" cy="457200"/>
          </a:xfrm>
          <a:prstGeom prst="rect">
            <a:avLst/>
          </a:prstGeom>
          <a:noFill/>
        </p:spPr>
      </p:pic>
      <p:pic>
        <p:nvPicPr>
          <p:cNvPr id="9" name="Picture 3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/>
          <a:srcRect l="57921" t="33064" r="20358" b="53710"/>
          <a:stretch>
            <a:fillRect/>
          </a:stretch>
        </p:blipFill>
        <p:spPr bwMode="auto">
          <a:xfrm>
            <a:off x="2133600" y="365760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Transfer: 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/>
          <a:lstStyle/>
          <a:p>
            <a:r>
              <a:rPr lang="en-US" smtClean="0"/>
              <a:t>Application layer creates data file and hands of to TCP</a:t>
            </a:r>
          </a:p>
          <a:p>
            <a:r>
              <a:rPr lang="en-US" smtClean="0"/>
              <a:t>TCP splits file into packets (typ. &lt; 1460 bytes)</a:t>
            </a:r>
          </a:p>
          <a:p>
            <a:r>
              <a:rPr lang="en-US" b="1" smtClean="0"/>
              <a:t>IP header</a:t>
            </a:r>
            <a:r>
              <a:rPr lang="en-US" smtClean="0"/>
              <a:t> added before packet data for transmission</a:t>
            </a:r>
            <a:endParaRPr lang="en-US"/>
          </a:p>
        </p:txBody>
      </p:sp>
      <p:pic>
        <p:nvPicPr>
          <p:cNvPr id="8" name="Picture 7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/>
          <a:srcRect l="36201" t="33064" r="42079" b="53710"/>
          <a:stretch>
            <a:fillRect/>
          </a:stretch>
        </p:blipFill>
        <p:spPr bwMode="auto">
          <a:xfrm>
            <a:off x="1600200" y="3429000"/>
            <a:ext cx="457200" cy="4572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447800" y="34290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4290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86200"/>
            <a:ext cx="1143000" cy="1143000"/>
          </a:xfrm>
          <a:prstGeom prst="rect">
            <a:avLst/>
          </a:prstGeom>
          <a:noFill/>
        </p:spPr>
      </p:pic>
      <p:pic>
        <p:nvPicPr>
          <p:cNvPr id="27" name="Picture 3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715000"/>
            <a:ext cx="1143000" cy="1143000"/>
          </a:xfrm>
          <a:prstGeom prst="rect">
            <a:avLst/>
          </a:prstGeom>
          <a:noFill/>
        </p:spPr>
      </p:pic>
      <p:sp>
        <p:nvSpPr>
          <p:cNvPr id="29" name="Freeform 28"/>
          <p:cNvSpPr/>
          <p:nvPr/>
        </p:nvSpPr>
        <p:spPr>
          <a:xfrm>
            <a:off x="273958" y="4680857"/>
            <a:ext cx="1358899" cy="1230086"/>
          </a:xfrm>
          <a:custGeom>
            <a:avLst/>
            <a:gdLst>
              <a:gd name="connsiteX0" fmla="*/ 194128 w 1358899"/>
              <a:gd name="connsiteY0" fmla="*/ 0 h 1230086"/>
              <a:gd name="connsiteX1" fmla="*/ 194128 w 1358899"/>
              <a:gd name="connsiteY1" fmla="*/ 446314 h 1230086"/>
              <a:gd name="connsiteX2" fmla="*/ 1358899 w 1358899"/>
              <a:gd name="connsiteY2" fmla="*/ 1230086 h 123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899" h="1230086">
                <a:moveTo>
                  <a:pt x="194128" y="0"/>
                </a:moveTo>
                <a:cubicBezTo>
                  <a:pt x="97064" y="120650"/>
                  <a:pt x="0" y="241300"/>
                  <a:pt x="194128" y="446314"/>
                </a:cubicBezTo>
                <a:cubicBezTo>
                  <a:pt x="388257" y="651328"/>
                  <a:pt x="1074056" y="1048657"/>
                  <a:pt x="1358899" y="1230086"/>
                </a:cubicBezTo>
              </a:path>
            </a:pathLst>
          </a:cu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253343" y="6246586"/>
            <a:ext cx="2623457" cy="600528"/>
          </a:xfrm>
          <a:custGeom>
            <a:avLst/>
            <a:gdLst>
              <a:gd name="connsiteX0" fmla="*/ 0 w 2623457"/>
              <a:gd name="connsiteY0" fmla="*/ 67128 h 600528"/>
              <a:gd name="connsiteX1" fmla="*/ 1730828 w 2623457"/>
              <a:gd name="connsiteY1" fmla="*/ 88900 h 600528"/>
              <a:gd name="connsiteX2" fmla="*/ 2623457 w 2623457"/>
              <a:gd name="connsiteY2" fmla="*/ 600528 h 60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3457" h="600528">
                <a:moveTo>
                  <a:pt x="0" y="67128"/>
                </a:moveTo>
                <a:cubicBezTo>
                  <a:pt x="646792" y="33564"/>
                  <a:pt x="1293585" y="0"/>
                  <a:pt x="1730828" y="88900"/>
                </a:cubicBezTo>
                <a:cubicBezTo>
                  <a:pt x="2168071" y="177800"/>
                  <a:pt x="2395764" y="389164"/>
                  <a:pt x="2623457" y="600528"/>
                </a:cubicBezTo>
              </a:path>
            </a:pathLst>
          </a:cu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C:\Users\nhowe\AppData\Local\Microsoft\Windows\Temporary Internet Files\Content.IE5\VEC5BT1L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1143000" cy="1143000"/>
          </a:xfrm>
          <a:prstGeom prst="rect">
            <a:avLst/>
          </a:prstGeom>
          <a:noFill/>
        </p:spPr>
      </p:pic>
      <p:sp>
        <p:nvSpPr>
          <p:cNvPr id="28" name="Freeform 27"/>
          <p:cNvSpPr/>
          <p:nvPr/>
        </p:nvSpPr>
        <p:spPr>
          <a:xfrm>
            <a:off x="1012371" y="2536371"/>
            <a:ext cx="1598386" cy="1752600"/>
          </a:xfrm>
          <a:custGeom>
            <a:avLst/>
            <a:gdLst>
              <a:gd name="connsiteX0" fmla="*/ 1360715 w 1598386"/>
              <a:gd name="connsiteY0" fmla="*/ 0 h 1752600"/>
              <a:gd name="connsiteX1" fmla="*/ 1371600 w 1598386"/>
              <a:gd name="connsiteY1" fmla="*/ 489858 h 1752600"/>
              <a:gd name="connsiteX2" fmla="*/ 0 w 1598386"/>
              <a:gd name="connsiteY2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8386" h="1752600">
                <a:moveTo>
                  <a:pt x="1360715" y="0"/>
                </a:moveTo>
                <a:cubicBezTo>
                  <a:pt x="1479550" y="98879"/>
                  <a:pt x="1598386" y="197758"/>
                  <a:pt x="1371600" y="489858"/>
                </a:cubicBezTo>
                <a:cubicBezTo>
                  <a:pt x="1144814" y="781958"/>
                  <a:pt x="504371" y="1387929"/>
                  <a:pt x="0" y="1752600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Transfer: 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</p:spPr>
        <p:txBody>
          <a:bodyPr>
            <a:normAutofit/>
          </a:bodyPr>
          <a:lstStyle/>
          <a:p>
            <a:r>
              <a:rPr lang="en-US" smtClean="0"/>
              <a:t>Application layer creates data file and hands of to TCP</a:t>
            </a:r>
          </a:p>
          <a:p>
            <a:r>
              <a:rPr lang="en-US" smtClean="0"/>
              <a:t>TCP splits file into packets (typ. &lt; 1460 bytes)</a:t>
            </a:r>
          </a:p>
          <a:p>
            <a:r>
              <a:rPr lang="en-US" smtClean="0"/>
              <a:t>IP header added before packet data for transmission</a:t>
            </a:r>
          </a:p>
          <a:p>
            <a:r>
              <a:rPr lang="en-US" smtClean="0"/>
              <a:t>Each link in journey may wrap packet in a </a:t>
            </a:r>
            <a:r>
              <a:rPr lang="en-US" b="1" smtClean="0"/>
              <a:t>frame</a:t>
            </a:r>
            <a:endParaRPr lang="en-US" b="1"/>
          </a:p>
        </p:txBody>
      </p:sp>
      <p:pic>
        <p:nvPicPr>
          <p:cNvPr id="8" name="Picture 7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3" cstate="print"/>
          <a:srcRect l="36201" t="33064" r="42079" b="53710"/>
          <a:stretch>
            <a:fillRect/>
          </a:stretch>
        </p:blipFill>
        <p:spPr bwMode="auto">
          <a:xfrm>
            <a:off x="1600200" y="3429000"/>
            <a:ext cx="457200" cy="4572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447800" y="34290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4290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429000"/>
            <a:ext cx="1524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3429000"/>
            <a:ext cx="762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429000"/>
            <a:ext cx="8382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3" cstate="print"/>
          <a:srcRect l="36201" t="33064" r="42079" b="53710"/>
          <a:stretch>
            <a:fillRect/>
          </a:stretch>
        </p:blipFill>
        <p:spPr bwMode="auto">
          <a:xfrm>
            <a:off x="1066800" y="5181600"/>
            <a:ext cx="457200" cy="457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14400" y="51816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66800" y="5181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5181600"/>
            <a:ext cx="228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" y="5181600"/>
            <a:ext cx="838200" cy="4572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3" cstate="print"/>
          <a:srcRect l="36201" t="33064" r="42079" b="53710"/>
          <a:stretch>
            <a:fillRect/>
          </a:stretch>
        </p:blipFill>
        <p:spPr bwMode="auto">
          <a:xfrm>
            <a:off x="3124200" y="6096000"/>
            <a:ext cx="457200" cy="45720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971800" y="60960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24200" y="60960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6096000"/>
            <a:ext cx="152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81400" y="6096000"/>
            <a:ext cx="76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6096000"/>
            <a:ext cx="838200" cy="45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Transfer: 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US" smtClean="0"/>
              <a:t>When packets reach their destination, successive layers strip off frames &amp; IP headers</a:t>
            </a:r>
          </a:p>
          <a:p>
            <a:r>
              <a:rPr lang="en-US" smtClean="0"/>
              <a:t>TCP layer reassembles file from all individual packets</a:t>
            </a:r>
          </a:p>
          <a:p>
            <a:r>
              <a:rPr lang="en-US" smtClean="0"/>
              <a:t>TCP fixes any errors &amp; requests retransmission</a:t>
            </a:r>
          </a:p>
          <a:p>
            <a:r>
              <a:rPr lang="en-US" smtClean="0"/>
              <a:t>Finished file given to app layer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3124200"/>
            <a:ext cx="2104931" cy="2161515"/>
            <a:chOff x="6324600" y="4419600"/>
            <a:chExt cx="2104931" cy="2161515"/>
          </a:xfrm>
        </p:grpSpPr>
        <p:pic>
          <p:nvPicPr>
            <p:cNvPr id="11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86882" t="46290" b="40484"/>
            <a:stretch>
              <a:fillRect/>
            </a:stretch>
          </p:blipFill>
          <p:spPr bwMode="auto">
            <a:xfrm>
              <a:off x="8153400" y="4724400"/>
              <a:ext cx="276131" cy="457200"/>
            </a:xfrm>
            <a:prstGeom prst="rect">
              <a:avLst/>
            </a:prstGeom>
            <a:noFill/>
          </p:spPr>
        </p:pic>
        <p:pic>
          <p:nvPicPr>
            <p:cNvPr id="12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65161" t="46290" r="13118" b="40485"/>
            <a:stretch>
              <a:fillRect/>
            </a:stretch>
          </p:blipFill>
          <p:spPr bwMode="auto">
            <a:xfrm>
              <a:off x="7620000" y="46482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3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43441" t="46290" r="34839" b="40485"/>
            <a:stretch>
              <a:fillRect/>
            </a:stretch>
          </p:blipFill>
          <p:spPr bwMode="auto">
            <a:xfrm>
              <a:off x="7086600" y="44196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6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t="59515"/>
            <a:stretch>
              <a:fillRect/>
            </a:stretch>
          </p:blipFill>
          <p:spPr bwMode="auto">
            <a:xfrm>
              <a:off x="6324600" y="5181600"/>
              <a:ext cx="2104931" cy="1399515"/>
            </a:xfrm>
            <a:prstGeom prst="rect">
              <a:avLst/>
            </a:prstGeom>
            <a:noFill/>
          </p:spPr>
        </p:pic>
      </p:grpSp>
      <p:sp>
        <p:nvSpPr>
          <p:cNvPr id="19" name="Freeform 18"/>
          <p:cNvSpPr/>
          <p:nvPr/>
        </p:nvSpPr>
        <p:spPr>
          <a:xfrm rot="5400000" flipV="1">
            <a:off x="-706663" y="1316266"/>
            <a:ext cx="3233055" cy="600528"/>
          </a:xfrm>
          <a:custGeom>
            <a:avLst/>
            <a:gdLst>
              <a:gd name="connsiteX0" fmla="*/ 0 w 2623457"/>
              <a:gd name="connsiteY0" fmla="*/ 67128 h 600528"/>
              <a:gd name="connsiteX1" fmla="*/ 1730828 w 2623457"/>
              <a:gd name="connsiteY1" fmla="*/ 88900 h 600528"/>
              <a:gd name="connsiteX2" fmla="*/ 2623457 w 2623457"/>
              <a:gd name="connsiteY2" fmla="*/ 600528 h 60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3457" h="600528">
                <a:moveTo>
                  <a:pt x="0" y="67128"/>
                </a:moveTo>
                <a:cubicBezTo>
                  <a:pt x="646792" y="33564"/>
                  <a:pt x="1293585" y="0"/>
                  <a:pt x="1730828" y="88900"/>
                </a:cubicBezTo>
                <a:cubicBezTo>
                  <a:pt x="2168071" y="177800"/>
                  <a:pt x="2395764" y="389164"/>
                  <a:pt x="2623457" y="600528"/>
                </a:cubicBezTo>
              </a:path>
            </a:pathLst>
          </a:cu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/>
          <a:srcRect l="36201" t="33064" r="42079" b="53710"/>
          <a:stretch>
            <a:fillRect/>
          </a:stretch>
        </p:blipFill>
        <p:spPr bwMode="auto">
          <a:xfrm>
            <a:off x="457200" y="1295400"/>
            <a:ext cx="457200" cy="45720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304800" y="12954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" y="1295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295400"/>
            <a:ext cx="152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400" y="1295400"/>
            <a:ext cx="76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" y="1295400"/>
            <a:ext cx="838200" cy="45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Packet Specifics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Header is at least 20 bytes long</a:t>
            </a:r>
          </a:p>
          <a:p>
            <a:pPr lvl="1"/>
            <a:r>
              <a:rPr lang="en-US" smtClean="0"/>
              <a:t>160 bits</a:t>
            </a:r>
          </a:p>
          <a:p>
            <a:pPr lvl="1"/>
            <a:r>
              <a:rPr lang="en-US" smtClean="0"/>
              <a:t>40 hexadecimal digits</a:t>
            </a:r>
          </a:p>
          <a:p>
            <a:r>
              <a:rPr lang="en-US" smtClean="0"/>
              <a:t>Split into fields of varying length</a:t>
            </a:r>
          </a:p>
          <a:p>
            <a:pPr lvl="1"/>
            <a:r>
              <a:rPr lang="en-US" smtClean="0"/>
              <a:t>TTL is bits 64-71</a:t>
            </a:r>
          </a:p>
          <a:p>
            <a:pPr lvl="1"/>
            <a:r>
              <a:rPr lang="en-US" smtClean="0"/>
              <a:t>Source IP is 96-127</a:t>
            </a:r>
          </a:p>
          <a:p>
            <a:pPr lvl="1"/>
            <a:r>
              <a:rPr lang="en-US" smtClean="0"/>
              <a:t>Destination IP is 128-159</a:t>
            </a:r>
          </a:p>
          <a:p>
            <a:r>
              <a:rPr lang="en-US" smtClean="0">
                <a:hlinkClick r:id="rId2"/>
              </a:rPr>
              <a:t>Converter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49580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4" cstate="print"/>
          <a:srcRect l="36201" t="33064" r="42079" b="53710"/>
          <a:stretch>
            <a:fillRect/>
          </a:stretch>
        </p:blipFill>
        <p:spPr bwMode="auto">
          <a:xfrm>
            <a:off x="6629400" y="1600200"/>
            <a:ext cx="457200" cy="457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7000" y="16002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6002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5181600" y="2133600"/>
            <a:ext cx="1219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H="1" flipV="1">
            <a:off x="7162800" y="2133600"/>
            <a:ext cx="1219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3075801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0110001010111001011001000101001100110100100…</a:t>
            </a:r>
            <a:endParaRPr lang="en-US" sz="1200"/>
          </a:p>
        </p:txBody>
      </p:sp>
      <p:grpSp>
        <p:nvGrpSpPr>
          <p:cNvPr id="22" name="Group 21"/>
          <p:cNvGrpSpPr/>
          <p:nvPr/>
        </p:nvGrpSpPr>
        <p:grpSpPr>
          <a:xfrm>
            <a:off x="5730240" y="3276600"/>
            <a:ext cx="304800" cy="228600"/>
            <a:chOff x="5715000" y="3276600"/>
            <a:chExt cx="304800" cy="22860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417820" y="3276600"/>
            <a:ext cx="304800" cy="228600"/>
            <a:chOff x="5715000" y="3276600"/>
            <a:chExt cx="304800" cy="228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105400" y="3276600"/>
            <a:ext cx="304800" cy="228600"/>
            <a:chOff x="5715000" y="3276600"/>
            <a:chExt cx="304800" cy="228600"/>
          </a:xfrm>
        </p:grpSpPr>
        <p:cxnSp>
          <p:nvCxnSpPr>
            <p:cNvPr id="27" name="Straight Connector 26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042660" y="3276600"/>
            <a:ext cx="304800" cy="228600"/>
            <a:chOff x="5715000" y="3276600"/>
            <a:chExt cx="304800" cy="228600"/>
          </a:xfrm>
        </p:grpSpPr>
        <p:cxnSp>
          <p:nvCxnSpPr>
            <p:cNvPr id="30" name="Straight Connector 29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355080" y="3276600"/>
            <a:ext cx="304800" cy="228600"/>
            <a:chOff x="5715000" y="3276600"/>
            <a:chExt cx="304800" cy="228600"/>
          </a:xfrm>
        </p:grpSpPr>
        <p:cxnSp>
          <p:nvCxnSpPr>
            <p:cNvPr id="33" name="Straight Connector 32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67500" y="3276600"/>
            <a:ext cx="304800" cy="228600"/>
            <a:chOff x="5715000" y="3276600"/>
            <a:chExt cx="304800" cy="2286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979920" y="3276600"/>
            <a:ext cx="304800" cy="228600"/>
            <a:chOff x="5715000" y="3276600"/>
            <a:chExt cx="304800" cy="2286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292340" y="3276600"/>
            <a:ext cx="304800" cy="228600"/>
            <a:chOff x="5715000" y="3276600"/>
            <a:chExt cx="304800" cy="2286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604760" y="3276600"/>
            <a:ext cx="304800" cy="228600"/>
            <a:chOff x="5715000" y="3276600"/>
            <a:chExt cx="304800" cy="2286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917180" y="3276600"/>
            <a:ext cx="304800" cy="228600"/>
            <a:chOff x="5715000" y="3276600"/>
            <a:chExt cx="304800" cy="228600"/>
          </a:xfrm>
        </p:grpSpPr>
        <p:cxnSp>
          <p:nvCxnSpPr>
            <p:cNvPr id="48" name="Straight Connector 47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29600" y="3276600"/>
            <a:ext cx="304800" cy="228600"/>
            <a:chOff x="5715000" y="3276600"/>
            <a:chExt cx="304800" cy="228600"/>
          </a:xfrm>
        </p:grpSpPr>
        <p:cxnSp>
          <p:nvCxnSpPr>
            <p:cNvPr id="51" name="Straight Connector 50"/>
            <p:cNvCxnSpPr/>
            <p:nvPr/>
          </p:nvCxnSpPr>
          <p:spPr>
            <a:xfrm rot="16200000" flipH="1">
              <a:off x="56388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5867400" y="33528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105400" y="3581400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    2   B    9    6    4   5    3    3    4   9…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610600" y="46482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5400000">
            <a:off x="6819900" y="4533900"/>
            <a:ext cx="152400" cy="3581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86400" y="6324600"/>
            <a:ext cx="296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 bits / 8 hexadecimal digits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292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Stacks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entering/exiting a network passes through </a:t>
            </a:r>
            <a:r>
              <a:rPr lang="en-US" b="1" smtClean="0"/>
              <a:t>protocol stack</a:t>
            </a:r>
            <a:r>
              <a:rPr lang="en-US" smtClean="0"/>
              <a:t> – like an assembly line</a:t>
            </a:r>
          </a:p>
          <a:p>
            <a:r>
              <a:rPr lang="en-US" smtClean="0"/>
              <a:t>Each layer in stack has distinct job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57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66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5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19" name="Elbow Connector 18"/>
          <p:cNvCxnSpPr>
            <a:stCxn id="7" idx="2"/>
            <a:endCxn id="16" idx="2"/>
          </p:cNvCxnSpPr>
          <p:nvPr/>
        </p:nvCxnSpPr>
        <p:spPr>
          <a:xfrm rot="16200000" flipH="1">
            <a:off x="6629400" y="4598432"/>
            <a:ext cx="1588" cy="2209800"/>
          </a:xfrm>
          <a:prstGeom prst="bentConnector3">
            <a:avLst>
              <a:gd name="adj1" fmla="val 25363484"/>
            </a:avLst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6096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000500" y="4991100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7772400" y="4953000"/>
            <a:ext cx="152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Domain names: alternate host identification for human convenience (added in 1983)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Each valid domain string corresponds to some IP address representing a host</a:t>
            </a:r>
          </a:p>
          <a:p>
            <a:pPr lvl="1"/>
            <a:r>
              <a:rPr lang="en-US" sz="2400" smtClean="0"/>
              <a:t>TLD are categories (.com, .org) or countries (.us, .cn)</a:t>
            </a:r>
          </a:p>
          <a:p>
            <a:pPr lvl="1"/>
            <a:r>
              <a:rPr lang="en-US" sz="2400" smtClean="0"/>
              <a:t>Domains correspond to owners/entities (traditionally!)</a:t>
            </a:r>
          </a:p>
          <a:p>
            <a:pPr lvl="1"/>
            <a:r>
              <a:rPr lang="en-US" sz="2400" smtClean="0"/>
              <a:t>Subdomains at the discretion of each domain owner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2438400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cs.smith.edu</a:t>
            </a:r>
            <a:endParaRPr lang="en-US" sz="32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486400" y="3352800"/>
            <a:ext cx="1524000" cy="612648"/>
          </a:xfrm>
          <a:prstGeom prst="wedgeRectCallout">
            <a:avLst>
              <a:gd name="adj1" fmla="val -63690"/>
              <a:gd name="adj2" fmla="val -11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Top-level domain (TLD)</a:t>
            </a: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810000" y="3352800"/>
            <a:ext cx="1524000" cy="612648"/>
          </a:xfrm>
          <a:prstGeom prst="wedgeRectCallout">
            <a:avLst>
              <a:gd name="adj1" fmla="val -15832"/>
              <a:gd name="adj2" fmla="val -120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Domain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057400" y="3352800"/>
            <a:ext cx="1524000" cy="612648"/>
          </a:xfrm>
          <a:prstGeom prst="wedgeRectCallout">
            <a:avLst>
              <a:gd name="adj1" fmla="val 49883"/>
              <a:gd name="adj2" fmla="val -1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Subdomain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 flipV="1">
            <a:off x="914400" y="4571999"/>
            <a:ext cx="979714" cy="6422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905000" y="5225143"/>
            <a:ext cx="4038600" cy="1231900"/>
          </a:xfrm>
          <a:custGeom>
            <a:avLst/>
            <a:gdLst>
              <a:gd name="connsiteX0" fmla="*/ 4038600 w 4038600"/>
              <a:gd name="connsiteY0" fmla="*/ 794657 h 1231900"/>
              <a:gd name="connsiteX1" fmla="*/ 1709057 w 4038600"/>
              <a:gd name="connsiteY1" fmla="*/ 1099457 h 1231900"/>
              <a:gd name="connsiteX2" fmla="*/ 0 w 4038600"/>
              <a:gd name="connsiteY2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1231900">
                <a:moveTo>
                  <a:pt x="4038600" y="794657"/>
                </a:moveTo>
                <a:cubicBezTo>
                  <a:pt x="3210378" y="1013278"/>
                  <a:pt x="2382157" y="1231900"/>
                  <a:pt x="1709057" y="1099457"/>
                </a:cubicBezTo>
                <a:cubicBezTo>
                  <a:pt x="1035957" y="967014"/>
                  <a:pt x="161471" y="127000"/>
                  <a:pt x="0" y="0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048000" y="4804674"/>
            <a:ext cx="2895600" cy="671285"/>
          </a:xfrm>
          <a:custGeom>
            <a:avLst/>
            <a:gdLst>
              <a:gd name="connsiteX0" fmla="*/ 2275114 w 2275114"/>
              <a:gd name="connsiteY0" fmla="*/ 0 h 671285"/>
              <a:gd name="connsiteX1" fmla="*/ 1545771 w 2275114"/>
              <a:gd name="connsiteY1" fmla="*/ 642257 h 671285"/>
              <a:gd name="connsiteX2" fmla="*/ 0 w 2275114"/>
              <a:gd name="connsiteY2" fmla="*/ 174171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671285">
                <a:moveTo>
                  <a:pt x="2275114" y="0"/>
                </a:moveTo>
                <a:cubicBezTo>
                  <a:pt x="2100035" y="306614"/>
                  <a:pt x="1924957" y="613229"/>
                  <a:pt x="1545771" y="642257"/>
                </a:cubicBezTo>
                <a:cubicBezTo>
                  <a:pt x="1166585" y="671285"/>
                  <a:pt x="583292" y="422728"/>
                  <a:pt x="0" y="174171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37114" y="4967960"/>
            <a:ext cx="2906486" cy="1055914"/>
          </a:xfrm>
          <a:custGeom>
            <a:avLst/>
            <a:gdLst>
              <a:gd name="connsiteX0" fmla="*/ 0 w 2296886"/>
              <a:gd name="connsiteY0" fmla="*/ 0 h 1055914"/>
              <a:gd name="connsiteX1" fmla="*/ 696686 w 2296886"/>
              <a:gd name="connsiteY1" fmla="*/ 816428 h 1055914"/>
              <a:gd name="connsiteX2" fmla="*/ 2296886 w 2296886"/>
              <a:gd name="connsiteY2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6886" h="1055914">
                <a:moveTo>
                  <a:pt x="0" y="0"/>
                </a:moveTo>
                <a:cubicBezTo>
                  <a:pt x="156936" y="320221"/>
                  <a:pt x="313872" y="640442"/>
                  <a:pt x="696686" y="816428"/>
                </a:cubicBezTo>
                <a:cubicBezTo>
                  <a:pt x="1079500" y="992414"/>
                  <a:pt x="2296886" y="1055914"/>
                  <a:pt x="2296886" y="1055914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5800" y="5294531"/>
            <a:ext cx="29718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43200" y="5638800"/>
            <a:ext cx="2667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“en.wikipedia.org?”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57400" y="6172200"/>
            <a:ext cx="3429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“It’s at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48000" y="4804674"/>
            <a:ext cx="2895600" cy="671285"/>
          </a:xfrm>
          <a:custGeom>
            <a:avLst/>
            <a:gdLst>
              <a:gd name="connsiteX0" fmla="*/ 2275114 w 2275114"/>
              <a:gd name="connsiteY0" fmla="*/ 0 h 671285"/>
              <a:gd name="connsiteX1" fmla="*/ 1545771 w 2275114"/>
              <a:gd name="connsiteY1" fmla="*/ 642257 h 671285"/>
              <a:gd name="connsiteX2" fmla="*/ 0 w 2275114"/>
              <a:gd name="connsiteY2" fmla="*/ 174171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671285">
                <a:moveTo>
                  <a:pt x="2275114" y="0"/>
                </a:moveTo>
                <a:cubicBezTo>
                  <a:pt x="2100035" y="306614"/>
                  <a:pt x="1924957" y="613229"/>
                  <a:pt x="1545771" y="642257"/>
                </a:cubicBezTo>
                <a:cubicBezTo>
                  <a:pt x="1166585" y="671285"/>
                  <a:pt x="583292" y="422728"/>
                  <a:pt x="0" y="174171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37114" y="4967960"/>
            <a:ext cx="2906486" cy="1055914"/>
          </a:xfrm>
          <a:custGeom>
            <a:avLst/>
            <a:gdLst>
              <a:gd name="connsiteX0" fmla="*/ 0 w 2296886"/>
              <a:gd name="connsiteY0" fmla="*/ 0 h 1055914"/>
              <a:gd name="connsiteX1" fmla="*/ 696686 w 2296886"/>
              <a:gd name="connsiteY1" fmla="*/ 816428 h 1055914"/>
              <a:gd name="connsiteX2" fmla="*/ 2296886 w 2296886"/>
              <a:gd name="connsiteY2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6886" h="1055914">
                <a:moveTo>
                  <a:pt x="0" y="0"/>
                </a:moveTo>
                <a:cubicBezTo>
                  <a:pt x="156936" y="320221"/>
                  <a:pt x="313872" y="640442"/>
                  <a:pt x="696686" y="816428"/>
                </a:cubicBezTo>
                <a:cubicBezTo>
                  <a:pt x="1079500" y="992414"/>
                  <a:pt x="2296886" y="1055914"/>
                  <a:pt x="2296886" y="1055914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95800" y="5294531"/>
            <a:ext cx="29718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5638800"/>
            <a:ext cx="2667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“en.wikipedia.org?”</a:t>
            </a: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 flipV="1">
            <a:off x="914400" y="4571999"/>
            <a:ext cx="979714" cy="6422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905000" y="5225143"/>
            <a:ext cx="4038600" cy="1231900"/>
          </a:xfrm>
          <a:custGeom>
            <a:avLst/>
            <a:gdLst>
              <a:gd name="connsiteX0" fmla="*/ 4038600 w 4038600"/>
              <a:gd name="connsiteY0" fmla="*/ 794657 h 1231900"/>
              <a:gd name="connsiteX1" fmla="*/ 1709057 w 4038600"/>
              <a:gd name="connsiteY1" fmla="*/ 1099457 h 1231900"/>
              <a:gd name="connsiteX2" fmla="*/ 0 w 4038600"/>
              <a:gd name="connsiteY2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8600" h="1231900">
                <a:moveTo>
                  <a:pt x="4038600" y="794657"/>
                </a:moveTo>
                <a:cubicBezTo>
                  <a:pt x="3210378" y="1013278"/>
                  <a:pt x="2382157" y="1231900"/>
                  <a:pt x="1709057" y="1099457"/>
                </a:cubicBezTo>
                <a:cubicBezTo>
                  <a:pt x="1035957" y="967014"/>
                  <a:pt x="161471" y="127000"/>
                  <a:pt x="0" y="0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58886" y="3850359"/>
            <a:ext cx="2884714" cy="5842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58886" y="3857617"/>
            <a:ext cx="2884714" cy="8708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48000" y="4728475"/>
            <a:ext cx="2895600" cy="148326"/>
          </a:xfrm>
          <a:custGeom>
            <a:avLst/>
            <a:gdLst>
              <a:gd name="connsiteX0" fmla="*/ 0 w 2275114"/>
              <a:gd name="connsiteY0" fmla="*/ 0 h 197757"/>
              <a:gd name="connsiteX1" fmla="*/ 1186543 w 2275114"/>
              <a:gd name="connsiteY1" fmla="*/ 185057 h 197757"/>
              <a:gd name="connsiteX2" fmla="*/ 2275114 w 2275114"/>
              <a:gd name="connsiteY2" fmla="*/ 76200 h 19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97757">
                <a:moveTo>
                  <a:pt x="0" y="0"/>
                </a:moveTo>
                <a:cubicBezTo>
                  <a:pt x="403678" y="86178"/>
                  <a:pt x="807357" y="172357"/>
                  <a:pt x="1186543" y="185057"/>
                </a:cubicBezTo>
                <a:cubicBezTo>
                  <a:pt x="1565729" y="197757"/>
                  <a:pt x="1920421" y="136978"/>
                  <a:pt x="2275114" y="76200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048000" y="4804674"/>
            <a:ext cx="2895600" cy="671285"/>
          </a:xfrm>
          <a:custGeom>
            <a:avLst/>
            <a:gdLst>
              <a:gd name="connsiteX0" fmla="*/ 2275114 w 2275114"/>
              <a:gd name="connsiteY0" fmla="*/ 0 h 671285"/>
              <a:gd name="connsiteX1" fmla="*/ 1545771 w 2275114"/>
              <a:gd name="connsiteY1" fmla="*/ 642257 h 671285"/>
              <a:gd name="connsiteX2" fmla="*/ 0 w 2275114"/>
              <a:gd name="connsiteY2" fmla="*/ 174171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671285">
                <a:moveTo>
                  <a:pt x="2275114" y="0"/>
                </a:moveTo>
                <a:cubicBezTo>
                  <a:pt x="2100035" y="306614"/>
                  <a:pt x="1924957" y="613229"/>
                  <a:pt x="1545771" y="642257"/>
                </a:cubicBezTo>
                <a:cubicBezTo>
                  <a:pt x="1166585" y="671285"/>
                  <a:pt x="583292" y="422728"/>
                  <a:pt x="0" y="174171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37114" y="4967960"/>
            <a:ext cx="2906486" cy="1055914"/>
          </a:xfrm>
          <a:custGeom>
            <a:avLst/>
            <a:gdLst>
              <a:gd name="connsiteX0" fmla="*/ 0 w 2296886"/>
              <a:gd name="connsiteY0" fmla="*/ 0 h 1055914"/>
              <a:gd name="connsiteX1" fmla="*/ 696686 w 2296886"/>
              <a:gd name="connsiteY1" fmla="*/ 816428 h 1055914"/>
              <a:gd name="connsiteX2" fmla="*/ 2296886 w 2296886"/>
              <a:gd name="connsiteY2" fmla="*/ 1055914 h 105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6886" h="1055914">
                <a:moveTo>
                  <a:pt x="0" y="0"/>
                </a:moveTo>
                <a:cubicBezTo>
                  <a:pt x="156936" y="320221"/>
                  <a:pt x="313872" y="640442"/>
                  <a:pt x="696686" y="816428"/>
                </a:cubicBezTo>
                <a:cubicBezTo>
                  <a:pt x="1079500" y="992414"/>
                  <a:pt x="2296886" y="1055914"/>
                  <a:pt x="2296886" y="1055914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4227731"/>
            <a:ext cx="3048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204.74.112.1”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5800" y="5294531"/>
            <a:ext cx="29718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“Ask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76600" y="3886200"/>
            <a:ext cx="1143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6600" y="4724400"/>
            <a:ext cx="22098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43200" y="5638800"/>
            <a:ext cx="2667000" cy="3048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“en.wikipedia.org?”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57400" y="6172200"/>
            <a:ext cx="3429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“It’s at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990600" y="4419600"/>
            <a:ext cx="457200" cy="127001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228600" y="3200400"/>
            <a:ext cx="2971800" cy="841248"/>
          </a:xfrm>
          <a:prstGeom prst="cloudCallout">
            <a:avLst>
              <a:gd name="adj1" fmla="val -30357"/>
              <a:gd name="adj2" fmla="val 8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Name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DNS servers respond to request for IP addresses</a:t>
            </a:r>
          </a:p>
          <a:p>
            <a:r>
              <a:rPr lang="en-US" sz="2800" smtClean="0"/>
              <a:t>Local DNS caches results from authoritative servers</a:t>
            </a:r>
          </a:p>
          <a:p>
            <a:r>
              <a:rPr lang="en-US" sz="2800" smtClean="0"/>
              <a:t>Lab:  nslookup</a:t>
            </a:r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1447800" y="4303931"/>
            <a:ext cx="16002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algn="ctr"/>
            <a:r>
              <a:rPr lang="en-US" smtClean="0"/>
              <a:t>Local DNS</a:t>
            </a:r>
          </a:p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" y="4343400"/>
            <a:ext cx="72596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152400" y="5562600"/>
            <a:ext cx="2971800" cy="841248"/>
          </a:xfrm>
          <a:prstGeom prst="cloudCallout">
            <a:avLst>
              <a:gd name="adj1" fmla="val -28892"/>
              <a:gd name="adj2" fmla="val -87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“Where’s en.wikipedia.org?”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4812268"/>
            <a:ext cx="895886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 2</a:t>
            </a:r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66800" y="4953000"/>
            <a:ext cx="381000" cy="185057"/>
          </a:xfrm>
          <a:custGeom>
            <a:avLst/>
            <a:gdLst>
              <a:gd name="connsiteX0" fmla="*/ 2264228 w 2264228"/>
              <a:gd name="connsiteY0" fmla="*/ 0 h 870857"/>
              <a:gd name="connsiteX1" fmla="*/ 1513114 w 2264228"/>
              <a:gd name="connsiteY1" fmla="*/ 566057 h 870857"/>
              <a:gd name="connsiteX2" fmla="*/ 0 w 2264228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8" h="870857">
                <a:moveTo>
                  <a:pt x="2264228" y="0"/>
                </a:moveTo>
                <a:cubicBezTo>
                  <a:pt x="2077356" y="210457"/>
                  <a:pt x="1890485" y="420914"/>
                  <a:pt x="1513114" y="566057"/>
                </a:cubicBezTo>
                <a:cubicBezTo>
                  <a:pt x="1135743" y="711200"/>
                  <a:pt x="567871" y="791028"/>
                  <a:pt x="0" y="870857"/>
                </a:cubicBezTo>
              </a:path>
            </a:pathLst>
          </a:custGeom>
          <a:ln w="285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143000" y="4876800"/>
            <a:ext cx="304800" cy="152400"/>
          </a:xfrm>
          <a:custGeom>
            <a:avLst/>
            <a:gdLst>
              <a:gd name="connsiteX0" fmla="*/ 0 w 2275114"/>
              <a:gd name="connsiteY0" fmla="*/ 584201 h 584201"/>
              <a:gd name="connsiteX1" fmla="*/ 1230085 w 2275114"/>
              <a:gd name="connsiteY1" fmla="*/ 105229 h 584201"/>
              <a:gd name="connsiteX2" fmla="*/ 2275114 w 2275114"/>
              <a:gd name="connsiteY2" fmla="*/ 18143 h 58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584201">
                <a:moveTo>
                  <a:pt x="0" y="584201"/>
                </a:moveTo>
                <a:cubicBezTo>
                  <a:pt x="425449" y="391886"/>
                  <a:pt x="850899" y="199572"/>
                  <a:pt x="1230085" y="105229"/>
                </a:cubicBezTo>
                <a:cubicBezTo>
                  <a:pt x="1609271" y="10886"/>
                  <a:pt x="2048328" y="0"/>
                  <a:pt x="2275114" y="18143"/>
                </a:cubicBezTo>
              </a:path>
            </a:pathLst>
          </a:custGeom>
          <a:ln w="28575">
            <a:solidFill>
              <a:srgbClr val="00206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66800" y="5105400"/>
            <a:ext cx="3429000" cy="304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“It’s at 207.142.131.234”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3618131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 nameserver</a:t>
            </a:r>
          </a:p>
          <a:p>
            <a:pPr algn="ctr"/>
            <a:r>
              <a:rPr lang="en-US" smtClean="0"/>
              <a:t>[198.41.0.4]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43600" y="4648200"/>
            <a:ext cx="266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.org nameserver</a:t>
            </a:r>
          </a:p>
          <a:p>
            <a:pPr algn="ctr"/>
            <a:r>
              <a:rPr lang="en-US" smtClean="0"/>
              <a:t>[204.74.112.1]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3600" y="5715000"/>
            <a:ext cx="264521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wikipedia.org nameserver</a:t>
            </a:r>
          </a:p>
          <a:p>
            <a:pPr algn="ctr"/>
            <a:r>
              <a:rPr lang="en-US" smtClean="0"/>
              <a:t>[207.142.131.234]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72200" y="3124200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Authoritative Sources</a:t>
            </a:r>
            <a:endParaRPr lang="en-US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Governance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Early Internet developed by small group of interested parties</a:t>
            </a:r>
          </a:p>
          <a:p>
            <a:pPr lvl="1"/>
            <a:r>
              <a:rPr lang="en-US" smtClean="0"/>
              <a:t>Example:  one man in charge of domain names!</a:t>
            </a:r>
          </a:p>
          <a:p>
            <a:pPr lvl="1"/>
            <a:r>
              <a:rPr lang="en-US" smtClean="0"/>
              <a:t>Government funded but gave little direction</a:t>
            </a:r>
          </a:p>
          <a:p>
            <a:pPr lvl="1"/>
            <a:r>
              <a:rPr lang="en-US" smtClean="0"/>
              <a:t>Mostly US control</a:t>
            </a:r>
          </a:p>
          <a:p>
            <a:r>
              <a:rPr lang="en-US" smtClean="0"/>
              <a:t>With growth, pressure for more formal system</a:t>
            </a:r>
          </a:p>
          <a:p>
            <a:pPr lvl="1"/>
            <a:r>
              <a:rPr lang="en-US" smtClean="0"/>
              <a:t>Technical development</a:t>
            </a:r>
          </a:p>
          <a:p>
            <a:pPr lvl="1"/>
            <a:r>
              <a:rPr lang="en-US" smtClean="0"/>
              <a:t>Policy development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000" y="4800600"/>
            <a:ext cx="148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2400" y="4800600"/>
            <a:ext cx="14701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0" y="6604084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Vint Cerf &amp; Bob Kahn</a:t>
            </a: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324600" y="6604084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Jon Postel</a:t>
            </a:r>
            <a:endParaRPr lang="en-US" sz="1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/>
          <a:p>
            <a:r>
              <a:rPr lang="en-US" smtClean="0"/>
              <a:t>Technical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Standards developed through RFC process</a:t>
            </a:r>
          </a:p>
          <a:p>
            <a:pPr lvl="1"/>
            <a:r>
              <a:rPr lang="en-US" smtClean="0"/>
              <a:t>RFC = Request For Comment</a:t>
            </a:r>
          </a:p>
          <a:p>
            <a:pPr lvl="1"/>
            <a:r>
              <a:rPr lang="en-US" smtClean="0"/>
              <a:t>Initial drafts revised using community feedback</a:t>
            </a:r>
          </a:p>
          <a:p>
            <a:pPr lvl="1"/>
            <a:r>
              <a:rPr lang="en-US" smtClean="0"/>
              <a:t>After consensus, are </a:t>
            </a:r>
            <a:r>
              <a:rPr lang="en-US" b="1" smtClean="0"/>
              <a:t>adopted</a:t>
            </a:r>
            <a:r>
              <a:rPr lang="en-US" smtClean="0"/>
              <a:t> as standard</a:t>
            </a:r>
          </a:p>
          <a:p>
            <a:r>
              <a:rPr lang="en-US" smtClean="0"/>
              <a:t>Began as informal, academic process</a:t>
            </a:r>
          </a:p>
          <a:p>
            <a:r>
              <a:rPr lang="en-US" smtClean="0"/>
              <a:t>Now overseen by IETF/IESG (Internet Engineering Task Force/Steering Group)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0"/>
            <a:ext cx="2667000" cy="140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7475" y="152400"/>
            <a:ext cx="2676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Policy &amp; Administration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ICANN formed 1998</a:t>
            </a:r>
          </a:p>
          <a:p>
            <a:r>
              <a:rPr lang="en-US" smtClean="0"/>
              <a:t>IANA contracts with private registrars</a:t>
            </a:r>
          </a:p>
          <a:p>
            <a:r>
              <a:rPr lang="en-US" smtClean="0"/>
              <a:t>IP addresses:  5 regional internet registries</a:t>
            </a:r>
          </a:p>
          <a:p>
            <a:r>
              <a:rPr lang="en-US" smtClean="0"/>
              <a:t>Domain names:  contractors run Network Information Centers</a:t>
            </a:r>
          </a:p>
          <a:p>
            <a:r>
              <a:rPr lang="en-US" smtClean="0"/>
              <a:t>Retail registrars file with NIC for each domain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1524000"/>
            <a:ext cx="2209799" cy="1200329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ICANN</a:t>
            </a:r>
          </a:p>
          <a:p>
            <a:pPr algn="ctr"/>
            <a:r>
              <a:rPr lang="en-US" sz="1200" smtClean="0"/>
              <a:t>Internet Corporation for Assigned Names and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1" y="2971800"/>
            <a:ext cx="1447799" cy="1138773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/>
              <a:t>IANA</a:t>
            </a:r>
            <a:endParaRPr lang="en-US" sz="4800" smtClean="0"/>
          </a:p>
          <a:p>
            <a:pPr algn="ctr"/>
            <a:r>
              <a:rPr lang="en-US" sz="1200" smtClean="0"/>
              <a:t>Internet Assigned Numbers Authority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5791200"/>
            <a:ext cx="152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 Name Registrar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5791200"/>
            <a:ext cx="152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 Name Registrar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4343400"/>
            <a:ext cx="1219200" cy="1077218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RIR</a:t>
            </a:r>
          </a:p>
          <a:p>
            <a:pPr algn="ctr"/>
            <a:r>
              <a:rPr lang="en-US" sz="1200" smtClean="0"/>
              <a:t>Regional Internet Registry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4343400"/>
            <a:ext cx="14478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NIC</a:t>
            </a:r>
          </a:p>
          <a:p>
            <a:pPr algn="ctr"/>
            <a:r>
              <a:rPr lang="en-US" sz="1200" smtClean="0"/>
              <a:t>Network Information Center</a:t>
            </a:r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rot="16200000" flipH="1">
            <a:off x="6315165" y="2848063"/>
            <a:ext cx="2474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8" idx="0"/>
          </p:cNvCxnSpPr>
          <p:nvPr/>
        </p:nvCxnSpPr>
        <p:spPr>
          <a:xfrm rot="5400000">
            <a:off x="5960538" y="3865036"/>
            <a:ext cx="232827" cy="72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rot="16200000" flipH="1">
            <a:off x="6741587" y="3807886"/>
            <a:ext cx="23282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  <a:endCxn id="6" idx="0"/>
          </p:cNvCxnSpPr>
          <p:nvPr/>
        </p:nvCxnSpPr>
        <p:spPr>
          <a:xfrm rot="5400000">
            <a:off x="6729859" y="5243959"/>
            <a:ext cx="370582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7" idx="0"/>
          </p:cNvCxnSpPr>
          <p:nvPr/>
        </p:nvCxnSpPr>
        <p:spPr>
          <a:xfrm rot="16200000" flipH="1">
            <a:off x="7529959" y="5167759"/>
            <a:ext cx="370582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292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Stacks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entering/exiting a network passes through </a:t>
            </a:r>
            <a:r>
              <a:rPr lang="en-US" b="1" smtClean="0"/>
              <a:t>protocol stack</a:t>
            </a:r>
            <a:r>
              <a:rPr lang="en-US" smtClean="0"/>
              <a:t> – like an assembly line</a:t>
            </a:r>
          </a:p>
          <a:p>
            <a:r>
              <a:rPr lang="en-US" smtClean="0"/>
              <a:t>Each layer in stack has distinct job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57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66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5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19" name="Elbow Connector 18"/>
          <p:cNvCxnSpPr>
            <a:stCxn id="7" idx="2"/>
            <a:endCxn id="16" idx="2"/>
          </p:cNvCxnSpPr>
          <p:nvPr/>
        </p:nvCxnSpPr>
        <p:spPr>
          <a:xfrm rot="16200000" flipH="1">
            <a:off x="6629400" y="4598432"/>
            <a:ext cx="1588" cy="2209800"/>
          </a:xfrm>
          <a:prstGeom prst="bentConnector3">
            <a:avLst>
              <a:gd name="adj1" fmla="val 25363484"/>
            </a:avLst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6096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000500" y="4991100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7772400" y="4953000"/>
            <a:ext cx="152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457200" y="5791200"/>
            <a:ext cx="3962400" cy="685800"/>
          </a:xfrm>
          <a:prstGeom prst="wedgeRectCallout">
            <a:avLst>
              <a:gd name="adj1" fmla="val 58838"/>
              <a:gd name="adj2" fmla="val -5853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Link layer handles hardware for each connection along a route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t="10526"/>
          <a:stretch>
            <a:fillRect/>
          </a:stretch>
        </p:blipFill>
        <p:spPr bwMode="auto">
          <a:xfrm>
            <a:off x="7696200" y="0"/>
            <a:ext cx="144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Layer Example: Ethernet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Based on </a:t>
            </a:r>
            <a:r>
              <a:rPr lang="en-US" b="1" smtClean="0"/>
              <a:t>carrier sense multiple access with collision detection</a:t>
            </a:r>
            <a:r>
              <a:rPr lang="en-US" smtClean="0"/>
              <a:t> (CSMA/CD)</a:t>
            </a:r>
          </a:p>
          <a:p>
            <a:pPr lvl="1"/>
            <a:r>
              <a:rPr lang="en-US" smtClean="0"/>
              <a:t>Multiple devices connected on single wire</a:t>
            </a:r>
          </a:p>
          <a:p>
            <a:pPr lvl="1"/>
            <a:r>
              <a:rPr lang="en-US" smtClean="0"/>
              <a:t>All devices listen at all times</a:t>
            </a:r>
          </a:p>
          <a:p>
            <a:pPr lvl="1"/>
            <a:r>
              <a:rPr lang="en-US" smtClean="0"/>
              <a:t>Any device can transmit at any time if line is silent</a:t>
            </a:r>
          </a:p>
          <a:p>
            <a:pPr lvl="1"/>
            <a:r>
              <a:rPr lang="en-US" smtClean="0"/>
              <a:t>Overlapping transmissions:  wait random interval</a:t>
            </a:r>
          </a:p>
          <a:p>
            <a:r>
              <a:rPr lang="en-US" smtClean="0"/>
              <a:t>Each device has unique </a:t>
            </a:r>
            <a:r>
              <a:rPr lang="en-US" b="1" smtClean="0"/>
              <a:t>Media Access Control</a:t>
            </a:r>
            <a:r>
              <a:rPr lang="en-US" smtClean="0"/>
              <a:t> (MAC) address from factory</a:t>
            </a:r>
          </a:p>
          <a:p>
            <a:r>
              <a:rPr lang="en-US" smtClean="0"/>
              <a:t>Internet packets encased in ethernet </a:t>
            </a:r>
            <a:r>
              <a:rPr lang="en-US" b="1" smtClean="0"/>
              <a:t>frame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7971" t="23034" r="7971" b="27528"/>
          <a:stretch>
            <a:fillRect/>
          </a:stretch>
        </p:blipFill>
        <p:spPr bwMode="auto">
          <a:xfrm>
            <a:off x="4572000" y="58674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2000" b="1" smtClean="0"/>
          </a:p>
          <a:p>
            <a:pPr>
              <a:spcBef>
                <a:spcPts val="0"/>
              </a:spcBef>
              <a:buNone/>
            </a:pPr>
            <a:endParaRPr lang="en-US" sz="2000" b="1" smtClean="0"/>
          </a:p>
          <a:p>
            <a:pPr>
              <a:spcBef>
                <a:spcPts val="0"/>
              </a:spcBef>
              <a:buNone/>
            </a:pPr>
            <a:endParaRPr lang="en-US" sz="2000" b="1" smtClean="0"/>
          </a:p>
          <a:p>
            <a:pPr>
              <a:spcBef>
                <a:spcPts val="0"/>
              </a:spcBef>
              <a:buNone/>
            </a:pPr>
            <a:endParaRPr lang="en-US" sz="2000" b="1" smtClean="0"/>
          </a:p>
          <a:p>
            <a:pPr>
              <a:spcBef>
                <a:spcPts val="0"/>
              </a:spcBef>
              <a:buNone/>
            </a:pPr>
            <a:endParaRPr lang="en-US" sz="2000" b="1" smtClean="0"/>
          </a:p>
          <a:p>
            <a:pPr>
              <a:spcBef>
                <a:spcPts val="0"/>
              </a:spcBef>
              <a:buNone/>
            </a:pPr>
            <a:r>
              <a:rPr lang="en-US" sz="2000" smtClean="0">
                <a:solidFill>
                  <a:srgbClr val="00B0F0"/>
                </a:solidFill>
              </a:rPr>
              <a:t>02 60 8C 67 69 74 02 60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7030A0"/>
                </a:solidFill>
              </a:rPr>
              <a:t>8C 74 11 78 00 81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F0 F0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DA 3A 0E 00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C00000"/>
                </a:solidFill>
              </a:rPr>
              <a:t>FF EF</a:t>
            </a:r>
            <a:r>
              <a:rPr lang="en-US" sz="2000" smtClean="0"/>
              <a:t> 16 00 00 00 00 00 6B 16 19 01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FF 53 4D 42 2D 00 00 00 00 08 00 00 00 00 00 00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00 00 00 00 00 00 00 00 18 08 05 00 00 00 94 07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0F 2E 00 58 00 01 00 40 00 16 00 20 00 00 00 00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00 01 00 00 00 00 00 FE FF FF FF 00 00 00 00 17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00 5C 33 43 4F 4D 5C 4D 53 42 45 4E 43 48 5C 53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59 4E 43 2E 43 4D 44 00 0A FF 00 00 00 00 00 00</a:t>
            </a:r>
          </a:p>
          <a:p>
            <a:pPr>
              <a:spcBef>
                <a:spcPts val="0"/>
              </a:spcBef>
              <a:buNone/>
            </a:pPr>
            <a:r>
              <a:rPr lang="en-US" sz="2000" smtClean="0"/>
              <a:t>00 00 00 00 10 00 00 00 00 00 00 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00 00 00 00</a:t>
            </a:r>
            <a:endParaRPr 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7971" t="23034" r="7971" b="27528"/>
          <a:stretch>
            <a:fillRect/>
          </a:stretch>
        </p:blipFill>
        <p:spPr bwMode="auto">
          <a:xfrm>
            <a:off x="2514600" y="1981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2" cstate="print">
            <a:lum bright="50000"/>
          </a:blip>
          <a:srcRect b="-1396"/>
          <a:stretch>
            <a:fillRect/>
          </a:stretch>
        </p:blipFill>
        <p:spPr bwMode="auto">
          <a:xfrm>
            <a:off x="5715000" y="838200"/>
            <a:ext cx="2104931" cy="35052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5715000" y="838200"/>
            <a:ext cx="2714531" cy="5742915"/>
            <a:chOff x="5715000" y="838200"/>
            <a:chExt cx="2714531" cy="5742915"/>
          </a:xfrm>
        </p:grpSpPr>
        <p:pic>
          <p:nvPicPr>
            <p:cNvPr id="2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b="66936"/>
            <a:stretch>
              <a:fillRect/>
            </a:stretch>
          </p:blipFill>
          <p:spPr bwMode="auto">
            <a:xfrm>
              <a:off x="5715000" y="838200"/>
              <a:ext cx="2104931" cy="1143000"/>
            </a:xfrm>
            <a:prstGeom prst="rect">
              <a:avLst/>
            </a:prstGeom>
            <a:noFill/>
          </p:spPr>
        </p:pic>
        <p:pic>
          <p:nvPicPr>
            <p:cNvPr id="3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14480" t="33064" r="63799" b="53710"/>
            <a:stretch>
              <a:fillRect/>
            </a:stretch>
          </p:blipFill>
          <p:spPr bwMode="auto">
            <a:xfrm>
              <a:off x="6019800" y="19812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36201" t="33064" r="42079" b="53710"/>
            <a:stretch>
              <a:fillRect/>
            </a:stretch>
          </p:blipFill>
          <p:spPr bwMode="auto">
            <a:xfrm>
              <a:off x="6553200" y="20574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57921" t="33064" r="20358" b="53710"/>
            <a:stretch>
              <a:fillRect/>
            </a:stretch>
          </p:blipFill>
          <p:spPr bwMode="auto">
            <a:xfrm>
              <a:off x="7086600" y="2286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6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79642" t="33064" b="53710"/>
            <a:stretch>
              <a:fillRect/>
            </a:stretch>
          </p:blipFill>
          <p:spPr bwMode="auto">
            <a:xfrm>
              <a:off x="7086600" y="2819400"/>
              <a:ext cx="428531" cy="457200"/>
            </a:xfrm>
            <a:prstGeom prst="rect">
              <a:avLst/>
            </a:prstGeom>
            <a:noFill/>
          </p:spPr>
        </p:pic>
        <p:pic>
          <p:nvPicPr>
            <p:cNvPr id="7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86882" t="46290" b="40484"/>
            <a:stretch>
              <a:fillRect/>
            </a:stretch>
          </p:blipFill>
          <p:spPr bwMode="auto">
            <a:xfrm>
              <a:off x="8153400" y="4724400"/>
              <a:ext cx="276131" cy="457200"/>
            </a:xfrm>
            <a:prstGeom prst="rect">
              <a:avLst/>
            </a:prstGeom>
            <a:noFill/>
          </p:spPr>
        </p:pic>
        <p:pic>
          <p:nvPicPr>
            <p:cNvPr id="8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65161" t="46290" r="13118" b="40485"/>
            <a:stretch>
              <a:fillRect/>
            </a:stretch>
          </p:blipFill>
          <p:spPr bwMode="auto">
            <a:xfrm>
              <a:off x="7620000" y="46482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9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43441" t="46290" r="34839" b="40485"/>
            <a:stretch>
              <a:fillRect/>
            </a:stretch>
          </p:blipFill>
          <p:spPr bwMode="auto">
            <a:xfrm>
              <a:off x="7086600" y="44196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0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l="21720" t="46290" r="56559" b="40484"/>
            <a:stretch>
              <a:fillRect/>
            </a:stretch>
          </p:blipFill>
          <p:spPr bwMode="auto">
            <a:xfrm>
              <a:off x="7086600" y="38862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1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t="46290" r="78280" b="40484"/>
            <a:stretch>
              <a:fillRect/>
            </a:stretch>
          </p:blipFill>
          <p:spPr bwMode="auto">
            <a:xfrm>
              <a:off x="7086600" y="3352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2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2" cstate="print"/>
            <a:srcRect t="59515"/>
            <a:stretch>
              <a:fillRect/>
            </a:stretch>
          </p:blipFill>
          <p:spPr bwMode="auto">
            <a:xfrm>
              <a:off x="6324600" y="5181600"/>
              <a:ext cx="2104931" cy="1399515"/>
            </a:xfrm>
            <a:prstGeom prst="rect">
              <a:avLst/>
            </a:prstGeom>
            <a:noFill/>
          </p:spPr>
        </p:pic>
        <p:cxnSp>
          <p:nvCxnSpPr>
            <p:cNvPr id="15" name="Straight Arrow Connector 14"/>
            <p:cNvCxnSpPr/>
            <p:nvPr/>
          </p:nvCxnSpPr>
          <p:spPr>
            <a:xfrm rot="5400000">
              <a:off x="7049294" y="3618706"/>
              <a:ext cx="14478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292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Stacks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entering/exiting a network passes through </a:t>
            </a:r>
            <a:r>
              <a:rPr lang="en-US" b="1" smtClean="0"/>
              <a:t>protocol stack</a:t>
            </a:r>
            <a:r>
              <a:rPr lang="en-US" smtClean="0"/>
              <a:t> – like an assembly line</a:t>
            </a:r>
          </a:p>
          <a:p>
            <a:r>
              <a:rPr lang="en-US" smtClean="0"/>
              <a:t>Each layer in stack has distinct job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57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66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5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19" name="Elbow Connector 18"/>
          <p:cNvCxnSpPr>
            <a:stCxn id="7" idx="2"/>
            <a:endCxn id="16" idx="2"/>
          </p:cNvCxnSpPr>
          <p:nvPr/>
        </p:nvCxnSpPr>
        <p:spPr>
          <a:xfrm rot="16200000" flipH="1">
            <a:off x="6629400" y="4598432"/>
            <a:ext cx="1588" cy="2209800"/>
          </a:xfrm>
          <a:prstGeom prst="bentConnector3">
            <a:avLst>
              <a:gd name="adj1" fmla="val 25363484"/>
            </a:avLst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6096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000500" y="4991100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7772400" y="4953000"/>
            <a:ext cx="152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457200" y="5029200"/>
            <a:ext cx="3962400" cy="685800"/>
          </a:xfrm>
          <a:prstGeom prst="wedgeRectCallout">
            <a:avLst>
              <a:gd name="adj1" fmla="val 60761"/>
              <a:gd name="adj2" fmla="val -426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Network layer (IP) makes sure that individual packets reach destination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457200" y="5791200"/>
            <a:ext cx="3962400" cy="685800"/>
          </a:xfrm>
          <a:prstGeom prst="wedgeRectCallout">
            <a:avLst>
              <a:gd name="adj1" fmla="val 58838"/>
              <a:gd name="adj2" fmla="val -5853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Link layer handles hardware for each connection along a route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292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Stacks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entering/exiting a network passes through </a:t>
            </a:r>
            <a:r>
              <a:rPr lang="en-US" b="1" smtClean="0"/>
              <a:t>protocol stack</a:t>
            </a:r>
            <a:r>
              <a:rPr lang="en-US" smtClean="0"/>
              <a:t> – like an assembly line</a:t>
            </a:r>
          </a:p>
          <a:p>
            <a:r>
              <a:rPr lang="en-US" smtClean="0"/>
              <a:t>Each layer in stack has distinct job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57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66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5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19" name="Elbow Connector 18"/>
          <p:cNvCxnSpPr>
            <a:stCxn id="7" idx="2"/>
            <a:endCxn id="16" idx="2"/>
          </p:cNvCxnSpPr>
          <p:nvPr/>
        </p:nvCxnSpPr>
        <p:spPr>
          <a:xfrm rot="16200000" flipH="1">
            <a:off x="6629400" y="4598432"/>
            <a:ext cx="1588" cy="2209800"/>
          </a:xfrm>
          <a:prstGeom prst="bentConnector3">
            <a:avLst>
              <a:gd name="adj1" fmla="val 25363484"/>
            </a:avLst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6096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000500" y="4991100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7772400" y="4953000"/>
            <a:ext cx="152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457200" y="4267200"/>
            <a:ext cx="3962400" cy="685800"/>
          </a:xfrm>
          <a:prstGeom prst="wedgeRectCallout">
            <a:avLst>
              <a:gd name="adj1" fmla="val 60761"/>
              <a:gd name="adj2" fmla="val 128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Transport layer (TCP) ensures all data is transmitted &amp; reassembled in order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457200" y="5791200"/>
            <a:ext cx="3962400" cy="685800"/>
          </a:xfrm>
          <a:prstGeom prst="wedgeRectCallout">
            <a:avLst>
              <a:gd name="adj1" fmla="val 58838"/>
              <a:gd name="adj2" fmla="val -5853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Link layer handles hardware for each connection along a route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57200" y="5029200"/>
            <a:ext cx="3962400" cy="685800"/>
          </a:xfrm>
          <a:prstGeom prst="wedgeRectCallout">
            <a:avLst>
              <a:gd name="adj1" fmla="val 60761"/>
              <a:gd name="adj2" fmla="val -426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Network layer (IP) makes sure that individual packets reach destination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292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Stacks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entering/exiting a network passes through </a:t>
            </a:r>
            <a:r>
              <a:rPr lang="en-US" b="1" smtClean="0"/>
              <a:t>protocol stack</a:t>
            </a:r>
            <a:r>
              <a:rPr lang="en-US" smtClean="0"/>
              <a:t> – like an assembly line</a:t>
            </a:r>
          </a:p>
          <a:p>
            <a:r>
              <a:rPr lang="en-US" smtClean="0"/>
              <a:t>Each layer in stack has distinct job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157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9000" y="3810000"/>
            <a:ext cx="9906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35052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4191000"/>
            <a:ext cx="1295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6600" y="4572000"/>
            <a:ext cx="1295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Transport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6600" y="4953000"/>
            <a:ext cx="1295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6600" y="5334000"/>
            <a:ext cx="12954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Link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562" y="3581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19" name="Elbow Connector 18"/>
          <p:cNvCxnSpPr>
            <a:stCxn id="7" idx="2"/>
            <a:endCxn id="16" idx="2"/>
          </p:cNvCxnSpPr>
          <p:nvPr/>
        </p:nvCxnSpPr>
        <p:spPr>
          <a:xfrm rot="16200000" flipH="1">
            <a:off x="6629400" y="4598432"/>
            <a:ext cx="1588" cy="2209800"/>
          </a:xfrm>
          <a:prstGeom prst="bentConnector3">
            <a:avLst>
              <a:gd name="adj1" fmla="val 25363484"/>
            </a:avLst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6096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000500" y="4991100"/>
            <a:ext cx="1447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7772400" y="4953000"/>
            <a:ext cx="152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57200" y="3505200"/>
            <a:ext cx="3962400" cy="685800"/>
          </a:xfrm>
          <a:prstGeom prst="wedgeRectCallout">
            <a:avLst>
              <a:gd name="adj1" fmla="val 60761"/>
              <a:gd name="adj2" fmla="val 5575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Application layer runs services for the user – email, web, file transfer, etc.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457200" y="5791200"/>
            <a:ext cx="3962400" cy="685800"/>
          </a:xfrm>
          <a:prstGeom prst="wedgeRectCallout">
            <a:avLst>
              <a:gd name="adj1" fmla="val 58838"/>
              <a:gd name="adj2" fmla="val -5853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Link layer handles hardware for each connection along a route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57200" y="5029200"/>
            <a:ext cx="3962400" cy="685800"/>
          </a:xfrm>
          <a:prstGeom prst="wedgeRectCallout">
            <a:avLst>
              <a:gd name="adj1" fmla="val 60761"/>
              <a:gd name="adj2" fmla="val -426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Network layer (IP) makes sure that individual packets reach destination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57200" y="4267200"/>
            <a:ext cx="3962400" cy="685800"/>
          </a:xfrm>
          <a:prstGeom prst="wedgeRectCallout">
            <a:avLst>
              <a:gd name="adj1" fmla="val 60761"/>
              <a:gd name="adj2" fmla="val 128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Transport layer (TCP) ensures all data is transmitted &amp; reassembled in order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C:\Documents and Settings\nhowe\Local Settings\Temporary Internet Files\Content.IE5\6HZKGNN8\MC900415144[1].wmf"/>
          <p:cNvPicPr>
            <a:picLocks noChangeAspect="1" noChangeArrowheads="1"/>
          </p:cNvPicPr>
          <p:nvPr/>
        </p:nvPicPr>
        <p:blipFill>
          <a:blip r:embed="rId3" cstate="print">
            <a:lum bright="50000"/>
          </a:blip>
          <a:srcRect b="-280"/>
          <a:stretch>
            <a:fillRect/>
          </a:stretch>
        </p:blipFill>
        <p:spPr bwMode="auto">
          <a:xfrm>
            <a:off x="7086600" y="304800"/>
            <a:ext cx="1573141" cy="25908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200650"/>
            <a:ext cx="27622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Layer:  TCP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mtClean="0"/>
              <a:t>Transport control protocol (TCP) organizes transmission of streams of data</a:t>
            </a:r>
          </a:p>
          <a:p>
            <a:pPr lvl="1"/>
            <a:r>
              <a:rPr lang="en-US" smtClean="0"/>
              <a:t>Data over 1500 B split into multiple packets</a:t>
            </a:r>
          </a:p>
          <a:p>
            <a:pPr lvl="1"/>
            <a:r>
              <a:rPr lang="en-US" smtClean="0"/>
              <a:t>TCP disassembles &amp; reassembles precisely</a:t>
            </a:r>
          </a:p>
          <a:p>
            <a:r>
              <a:rPr lang="en-US" smtClean="0"/>
              <a:t>TCP organizes traffic by </a:t>
            </a:r>
            <a:r>
              <a:rPr lang="en-US" b="1" smtClean="0"/>
              <a:t>ports</a:t>
            </a:r>
            <a:r>
              <a:rPr lang="en-US" smtClean="0"/>
              <a:t> &amp; </a:t>
            </a:r>
            <a:r>
              <a:rPr lang="en-US" b="1" smtClean="0"/>
              <a:t>sessions</a:t>
            </a:r>
          </a:p>
          <a:p>
            <a:pPr lvl="1"/>
            <a:r>
              <a:rPr lang="en-US" smtClean="0"/>
              <a:t>Port number:  separates types of traffic</a:t>
            </a:r>
          </a:p>
          <a:p>
            <a:pPr lvl="1"/>
            <a:r>
              <a:rPr lang="en-US" smtClean="0"/>
              <a:t>Session number:  separates different transactions</a:t>
            </a:r>
          </a:p>
          <a:p>
            <a:r>
              <a:rPr lang="en-US" smtClean="0"/>
              <a:t>Adjusts speed based on success</a:t>
            </a:r>
          </a:p>
          <a:p>
            <a:pPr lvl="1"/>
            <a:r>
              <a:rPr lang="en-US" smtClean="0"/>
              <a:t>Also adjusts for congestion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086600" y="279977"/>
            <a:ext cx="2028731" cy="4292023"/>
            <a:chOff x="6629400" y="0"/>
            <a:chExt cx="2714531" cy="5742915"/>
          </a:xfrm>
        </p:grpSpPr>
        <p:pic>
          <p:nvPicPr>
            <p:cNvPr id="8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b="66936"/>
            <a:stretch>
              <a:fillRect/>
            </a:stretch>
          </p:blipFill>
          <p:spPr bwMode="auto">
            <a:xfrm>
              <a:off x="6629400" y="0"/>
              <a:ext cx="2104931" cy="1143000"/>
            </a:xfrm>
            <a:prstGeom prst="rect">
              <a:avLst/>
            </a:prstGeom>
            <a:noFill/>
          </p:spPr>
        </p:pic>
        <p:pic>
          <p:nvPicPr>
            <p:cNvPr id="9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14480" t="33064" r="63799" b="53710"/>
            <a:stretch>
              <a:fillRect/>
            </a:stretch>
          </p:blipFill>
          <p:spPr bwMode="auto">
            <a:xfrm>
              <a:off x="6934200" y="1143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0" name="Picture 9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36201" t="33064" r="42079" b="53710"/>
            <a:stretch>
              <a:fillRect/>
            </a:stretch>
          </p:blipFill>
          <p:spPr bwMode="auto">
            <a:xfrm>
              <a:off x="7467600" y="12192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1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57921" t="33064" r="20358" b="53710"/>
            <a:stretch>
              <a:fillRect/>
            </a:stretch>
          </p:blipFill>
          <p:spPr bwMode="auto">
            <a:xfrm>
              <a:off x="8001000" y="1447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2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79642" t="33064" b="53710"/>
            <a:stretch>
              <a:fillRect/>
            </a:stretch>
          </p:blipFill>
          <p:spPr bwMode="auto">
            <a:xfrm>
              <a:off x="8001000" y="1981200"/>
              <a:ext cx="428531" cy="457200"/>
            </a:xfrm>
            <a:prstGeom prst="rect">
              <a:avLst/>
            </a:prstGeom>
            <a:noFill/>
          </p:spPr>
        </p:pic>
        <p:pic>
          <p:nvPicPr>
            <p:cNvPr id="13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86882" t="46290" b="40484"/>
            <a:stretch>
              <a:fillRect/>
            </a:stretch>
          </p:blipFill>
          <p:spPr bwMode="auto">
            <a:xfrm>
              <a:off x="9067800" y="3886200"/>
              <a:ext cx="276131" cy="457200"/>
            </a:xfrm>
            <a:prstGeom prst="rect">
              <a:avLst/>
            </a:prstGeom>
            <a:noFill/>
          </p:spPr>
        </p:pic>
        <p:pic>
          <p:nvPicPr>
            <p:cNvPr id="14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65161" t="46290" r="13118" b="40485"/>
            <a:stretch>
              <a:fillRect/>
            </a:stretch>
          </p:blipFill>
          <p:spPr bwMode="auto">
            <a:xfrm>
              <a:off x="8534400" y="3810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5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43441" t="46290" r="34839" b="40485"/>
            <a:stretch>
              <a:fillRect/>
            </a:stretch>
          </p:blipFill>
          <p:spPr bwMode="auto">
            <a:xfrm>
              <a:off x="8001000" y="35814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6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l="21720" t="46290" r="56559" b="40484"/>
            <a:stretch>
              <a:fillRect/>
            </a:stretch>
          </p:blipFill>
          <p:spPr bwMode="auto">
            <a:xfrm>
              <a:off x="8001000" y="3048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7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t="46290" r="78280" b="40484"/>
            <a:stretch>
              <a:fillRect/>
            </a:stretch>
          </p:blipFill>
          <p:spPr bwMode="auto">
            <a:xfrm>
              <a:off x="8001000" y="25146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8" name="Picture 3" descr="C:\Documents and Settings\nhowe\Local Settings\Temporary Internet Files\Content.IE5\6HZKGNN8\MC900415144[1].wmf"/>
            <p:cNvPicPr>
              <a:picLocks noChangeAspect="1" noChangeArrowheads="1"/>
            </p:cNvPicPr>
            <p:nvPr/>
          </p:nvPicPr>
          <p:blipFill>
            <a:blip r:embed="rId3" cstate="print"/>
            <a:srcRect t="59515"/>
            <a:stretch>
              <a:fillRect/>
            </a:stretch>
          </p:blipFill>
          <p:spPr bwMode="auto">
            <a:xfrm>
              <a:off x="7239000" y="4343400"/>
              <a:ext cx="2104931" cy="1399515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/>
            <p:nvPr/>
          </p:nvCxnSpPr>
          <p:spPr>
            <a:xfrm rot="5400000">
              <a:off x="7598013" y="2633170"/>
              <a:ext cx="2141138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Layer:  TCP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mtClean="0"/>
              <a:t>Both sides maintain table of packet transfers</a:t>
            </a:r>
          </a:p>
          <a:p>
            <a:pPr lvl="1"/>
            <a:r>
              <a:rPr lang="en-US" smtClean="0"/>
              <a:t>Set up during “handshake” process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8862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Documents and Settings\nhowe\Local Settings\Temporary Internet Files\Content.IE5\ZPACWRDQ\MC90044037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429000"/>
            <a:ext cx="914400" cy="9144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096000" y="4495800"/>
            <a:ext cx="533400" cy="4572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4953000"/>
            <a:ext cx="533400" cy="4572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0" y="5410200"/>
            <a:ext cx="533400" cy="4572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5867400"/>
            <a:ext cx="533400" cy="4572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8" name="computr3"/>
          <p:cNvSpPr>
            <a:spLocks noEditPoints="1" noChangeArrowheads="1"/>
          </p:cNvSpPr>
          <p:nvPr/>
        </p:nvSpPr>
        <p:spPr bwMode="auto">
          <a:xfrm>
            <a:off x="2133600" y="3352800"/>
            <a:ext cx="1295400" cy="990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modem"/>
          <p:cNvSpPr>
            <a:spLocks noEditPoints="1" noChangeArrowheads="1"/>
          </p:cNvSpPr>
          <p:nvPr/>
        </p:nvSpPr>
        <p:spPr bwMode="auto">
          <a:xfrm>
            <a:off x="5791200" y="3429000"/>
            <a:ext cx="1733550" cy="762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0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>
            <a:stCxn id="32" idx="1"/>
          </p:cNvCxnSpPr>
          <p:nvPr/>
        </p:nvCxnSpPr>
        <p:spPr>
          <a:xfrm rot="10800000" flipV="1">
            <a:off x="3124200" y="4724400"/>
            <a:ext cx="2971800" cy="2286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Layer:  TCP (2)</a:t>
            </a:r>
            <a:endParaRPr lang="en-US"/>
          </a:p>
        </p:txBody>
      </p:sp>
      <p:cxnSp>
        <p:nvCxnSpPr>
          <p:cNvPr id="54" name="Straight Arrow Connector 53"/>
          <p:cNvCxnSpPr>
            <a:stCxn id="39" idx="3"/>
            <a:endCxn id="32" idx="1"/>
          </p:cNvCxnSpPr>
          <p:nvPr/>
        </p:nvCxnSpPr>
        <p:spPr>
          <a:xfrm>
            <a:off x="3124200" y="4724400"/>
            <a:ext cx="2971800" cy="158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mtClean="0"/>
              <a:t>Both sides maintain table of packet transfers</a:t>
            </a:r>
          </a:p>
          <a:p>
            <a:pPr lvl="1"/>
            <a:r>
              <a:rPr lang="en-US" smtClean="0"/>
              <a:t>Each packet numbered &amp; sequenced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886200"/>
            <a:ext cx="2743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Documents and Settings\nhowe\Local Settings\Temporary Internet Files\Content.IE5\ZPACWRDQ\MC90044037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429000"/>
            <a:ext cx="914400" cy="9144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096000" y="4495800"/>
            <a:ext cx="533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4953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6000" y="5410200"/>
            <a:ext cx="5334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58674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8" name="computr3"/>
          <p:cNvSpPr>
            <a:spLocks noEditPoints="1" noChangeArrowheads="1"/>
          </p:cNvSpPr>
          <p:nvPr/>
        </p:nvSpPr>
        <p:spPr bwMode="auto">
          <a:xfrm>
            <a:off x="2133600" y="3352800"/>
            <a:ext cx="1295400" cy="990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modem"/>
          <p:cNvSpPr>
            <a:spLocks noEditPoints="1" noChangeArrowheads="1"/>
          </p:cNvSpPr>
          <p:nvPr/>
        </p:nvSpPr>
        <p:spPr bwMode="auto">
          <a:xfrm>
            <a:off x="5791200" y="3429000"/>
            <a:ext cx="1733550" cy="762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90800" y="4495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0800" y="4953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586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10000" y="4648200"/>
            <a:ext cx="304800" cy="152400"/>
          </a:xfrm>
          <a:prstGeom prst="round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1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800600"/>
            <a:ext cx="533400" cy="15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ACK 1</a:t>
            </a:r>
            <a:endParaRPr 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1638</Words>
  <Application>Microsoft Macintosh PowerPoint</Application>
  <PresentationFormat>On-screen Show (4:3)</PresentationFormat>
  <Paragraphs>382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Communications Protocols</vt:lpstr>
      <vt:lpstr>Protocol Stacks</vt:lpstr>
      <vt:lpstr>Protocol Stacks</vt:lpstr>
      <vt:lpstr>Protocol Stacks</vt:lpstr>
      <vt:lpstr>Protocol Stacks</vt:lpstr>
      <vt:lpstr>Protocol Stacks</vt:lpstr>
      <vt:lpstr>Transport Layer:  TCP</vt:lpstr>
      <vt:lpstr>Transport Layer:  TCP (2)</vt:lpstr>
      <vt:lpstr>Transport Layer:  TCP (2)</vt:lpstr>
      <vt:lpstr>Transport Layer:  TCP (2)</vt:lpstr>
      <vt:lpstr>Transport Layer:  TCP (2)</vt:lpstr>
      <vt:lpstr>Transport Layer:  TCP (2)</vt:lpstr>
      <vt:lpstr>Denial-of-Service Attacks</vt:lpstr>
      <vt:lpstr>File Transfer:  Review</vt:lpstr>
      <vt:lpstr>File Transfer:  Review</vt:lpstr>
      <vt:lpstr>File Transfer:  Review</vt:lpstr>
      <vt:lpstr>File Transfer:  Review</vt:lpstr>
      <vt:lpstr>File Transfer:  Review</vt:lpstr>
      <vt:lpstr>IP Packet Specifics</vt:lpstr>
      <vt:lpstr>Domain Names</vt:lpstr>
      <vt:lpstr>Directory Name Service</vt:lpstr>
      <vt:lpstr>Directory Name Service</vt:lpstr>
      <vt:lpstr>Directory Name Service</vt:lpstr>
      <vt:lpstr>Directory Name Service</vt:lpstr>
      <vt:lpstr>Directory Name Service</vt:lpstr>
      <vt:lpstr>Directory Name Service</vt:lpstr>
      <vt:lpstr>Internet Governance</vt:lpstr>
      <vt:lpstr>Technical Development</vt:lpstr>
      <vt:lpstr>Internet Policy &amp; Administration</vt:lpstr>
      <vt:lpstr>Link Layer Example: Ethernet</vt:lpstr>
      <vt:lpstr>Ethernet Frame</vt:lpstr>
      <vt:lpstr>PowerPoint Presentation</vt:lpstr>
    </vt:vector>
  </TitlesOfParts>
  <Company>smith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Protocols</dc:title>
  <dc:creator>SmithD630</dc:creator>
  <cp:lastModifiedBy>Sadi Evren SEKER</cp:lastModifiedBy>
  <cp:revision>61</cp:revision>
  <dcterms:created xsi:type="dcterms:W3CDTF">2010-10-29T20:06:09Z</dcterms:created>
  <dcterms:modified xsi:type="dcterms:W3CDTF">2016-09-14T18:57:02Z</dcterms:modified>
</cp:coreProperties>
</file>