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77" r:id="rId9"/>
    <p:sldId id="263" r:id="rId10"/>
    <p:sldId id="278" r:id="rId11"/>
    <p:sldId id="280" r:id="rId12"/>
    <p:sldId id="258" r:id="rId13"/>
    <p:sldId id="267" r:id="rId14"/>
    <p:sldId id="266" r:id="rId15"/>
    <p:sldId id="270" r:id="rId16"/>
    <p:sldId id="272" r:id="rId17"/>
    <p:sldId id="273" r:id="rId18"/>
    <p:sldId id="274" r:id="rId19"/>
    <p:sldId id="268" r:id="rId20"/>
    <p:sldId id="275" r:id="rId21"/>
    <p:sldId id="276" r:id="rId22"/>
    <p:sldId id="269" r:id="rId23"/>
    <p:sldId id="26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2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CBE6-CA35-4174-BF5E-D60742F6F32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BBCEB-8F89-4522-AD14-FC98AA6C5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Internet:  more inclusive; bigger audience</a:t>
            </a:r>
          </a:p>
          <a:p>
            <a:r>
              <a:rPr lang="en-US" smtClean="0"/>
              <a:t>Ask</a:t>
            </a:r>
            <a:r>
              <a:rPr lang="en-US" baseline="0" smtClean="0"/>
              <a:t> students what they want (fill out cards?)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Run through answers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Run through answers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Try to get buy-in.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Any logistics questions, ask</a:t>
            </a:r>
            <a:r>
              <a:rPr lang="en-US" baseline="0" smtClean="0"/>
              <a:t> now.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Demo with spring.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Tak about different</a:t>
            </a:r>
            <a:r>
              <a:rPr lang="en-US" baseline="0" smtClean="0"/>
              <a:t> media.  Pass around ethernet wire.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Go</a:t>
            </a:r>
            <a:r>
              <a:rPr lang="en-US" baseline="0" smtClean="0"/>
              <a:t> through factor-label method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Go</a:t>
            </a:r>
            <a:r>
              <a:rPr lang="en-US" baseline="0" smtClean="0"/>
              <a:t> through factor-label method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Reading War</a:t>
            </a:r>
            <a:r>
              <a:rPr lang="en-US" baseline="0" smtClean="0"/>
              <a:t> and Peace:  does it matter how close to you I stand?  How fast the speed of sound is?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 ball rolling 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BBCEB-8F89-4522-AD14-FC98AA6C526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8DB7-B264-41B0-A419-DE147D86BC5D}" type="datetimeFigureOut">
              <a:rPr lang="en-US" smtClean="0"/>
              <a:pPr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F9A8-3CB5-4998-91DB-26BB2B6AD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0.wmf"/><Relationship Id="rId7" Type="http://schemas.openxmlformats.org/officeDocument/2006/relationships/image" Target="../media/image3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3.wmf"/><Relationship Id="rId7" Type="http://schemas.openxmlformats.org/officeDocument/2006/relationships/image" Target="../media/image3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adievrenseker.com/wp/?page_id=631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://en.wikipedia.org/wiki/Binary_prefi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ubaixinteractive.com/PlayGround/Binary_Conversion/Binary_To_Text.asp" TargetMode="External"/><Relationship Id="rId3" Type="http://schemas.openxmlformats.org/officeDocument/2006/relationships/hyperlink" Target="http://www.asciitable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Network Transmissions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How The Internet Works</a:t>
            </a:r>
          </a:p>
          <a:p>
            <a:r>
              <a:rPr lang="en-US" smtClean="0"/>
              <a:t>Lecture 1</a:t>
            </a:r>
          </a:p>
          <a:p>
            <a:r>
              <a:rPr lang="en-US" smtClean="0"/>
              <a:t>Sadi Evren SEKER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Conversions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smtClean="0"/>
              <a:t>Taking turns with neighbor, convert these:</a:t>
            </a:r>
          </a:p>
          <a:p>
            <a:pPr lvl="1">
              <a:buNone/>
            </a:pPr>
            <a:r>
              <a:rPr lang="en-US" sz="2400" smtClean="0"/>
              <a:t>1 kb to bits	 = (1 kb)(1000 b/kb) = 1000 b</a:t>
            </a:r>
          </a:p>
          <a:p>
            <a:pPr lvl="1">
              <a:buNone/>
            </a:pPr>
            <a:r>
              <a:rPr lang="en-US" sz="2400" smtClean="0"/>
              <a:t>2 kiB to bits = (2 kiB)(1024 b/kib)(8 b/B) = 16384 b</a:t>
            </a:r>
          </a:p>
          <a:p>
            <a:pPr lvl="1">
              <a:buNone/>
            </a:pPr>
            <a:r>
              <a:rPr lang="en-US" sz="2400" smtClean="0"/>
              <a:t>4800 b to kB = (4800 b)(1 B/8 b)(1 kB/1000 B) = 0.6 kB</a:t>
            </a:r>
          </a:p>
          <a:p>
            <a:pPr lvl="1">
              <a:buNone/>
            </a:pPr>
            <a:r>
              <a:rPr lang="en-US" sz="2400" smtClean="0"/>
              <a:t>12.7 Gb to kb = (12.7 Gb)(10</a:t>
            </a:r>
            <a:r>
              <a:rPr lang="en-US" sz="2400" baseline="30000" smtClean="0"/>
              <a:t>9</a:t>
            </a:r>
            <a:r>
              <a:rPr lang="en-US" sz="2400" smtClean="0"/>
              <a:t> Gb/b)(1 b/10</a:t>
            </a:r>
            <a:r>
              <a:rPr lang="en-US" sz="2400" baseline="30000" smtClean="0"/>
              <a:t>3</a:t>
            </a:r>
            <a:r>
              <a:rPr lang="en-US" sz="2400" smtClean="0"/>
              <a:t> kb) = 12.7x10</a:t>
            </a:r>
            <a:r>
              <a:rPr lang="en-US" sz="2400" baseline="30000" smtClean="0"/>
              <a:t>6</a:t>
            </a:r>
            <a:r>
              <a:rPr lang="en-US" sz="2400" smtClean="0"/>
              <a:t> kb</a:t>
            </a:r>
          </a:p>
          <a:p>
            <a:pPr lvl="1">
              <a:buNone/>
            </a:pPr>
            <a:r>
              <a:rPr lang="en-US" sz="2400" smtClean="0"/>
              <a:t>512 MiB to bits = (512 MiB)(2</a:t>
            </a:r>
            <a:r>
              <a:rPr lang="en-US" sz="2400" baseline="30000" smtClean="0"/>
              <a:t>20</a:t>
            </a:r>
            <a:r>
              <a:rPr lang="en-US" sz="2400" smtClean="0"/>
              <a:t> B/MiB)(8 b/B) = 4294967296 b</a:t>
            </a:r>
          </a:p>
          <a:p>
            <a:pPr lvl="1">
              <a:buNone/>
            </a:pPr>
            <a:r>
              <a:rPr lang="en-US" sz="2400" smtClean="0"/>
              <a:t>4096 kiB to MiB = (4096 kiB)(</a:t>
            </a:r>
            <a:r>
              <a:rPr lang="en-US" sz="2400" smtClean="0">
                <a:sym typeface="Symbol"/>
              </a:rPr>
              <a:t>2</a:t>
            </a:r>
            <a:r>
              <a:rPr lang="en-US" sz="2400" baseline="30000" smtClean="0">
                <a:sym typeface="Symbol"/>
              </a:rPr>
              <a:t>10</a:t>
            </a:r>
            <a:r>
              <a:rPr lang="en-US" sz="2400" smtClean="0"/>
              <a:t> B/1 kiB)(1 MiB/2</a:t>
            </a:r>
            <a:r>
              <a:rPr lang="en-US" sz="2400" baseline="30000" smtClean="0"/>
              <a:t>20</a:t>
            </a:r>
            <a:r>
              <a:rPr lang="en-US" sz="2400" smtClean="0"/>
              <a:t> B) = 4 MiB</a:t>
            </a: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4953000"/>
          <a:ext cx="6937567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5363"/>
                <a:gridCol w="430530"/>
                <a:gridCol w="622618"/>
                <a:gridCol w="1113155"/>
                <a:gridCol w="360680"/>
                <a:gridCol w="506730"/>
                <a:gridCol w="1970405"/>
                <a:gridCol w="482918"/>
                <a:gridCol w="705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kilo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thousand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10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ym typeface="Symbol"/>
                        </a:rPr>
                        <a:t>1024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mega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6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20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1,048,576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giga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billion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30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1,073,741,824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gibi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tera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trillion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40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1,099,511,627,776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tebi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47764"/>
            <a:ext cx="2209800" cy="160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Transmission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The Internet is designed to move information from place to place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z="3600" smtClean="0"/>
          </a:p>
          <a:p>
            <a:pPr>
              <a:buNone/>
            </a:pPr>
            <a:r>
              <a:rPr lang="en-US" smtClean="0"/>
              <a:t>This doesn’t happen instantaneously… </a:t>
            </a:r>
            <a:br>
              <a:rPr lang="en-US" smtClean="0"/>
            </a:br>
            <a:r>
              <a:rPr lang="en-US" smtClean="0"/>
              <a:t>How can we make it happen more quickly?</a:t>
            </a:r>
          </a:p>
        </p:txBody>
      </p:sp>
      <p:sp>
        <p:nvSpPr>
          <p:cNvPr id="4" name="Cube 3"/>
          <p:cNvSpPr/>
          <p:nvPr/>
        </p:nvSpPr>
        <p:spPr>
          <a:xfrm>
            <a:off x="1752600" y="3810000"/>
            <a:ext cx="990600" cy="91440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981200" y="3429000"/>
            <a:ext cx="533400" cy="533400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Callout 6"/>
          <p:cNvSpPr/>
          <p:nvPr/>
        </p:nvSpPr>
        <p:spPr>
          <a:xfrm>
            <a:off x="1676400" y="2667000"/>
            <a:ext cx="1143000" cy="838200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01101000101001…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 rot="506211">
            <a:off x="2590800" y="4267900"/>
            <a:ext cx="4093028" cy="770003"/>
          </a:xfrm>
          <a:custGeom>
            <a:avLst/>
            <a:gdLst>
              <a:gd name="connsiteX0" fmla="*/ 0 w 4093028"/>
              <a:gd name="connsiteY0" fmla="*/ 256782 h 770003"/>
              <a:gd name="connsiteX1" fmla="*/ 97971 w 4093028"/>
              <a:gd name="connsiteY1" fmla="*/ 235011 h 770003"/>
              <a:gd name="connsiteX2" fmla="*/ 228600 w 4093028"/>
              <a:gd name="connsiteY2" fmla="*/ 213240 h 770003"/>
              <a:gd name="connsiteX3" fmla="*/ 272142 w 4093028"/>
              <a:gd name="connsiteY3" fmla="*/ 202354 h 770003"/>
              <a:gd name="connsiteX4" fmla="*/ 370114 w 4093028"/>
              <a:gd name="connsiteY4" fmla="*/ 191468 h 770003"/>
              <a:gd name="connsiteX5" fmla="*/ 413657 w 4093028"/>
              <a:gd name="connsiteY5" fmla="*/ 180582 h 770003"/>
              <a:gd name="connsiteX6" fmla="*/ 478971 w 4093028"/>
              <a:gd name="connsiteY6" fmla="*/ 169697 h 770003"/>
              <a:gd name="connsiteX7" fmla="*/ 522514 w 4093028"/>
              <a:gd name="connsiteY7" fmla="*/ 147925 h 770003"/>
              <a:gd name="connsiteX8" fmla="*/ 566057 w 4093028"/>
              <a:gd name="connsiteY8" fmla="*/ 137040 h 770003"/>
              <a:gd name="connsiteX9" fmla="*/ 642257 w 4093028"/>
              <a:gd name="connsiteY9" fmla="*/ 115268 h 770003"/>
              <a:gd name="connsiteX10" fmla="*/ 762000 w 4093028"/>
              <a:gd name="connsiteY10" fmla="*/ 60840 h 770003"/>
              <a:gd name="connsiteX11" fmla="*/ 870857 w 4093028"/>
              <a:gd name="connsiteY11" fmla="*/ 49954 h 770003"/>
              <a:gd name="connsiteX12" fmla="*/ 947057 w 4093028"/>
              <a:gd name="connsiteY12" fmla="*/ 39068 h 770003"/>
              <a:gd name="connsiteX13" fmla="*/ 1251857 w 4093028"/>
              <a:gd name="connsiteY13" fmla="*/ 60840 h 770003"/>
              <a:gd name="connsiteX14" fmla="*/ 1306285 w 4093028"/>
              <a:gd name="connsiteY14" fmla="*/ 82611 h 770003"/>
              <a:gd name="connsiteX15" fmla="*/ 1338942 w 4093028"/>
              <a:gd name="connsiteY15" fmla="*/ 93497 h 770003"/>
              <a:gd name="connsiteX16" fmla="*/ 1426028 w 4093028"/>
              <a:gd name="connsiteY16" fmla="*/ 126154 h 770003"/>
              <a:gd name="connsiteX17" fmla="*/ 1502228 w 4093028"/>
              <a:gd name="connsiteY17" fmla="*/ 147925 h 770003"/>
              <a:gd name="connsiteX18" fmla="*/ 1513114 w 4093028"/>
              <a:gd name="connsiteY18" fmla="*/ 180582 h 770003"/>
              <a:gd name="connsiteX19" fmla="*/ 1534885 w 4093028"/>
              <a:gd name="connsiteY19" fmla="*/ 202354 h 770003"/>
              <a:gd name="connsiteX20" fmla="*/ 1556657 w 4093028"/>
              <a:gd name="connsiteY20" fmla="*/ 267668 h 770003"/>
              <a:gd name="connsiteX21" fmla="*/ 1578428 w 4093028"/>
              <a:gd name="connsiteY21" fmla="*/ 343868 h 770003"/>
              <a:gd name="connsiteX22" fmla="*/ 1567542 w 4093028"/>
              <a:gd name="connsiteY22" fmla="*/ 474497 h 770003"/>
              <a:gd name="connsiteX23" fmla="*/ 1513114 w 4093028"/>
              <a:gd name="connsiteY23" fmla="*/ 550697 h 770003"/>
              <a:gd name="connsiteX24" fmla="*/ 1458685 w 4093028"/>
              <a:gd name="connsiteY24" fmla="*/ 626897 h 770003"/>
              <a:gd name="connsiteX25" fmla="*/ 1426028 w 4093028"/>
              <a:gd name="connsiteY25" fmla="*/ 659554 h 770003"/>
              <a:gd name="connsiteX26" fmla="*/ 1393371 w 4093028"/>
              <a:gd name="connsiteY26" fmla="*/ 670440 h 770003"/>
              <a:gd name="connsiteX27" fmla="*/ 1328057 w 4093028"/>
              <a:gd name="connsiteY27" fmla="*/ 724868 h 770003"/>
              <a:gd name="connsiteX28" fmla="*/ 1262742 w 4093028"/>
              <a:gd name="connsiteY28" fmla="*/ 746640 h 770003"/>
              <a:gd name="connsiteX29" fmla="*/ 1230085 w 4093028"/>
              <a:gd name="connsiteY29" fmla="*/ 757525 h 770003"/>
              <a:gd name="connsiteX30" fmla="*/ 1197428 w 4093028"/>
              <a:gd name="connsiteY30" fmla="*/ 768411 h 770003"/>
              <a:gd name="connsiteX31" fmla="*/ 1012371 w 4093028"/>
              <a:gd name="connsiteY31" fmla="*/ 757525 h 770003"/>
              <a:gd name="connsiteX32" fmla="*/ 968828 w 4093028"/>
              <a:gd name="connsiteY32" fmla="*/ 735754 h 770003"/>
              <a:gd name="connsiteX33" fmla="*/ 925285 w 4093028"/>
              <a:gd name="connsiteY33" fmla="*/ 692211 h 770003"/>
              <a:gd name="connsiteX34" fmla="*/ 914400 w 4093028"/>
              <a:gd name="connsiteY34" fmla="*/ 659554 h 770003"/>
              <a:gd name="connsiteX35" fmla="*/ 881742 w 4093028"/>
              <a:gd name="connsiteY35" fmla="*/ 605125 h 770003"/>
              <a:gd name="connsiteX36" fmla="*/ 903514 w 4093028"/>
              <a:gd name="connsiteY36" fmla="*/ 474497 h 770003"/>
              <a:gd name="connsiteX37" fmla="*/ 925285 w 4093028"/>
              <a:gd name="connsiteY37" fmla="*/ 452725 h 770003"/>
              <a:gd name="connsiteX38" fmla="*/ 947057 w 4093028"/>
              <a:gd name="connsiteY38" fmla="*/ 409182 h 770003"/>
              <a:gd name="connsiteX39" fmla="*/ 979714 w 4093028"/>
              <a:gd name="connsiteY39" fmla="*/ 376525 h 770003"/>
              <a:gd name="connsiteX40" fmla="*/ 1045028 w 4093028"/>
              <a:gd name="connsiteY40" fmla="*/ 332982 h 770003"/>
              <a:gd name="connsiteX41" fmla="*/ 1077685 w 4093028"/>
              <a:gd name="connsiteY41" fmla="*/ 322097 h 770003"/>
              <a:gd name="connsiteX42" fmla="*/ 1175657 w 4093028"/>
              <a:gd name="connsiteY42" fmla="*/ 300325 h 770003"/>
              <a:gd name="connsiteX43" fmla="*/ 1415142 w 4093028"/>
              <a:gd name="connsiteY43" fmla="*/ 322097 h 770003"/>
              <a:gd name="connsiteX44" fmla="*/ 1534885 w 4093028"/>
              <a:gd name="connsiteY44" fmla="*/ 365640 h 770003"/>
              <a:gd name="connsiteX45" fmla="*/ 1567542 w 4093028"/>
              <a:gd name="connsiteY45" fmla="*/ 376525 h 770003"/>
              <a:gd name="connsiteX46" fmla="*/ 1665514 w 4093028"/>
              <a:gd name="connsiteY46" fmla="*/ 420068 h 770003"/>
              <a:gd name="connsiteX47" fmla="*/ 1698171 w 4093028"/>
              <a:gd name="connsiteY47" fmla="*/ 430954 h 770003"/>
              <a:gd name="connsiteX48" fmla="*/ 1774371 w 4093028"/>
              <a:gd name="connsiteY48" fmla="*/ 463611 h 770003"/>
              <a:gd name="connsiteX49" fmla="*/ 1807028 w 4093028"/>
              <a:gd name="connsiteY49" fmla="*/ 485382 h 770003"/>
              <a:gd name="connsiteX50" fmla="*/ 1872342 w 4093028"/>
              <a:gd name="connsiteY50" fmla="*/ 507154 h 770003"/>
              <a:gd name="connsiteX51" fmla="*/ 1905000 w 4093028"/>
              <a:gd name="connsiteY51" fmla="*/ 528925 h 770003"/>
              <a:gd name="connsiteX52" fmla="*/ 1992085 w 4093028"/>
              <a:gd name="connsiteY52" fmla="*/ 572468 h 770003"/>
              <a:gd name="connsiteX53" fmla="*/ 2079171 w 4093028"/>
              <a:gd name="connsiteY53" fmla="*/ 616011 h 770003"/>
              <a:gd name="connsiteX54" fmla="*/ 2122714 w 4093028"/>
              <a:gd name="connsiteY54" fmla="*/ 637782 h 770003"/>
              <a:gd name="connsiteX55" fmla="*/ 2166257 w 4093028"/>
              <a:gd name="connsiteY55" fmla="*/ 659554 h 770003"/>
              <a:gd name="connsiteX56" fmla="*/ 2231571 w 4093028"/>
              <a:gd name="connsiteY56" fmla="*/ 681325 h 770003"/>
              <a:gd name="connsiteX57" fmla="*/ 2351314 w 4093028"/>
              <a:gd name="connsiteY57" fmla="*/ 724868 h 770003"/>
              <a:gd name="connsiteX58" fmla="*/ 2438400 w 4093028"/>
              <a:gd name="connsiteY58" fmla="*/ 746640 h 770003"/>
              <a:gd name="connsiteX59" fmla="*/ 2481942 w 4093028"/>
              <a:gd name="connsiteY59" fmla="*/ 757525 h 770003"/>
              <a:gd name="connsiteX60" fmla="*/ 2558142 w 4093028"/>
              <a:gd name="connsiteY60" fmla="*/ 768411 h 770003"/>
              <a:gd name="connsiteX61" fmla="*/ 2841171 w 4093028"/>
              <a:gd name="connsiteY61" fmla="*/ 757525 h 770003"/>
              <a:gd name="connsiteX62" fmla="*/ 2884714 w 4093028"/>
              <a:gd name="connsiteY62" fmla="*/ 724868 h 770003"/>
              <a:gd name="connsiteX63" fmla="*/ 2928257 w 4093028"/>
              <a:gd name="connsiteY63" fmla="*/ 713982 h 770003"/>
              <a:gd name="connsiteX64" fmla="*/ 3037114 w 4093028"/>
              <a:gd name="connsiteY64" fmla="*/ 637782 h 770003"/>
              <a:gd name="connsiteX65" fmla="*/ 3069771 w 4093028"/>
              <a:gd name="connsiteY65" fmla="*/ 616011 h 770003"/>
              <a:gd name="connsiteX66" fmla="*/ 3102428 w 4093028"/>
              <a:gd name="connsiteY66" fmla="*/ 594240 h 770003"/>
              <a:gd name="connsiteX67" fmla="*/ 3156857 w 4093028"/>
              <a:gd name="connsiteY67" fmla="*/ 572468 h 770003"/>
              <a:gd name="connsiteX68" fmla="*/ 3233057 w 4093028"/>
              <a:gd name="connsiteY68" fmla="*/ 507154 h 770003"/>
              <a:gd name="connsiteX69" fmla="*/ 3320142 w 4093028"/>
              <a:gd name="connsiteY69" fmla="*/ 463611 h 770003"/>
              <a:gd name="connsiteX70" fmla="*/ 3385457 w 4093028"/>
              <a:gd name="connsiteY70" fmla="*/ 398297 h 770003"/>
              <a:gd name="connsiteX71" fmla="*/ 3407228 w 4093028"/>
              <a:gd name="connsiteY71" fmla="*/ 376525 h 770003"/>
              <a:gd name="connsiteX72" fmla="*/ 3439885 w 4093028"/>
              <a:gd name="connsiteY72" fmla="*/ 354754 h 770003"/>
              <a:gd name="connsiteX73" fmla="*/ 3483428 w 4093028"/>
              <a:gd name="connsiteY73" fmla="*/ 332982 h 770003"/>
              <a:gd name="connsiteX74" fmla="*/ 3537857 w 4093028"/>
              <a:gd name="connsiteY74" fmla="*/ 278554 h 770003"/>
              <a:gd name="connsiteX75" fmla="*/ 3570514 w 4093028"/>
              <a:gd name="connsiteY75" fmla="*/ 245897 h 770003"/>
              <a:gd name="connsiteX76" fmla="*/ 3657600 w 4093028"/>
              <a:gd name="connsiteY76" fmla="*/ 202354 h 770003"/>
              <a:gd name="connsiteX77" fmla="*/ 3679371 w 4093028"/>
              <a:gd name="connsiteY77" fmla="*/ 180582 h 770003"/>
              <a:gd name="connsiteX78" fmla="*/ 3744685 w 4093028"/>
              <a:gd name="connsiteY78" fmla="*/ 137040 h 770003"/>
              <a:gd name="connsiteX79" fmla="*/ 3766457 w 4093028"/>
              <a:gd name="connsiteY79" fmla="*/ 104382 h 770003"/>
              <a:gd name="connsiteX80" fmla="*/ 3864428 w 4093028"/>
              <a:gd name="connsiteY80" fmla="*/ 49954 h 770003"/>
              <a:gd name="connsiteX81" fmla="*/ 3897085 w 4093028"/>
              <a:gd name="connsiteY81" fmla="*/ 28182 h 770003"/>
              <a:gd name="connsiteX82" fmla="*/ 3918857 w 4093028"/>
              <a:gd name="connsiteY82" fmla="*/ 6411 h 770003"/>
              <a:gd name="connsiteX83" fmla="*/ 4093028 w 4093028"/>
              <a:gd name="connsiteY83" fmla="*/ 6411 h 77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093028" h="770003">
                <a:moveTo>
                  <a:pt x="0" y="256782"/>
                </a:moveTo>
                <a:cubicBezTo>
                  <a:pt x="32657" y="249525"/>
                  <a:pt x="65108" y="241270"/>
                  <a:pt x="97971" y="235011"/>
                </a:cubicBezTo>
                <a:cubicBezTo>
                  <a:pt x="141335" y="226751"/>
                  <a:pt x="185775" y="223947"/>
                  <a:pt x="228600" y="213240"/>
                </a:cubicBezTo>
                <a:cubicBezTo>
                  <a:pt x="243114" y="209611"/>
                  <a:pt x="257355" y="204629"/>
                  <a:pt x="272142" y="202354"/>
                </a:cubicBezTo>
                <a:cubicBezTo>
                  <a:pt x="304618" y="197358"/>
                  <a:pt x="337457" y="195097"/>
                  <a:pt x="370114" y="191468"/>
                </a:cubicBezTo>
                <a:cubicBezTo>
                  <a:pt x="384628" y="187839"/>
                  <a:pt x="398986" y="183516"/>
                  <a:pt x="413657" y="180582"/>
                </a:cubicBezTo>
                <a:cubicBezTo>
                  <a:pt x="435300" y="176253"/>
                  <a:pt x="457830" y="176039"/>
                  <a:pt x="478971" y="169697"/>
                </a:cubicBezTo>
                <a:cubicBezTo>
                  <a:pt x="494514" y="165034"/>
                  <a:pt x="507320" y="153623"/>
                  <a:pt x="522514" y="147925"/>
                </a:cubicBezTo>
                <a:cubicBezTo>
                  <a:pt x="536522" y="142672"/>
                  <a:pt x="551672" y="141150"/>
                  <a:pt x="566057" y="137040"/>
                </a:cubicBezTo>
                <a:cubicBezTo>
                  <a:pt x="675415" y="105795"/>
                  <a:pt x="506082" y="149313"/>
                  <a:pt x="642257" y="115268"/>
                </a:cubicBezTo>
                <a:cubicBezTo>
                  <a:pt x="688535" y="87501"/>
                  <a:pt x="706798" y="71190"/>
                  <a:pt x="762000" y="60840"/>
                </a:cubicBezTo>
                <a:cubicBezTo>
                  <a:pt x="797842" y="54120"/>
                  <a:pt x="834640" y="54215"/>
                  <a:pt x="870857" y="49954"/>
                </a:cubicBezTo>
                <a:cubicBezTo>
                  <a:pt x="896339" y="46956"/>
                  <a:pt x="921657" y="42697"/>
                  <a:pt x="947057" y="39068"/>
                </a:cubicBezTo>
                <a:cubicBezTo>
                  <a:pt x="1048657" y="46325"/>
                  <a:pt x="1150738" y="48583"/>
                  <a:pt x="1251857" y="60840"/>
                </a:cubicBezTo>
                <a:cubicBezTo>
                  <a:pt x="1271255" y="63191"/>
                  <a:pt x="1287989" y="75750"/>
                  <a:pt x="1306285" y="82611"/>
                </a:cubicBezTo>
                <a:cubicBezTo>
                  <a:pt x="1317029" y="86640"/>
                  <a:pt x="1328198" y="89468"/>
                  <a:pt x="1338942" y="93497"/>
                </a:cubicBezTo>
                <a:cubicBezTo>
                  <a:pt x="1375739" y="107296"/>
                  <a:pt x="1391443" y="116272"/>
                  <a:pt x="1426028" y="126154"/>
                </a:cubicBezTo>
                <a:cubicBezTo>
                  <a:pt x="1521735" y="153500"/>
                  <a:pt x="1423908" y="121820"/>
                  <a:pt x="1502228" y="147925"/>
                </a:cubicBezTo>
                <a:cubicBezTo>
                  <a:pt x="1505857" y="158811"/>
                  <a:pt x="1507210" y="170743"/>
                  <a:pt x="1513114" y="180582"/>
                </a:cubicBezTo>
                <a:cubicBezTo>
                  <a:pt x="1518394" y="189383"/>
                  <a:pt x="1530295" y="193174"/>
                  <a:pt x="1534885" y="202354"/>
                </a:cubicBezTo>
                <a:cubicBezTo>
                  <a:pt x="1545148" y="222880"/>
                  <a:pt x="1549400" y="245897"/>
                  <a:pt x="1556657" y="267668"/>
                </a:cubicBezTo>
                <a:cubicBezTo>
                  <a:pt x="1572270" y="314507"/>
                  <a:pt x="1564763" y="289208"/>
                  <a:pt x="1578428" y="343868"/>
                </a:cubicBezTo>
                <a:cubicBezTo>
                  <a:pt x="1574799" y="387411"/>
                  <a:pt x="1573317" y="431186"/>
                  <a:pt x="1567542" y="474497"/>
                </a:cubicBezTo>
                <a:cubicBezTo>
                  <a:pt x="1560791" y="525127"/>
                  <a:pt x="1545764" y="501724"/>
                  <a:pt x="1513114" y="550697"/>
                </a:cubicBezTo>
                <a:cubicBezTo>
                  <a:pt x="1495886" y="576539"/>
                  <a:pt x="1478935" y="603272"/>
                  <a:pt x="1458685" y="626897"/>
                </a:cubicBezTo>
                <a:cubicBezTo>
                  <a:pt x="1448666" y="638586"/>
                  <a:pt x="1438837" y="651015"/>
                  <a:pt x="1426028" y="659554"/>
                </a:cubicBezTo>
                <a:cubicBezTo>
                  <a:pt x="1416481" y="665919"/>
                  <a:pt x="1404257" y="666811"/>
                  <a:pt x="1393371" y="670440"/>
                </a:cubicBezTo>
                <a:cubicBezTo>
                  <a:pt x="1372862" y="690949"/>
                  <a:pt x="1355337" y="712743"/>
                  <a:pt x="1328057" y="724868"/>
                </a:cubicBezTo>
                <a:cubicBezTo>
                  <a:pt x="1307086" y="734189"/>
                  <a:pt x="1284514" y="739383"/>
                  <a:pt x="1262742" y="746640"/>
                </a:cubicBezTo>
                <a:lnTo>
                  <a:pt x="1230085" y="757525"/>
                </a:lnTo>
                <a:lnTo>
                  <a:pt x="1197428" y="768411"/>
                </a:lnTo>
                <a:cubicBezTo>
                  <a:pt x="1135742" y="764782"/>
                  <a:pt x="1073542" y="766264"/>
                  <a:pt x="1012371" y="757525"/>
                </a:cubicBezTo>
                <a:cubicBezTo>
                  <a:pt x="996307" y="755230"/>
                  <a:pt x="981810" y="745490"/>
                  <a:pt x="968828" y="735754"/>
                </a:cubicBezTo>
                <a:cubicBezTo>
                  <a:pt x="952407" y="723438"/>
                  <a:pt x="925285" y="692211"/>
                  <a:pt x="925285" y="692211"/>
                </a:cubicBezTo>
                <a:cubicBezTo>
                  <a:pt x="921657" y="681325"/>
                  <a:pt x="920303" y="669393"/>
                  <a:pt x="914400" y="659554"/>
                </a:cubicBezTo>
                <a:cubicBezTo>
                  <a:pt x="869570" y="584836"/>
                  <a:pt x="912582" y="697641"/>
                  <a:pt x="881742" y="605125"/>
                </a:cubicBezTo>
                <a:cubicBezTo>
                  <a:pt x="882818" y="595442"/>
                  <a:pt x="886105" y="503512"/>
                  <a:pt x="903514" y="474497"/>
                </a:cubicBezTo>
                <a:cubicBezTo>
                  <a:pt x="908794" y="465696"/>
                  <a:pt x="919592" y="461265"/>
                  <a:pt x="925285" y="452725"/>
                </a:cubicBezTo>
                <a:cubicBezTo>
                  <a:pt x="934286" y="439223"/>
                  <a:pt x="937625" y="422387"/>
                  <a:pt x="947057" y="409182"/>
                </a:cubicBezTo>
                <a:cubicBezTo>
                  <a:pt x="956005" y="396655"/>
                  <a:pt x="967562" y="385976"/>
                  <a:pt x="979714" y="376525"/>
                </a:cubicBezTo>
                <a:cubicBezTo>
                  <a:pt x="1000368" y="360461"/>
                  <a:pt x="1020205" y="341256"/>
                  <a:pt x="1045028" y="332982"/>
                </a:cubicBezTo>
                <a:cubicBezTo>
                  <a:pt x="1055914" y="329354"/>
                  <a:pt x="1066652" y="325249"/>
                  <a:pt x="1077685" y="322097"/>
                </a:cubicBezTo>
                <a:cubicBezTo>
                  <a:pt x="1113561" y="311847"/>
                  <a:pt x="1138238" y="307809"/>
                  <a:pt x="1175657" y="300325"/>
                </a:cubicBezTo>
                <a:cubicBezTo>
                  <a:pt x="1317638" y="307798"/>
                  <a:pt x="1329672" y="290046"/>
                  <a:pt x="1415142" y="322097"/>
                </a:cubicBezTo>
                <a:cubicBezTo>
                  <a:pt x="1536292" y="367528"/>
                  <a:pt x="1397699" y="319911"/>
                  <a:pt x="1534885" y="365640"/>
                </a:cubicBezTo>
                <a:lnTo>
                  <a:pt x="1567542" y="376525"/>
                </a:lnTo>
                <a:cubicBezTo>
                  <a:pt x="1619295" y="411027"/>
                  <a:pt x="1587787" y="394159"/>
                  <a:pt x="1665514" y="420068"/>
                </a:cubicBezTo>
                <a:cubicBezTo>
                  <a:pt x="1676400" y="423697"/>
                  <a:pt x="1688624" y="424589"/>
                  <a:pt x="1698171" y="430954"/>
                </a:cubicBezTo>
                <a:cubicBezTo>
                  <a:pt x="1743276" y="461024"/>
                  <a:pt x="1718136" y="449552"/>
                  <a:pt x="1774371" y="463611"/>
                </a:cubicBezTo>
                <a:cubicBezTo>
                  <a:pt x="1785257" y="470868"/>
                  <a:pt x="1795073" y="480069"/>
                  <a:pt x="1807028" y="485382"/>
                </a:cubicBezTo>
                <a:cubicBezTo>
                  <a:pt x="1827999" y="494703"/>
                  <a:pt x="1853247" y="494425"/>
                  <a:pt x="1872342" y="507154"/>
                </a:cubicBezTo>
                <a:cubicBezTo>
                  <a:pt x="1883228" y="514411"/>
                  <a:pt x="1893514" y="522660"/>
                  <a:pt x="1905000" y="528925"/>
                </a:cubicBezTo>
                <a:cubicBezTo>
                  <a:pt x="1933492" y="544466"/>
                  <a:pt x="1963057" y="557954"/>
                  <a:pt x="1992085" y="572468"/>
                </a:cubicBezTo>
                <a:lnTo>
                  <a:pt x="2079171" y="616011"/>
                </a:lnTo>
                <a:lnTo>
                  <a:pt x="2122714" y="637782"/>
                </a:lnTo>
                <a:cubicBezTo>
                  <a:pt x="2137228" y="645039"/>
                  <a:pt x="2150862" y="654422"/>
                  <a:pt x="2166257" y="659554"/>
                </a:cubicBezTo>
                <a:lnTo>
                  <a:pt x="2231571" y="681325"/>
                </a:lnTo>
                <a:cubicBezTo>
                  <a:pt x="2289125" y="719695"/>
                  <a:pt x="2251535" y="699923"/>
                  <a:pt x="2351314" y="724868"/>
                </a:cubicBezTo>
                <a:lnTo>
                  <a:pt x="2438400" y="746640"/>
                </a:lnTo>
                <a:cubicBezTo>
                  <a:pt x="2452914" y="750268"/>
                  <a:pt x="2467132" y="755409"/>
                  <a:pt x="2481942" y="757525"/>
                </a:cubicBezTo>
                <a:lnTo>
                  <a:pt x="2558142" y="768411"/>
                </a:lnTo>
                <a:cubicBezTo>
                  <a:pt x="2652485" y="764782"/>
                  <a:pt x="2747586" y="770003"/>
                  <a:pt x="2841171" y="757525"/>
                </a:cubicBezTo>
                <a:cubicBezTo>
                  <a:pt x="2859155" y="755127"/>
                  <a:pt x="2868487" y="732982"/>
                  <a:pt x="2884714" y="724868"/>
                </a:cubicBezTo>
                <a:cubicBezTo>
                  <a:pt x="2898096" y="718177"/>
                  <a:pt x="2913743" y="717611"/>
                  <a:pt x="2928257" y="713982"/>
                </a:cubicBezTo>
                <a:cubicBezTo>
                  <a:pt x="2992729" y="665628"/>
                  <a:pt x="2956709" y="691385"/>
                  <a:pt x="3037114" y="637782"/>
                </a:cubicBezTo>
                <a:lnTo>
                  <a:pt x="3069771" y="616011"/>
                </a:lnTo>
                <a:cubicBezTo>
                  <a:pt x="3080657" y="608754"/>
                  <a:pt x="3090281" y="599099"/>
                  <a:pt x="3102428" y="594240"/>
                </a:cubicBezTo>
                <a:lnTo>
                  <a:pt x="3156857" y="572468"/>
                </a:lnTo>
                <a:cubicBezTo>
                  <a:pt x="3188844" y="540481"/>
                  <a:pt x="3196583" y="527049"/>
                  <a:pt x="3233057" y="507154"/>
                </a:cubicBezTo>
                <a:cubicBezTo>
                  <a:pt x="3261549" y="491613"/>
                  <a:pt x="3297193" y="486560"/>
                  <a:pt x="3320142" y="463611"/>
                </a:cubicBezTo>
                <a:lnTo>
                  <a:pt x="3385457" y="398297"/>
                </a:lnTo>
                <a:cubicBezTo>
                  <a:pt x="3392714" y="391040"/>
                  <a:pt x="3398688" y="382218"/>
                  <a:pt x="3407228" y="376525"/>
                </a:cubicBezTo>
                <a:cubicBezTo>
                  <a:pt x="3418114" y="369268"/>
                  <a:pt x="3428526" y="361245"/>
                  <a:pt x="3439885" y="354754"/>
                </a:cubicBezTo>
                <a:cubicBezTo>
                  <a:pt x="3453974" y="346703"/>
                  <a:pt x="3470619" y="342945"/>
                  <a:pt x="3483428" y="332982"/>
                </a:cubicBezTo>
                <a:cubicBezTo>
                  <a:pt x="3503681" y="317230"/>
                  <a:pt x="3519714" y="296697"/>
                  <a:pt x="3537857" y="278554"/>
                </a:cubicBezTo>
                <a:cubicBezTo>
                  <a:pt x="3548743" y="267668"/>
                  <a:pt x="3557705" y="254437"/>
                  <a:pt x="3570514" y="245897"/>
                </a:cubicBezTo>
                <a:cubicBezTo>
                  <a:pt x="3619430" y="213286"/>
                  <a:pt x="3591024" y="228984"/>
                  <a:pt x="3657600" y="202354"/>
                </a:cubicBezTo>
                <a:cubicBezTo>
                  <a:pt x="3664857" y="195097"/>
                  <a:pt x="3671160" y="186740"/>
                  <a:pt x="3679371" y="180582"/>
                </a:cubicBezTo>
                <a:cubicBezTo>
                  <a:pt x="3700304" y="164883"/>
                  <a:pt x="3744685" y="137040"/>
                  <a:pt x="3744685" y="137040"/>
                </a:cubicBezTo>
                <a:cubicBezTo>
                  <a:pt x="3751942" y="126154"/>
                  <a:pt x="3756611" y="112997"/>
                  <a:pt x="3766457" y="104382"/>
                </a:cubicBezTo>
                <a:cubicBezTo>
                  <a:pt x="3857985" y="24295"/>
                  <a:pt x="3799639" y="82349"/>
                  <a:pt x="3864428" y="49954"/>
                </a:cubicBezTo>
                <a:cubicBezTo>
                  <a:pt x="3876130" y="44103"/>
                  <a:pt x="3886869" y="36355"/>
                  <a:pt x="3897085" y="28182"/>
                </a:cubicBezTo>
                <a:cubicBezTo>
                  <a:pt x="3905099" y="21771"/>
                  <a:pt x="3908657" y="7544"/>
                  <a:pt x="3918857" y="6411"/>
                </a:cubicBezTo>
                <a:cubicBezTo>
                  <a:pt x="3976559" y="0"/>
                  <a:pt x="4034971" y="6411"/>
                  <a:pt x="4093028" y="6411"/>
                </a:cubicBezTo>
              </a:path>
            </a:pathLst>
          </a:custGeom>
          <a:ln w="762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05600" y="44196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0010111110101001…</a:t>
            </a:r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Transmission Rate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How should we measure transmission rate?</a:t>
            </a:r>
          </a:p>
          <a:p>
            <a:pPr lvl="1">
              <a:buNone/>
            </a:pPr>
            <a:r>
              <a:rPr lang="en-US" b="1" smtClean="0"/>
              <a:t>Latency</a:t>
            </a:r>
            <a:r>
              <a:rPr lang="en-US" smtClean="0"/>
              <a:t>:  time to accomplish task (i.e., download)</a:t>
            </a:r>
          </a:p>
          <a:p>
            <a:pPr lvl="2"/>
            <a:r>
              <a:rPr lang="en-US" smtClean="0"/>
              <a:t>Complete download (data file, web page, image)</a:t>
            </a:r>
          </a:p>
          <a:p>
            <a:pPr lvl="2"/>
            <a:r>
              <a:rPr lang="en-US" smtClean="0"/>
              <a:t>Streaming download (video, music)</a:t>
            </a:r>
          </a:p>
          <a:p>
            <a:pPr lvl="1">
              <a:buNone/>
            </a:pPr>
            <a:r>
              <a:rPr lang="en-US" b="1" smtClean="0"/>
              <a:t>Signal Speed</a:t>
            </a:r>
            <a:r>
              <a:rPr lang="en-US" smtClean="0"/>
              <a:t>:  velocity of waves (e.g., 70-80% light)</a:t>
            </a:r>
          </a:p>
          <a:p>
            <a:pPr lvl="1">
              <a:buNone/>
            </a:pPr>
            <a:r>
              <a:rPr lang="en-US" b="1" smtClean="0"/>
              <a:t>Transfer Rate</a:t>
            </a:r>
            <a:r>
              <a:rPr lang="en-US" smtClean="0"/>
              <a:t>:  amount of information in unit time</a:t>
            </a:r>
          </a:p>
          <a:p>
            <a:pPr lvl="2"/>
            <a:r>
              <a:rPr lang="en-US" smtClean="0"/>
              <a:t>Informally called “</a:t>
            </a:r>
            <a:r>
              <a:rPr lang="en-US" b="1" smtClean="0"/>
              <a:t>bandwidth</a:t>
            </a:r>
            <a:r>
              <a:rPr lang="en-US" smtClean="0"/>
              <a:t>”</a:t>
            </a:r>
          </a:p>
          <a:p>
            <a:pPr lvl="2"/>
            <a:r>
              <a:rPr lang="en-US" smtClean="0"/>
              <a:t>FCC 2010 broadband definition:  4 Mbps downstream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1600" y="5715000"/>
            <a:ext cx="617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00" y="57150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71600" y="6400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791200"/>
            <a:ext cx="1133475" cy="594480"/>
          </a:xfrm>
          <a:prstGeom prst="rect">
            <a:avLst/>
          </a:prstGeom>
          <a:noFill/>
        </p:spPr>
      </p:pic>
      <p:pic>
        <p:nvPicPr>
          <p:cNvPr id="14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791200"/>
            <a:ext cx="1133475" cy="594480"/>
          </a:xfrm>
          <a:prstGeom prst="rect">
            <a:avLst/>
          </a:prstGeom>
          <a:noFill/>
        </p:spPr>
      </p:pic>
      <p:pic>
        <p:nvPicPr>
          <p:cNvPr id="15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5791200"/>
            <a:ext cx="1133475" cy="594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Transmission Rate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smtClean="0"/>
              <a:t>Transmission rate ≠ speed of the signals!</a:t>
            </a:r>
          </a:p>
          <a:p>
            <a:r>
              <a:rPr lang="en-US" smtClean="0"/>
              <a:t>Count number of signals reaching endpoint</a:t>
            </a:r>
          </a:p>
          <a:p>
            <a:pPr lvl="1"/>
            <a:r>
              <a:rPr lang="en-US" smtClean="0"/>
              <a:t>Fast signals traveling far apart?</a:t>
            </a:r>
          </a:p>
          <a:p>
            <a:pPr lvl="1"/>
            <a:r>
              <a:rPr lang="en-US" smtClean="0"/>
              <a:t>Slow signals traveling close together?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600200" y="1524000"/>
            <a:ext cx="6172200" cy="685800"/>
            <a:chOff x="1600200" y="1524000"/>
            <a:chExt cx="6172200" cy="685800"/>
          </a:xfrm>
        </p:grpSpPr>
        <p:sp>
          <p:nvSpPr>
            <p:cNvPr id="4" name="Rectangle 3"/>
            <p:cNvSpPr/>
            <p:nvPr/>
          </p:nvSpPr>
          <p:spPr>
            <a:xfrm>
              <a:off x="1600200" y="1524000"/>
              <a:ext cx="617220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00200" y="1524000"/>
              <a:ext cx="6172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600200" y="2209800"/>
              <a:ext cx="6172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3600" y="16002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8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16002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9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1600200"/>
              <a:ext cx="1133475" cy="594480"/>
            </a:xfrm>
            <a:prstGeom prst="rect">
              <a:avLst/>
            </a:prstGeom>
            <a:noFill/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124200" y="4800600"/>
          <a:ext cx="3989706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518"/>
                <a:gridCol w="1219327"/>
                <a:gridCol w="205886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Signal Speed</a:t>
                      </a:r>
                      <a:endParaRPr lang="en-U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Low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High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Low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Dirt Road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Single lane highway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High 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Traffic Jam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Expressway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76400" y="5562600"/>
            <a:ext cx="139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Transmission</a:t>
            </a:r>
          </a:p>
          <a:p>
            <a:pPr algn="ctr"/>
            <a:r>
              <a:rPr lang="en-US" smtClean="0"/>
              <a:t>Capacity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010400" y="3429000"/>
            <a:ext cx="8596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Broadband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Q.  How can we increase data transfer rates?</a:t>
            </a:r>
          </a:p>
          <a:p>
            <a:endParaRPr lang="en-US"/>
          </a:p>
          <a:p>
            <a:endParaRPr lang="en-US" smtClean="0"/>
          </a:p>
          <a:p>
            <a:pPr algn="ctr">
              <a:buNone/>
            </a:pPr>
            <a:r>
              <a:rPr lang="en-US" smtClean="0"/>
              <a:t>(Work in pairs; brainstorm ways)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617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2209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28956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286000"/>
            <a:ext cx="1133475" cy="594480"/>
          </a:xfrm>
          <a:prstGeom prst="rect">
            <a:avLst/>
          </a:prstGeom>
          <a:noFill/>
        </p:spPr>
      </p:pic>
      <p:pic>
        <p:nvPicPr>
          <p:cNvPr id="8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286000"/>
            <a:ext cx="1133475" cy="594480"/>
          </a:xfrm>
          <a:prstGeom prst="rect">
            <a:avLst/>
          </a:prstGeom>
          <a:noFill/>
        </p:spPr>
      </p:pic>
      <p:pic>
        <p:nvPicPr>
          <p:cNvPr id="9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0"/>
            <a:ext cx="1133475" cy="594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l="27778" r="37302" b="8000"/>
          <a:stretch>
            <a:fillRect/>
          </a:stretch>
        </p:blipFill>
        <p:spPr bwMode="auto">
          <a:xfrm flipH="1">
            <a:off x="8077200" y="5029200"/>
            <a:ext cx="83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Broadband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648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mtClean="0"/>
              <a:t>Q.  How can we increase data transfer rates?</a:t>
            </a:r>
          </a:p>
          <a:p>
            <a:endParaRPr lang="en-US"/>
          </a:p>
          <a:p>
            <a:endParaRPr lang="en-US" smtClean="0"/>
          </a:p>
          <a:p>
            <a:pPr algn="ctr">
              <a:buNone/>
            </a:pPr>
            <a:r>
              <a:rPr lang="en-US" sz="2800" smtClean="0"/>
              <a:t>Increasing signal propagation speed doesn’t work!</a:t>
            </a:r>
          </a:p>
          <a:p>
            <a:endParaRPr lang="en-US" sz="2400"/>
          </a:p>
          <a:p>
            <a:endParaRPr lang="en-US" sz="2000" smtClean="0"/>
          </a:p>
          <a:p>
            <a:pPr marL="460375" lvl="1" algn="ctr"/>
            <a:r>
              <a:rPr lang="en-US" smtClean="0"/>
              <a:t>Transit time is negligible (nanoseconds vs. hours)</a:t>
            </a:r>
          </a:p>
          <a:p>
            <a:pPr marL="688975" lvl="2" algn="ctr">
              <a:buNone/>
            </a:pPr>
            <a:r>
              <a:rPr lang="en-US" i="1" smtClean="0"/>
              <a:t>Signals spend more time waiting than traveling</a:t>
            </a:r>
          </a:p>
          <a:p>
            <a:pPr marL="285750" lvl="1" algn="ctr"/>
            <a:r>
              <a:rPr lang="en-US" smtClean="0"/>
              <a:t>Physical limits:  speed of light, sound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617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2209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28956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286000"/>
            <a:ext cx="1133475" cy="594480"/>
          </a:xfrm>
          <a:prstGeom prst="rect">
            <a:avLst/>
          </a:prstGeom>
          <a:noFill/>
        </p:spPr>
      </p:pic>
      <p:pic>
        <p:nvPicPr>
          <p:cNvPr id="8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286000"/>
            <a:ext cx="1133475" cy="594480"/>
          </a:xfrm>
          <a:prstGeom prst="rect">
            <a:avLst/>
          </a:prstGeom>
          <a:noFill/>
        </p:spPr>
      </p:pic>
      <p:pic>
        <p:nvPicPr>
          <p:cNvPr id="9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0"/>
            <a:ext cx="1133475" cy="594480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524000" y="3962400"/>
            <a:ext cx="6172200" cy="685800"/>
            <a:chOff x="1524000" y="3505200"/>
            <a:chExt cx="6172200" cy="685800"/>
          </a:xfrm>
        </p:grpSpPr>
        <p:sp>
          <p:nvSpPr>
            <p:cNvPr id="10" name="Rectangle 9"/>
            <p:cNvSpPr/>
            <p:nvPr/>
          </p:nvSpPr>
          <p:spPr>
            <a:xfrm>
              <a:off x="1524000" y="3505200"/>
              <a:ext cx="617220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524000" y="3505200"/>
              <a:ext cx="6172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24000" y="4191000"/>
              <a:ext cx="6172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3" cstate="print">
              <a:lum contrast="-90000"/>
            </a:blip>
            <a:srcRect/>
            <a:stretch>
              <a:fillRect/>
            </a:stretch>
          </p:blipFill>
          <p:spPr bwMode="auto">
            <a:xfrm>
              <a:off x="2286000" y="35814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14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3" cstate="print">
              <a:lum contrast="-90000"/>
            </a:blip>
            <a:srcRect/>
            <a:stretch>
              <a:fillRect/>
            </a:stretch>
          </p:blipFill>
          <p:spPr bwMode="auto">
            <a:xfrm>
              <a:off x="5486400" y="35814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16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3" cstate="print">
              <a:lum contrast="-50000"/>
            </a:blip>
            <a:srcRect/>
            <a:stretch>
              <a:fillRect/>
            </a:stretch>
          </p:blipFill>
          <p:spPr bwMode="auto">
            <a:xfrm>
              <a:off x="2438400" y="35814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17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3" cstate="print">
              <a:lum contrast="-50000"/>
            </a:blip>
            <a:srcRect/>
            <a:stretch>
              <a:fillRect/>
            </a:stretch>
          </p:blipFill>
          <p:spPr bwMode="auto">
            <a:xfrm>
              <a:off x="5638800" y="35814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19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0800" y="35814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20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3581400"/>
              <a:ext cx="1133475" cy="5944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Broadband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mtClean="0"/>
              <a:t>Q.  How can we increase data transfer rates?</a:t>
            </a:r>
          </a:p>
          <a:p>
            <a:endParaRPr lang="en-US"/>
          </a:p>
          <a:p>
            <a:endParaRPr lang="en-US" smtClean="0"/>
          </a:p>
          <a:p>
            <a:pPr algn="ctr">
              <a:buNone/>
            </a:pPr>
            <a:r>
              <a:rPr lang="en-US" smtClean="0"/>
              <a:t>A.  Space signals closer together</a:t>
            </a:r>
          </a:p>
          <a:p>
            <a:endParaRPr lang="en-US" sz="2000"/>
          </a:p>
          <a:p>
            <a:endParaRPr lang="en-US" sz="2000" smtClean="0"/>
          </a:p>
          <a:p>
            <a:pPr lvl="1" algn="ctr"/>
            <a:r>
              <a:rPr lang="en-US" smtClean="0"/>
              <a:t>Too close:  collisions!  (Shannon limit)</a:t>
            </a:r>
          </a:p>
          <a:p>
            <a:pPr lvl="1" algn="ctr"/>
            <a:r>
              <a:rPr lang="en-US" smtClean="0"/>
              <a:t>Redundancy &amp; error correction help some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617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2209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28956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86000"/>
            <a:ext cx="1133475" cy="594480"/>
          </a:xfrm>
          <a:prstGeom prst="rect">
            <a:avLst/>
          </a:prstGeom>
          <a:noFill/>
        </p:spPr>
      </p:pic>
      <p:pic>
        <p:nvPicPr>
          <p:cNvPr id="8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0"/>
            <a:ext cx="1133475" cy="594480"/>
          </a:xfrm>
          <a:prstGeom prst="rect">
            <a:avLst/>
          </a:prstGeom>
          <a:noFill/>
        </p:spPr>
      </p:pic>
      <p:pic>
        <p:nvPicPr>
          <p:cNvPr id="9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86000"/>
            <a:ext cx="1133475" cy="594480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/>
        </p:nvGrpSpPr>
        <p:grpSpPr>
          <a:xfrm>
            <a:off x="1524000" y="3962400"/>
            <a:ext cx="6172200" cy="685800"/>
            <a:chOff x="1524000" y="3429000"/>
            <a:chExt cx="6172200" cy="685800"/>
          </a:xfrm>
        </p:grpSpPr>
        <p:sp>
          <p:nvSpPr>
            <p:cNvPr id="24" name="Rectangle 23"/>
            <p:cNvSpPr/>
            <p:nvPr/>
          </p:nvSpPr>
          <p:spPr>
            <a:xfrm>
              <a:off x="1524000" y="3429000"/>
              <a:ext cx="617220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524000" y="3429000"/>
              <a:ext cx="6172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24000" y="4114800"/>
              <a:ext cx="6172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5925" y="35052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28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43363" y="35052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29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00800" y="35052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30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4644" y="35052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31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22082" y="3505200"/>
              <a:ext cx="1133475" cy="594480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1524000" y="5715000"/>
            <a:ext cx="6172200" cy="685800"/>
            <a:chOff x="1524000" y="3429000"/>
            <a:chExt cx="6172200" cy="685800"/>
          </a:xfrm>
        </p:grpSpPr>
        <p:sp>
          <p:nvSpPr>
            <p:cNvPr id="33" name="Rectangle 32"/>
            <p:cNvSpPr/>
            <p:nvPr/>
          </p:nvSpPr>
          <p:spPr>
            <a:xfrm>
              <a:off x="1524000" y="3429000"/>
              <a:ext cx="617220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524000" y="3429000"/>
              <a:ext cx="6172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24000" y="4114800"/>
              <a:ext cx="6172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5925" y="35052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37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43363" y="35052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38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00800" y="35052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39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4644" y="3505200"/>
              <a:ext cx="1133475" cy="594480"/>
            </a:xfrm>
            <a:prstGeom prst="rect">
              <a:avLst/>
            </a:prstGeom>
            <a:noFill/>
          </p:spPr>
        </p:pic>
        <p:pic>
          <p:nvPicPr>
            <p:cNvPr id="40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22082" y="3505200"/>
              <a:ext cx="1133475" cy="594480"/>
            </a:xfrm>
            <a:prstGeom prst="rect">
              <a:avLst/>
            </a:prstGeom>
            <a:noFill/>
          </p:spPr>
        </p:pic>
      </p:grpSp>
      <p:sp>
        <p:nvSpPr>
          <p:cNvPr id="41" name="TextBox 40"/>
          <p:cNvSpPr txBox="1"/>
          <p:nvPr/>
        </p:nvSpPr>
        <p:spPr>
          <a:xfrm>
            <a:off x="6692684" y="5879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86400" y="5879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330484" y="5879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124200" y="5879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981200" y="5879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 rot="575010">
            <a:off x="4490103" y="6359133"/>
            <a:ext cx="1133475" cy="594480"/>
            <a:chOff x="4648200" y="6263520"/>
            <a:chExt cx="1133475" cy="594480"/>
          </a:xfrm>
        </p:grpSpPr>
        <p:pic>
          <p:nvPicPr>
            <p:cNvPr id="46" name="Picture 5" descr="C:\Users\nhowe\Documents\Courses\102\c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8200" y="6263520"/>
              <a:ext cx="1133475" cy="594480"/>
            </a:xfrm>
            <a:prstGeom prst="rect">
              <a:avLst/>
            </a:prstGeom>
            <a:noFill/>
          </p:spPr>
        </p:pic>
        <p:sp>
          <p:nvSpPr>
            <p:cNvPr id="47" name="TextBox 46"/>
            <p:cNvSpPr txBox="1"/>
            <p:nvPr/>
          </p:nvSpPr>
          <p:spPr>
            <a:xfrm>
              <a:off x="4953000" y="63760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</a:t>
              </a:r>
              <a:endParaRPr lang="en-US"/>
            </a:p>
          </p:txBody>
        </p:sp>
      </p:grpSp>
      <p:sp>
        <p:nvSpPr>
          <p:cNvPr id="49" name="Multiply 48"/>
          <p:cNvSpPr/>
          <p:nvPr/>
        </p:nvSpPr>
        <p:spPr>
          <a:xfrm>
            <a:off x="4953000" y="64770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Broadband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mtClean="0"/>
              <a:t>Q.  How can we increase data transfer rates?</a:t>
            </a:r>
          </a:p>
          <a:p>
            <a:endParaRPr lang="en-US"/>
          </a:p>
          <a:p>
            <a:endParaRPr lang="en-US" smtClean="0"/>
          </a:p>
          <a:p>
            <a:pPr algn="ctr">
              <a:buNone/>
            </a:pPr>
            <a:r>
              <a:rPr lang="en-US" smtClean="0"/>
              <a:t>A.  Add extra channels</a:t>
            </a:r>
          </a:p>
          <a:p>
            <a:endParaRPr lang="en-US" sz="180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 algn="ctr"/>
            <a:r>
              <a:rPr lang="en-US" smtClean="0"/>
              <a:t>May be expensive</a:t>
            </a:r>
          </a:p>
          <a:p>
            <a:pPr lvl="1" algn="ctr"/>
            <a:r>
              <a:rPr lang="en-US" smtClean="0"/>
              <a:t>May be unavailable (think radio stations)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617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2209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28956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86000"/>
            <a:ext cx="1133475" cy="594480"/>
          </a:xfrm>
          <a:prstGeom prst="rect">
            <a:avLst/>
          </a:prstGeom>
          <a:noFill/>
        </p:spPr>
      </p:pic>
      <p:pic>
        <p:nvPicPr>
          <p:cNvPr id="8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0"/>
            <a:ext cx="1133475" cy="594480"/>
          </a:xfrm>
          <a:prstGeom prst="rect">
            <a:avLst/>
          </a:prstGeom>
          <a:noFill/>
        </p:spPr>
      </p:pic>
      <p:pic>
        <p:nvPicPr>
          <p:cNvPr id="9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86000"/>
            <a:ext cx="1133475" cy="59448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1524000" y="3886200"/>
            <a:ext cx="617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0" y="38862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4000" y="45720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962400"/>
            <a:ext cx="1133475" cy="594480"/>
          </a:xfrm>
          <a:prstGeom prst="rect">
            <a:avLst/>
          </a:prstGeom>
          <a:noFill/>
        </p:spPr>
      </p:pic>
      <p:pic>
        <p:nvPicPr>
          <p:cNvPr id="32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962400"/>
            <a:ext cx="1133475" cy="594480"/>
          </a:xfrm>
          <a:prstGeom prst="rect">
            <a:avLst/>
          </a:prstGeom>
          <a:noFill/>
        </p:spPr>
      </p:pic>
      <p:pic>
        <p:nvPicPr>
          <p:cNvPr id="33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962400"/>
            <a:ext cx="1133475" cy="59448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1524000" y="4572000"/>
            <a:ext cx="617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524000" y="45720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24000" y="5257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5525" y="4648200"/>
            <a:ext cx="1133475" cy="594480"/>
          </a:xfrm>
          <a:prstGeom prst="rect">
            <a:avLst/>
          </a:prstGeom>
          <a:noFill/>
        </p:spPr>
      </p:pic>
      <p:pic>
        <p:nvPicPr>
          <p:cNvPr id="38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2925" y="4648200"/>
            <a:ext cx="1133475" cy="594480"/>
          </a:xfrm>
          <a:prstGeom prst="rect">
            <a:avLst/>
          </a:prstGeom>
          <a:noFill/>
        </p:spPr>
      </p:pic>
      <p:pic>
        <p:nvPicPr>
          <p:cNvPr id="39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25" y="4648200"/>
            <a:ext cx="1133475" cy="594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5410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Numbers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429000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4026" y="5562600"/>
            <a:ext cx="128257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1600200"/>
            <a:ext cx="2057400" cy="112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Modem:  56 kbps</a:t>
            </a:r>
          </a:p>
          <a:p>
            <a:pPr lvl="1"/>
            <a:r>
              <a:rPr lang="en-US" smtClean="0"/>
              <a:t>Converted to audible signals</a:t>
            </a:r>
            <a:endParaRPr lang="en-US"/>
          </a:p>
          <a:p>
            <a:r>
              <a:rPr lang="en-US" smtClean="0"/>
              <a:t>DSL (Digital Subscriber Line):  Up to 3 Mbps</a:t>
            </a:r>
          </a:p>
          <a:p>
            <a:pPr lvl="1"/>
            <a:r>
              <a:rPr lang="en-US" smtClean="0"/>
              <a:t>Electrical signals on phone lines</a:t>
            </a:r>
            <a:endParaRPr lang="en-US"/>
          </a:p>
          <a:p>
            <a:r>
              <a:rPr lang="en-US" smtClean="0"/>
              <a:t>Cable “Modem”: Up to 30 Mbps</a:t>
            </a:r>
          </a:p>
          <a:p>
            <a:pPr lvl="1"/>
            <a:r>
              <a:rPr lang="en-US" smtClean="0"/>
              <a:t>Shared for neighborhood</a:t>
            </a:r>
          </a:p>
          <a:p>
            <a:r>
              <a:rPr lang="en-US" smtClean="0"/>
              <a:t>Ethernet:  up to 100 Gbps</a:t>
            </a:r>
          </a:p>
          <a:p>
            <a:pPr lvl="1"/>
            <a:r>
              <a:rPr lang="en-US" smtClean="0"/>
              <a:t>Smith uses this for campus network</a:t>
            </a:r>
          </a:p>
          <a:p>
            <a:r>
              <a:rPr lang="en-US" smtClean="0"/>
              <a:t>Wireless: 54 Mbps (802.11g)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Computation:  Total Transfer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Problem:  3.5 MB music file, 56 kbps modem.  How long to transfer?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Make sure you convert to same units first!</a:t>
            </a:r>
          </a:p>
          <a:p>
            <a:pPr lvl="1"/>
            <a:r>
              <a:rPr lang="en-US" smtClean="0"/>
              <a:t>Convert MB to kb, or kb to MB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97063" y="2819400"/>
          <a:ext cx="47228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2209680" imgH="419040" progId="Equation.3">
                  <p:embed/>
                </p:oleObj>
              </mc:Choice>
              <mc:Fallback>
                <p:oleObj name="Equation" r:id="rId3" imgW="22096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819400"/>
                        <a:ext cx="4722812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4600" y="5029200"/>
          <a:ext cx="39565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1714320" imgH="495000" progId="Equation.3">
                  <p:embed/>
                </p:oleObj>
              </mc:Choice>
              <mc:Fallback>
                <p:oleObj name="Equation" r:id="rId5" imgW="171432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395653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934200" y="5638800"/>
            <a:ext cx="1219200" cy="688848"/>
          </a:xfrm>
          <a:prstGeom prst="wedgeRoundRectCallout">
            <a:avLst>
              <a:gd name="adj1" fmla="val -88874"/>
              <a:gd name="adj2" fmla="val -64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Best case answer!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5149420"/>
            <a:ext cx="2133600" cy="170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the Internet Different?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History: many types of communications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30509" r="15254"/>
          <a:stretch>
            <a:fillRect/>
          </a:stretch>
        </p:blipFill>
        <p:spPr bwMode="auto">
          <a:xfrm>
            <a:off x="7162800" y="2209800"/>
            <a:ext cx="121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 b="2222"/>
          <a:stretch>
            <a:fillRect/>
          </a:stretch>
        </p:blipFill>
        <p:spPr bwMode="auto">
          <a:xfrm>
            <a:off x="2590800" y="4343400"/>
            <a:ext cx="244407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 l="7111" t="14222" r="4000" b="14667"/>
          <a:stretch>
            <a:fillRect/>
          </a:stretch>
        </p:blipFill>
        <p:spPr bwMode="auto">
          <a:xfrm>
            <a:off x="457200" y="472440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 l="13559" r="13220" b="1754"/>
          <a:stretch>
            <a:fillRect/>
          </a:stretch>
        </p:blipFill>
        <p:spPr bwMode="auto">
          <a:xfrm>
            <a:off x="6477000" y="4495800"/>
            <a:ext cx="2057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 b="1509"/>
          <a:stretch>
            <a:fillRect/>
          </a:stretch>
        </p:blipFill>
        <p:spPr bwMode="auto">
          <a:xfrm>
            <a:off x="5105400" y="4343400"/>
            <a:ext cx="1143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2514600"/>
            <a:ext cx="21145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1" y="2514600"/>
            <a:ext cx="2339830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8800" y="2514600"/>
            <a:ext cx="1249779" cy="175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Computation:  Actual Transfer Rate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Problem:  500 kB image takes 0.5 seconds to download.  What was the transfer rate?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As before, convert units if necessary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2779329"/>
          <a:ext cx="5032664" cy="954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2209680" imgH="419040" progId="Equation.3">
                  <p:embed/>
                </p:oleObj>
              </mc:Choice>
              <mc:Fallback>
                <p:oleObj name="Equation" r:id="rId3" imgW="22096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79329"/>
                        <a:ext cx="5032664" cy="954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4419600"/>
          <a:ext cx="405580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1904760" imgH="393480" progId="Equation.3">
                  <p:embed/>
                </p:oleObj>
              </mc:Choice>
              <mc:Fallback>
                <p:oleObj name="Equation" r:id="rId5" imgW="19047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9600"/>
                        <a:ext cx="405580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6482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Two minute video file is 13 MB in size.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What is the minimum bandwidth required to stream this without delay?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the actual bandwidth available is 56 kbps, how much of the video must be downloaded in advance for smooth play?</a:t>
            </a:r>
          </a:p>
          <a:p>
            <a:pPr marL="1371600" lvl="2" indent="-514350">
              <a:buNone/>
            </a:pPr>
            <a:r>
              <a:rPr lang="en-US" i="1" smtClean="0"/>
              <a:t>Hint:  how much can be downloaded in the two minutes of playing time?  The rest must be completed in advance.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28600"/>
            <a:ext cx="2305050" cy="141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Broadband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mtClean="0"/>
              <a:t>How can we increase data transfer rates?</a:t>
            </a:r>
          </a:p>
          <a:p>
            <a:endParaRPr lang="en-US" sz="2400"/>
          </a:p>
          <a:p>
            <a:endParaRPr lang="en-US" sz="2400" smtClean="0"/>
          </a:p>
          <a:p>
            <a:r>
              <a:rPr lang="en-US" smtClean="0"/>
              <a:t>Increase signal propagation speed</a:t>
            </a:r>
          </a:p>
          <a:p>
            <a:pPr lvl="1"/>
            <a:r>
              <a:rPr lang="en-US" smtClean="0"/>
              <a:t>Physical limits:  speed of light, sound</a:t>
            </a:r>
          </a:p>
          <a:p>
            <a:r>
              <a:rPr lang="en-US" smtClean="0"/>
              <a:t>Space signals closer together</a:t>
            </a:r>
          </a:p>
          <a:p>
            <a:pPr lvl="1"/>
            <a:r>
              <a:rPr lang="en-US" smtClean="0"/>
              <a:t>Equivalent to sending them more frequently</a:t>
            </a:r>
          </a:p>
          <a:p>
            <a:r>
              <a:rPr lang="en-US" smtClean="0"/>
              <a:t>Add extra channels</a:t>
            </a:r>
          </a:p>
          <a:p>
            <a:pPr lvl="1"/>
            <a:r>
              <a:rPr lang="en-US" smtClean="0"/>
              <a:t>May be more expensive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617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2209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28956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86000"/>
            <a:ext cx="1133475" cy="594480"/>
          </a:xfrm>
          <a:prstGeom prst="rect">
            <a:avLst/>
          </a:prstGeom>
          <a:noFill/>
        </p:spPr>
      </p:pic>
      <p:pic>
        <p:nvPicPr>
          <p:cNvPr id="8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0"/>
            <a:ext cx="1133475" cy="594480"/>
          </a:xfrm>
          <a:prstGeom prst="rect">
            <a:avLst/>
          </a:prstGeom>
          <a:noFill/>
        </p:spPr>
      </p:pic>
      <p:pic>
        <p:nvPicPr>
          <p:cNvPr id="9" name="Picture 5" descr="C:\Users\nhowe\Documents\Courses\102\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86000"/>
            <a:ext cx="1133475" cy="594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Quick Conversions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Taking turns with neighbor, write down the number of bits in the following:</a:t>
            </a:r>
          </a:p>
          <a:p>
            <a:pPr lvl="1"/>
            <a:r>
              <a:rPr lang="en-US" sz="2400" smtClean="0"/>
              <a:t>1 kb		</a:t>
            </a:r>
          </a:p>
          <a:p>
            <a:pPr lvl="1"/>
            <a:r>
              <a:rPr lang="en-US" sz="2400" smtClean="0"/>
              <a:t>1 MB		</a:t>
            </a:r>
          </a:p>
          <a:p>
            <a:pPr lvl="1"/>
            <a:r>
              <a:rPr lang="en-US" sz="2400" smtClean="0"/>
              <a:t>2 kiB		</a:t>
            </a:r>
          </a:p>
          <a:p>
            <a:pPr lvl="1"/>
            <a:r>
              <a:rPr lang="en-US" sz="2400" smtClean="0"/>
              <a:t>12.7 Gb		</a:t>
            </a:r>
          </a:p>
          <a:p>
            <a:pPr lvl="1"/>
            <a:r>
              <a:rPr lang="en-US" sz="2400" smtClean="0"/>
              <a:t>512 MiB		</a:t>
            </a: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4953000"/>
          <a:ext cx="6937567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5363"/>
                <a:gridCol w="430530"/>
                <a:gridCol w="622618"/>
                <a:gridCol w="1113155"/>
                <a:gridCol w="360680"/>
                <a:gridCol w="506730"/>
                <a:gridCol w="1970405"/>
                <a:gridCol w="482918"/>
                <a:gridCol w="705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kilo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thousand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10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ym typeface="Symbol"/>
                        </a:rPr>
                        <a:t>1024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mega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6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20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1,048,576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giga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billion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30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1,073,741,824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gibi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tera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trillion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40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1,099,511,627,776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tebi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47764"/>
            <a:ext cx="2209800" cy="160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xplosion 2 5"/>
          <p:cNvSpPr/>
          <p:nvPr/>
        </p:nvSpPr>
        <p:spPr>
          <a:xfrm>
            <a:off x="4953000" y="2438400"/>
            <a:ext cx="3124200" cy="2133600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Use a calculator if you want!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Quick Conversions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Taking turns with neighbor, write down the number of bits in the following:</a:t>
            </a:r>
          </a:p>
          <a:p>
            <a:pPr lvl="1"/>
            <a:r>
              <a:rPr lang="en-US" sz="2400" smtClean="0"/>
              <a:t>1 kb		1000 b</a:t>
            </a:r>
          </a:p>
          <a:p>
            <a:pPr lvl="1"/>
            <a:r>
              <a:rPr lang="en-US" sz="2400" smtClean="0"/>
              <a:t>1 MB		1,000,000 B = 8,000,000 b</a:t>
            </a:r>
          </a:p>
          <a:p>
            <a:pPr lvl="1"/>
            <a:r>
              <a:rPr lang="en-US" sz="2400" smtClean="0"/>
              <a:t>2 kiB		2</a:t>
            </a:r>
            <a:r>
              <a:rPr lang="en-US" sz="2400" smtClean="0">
                <a:sym typeface="Symbol"/>
              </a:rPr>
              <a:t>1024 B = 2048 B = 16,384 b = 2</a:t>
            </a:r>
            <a:r>
              <a:rPr lang="en-US" sz="2400" baseline="30000" smtClean="0">
                <a:sym typeface="Symbol"/>
              </a:rPr>
              <a:t>14</a:t>
            </a:r>
            <a:r>
              <a:rPr lang="en-US" sz="2400" smtClean="0">
                <a:sym typeface="Symbol"/>
              </a:rPr>
              <a:t> b</a:t>
            </a:r>
            <a:endParaRPr lang="en-US" sz="2400" smtClean="0"/>
          </a:p>
          <a:p>
            <a:pPr lvl="1"/>
            <a:r>
              <a:rPr lang="en-US" sz="2400" smtClean="0"/>
              <a:t>12.7 Gb		12.7</a:t>
            </a:r>
            <a:r>
              <a:rPr lang="en-US" sz="2400" smtClean="0">
                <a:sym typeface="Symbol"/>
              </a:rPr>
              <a:t> 10</a:t>
            </a:r>
            <a:r>
              <a:rPr lang="en-US" sz="2400" baseline="30000" smtClean="0">
                <a:sym typeface="Symbol"/>
              </a:rPr>
              <a:t>9</a:t>
            </a:r>
            <a:r>
              <a:rPr lang="en-US" sz="2400" smtClean="0">
                <a:sym typeface="Symbol"/>
              </a:rPr>
              <a:t> b = 12,700,000,000 b</a:t>
            </a:r>
            <a:endParaRPr lang="en-US" sz="2400" smtClean="0"/>
          </a:p>
          <a:p>
            <a:pPr lvl="1"/>
            <a:r>
              <a:rPr lang="en-US" sz="2400" smtClean="0"/>
              <a:t>512 MiB		512</a:t>
            </a:r>
            <a:r>
              <a:rPr lang="en-US" sz="2400" smtClean="0">
                <a:sym typeface="Symbol"/>
              </a:rPr>
              <a:t>  2</a:t>
            </a:r>
            <a:r>
              <a:rPr lang="en-US" sz="2400" baseline="30000" smtClean="0">
                <a:sym typeface="Symbol"/>
              </a:rPr>
              <a:t>20</a:t>
            </a:r>
            <a:r>
              <a:rPr lang="en-US" sz="2400" smtClean="0">
                <a:sym typeface="Symbol"/>
              </a:rPr>
              <a:t> B = 8 </a:t>
            </a:r>
            <a:r>
              <a:rPr lang="en-US" sz="2400" smtClean="0"/>
              <a:t> 2</a:t>
            </a:r>
            <a:r>
              <a:rPr lang="en-US" sz="2400" baseline="30000" smtClean="0"/>
              <a:t>9</a:t>
            </a:r>
            <a:r>
              <a:rPr lang="en-US" sz="2400" smtClean="0">
                <a:sym typeface="Symbol"/>
              </a:rPr>
              <a:t>  2</a:t>
            </a:r>
            <a:r>
              <a:rPr lang="en-US" sz="2400" baseline="30000" smtClean="0">
                <a:sym typeface="Symbol"/>
              </a:rPr>
              <a:t>20</a:t>
            </a:r>
            <a:r>
              <a:rPr lang="en-US">
                <a:sym typeface="Symbol"/>
              </a:rPr>
              <a:t> = </a:t>
            </a:r>
            <a:r>
              <a:rPr lang="en-US" smtClean="0">
                <a:sym typeface="Symbol"/>
              </a:rPr>
              <a:t>2</a:t>
            </a:r>
            <a:r>
              <a:rPr lang="en-US" baseline="30000" smtClean="0">
                <a:sym typeface="Symbol"/>
              </a:rPr>
              <a:t>32</a:t>
            </a:r>
            <a:r>
              <a:rPr lang="en-US" smtClean="0">
                <a:sym typeface="Symbol"/>
              </a:rPr>
              <a:t> b</a:t>
            </a: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4953000"/>
          <a:ext cx="6937567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5363"/>
                <a:gridCol w="430530"/>
                <a:gridCol w="622618"/>
                <a:gridCol w="1113155"/>
                <a:gridCol w="360680"/>
                <a:gridCol w="506730"/>
                <a:gridCol w="1970405"/>
                <a:gridCol w="482918"/>
                <a:gridCol w="705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kilo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thousand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10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ym typeface="Symbol"/>
                        </a:rPr>
                        <a:t>1024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mega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6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20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1,048,576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giga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billion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30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1,073,741,824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gibi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tera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trillion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40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1,099,511,627,776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tebi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47764"/>
            <a:ext cx="2209800" cy="160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C:\Media\Images\internet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Objective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 the technologies that make up the modern internet, and how they affect you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Internet made of?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the Internet route transmissions and repair itself over time?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does email allow spam to proliferate?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are web pages built?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I keep my data safe online?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 Responsibilities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Web:  </a:t>
            </a:r>
            <a:r>
              <a:rPr lang="en-US">
                <a:hlinkClick r:id="rId3"/>
              </a:rPr>
              <a:t>http://sadievrenseker.com/wp/?page_id=631</a:t>
            </a:r>
            <a:endParaRPr lang="en-US"/>
          </a:p>
          <a:p>
            <a:pPr lvl="1"/>
            <a:r>
              <a:rPr lang="en-US" smtClean="0"/>
              <a:t>Calendar:  readings &amp; assignments</a:t>
            </a:r>
          </a:p>
          <a:p>
            <a:pPr lvl="1"/>
            <a:r>
              <a:rPr lang="en-US" smtClean="0"/>
              <a:t>Syllabus</a:t>
            </a:r>
          </a:p>
          <a:p>
            <a:pPr lvl="1"/>
            <a:r>
              <a:rPr lang="en-US" smtClean="0"/>
              <a:t>Assignments</a:t>
            </a:r>
          </a:p>
          <a:p>
            <a:pPr lvl="1"/>
            <a:r>
              <a:rPr lang="en-US" smtClean="0"/>
              <a:t>Announcements</a:t>
            </a:r>
          </a:p>
          <a:p>
            <a:pPr lvl="1"/>
            <a:r>
              <a:rPr lang="en-US" smtClean="0"/>
              <a:t>Labs</a:t>
            </a:r>
          </a:p>
          <a:p>
            <a:r>
              <a:rPr lang="en-US" smtClean="0"/>
              <a:t>Weekly homeworks</a:t>
            </a:r>
          </a:p>
          <a:p>
            <a:r>
              <a:rPr lang="en-US" smtClean="0"/>
              <a:t>Take-home exam or paper/presentation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799148"/>
            <a:ext cx="3276599" cy="240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/>
              <a:t>Hosts</a:t>
            </a:r>
            <a:r>
              <a:rPr lang="en-US" smtClean="0"/>
              <a:t> connected by a </a:t>
            </a:r>
            <a:r>
              <a:rPr lang="en-US" b="1" smtClean="0"/>
              <a:t>medium</a:t>
            </a:r>
          </a:p>
          <a:p>
            <a:r>
              <a:rPr lang="en-US" smtClean="0"/>
              <a:t>Hosts send and receive signals</a:t>
            </a:r>
          </a:p>
          <a:p>
            <a:r>
              <a:rPr lang="en-US" smtClean="0"/>
              <a:t>Medium transmits the signals across space</a:t>
            </a:r>
          </a:p>
          <a:p>
            <a:pPr lvl="1"/>
            <a:r>
              <a:rPr lang="en-US" smtClean="0"/>
              <a:t>Sound:  Pressure wave in air</a:t>
            </a:r>
            <a:endParaRPr lang="en-US" b="1" smtClean="0"/>
          </a:p>
          <a:p>
            <a:pPr lvl="1"/>
            <a:r>
              <a:rPr lang="en-US" smtClean="0"/>
              <a:t>Electrical: voltage change in a wire</a:t>
            </a:r>
          </a:p>
          <a:p>
            <a:pPr lvl="1"/>
            <a:r>
              <a:rPr lang="en-US" smtClean="0"/>
              <a:t>Optical:  Light wave in a glass fiber</a:t>
            </a:r>
          </a:p>
          <a:p>
            <a:pPr lvl="1"/>
            <a:r>
              <a:rPr lang="en-US" smtClean="0"/>
              <a:t>Electromagnetic:  Radio wave in space</a:t>
            </a:r>
          </a:p>
          <a:p>
            <a:r>
              <a:rPr lang="en-US" smtClean="0"/>
              <a:t>Simplest transmission is a pulse (1 bit)</a:t>
            </a:r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 l="6178" t="8247" r="4247" b="13402"/>
          <a:stretch>
            <a:fillRect/>
          </a:stretch>
        </p:blipFill>
        <p:spPr bwMode="auto">
          <a:xfrm>
            <a:off x="6705600" y="304800"/>
            <a:ext cx="2209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12355" t="24742" r="7336" b="29897"/>
          <a:stretch>
            <a:fillRect/>
          </a:stretch>
        </p:blipFill>
        <p:spPr bwMode="auto">
          <a:xfrm>
            <a:off x="6781800" y="33528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1542" y="4343400"/>
            <a:ext cx="209005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429000" y="60198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DEMO</a:t>
            </a:r>
            <a:endParaRPr lang="en-US" sz="3200" b="1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Media</a:t>
            </a: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98120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828800"/>
            <a:ext cx="43624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876800"/>
            <a:ext cx="2552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 b="58869"/>
          <a:stretch>
            <a:fillRect/>
          </a:stretch>
        </p:blipFill>
        <p:spPr bwMode="auto">
          <a:xfrm>
            <a:off x="2667000" y="3810000"/>
            <a:ext cx="53625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 l="7111" r="7556" b="7556"/>
          <a:stretch>
            <a:fillRect/>
          </a:stretch>
        </p:blipFill>
        <p:spPr bwMode="auto">
          <a:xfrm>
            <a:off x="7162800" y="4876800"/>
            <a:ext cx="182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914275"/>
            <a:ext cx="3209925" cy="194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Bit (b) = </a:t>
            </a:r>
            <a:r>
              <a:rPr lang="en-US" b="1" dirty="0" smtClean="0"/>
              <a:t>bi</a:t>
            </a:r>
            <a:r>
              <a:rPr lang="en-US" dirty="0" smtClean="0"/>
              <a:t>nary dig</a:t>
            </a:r>
            <a:r>
              <a:rPr lang="en-US" b="1" dirty="0" smtClean="0"/>
              <a:t>it</a:t>
            </a:r>
          </a:p>
          <a:p>
            <a:pPr lvl="1"/>
            <a:r>
              <a:rPr lang="en-US" dirty="0" smtClean="0"/>
              <a:t>Two states:  on/off, yes/no, 1/0, high/low, etc.</a:t>
            </a:r>
          </a:p>
          <a:p>
            <a:pPr lvl="1"/>
            <a:r>
              <a:rPr lang="en-US" dirty="0" smtClean="0"/>
              <a:t>Combine multiple bits for more complex data</a:t>
            </a:r>
          </a:p>
          <a:p>
            <a:pPr lvl="2">
              <a:buNone/>
            </a:pPr>
            <a:r>
              <a:rPr lang="en-US" dirty="0" smtClean="0"/>
              <a:t>[Binary numbers, ASCII code, etc.]</a:t>
            </a:r>
          </a:p>
          <a:p>
            <a:r>
              <a:rPr lang="en-US" dirty="0" smtClean="0"/>
              <a:t>Byte (B) = 8 bits</a:t>
            </a:r>
          </a:p>
          <a:p>
            <a:pPr lvl="1"/>
            <a:r>
              <a:rPr lang="en-US" dirty="0" smtClean="0"/>
              <a:t>Convenient unit</a:t>
            </a:r>
            <a:r>
              <a:rPr lang="en-US" smtClean="0"/>
              <a:t>; 256 </a:t>
            </a:r>
            <a:r>
              <a:rPr lang="en-US" dirty="0" smtClean="0"/>
              <a:t>possible values</a:t>
            </a:r>
          </a:p>
          <a:p>
            <a:pPr lvl="1"/>
            <a:r>
              <a:rPr lang="en-US" dirty="0" smtClean="0"/>
              <a:t>Metric/SI prefixes for larger amounts</a:t>
            </a:r>
          </a:p>
          <a:p>
            <a:pPr lvl="1"/>
            <a:r>
              <a:rPr lang="en-US" b="1" dirty="0" smtClean="0">
                <a:hlinkClick r:id="rId3"/>
              </a:rPr>
              <a:t>Confusion</a:t>
            </a:r>
            <a:r>
              <a:rPr lang="en-US" dirty="0" smtClean="0"/>
              <a:t>:  kilo vs. </a:t>
            </a:r>
            <a:r>
              <a:rPr lang="en-US" dirty="0" err="1" smtClean="0"/>
              <a:t>kibi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Measures data storage, </a:t>
            </a:r>
            <a:r>
              <a:rPr lang="en-US" b="1" dirty="0" smtClean="0"/>
              <a:t>transfer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1143000"/>
          </a:xfrm>
        </p:spPr>
        <p:txBody>
          <a:bodyPr/>
          <a:lstStyle/>
          <a:p>
            <a:r>
              <a:rPr lang="en-US" smtClean="0"/>
              <a:t>What is One Byte Worth?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Number from 0 to 255.</a:t>
            </a:r>
          </a:p>
          <a:p>
            <a:r>
              <a:rPr lang="en-US" smtClean="0"/>
              <a:t>Grayscale from black to white</a:t>
            </a:r>
          </a:p>
          <a:p>
            <a:r>
              <a:rPr lang="en-US" smtClean="0"/>
              <a:t>Single letter, number, punctuation mark, etc.</a:t>
            </a:r>
          </a:p>
          <a:p>
            <a:pPr lvl="1">
              <a:buNone/>
            </a:pPr>
            <a:r>
              <a:rPr lang="en-US" sz="2400" smtClean="0"/>
              <a:t>ASCII: </a:t>
            </a:r>
            <a:r>
              <a:rPr lang="en-US" sz="2400" i="1" smtClean="0"/>
              <a:t>American Standard Code for Information Interchange</a:t>
            </a:r>
          </a:p>
          <a:p>
            <a:pPr lvl="1">
              <a:buNone/>
            </a:pPr>
            <a:endParaRPr lang="en-US" sz="2400" i="1"/>
          </a:p>
        </p:txBody>
      </p:sp>
      <p:sp>
        <p:nvSpPr>
          <p:cNvPr id="4" name="Rectangle 3"/>
          <p:cNvSpPr/>
          <p:nvPr/>
        </p:nvSpPr>
        <p:spPr>
          <a:xfrm>
            <a:off x="6019800" y="2286000"/>
            <a:ext cx="2667000" cy="381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4" name="Group 783"/>
          <p:cNvGrpSpPr/>
          <p:nvPr/>
        </p:nvGrpSpPr>
        <p:grpSpPr>
          <a:xfrm>
            <a:off x="7467600" y="914400"/>
            <a:ext cx="1188719" cy="1188720"/>
            <a:chOff x="563881" y="4800600"/>
            <a:chExt cx="1188719" cy="1188720"/>
          </a:xfrm>
        </p:grpSpPr>
        <p:sp>
          <p:nvSpPr>
            <p:cNvPr id="785" name="Oval 784"/>
            <p:cNvSpPr/>
            <p:nvPr/>
          </p:nvSpPr>
          <p:spPr>
            <a:xfrm flipV="1">
              <a:off x="563881" y="5410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 flipV="1">
              <a:off x="6400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 flipV="1">
              <a:off x="7162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 flipV="1">
              <a:off x="7924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 flipV="1">
              <a:off x="8686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 flipV="1">
              <a:off x="9448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Oval 790"/>
            <p:cNvSpPr/>
            <p:nvPr/>
          </p:nvSpPr>
          <p:spPr>
            <a:xfrm flipV="1">
              <a:off x="10210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Oval 791"/>
            <p:cNvSpPr/>
            <p:nvPr/>
          </p:nvSpPr>
          <p:spPr>
            <a:xfrm flipV="1">
              <a:off x="10972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/>
            <p:cNvSpPr/>
            <p:nvPr/>
          </p:nvSpPr>
          <p:spPr>
            <a:xfrm flipV="1">
              <a:off x="563881" y="54864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/>
            <p:cNvSpPr/>
            <p:nvPr/>
          </p:nvSpPr>
          <p:spPr>
            <a:xfrm flipV="1">
              <a:off x="6400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/>
            <p:cNvSpPr/>
            <p:nvPr/>
          </p:nvSpPr>
          <p:spPr>
            <a:xfrm flipV="1">
              <a:off x="7162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/>
            <p:cNvSpPr/>
            <p:nvPr/>
          </p:nvSpPr>
          <p:spPr>
            <a:xfrm flipV="1">
              <a:off x="7924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/>
            <p:cNvSpPr/>
            <p:nvPr/>
          </p:nvSpPr>
          <p:spPr>
            <a:xfrm flipV="1">
              <a:off x="8686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/>
            <p:cNvSpPr/>
            <p:nvPr/>
          </p:nvSpPr>
          <p:spPr>
            <a:xfrm flipV="1">
              <a:off x="9448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/>
            <p:cNvSpPr/>
            <p:nvPr/>
          </p:nvSpPr>
          <p:spPr>
            <a:xfrm flipV="1">
              <a:off x="10210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Oval 799"/>
            <p:cNvSpPr/>
            <p:nvPr/>
          </p:nvSpPr>
          <p:spPr>
            <a:xfrm flipV="1">
              <a:off x="10972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Oval 800"/>
            <p:cNvSpPr/>
            <p:nvPr/>
          </p:nvSpPr>
          <p:spPr>
            <a:xfrm flipV="1">
              <a:off x="563881" y="55626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/>
            <p:cNvSpPr/>
            <p:nvPr/>
          </p:nvSpPr>
          <p:spPr>
            <a:xfrm flipV="1">
              <a:off x="6400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/>
            <p:cNvSpPr/>
            <p:nvPr/>
          </p:nvSpPr>
          <p:spPr>
            <a:xfrm flipV="1">
              <a:off x="7162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/>
            <p:cNvSpPr/>
            <p:nvPr/>
          </p:nvSpPr>
          <p:spPr>
            <a:xfrm flipV="1">
              <a:off x="7924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/>
            <p:cNvSpPr/>
            <p:nvPr/>
          </p:nvSpPr>
          <p:spPr>
            <a:xfrm flipV="1">
              <a:off x="8686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Oval 805"/>
            <p:cNvSpPr/>
            <p:nvPr/>
          </p:nvSpPr>
          <p:spPr>
            <a:xfrm flipV="1">
              <a:off x="9448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/>
            <p:cNvSpPr/>
            <p:nvPr/>
          </p:nvSpPr>
          <p:spPr>
            <a:xfrm flipV="1">
              <a:off x="10210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/>
            <p:cNvSpPr/>
            <p:nvPr/>
          </p:nvSpPr>
          <p:spPr>
            <a:xfrm flipV="1">
              <a:off x="10972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/>
            <p:cNvSpPr/>
            <p:nvPr/>
          </p:nvSpPr>
          <p:spPr>
            <a:xfrm flipV="1">
              <a:off x="563881" y="5638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/>
            <p:cNvSpPr/>
            <p:nvPr/>
          </p:nvSpPr>
          <p:spPr>
            <a:xfrm flipV="1">
              <a:off x="6400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/>
            <p:cNvSpPr/>
            <p:nvPr/>
          </p:nvSpPr>
          <p:spPr>
            <a:xfrm flipV="1">
              <a:off x="7162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Oval 811"/>
            <p:cNvSpPr/>
            <p:nvPr/>
          </p:nvSpPr>
          <p:spPr>
            <a:xfrm flipV="1">
              <a:off x="7924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Oval 812"/>
            <p:cNvSpPr/>
            <p:nvPr/>
          </p:nvSpPr>
          <p:spPr>
            <a:xfrm flipV="1">
              <a:off x="8686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Oval 813"/>
            <p:cNvSpPr/>
            <p:nvPr/>
          </p:nvSpPr>
          <p:spPr>
            <a:xfrm flipV="1">
              <a:off x="9448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Oval 814"/>
            <p:cNvSpPr/>
            <p:nvPr/>
          </p:nvSpPr>
          <p:spPr>
            <a:xfrm flipV="1">
              <a:off x="10210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Oval 815"/>
            <p:cNvSpPr/>
            <p:nvPr/>
          </p:nvSpPr>
          <p:spPr>
            <a:xfrm flipV="1">
              <a:off x="10972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Oval 816"/>
            <p:cNvSpPr/>
            <p:nvPr/>
          </p:nvSpPr>
          <p:spPr>
            <a:xfrm flipV="1">
              <a:off x="563881" y="5715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Oval 817"/>
            <p:cNvSpPr/>
            <p:nvPr/>
          </p:nvSpPr>
          <p:spPr>
            <a:xfrm flipV="1">
              <a:off x="6400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Oval 818"/>
            <p:cNvSpPr/>
            <p:nvPr/>
          </p:nvSpPr>
          <p:spPr>
            <a:xfrm flipV="1">
              <a:off x="7162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Oval 819"/>
            <p:cNvSpPr/>
            <p:nvPr/>
          </p:nvSpPr>
          <p:spPr>
            <a:xfrm flipV="1">
              <a:off x="7924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Oval 820"/>
            <p:cNvSpPr/>
            <p:nvPr/>
          </p:nvSpPr>
          <p:spPr>
            <a:xfrm flipV="1">
              <a:off x="8686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Oval 821"/>
            <p:cNvSpPr/>
            <p:nvPr/>
          </p:nvSpPr>
          <p:spPr>
            <a:xfrm flipV="1">
              <a:off x="9448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Oval 822"/>
            <p:cNvSpPr/>
            <p:nvPr/>
          </p:nvSpPr>
          <p:spPr>
            <a:xfrm flipV="1">
              <a:off x="10210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Oval 823"/>
            <p:cNvSpPr/>
            <p:nvPr/>
          </p:nvSpPr>
          <p:spPr>
            <a:xfrm flipV="1">
              <a:off x="10972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Oval 824"/>
            <p:cNvSpPr/>
            <p:nvPr/>
          </p:nvSpPr>
          <p:spPr>
            <a:xfrm flipV="1">
              <a:off x="563881" y="5791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Oval 825"/>
            <p:cNvSpPr/>
            <p:nvPr/>
          </p:nvSpPr>
          <p:spPr>
            <a:xfrm flipV="1">
              <a:off x="6400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Oval 826"/>
            <p:cNvSpPr/>
            <p:nvPr/>
          </p:nvSpPr>
          <p:spPr>
            <a:xfrm flipV="1">
              <a:off x="7162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/>
            <p:cNvSpPr/>
            <p:nvPr/>
          </p:nvSpPr>
          <p:spPr>
            <a:xfrm flipV="1">
              <a:off x="7924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Oval 828"/>
            <p:cNvSpPr/>
            <p:nvPr/>
          </p:nvSpPr>
          <p:spPr>
            <a:xfrm flipV="1">
              <a:off x="8686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Oval 829"/>
            <p:cNvSpPr/>
            <p:nvPr/>
          </p:nvSpPr>
          <p:spPr>
            <a:xfrm flipV="1">
              <a:off x="9448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Oval 830"/>
            <p:cNvSpPr/>
            <p:nvPr/>
          </p:nvSpPr>
          <p:spPr>
            <a:xfrm flipV="1">
              <a:off x="10210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/>
            <p:cNvSpPr/>
            <p:nvPr/>
          </p:nvSpPr>
          <p:spPr>
            <a:xfrm flipV="1">
              <a:off x="10972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/>
            <p:cNvSpPr/>
            <p:nvPr/>
          </p:nvSpPr>
          <p:spPr>
            <a:xfrm flipV="1">
              <a:off x="563881" y="58674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/>
            <p:cNvSpPr/>
            <p:nvPr/>
          </p:nvSpPr>
          <p:spPr>
            <a:xfrm flipV="1">
              <a:off x="6400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/>
            <p:cNvSpPr/>
            <p:nvPr/>
          </p:nvSpPr>
          <p:spPr>
            <a:xfrm flipV="1">
              <a:off x="7162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/>
            <p:cNvSpPr/>
            <p:nvPr/>
          </p:nvSpPr>
          <p:spPr>
            <a:xfrm flipV="1">
              <a:off x="7924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/>
            <p:cNvSpPr/>
            <p:nvPr/>
          </p:nvSpPr>
          <p:spPr>
            <a:xfrm flipV="1">
              <a:off x="8686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/>
            <p:cNvSpPr/>
            <p:nvPr/>
          </p:nvSpPr>
          <p:spPr>
            <a:xfrm flipV="1">
              <a:off x="9448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/>
            <p:cNvSpPr/>
            <p:nvPr/>
          </p:nvSpPr>
          <p:spPr>
            <a:xfrm flipV="1">
              <a:off x="10210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/>
            <p:cNvSpPr/>
            <p:nvPr/>
          </p:nvSpPr>
          <p:spPr>
            <a:xfrm flipV="1">
              <a:off x="10972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/>
            <p:cNvSpPr/>
            <p:nvPr/>
          </p:nvSpPr>
          <p:spPr>
            <a:xfrm flipV="1">
              <a:off x="563881" y="59436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/>
            <p:cNvSpPr/>
            <p:nvPr/>
          </p:nvSpPr>
          <p:spPr>
            <a:xfrm flipV="1">
              <a:off x="6400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/>
            <p:cNvSpPr/>
            <p:nvPr/>
          </p:nvSpPr>
          <p:spPr>
            <a:xfrm flipV="1">
              <a:off x="7162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/>
            <p:cNvSpPr/>
            <p:nvPr/>
          </p:nvSpPr>
          <p:spPr>
            <a:xfrm flipV="1">
              <a:off x="7924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/>
            <p:cNvSpPr/>
            <p:nvPr/>
          </p:nvSpPr>
          <p:spPr>
            <a:xfrm flipV="1">
              <a:off x="8686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/>
            <p:cNvSpPr/>
            <p:nvPr/>
          </p:nvSpPr>
          <p:spPr>
            <a:xfrm flipV="1">
              <a:off x="9448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/>
            <p:cNvSpPr/>
            <p:nvPr/>
          </p:nvSpPr>
          <p:spPr>
            <a:xfrm flipV="1">
              <a:off x="10210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/>
            <p:cNvSpPr/>
            <p:nvPr/>
          </p:nvSpPr>
          <p:spPr>
            <a:xfrm flipV="1">
              <a:off x="10972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/>
            <p:cNvSpPr/>
            <p:nvPr/>
          </p:nvSpPr>
          <p:spPr>
            <a:xfrm flipV="1">
              <a:off x="1173481" y="5410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/>
            <p:cNvSpPr/>
            <p:nvPr/>
          </p:nvSpPr>
          <p:spPr>
            <a:xfrm flipV="1">
              <a:off x="12496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/>
            <p:cNvSpPr/>
            <p:nvPr/>
          </p:nvSpPr>
          <p:spPr>
            <a:xfrm flipV="1">
              <a:off x="13258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/>
            <p:cNvSpPr/>
            <p:nvPr/>
          </p:nvSpPr>
          <p:spPr>
            <a:xfrm flipV="1">
              <a:off x="14020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/>
            <p:cNvSpPr/>
            <p:nvPr/>
          </p:nvSpPr>
          <p:spPr>
            <a:xfrm flipV="1">
              <a:off x="14782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 flipV="1">
              <a:off x="15544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/>
            <p:cNvSpPr/>
            <p:nvPr/>
          </p:nvSpPr>
          <p:spPr>
            <a:xfrm flipV="1">
              <a:off x="16306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/>
            <p:cNvSpPr/>
            <p:nvPr/>
          </p:nvSpPr>
          <p:spPr>
            <a:xfrm flipV="1">
              <a:off x="1706881" y="5410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/>
            <p:cNvSpPr/>
            <p:nvPr/>
          </p:nvSpPr>
          <p:spPr>
            <a:xfrm flipV="1">
              <a:off x="1173481" y="54864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Oval 857"/>
            <p:cNvSpPr/>
            <p:nvPr/>
          </p:nvSpPr>
          <p:spPr>
            <a:xfrm flipV="1">
              <a:off x="12496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/>
            <p:cNvSpPr/>
            <p:nvPr/>
          </p:nvSpPr>
          <p:spPr>
            <a:xfrm flipV="1">
              <a:off x="13258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/>
            <p:cNvSpPr/>
            <p:nvPr/>
          </p:nvSpPr>
          <p:spPr>
            <a:xfrm flipV="1">
              <a:off x="14020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Oval 860"/>
            <p:cNvSpPr/>
            <p:nvPr/>
          </p:nvSpPr>
          <p:spPr>
            <a:xfrm flipV="1">
              <a:off x="14782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/>
            <p:cNvSpPr/>
            <p:nvPr/>
          </p:nvSpPr>
          <p:spPr>
            <a:xfrm flipV="1">
              <a:off x="15544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/>
            <p:cNvSpPr/>
            <p:nvPr/>
          </p:nvSpPr>
          <p:spPr>
            <a:xfrm flipV="1">
              <a:off x="16306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/>
            <p:cNvSpPr/>
            <p:nvPr/>
          </p:nvSpPr>
          <p:spPr>
            <a:xfrm flipV="1">
              <a:off x="1706881" y="5486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Oval 864"/>
            <p:cNvSpPr/>
            <p:nvPr/>
          </p:nvSpPr>
          <p:spPr>
            <a:xfrm flipV="1">
              <a:off x="1173481" y="55626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Oval 865"/>
            <p:cNvSpPr/>
            <p:nvPr/>
          </p:nvSpPr>
          <p:spPr>
            <a:xfrm flipV="1">
              <a:off x="12496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/>
            <p:cNvSpPr/>
            <p:nvPr/>
          </p:nvSpPr>
          <p:spPr>
            <a:xfrm flipV="1">
              <a:off x="13258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Oval 867"/>
            <p:cNvSpPr/>
            <p:nvPr/>
          </p:nvSpPr>
          <p:spPr>
            <a:xfrm flipV="1">
              <a:off x="14020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/>
            <p:cNvSpPr/>
            <p:nvPr/>
          </p:nvSpPr>
          <p:spPr>
            <a:xfrm flipV="1">
              <a:off x="14782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Oval 869"/>
            <p:cNvSpPr/>
            <p:nvPr/>
          </p:nvSpPr>
          <p:spPr>
            <a:xfrm flipV="1">
              <a:off x="15544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Oval 870"/>
            <p:cNvSpPr/>
            <p:nvPr/>
          </p:nvSpPr>
          <p:spPr>
            <a:xfrm flipV="1">
              <a:off x="16306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Oval 871"/>
            <p:cNvSpPr/>
            <p:nvPr/>
          </p:nvSpPr>
          <p:spPr>
            <a:xfrm flipV="1">
              <a:off x="1706881" y="5562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Oval 872"/>
            <p:cNvSpPr/>
            <p:nvPr/>
          </p:nvSpPr>
          <p:spPr>
            <a:xfrm flipV="1">
              <a:off x="1173481" y="5638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Oval 873"/>
            <p:cNvSpPr/>
            <p:nvPr/>
          </p:nvSpPr>
          <p:spPr>
            <a:xfrm flipV="1">
              <a:off x="12496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Oval 874"/>
            <p:cNvSpPr/>
            <p:nvPr/>
          </p:nvSpPr>
          <p:spPr>
            <a:xfrm flipV="1">
              <a:off x="13258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Oval 875"/>
            <p:cNvSpPr/>
            <p:nvPr/>
          </p:nvSpPr>
          <p:spPr>
            <a:xfrm flipV="1">
              <a:off x="14020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Oval 876"/>
            <p:cNvSpPr/>
            <p:nvPr/>
          </p:nvSpPr>
          <p:spPr>
            <a:xfrm flipV="1">
              <a:off x="14782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Oval 877"/>
            <p:cNvSpPr/>
            <p:nvPr/>
          </p:nvSpPr>
          <p:spPr>
            <a:xfrm flipV="1">
              <a:off x="15544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Oval 878"/>
            <p:cNvSpPr/>
            <p:nvPr/>
          </p:nvSpPr>
          <p:spPr>
            <a:xfrm flipV="1">
              <a:off x="16306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Oval 879"/>
            <p:cNvSpPr/>
            <p:nvPr/>
          </p:nvSpPr>
          <p:spPr>
            <a:xfrm flipV="1">
              <a:off x="1706881" y="5638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Oval 880"/>
            <p:cNvSpPr/>
            <p:nvPr/>
          </p:nvSpPr>
          <p:spPr>
            <a:xfrm flipV="1">
              <a:off x="1173481" y="5715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Oval 881"/>
            <p:cNvSpPr/>
            <p:nvPr/>
          </p:nvSpPr>
          <p:spPr>
            <a:xfrm flipV="1">
              <a:off x="12496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Oval 882"/>
            <p:cNvSpPr/>
            <p:nvPr/>
          </p:nvSpPr>
          <p:spPr>
            <a:xfrm flipV="1">
              <a:off x="13258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 flipV="1">
              <a:off x="14020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 flipV="1">
              <a:off x="14782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 flipV="1">
              <a:off x="15544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 flipV="1">
              <a:off x="16306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 flipV="1">
              <a:off x="1706881" y="5715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flipV="1">
              <a:off x="1173481" y="5791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Oval 889"/>
            <p:cNvSpPr/>
            <p:nvPr/>
          </p:nvSpPr>
          <p:spPr>
            <a:xfrm flipV="1">
              <a:off x="12496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Oval 890"/>
            <p:cNvSpPr/>
            <p:nvPr/>
          </p:nvSpPr>
          <p:spPr>
            <a:xfrm flipV="1">
              <a:off x="13258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Oval 891"/>
            <p:cNvSpPr/>
            <p:nvPr/>
          </p:nvSpPr>
          <p:spPr>
            <a:xfrm flipV="1">
              <a:off x="14020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Oval 892"/>
            <p:cNvSpPr/>
            <p:nvPr/>
          </p:nvSpPr>
          <p:spPr>
            <a:xfrm flipV="1">
              <a:off x="14782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Oval 893"/>
            <p:cNvSpPr/>
            <p:nvPr/>
          </p:nvSpPr>
          <p:spPr>
            <a:xfrm flipV="1">
              <a:off x="15544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Oval 894"/>
            <p:cNvSpPr/>
            <p:nvPr/>
          </p:nvSpPr>
          <p:spPr>
            <a:xfrm flipV="1">
              <a:off x="16306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Oval 895"/>
            <p:cNvSpPr/>
            <p:nvPr/>
          </p:nvSpPr>
          <p:spPr>
            <a:xfrm flipV="1">
              <a:off x="1706881" y="579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7" name="Oval 896"/>
            <p:cNvSpPr/>
            <p:nvPr/>
          </p:nvSpPr>
          <p:spPr>
            <a:xfrm flipV="1">
              <a:off x="1173481" y="58674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Oval 897"/>
            <p:cNvSpPr/>
            <p:nvPr/>
          </p:nvSpPr>
          <p:spPr>
            <a:xfrm flipV="1">
              <a:off x="12496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Oval 898"/>
            <p:cNvSpPr/>
            <p:nvPr/>
          </p:nvSpPr>
          <p:spPr>
            <a:xfrm flipV="1">
              <a:off x="13258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Oval 899"/>
            <p:cNvSpPr/>
            <p:nvPr/>
          </p:nvSpPr>
          <p:spPr>
            <a:xfrm flipV="1">
              <a:off x="14020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Oval 900"/>
            <p:cNvSpPr/>
            <p:nvPr/>
          </p:nvSpPr>
          <p:spPr>
            <a:xfrm flipV="1">
              <a:off x="14782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Oval 901"/>
            <p:cNvSpPr/>
            <p:nvPr/>
          </p:nvSpPr>
          <p:spPr>
            <a:xfrm flipV="1">
              <a:off x="15544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Oval 902"/>
            <p:cNvSpPr/>
            <p:nvPr/>
          </p:nvSpPr>
          <p:spPr>
            <a:xfrm flipV="1">
              <a:off x="16306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Oval 903"/>
            <p:cNvSpPr/>
            <p:nvPr/>
          </p:nvSpPr>
          <p:spPr>
            <a:xfrm flipV="1">
              <a:off x="1706881" y="5867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 flipV="1">
              <a:off x="1173481" y="59436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 flipV="1">
              <a:off x="12496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 flipV="1">
              <a:off x="13258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 flipV="1">
              <a:off x="14020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 flipV="1">
              <a:off x="14782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flipV="1">
              <a:off x="15544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Oval 910"/>
            <p:cNvSpPr/>
            <p:nvPr/>
          </p:nvSpPr>
          <p:spPr>
            <a:xfrm flipV="1">
              <a:off x="16306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Oval 911"/>
            <p:cNvSpPr/>
            <p:nvPr/>
          </p:nvSpPr>
          <p:spPr>
            <a:xfrm flipV="1">
              <a:off x="1706881" y="5943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Oval 912"/>
            <p:cNvSpPr/>
            <p:nvPr/>
          </p:nvSpPr>
          <p:spPr>
            <a:xfrm flipV="1">
              <a:off x="563881" y="48006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Oval 913"/>
            <p:cNvSpPr/>
            <p:nvPr/>
          </p:nvSpPr>
          <p:spPr>
            <a:xfrm flipV="1">
              <a:off x="6400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Oval 914"/>
            <p:cNvSpPr/>
            <p:nvPr/>
          </p:nvSpPr>
          <p:spPr>
            <a:xfrm flipV="1">
              <a:off x="7162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Oval 915"/>
            <p:cNvSpPr/>
            <p:nvPr/>
          </p:nvSpPr>
          <p:spPr>
            <a:xfrm flipV="1">
              <a:off x="7924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Oval 916"/>
            <p:cNvSpPr/>
            <p:nvPr/>
          </p:nvSpPr>
          <p:spPr>
            <a:xfrm flipV="1">
              <a:off x="8686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Oval 917"/>
            <p:cNvSpPr/>
            <p:nvPr/>
          </p:nvSpPr>
          <p:spPr>
            <a:xfrm flipV="1">
              <a:off x="9448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Oval 918"/>
            <p:cNvSpPr/>
            <p:nvPr/>
          </p:nvSpPr>
          <p:spPr>
            <a:xfrm flipV="1">
              <a:off x="10210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 flipV="1">
              <a:off x="10972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 flipV="1">
              <a:off x="563881" y="4876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flipV="1">
              <a:off x="6400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Oval 922"/>
            <p:cNvSpPr/>
            <p:nvPr/>
          </p:nvSpPr>
          <p:spPr>
            <a:xfrm flipV="1">
              <a:off x="7162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Oval 923"/>
            <p:cNvSpPr/>
            <p:nvPr/>
          </p:nvSpPr>
          <p:spPr>
            <a:xfrm flipV="1">
              <a:off x="7924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Oval 924"/>
            <p:cNvSpPr/>
            <p:nvPr/>
          </p:nvSpPr>
          <p:spPr>
            <a:xfrm flipV="1">
              <a:off x="8686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Oval 925"/>
            <p:cNvSpPr/>
            <p:nvPr/>
          </p:nvSpPr>
          <p:spPr>
            <a:xfrm flipV="1">
              <a:off x="9448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Oval 926"/>
            <p:cNvSpPr/>
            <p:nvPr/>
          </p:nvSpPr>
          <p:spPr>
            <a:xfrm flipV="1">
              <a:off x="10210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Oval 927"/>
            <p:cNvSpPr/>
            <p:nvPr/>
          </p:nvSpPr>
          <p:spPr>
            <a:xfrm flipV="1">
              <a:off x="10972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Oval 928"/>
            <p:cNvSpPr/>
            <p:nvPr/>
          </p:nvSpPr>
          <p:spPr>
            <a:xfrm flipV="1">
              <a:off x="563881" y="4953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Oval 929"/>
            <p:cNvSpPr/>
            <p:nvPr/>
          </p:nvSpPr>
          <p:spPr>
            <a:xfrm flipV="1">
              <a:off x="6400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Oval 930"/>
            <p:cNvSpPr/>
            <p:nvPr/>
          </p:nvSpPr>
          <p:spPr>
            <a:xfrm flipV="1">
              <a:off x="7162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Oval 931"/>
            <p:cNvSpPr/>
            <p:nvPr/>
          </p:nvSpPr>
          <p:spPr>
            <a:xfrm flipV="1">
              <a:off x="7924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Oval 932"/>
            <p:cNvSpPr/>
            <p:nvPr/>
          </p:nvSpPr>
          <p:spPr>
            <a:xfrm flipV="1">
              <a:off x="8686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Oval 933"/>
            <p:cNvSpPr/>
            <p:nvPr/>
          </p:nvSpPr>
          <p:spPr>
            <a:xfrm flipV="1">
              <a:off x="9448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Oval 934"/>
            <p:cNvSpPr/>
            <p:nvPr/>
          </p:nvSpPr>
          <p:spPr>
            <a:xfrm flipV="1">
              <a:off x="10210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Oval 935"/>
            <p:cNvSpPr/>
            <p:nvPr/>
          </p:nvSpPr>
          <p:spPr>
            <a:xfrm flipV="1">
              <a:off x="10972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Oval 936"/>
            <p:cNvSpPr/>
            <p:nvPr/>
          </p:nvSpPr>
          <p:spPr>
            <a:xfrm flipV="1">
              <a:off x="563881" y="5029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Oval 937"/>
            <p:cNvSpPr/>
            <p:nvPr/>
          </p:nvSpPr>
          <p:spPr>
            <a:xfrm flipV="1">
              <a:off x="6400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Oval 938"/>
            <p:cNvSpPr/>
            <p:nvPr/>
          </p:nvSpPr>
          <p:spPr>
            <a:xfrm flipV="1">
              <a:off x="7162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Oval 939"/>
            <p:cNvSpPr/>
            <p:nvPr/>
          </p:nvSpPr>
          <p:spPr>
            <a:xfrm flipV="1">
              <a:off x="7924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Oval 940"/>
            <p:cNvSpPr/>
            <p:nvPr/>
          </p:nvSpPr>
          <p:spPr>
            <a:xfrm flipV="1">
              <a:off x="8686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Oval 941"/>
            <p:cNvSpPr/>
            <p:nvPr/>
          </p:nvSpPr>
          <p:spPr>
            <a:xfrm flipV="1">
              <a:off x="9448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Oval 942"/>
            <p:cNvSpPr/>
            <p:nvPr/>
          </p:nvSpPr>
          <p:spPr>
            <a:xfrm flipV="1">
              <a:off x="10210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Oval 943"/>
            <p:cNvSpPr/>
            <p:nvPr/>
          </p:nvSpPr>
          <p:spPr>
            <a:xfrm flipV="1">
              <a:off x="10972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Oval 944"/>
            <p:cNvSpPr/>
            <p:nvPr/>
          </p:nvSpPr>
          <p:spPr>
            <a:xfrm flipV="1">
              <a:off x="563881" y="51054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Oval 945"/>
            <p:cNvSpPr/>
            <p:nvPr/>
          </p:nvSpPr>
          <p:spPr>
            <a:xfrm flipV="1">
              <a:off x="6400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Oval 946"/>
            <p:cNvSpPr/>
            <p:nvPr/>
          </p:nvSpPr>
          <p:spPr>
            <a:xfrm flipV="1">
              <a:off x="7162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Oval 947"/>
            <p:cNvSpPr/>
            <p:nvPr/>
          </p:nvSpPr>
          <p:spPr>
            <a:xfrm flipV="1">
              <a:off x="7924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Oval 948"/>
            <p:cNvSpPr/>
            <p:nvPr/>
          </p:nvSpPr>
          <p:spPr>
            <a:xfrm flipV="1">
              <a:off x="8686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Oval 949"/>
            <p:cNvSpPr/>
            <p:nvPr/>
          </p:nvSpPr>
          <p:spPr>
            <a:xfrm flipV="1">
              <a:off x="9448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Oval 950"/>
            <p:cNvSpPr/>
            <p:nvPr/>
          </p:nvSpPr>
          <p:spPr>
            <a:xfrm flipV="1">
              <a:off x="10210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Oval 951"/>
            <p:cNvSpPr/>
            <p:nvPr/>
          </p:nvSpPr>
          <p:spPr>
            <a:xfrm flipV="1">
              <a:off x="10972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Oval 952"/>
            <p:cNvSpPr/>
            <p:nvPr/>
          </p:nvSpPr>
          <p:spPr>
            <a:xfrm flipV="1">
              <a:off x="563881" y="51816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Oval 953"/>
            <p:cNvSpPr/>
            <p:nvPr/>
          </p:nvSpPr>
          <p:spPr>
            <a:xfrm flipV="1">
              <a:off x="6400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/>
            <p:nvPr/>
          </p:nvSpPr>
          <p:spPr>
            <a:xfrm flipV="1">
              <a:off x="7162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Oval 955"/>
            <p:cNvSpPr/>
            <p:nvPr/>
          </p:nvSpPr>
          <p:spPr>
            <a:xfrm flipV="1">
              <a:off x="7924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Oval 956"/>
            <p:cNvSpPr/>
            <p:nvPr/>
          </p:nvSpPr>
          <p:spPr>
            <a:xfrm flipV="1">
              <a:off x="8686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Oval 957"/>
            <p:cNvSpPr/>
            <p:nvPr/>
          </p:nvSpPr>
          <p:spPr>
            <a:xfrm flipV="1">
              <a:off x="9448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Oval 958"/>
            <p:cNvSpPr/>
            <p:nvPr/>
          </p:nvSpPr>
          <p:spPr>
            <a:xfrm flipV="1">
              <a:off x="10210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Oval 959"/>
            <p:cNvSpPr/>
            <p:nvPr/>
          </p:nvSpPr>
          <p:spPr>
            <a:xfrm flipV="1">
              <a:off x="10972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1" name="Oval 960"/>
            <p:cNvSpPr/>
            <p:nvPr/>
          </p:nvSpPr>
          <p:spPr>
            <a:xfrm flipV="1">
              <a:off x="563881" y="5257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Oval 961"/>
            <p:cNvSpPr/>
            <p:nvPr/>
          </p:nvSpPr>
          <p:spPr>
            <a:xfrm flipV="1">
              <a:off x="6400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Oval 962"/>
            <p:cNvSpPr/>
            <p:nvPr/>
          </p:nvSpPr>
          <p:spPr>
            <a:xfrm flipV="1">
              <a:off x="7162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Oval 963"/>
            <p:cNvSpPr/>
            <p:nvPr/>
          </p:nvSpPr>
          <p:spPr>
            <a:xfrm flipV="1">
              <a:off x="7924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Oval 964"/>
            <p:cNvSpPr/>
            <p:nvPr/>
          </p:nvSpPr>
          <p:spPr>
            <a:xfrm flipV="1">
              <a:off x="8686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Oval 965"/>
            <p:cNvSpPr/>
            <p:nvPr/>
          </p:nvSpPr>
          <p:spPr>
            <a:xfrm flipV="1">
              <a:off x="9448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Oval 966"/>
            <p:cNvSpPr/>
            <p:nvPr/>
          </p:nvSpPr>
          <p:spPr>
            <a:xfrm flipV="1">
              <a:off x="10210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Oval 967"/>
            <p:cNvSpPr/>
            <p:nvPr/>
          </p:nvSpPr>
          <p:spPr>
            <a:xfrm flipV="1">
              <a:off x="10972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Oval 968"/>
            <p:cNvSpPr/>
            <p:nvPr/>
          </p:nvSpPr>
          <p:spPr>
            <a:xfrm flipV="1">
              <a:off x="563881" y="5334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Oval 969"/>
            <p:cNvSpPr/>
            <p:nvPr/>
          </p:nvSpPr>
          <p:spPr>
            <a:xfrm flipV="1">
              <a:off x="6400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 flipV="1">
              <a:off x="7162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 flipV="1">
              <a:off x="7924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 flipV="1">
              <a:off x="8686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Oval 973"/>
            <p:cNvSpPr/>
            <p:nvPr/>
          </p:nvSpPr>
          <p:spPr>
            <a:xfrm flipV="1">
              <a:off x="9448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Oval 974"/>
            <p:cNvSpPr/>
            <p:nvPr/>
          </p:nvSpPr>
          <p:spPr>
            <a:xfrm flipV="1">
              <a:off x="10210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/>
            <p:cNvSpPr/>
            <p:nvPr/>
          </p:nvSpPr>
          <p:spPr>
            <a:xfrm flipV="1">
              <a:off x="10972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Oval 976"/>
            <p:cNvSpPr/>
            <p:nvPr/>
          </p:nvSpPr>
          <p:spPr>
            <a:xfrm flipV="1">
              <a:off x="1173481" y="48006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Oval 977"/>
            <p:cNvSpPr/>
            <p:nvPr/>
          </p:nvSpPr>
          <p:spPr>
            <a:xfrm flipV="1">
              <a:off x="12496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/>
            <p:cNvSpPr/>
            <p:nvPr/>
          </p:nvSpPr>
          <p:spPr>
            <a:xfrm flipV="1">
              <a:off x="13258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Oval 979"/>
            <p:cNvSpPr/>
            <p:nvPr/>
          </p:nvSpPr>
          <p:spPr>
            <a:xfrm flipV="1">
              <a:off x="14020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Oval 980"/>
            <p:cNvSpPr/>
            <p:nvPr/>
          </p:nvSpPr>
          <p:spPr>
            <a:xfrm flipV="1">
              <a:off x="14782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Oval 981"/>
            <p:cNvSpPr/>
            <p:nvPr/>
          </p:nvSpPr>
          <p:spPr>
            <a:xfrm flipV="1">
              <a:off x="15544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Oval 982"/>
            <p:cNvSpPr/>
            <p:nvPr/>
          </p:nvSpPr>
          <p:spPr>
            <a:xfrm flipV="1">
              <a:off x="16306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Oval 983"/>
            <p:cNvSpPr/>
            <p:nvPr/>
          </p:nvSpPr>
          <p:spPr>
            <a:xfrm flipV="1">
              <a:off x="1706881" y="4800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Oval 984"/>
            <p:cNvSpPr/>
            <p:nvPr/>
          </p:nvSpPr>
          <p:spPr>
            <a:xfrm flipV="1">
              <a:off x="1173481" y="4876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Oval 985"/>
            <p:cNvSpPr/>
            <p:nvPr/>
          </p:nvSpPr>
          <p:spPr>
            <a:xfrm flipV="1">
              <a:off x="12496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Oval 986"/>
            <p:cNvSpPr/>
            <p:nvPr/>
          </p:nvSpPr>
          <p:spPr>
            <a:xfrm flipV="1">
              <a:off x="13258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Oval 987"/>
            <p:cNvSpPr/>
            <p:nvPr/>
          </p:nvSpPr>
          <p:spPr>
            <a:xfrm flipV="1">
              <a:off x="14020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Oval 988"/>
            <p:cNvSpPr/>
            <p:nvPr/>
          </p:nvSpPr>
          <p:spPr>
            <a:xfrm flipV="1">
              <a:off x="14782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Oval 989"/>
            <p:cNvSpPr/>
            <p:nvPr/>
          </p:nvSpPr>
          <p:spPr>
            <a:xfrm flipV="1">
              <a:off x="15544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Oval 990"/>
            <p:cNvSpPr/>
            <p:nvPr/>
          </p:nvSpPr>
          <p:spPr>
            <a:xfrm flipV="1">
              <a:off x="16306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Oval 991"/>
            <p:cNvSpPr/>
            <p:nvPr/>
          </p:nvSpPr>
          <p:spPr>
            <a:xfrm flipV="1">
              <a:off x="1706881" y="4876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Oval 992"/>
            <p:cNvSpPr/>
            <p:nvPr/>
          </p:nvSpPr>
          <p:spPr>
            <a:xfrm flipV="1">
              <a:off x="1173481" y="4953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Oval 993"/>
            <p:cNvSpPr/>
            <p:nvPr/>
          </p:nvSpPr>
          <p:spPr>
            <a:xfrm flipV="1">
              <a:off x="12496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Oval 994"/>
            <p:cNvSpPr/>
            <p:nvPr/>
          </p:nvSpPr>
          <p:spPr>
            <a:xfrm flipV="1">
              <a:off x="13258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Oval 995"/>
            <p:cNvSpPr/>
            <p:nvPr/>
          </p:nvSpPr>
          <p:spPr>
            <a:xfrm flipV="1">
              <a:off x="14020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Oval 996"/>
            <p:cNvSpPr/>
            <p:nvPr/>
          </p:nvSpPr>
          <p:spPr>
            <a:xfrm flipV="1">
              <a:off x="14782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Oval 997"/>
            <p:cNvSpPr/>
            <p:nvPr/>
          </p:nvSpPr>
          <p:spPr>
            <a:xfrm flipV="1">
              <a:off x="15544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Oval 998"/>
            <p:cNvSpPr/>
            <p:nvPr/>
          </p:nvSpPr>
          <p:spPr>
            <a:xfrm flipV="1">
              <a:off x="16306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Oval 999"/>
            <p:cNvSpPr/>
            <p:nvPr/>
          </p:nvSpPr>
          <p:spPr>
            <a:xfrm flipV="1">
              <a:off x="1706881" y="4953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Oval 1000"/>
            <p:cNvSpPr/>
            <p:nvPr/>
          </p:nvSpPr>
          <p:spPr>
            <a:xfrm flipV="1">
              <a:off x="1173481" y="5029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Oval 1001"/>
            <p:cNvSpPr/>
            <p:nvPr/>
          </p:nvSpPr>
          <p:spPr>
            <a:xfrm flipV="1">
              <a:off x="12496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Oval 1002"/>
            <p:cNvSpPr/>
            <p:nvPr/>
          </p:nvSpPr>
          <p:spPr>
            <a:xfrm flipV="1">
              <a:off x="13258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Oval 1003"/>
            <p:cNvSpPr/>
            <p:nvPr/>
          </p:nvSpPr>
          <p:spPr>
            <a:xfrm flipV="1">
              <a:off x="14020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Oval 1004"/>
            <p:cNvSpPr/>
            <p:nvPr/>
          </p:nvSpPr>
          <p:spPr>
            <a:xfrm flipV="1">
              <a:off x="14782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Oval 1005"/>
            <p:cNvSpPr/>
            <p:nvPr/>
          </p:nvSpPr>
          <p:spPr>
            <a:xfrm flipV="1">
              <a:off x="15544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Oval 1006"/>
            <p:cNvSpPr/>
            <p:nvPr/>
          </p:nvSpPr>
          <p:spPr>
            <a:xfrm flipV="1">
              <a:off x="16306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Oval 1007"/>
            <p:cNvSpPr/>
            <p:nvPr/>
          </p:nvSpPr>
          <p:spPr>
            <a:xfrm flipV="1">
              <a:off x="1706881" y="5029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Oval 1008"/>
            <p:cNvSpPr/>
            <p:nvPr/>
          </p:nvSpPr>
          <p:spPr>
            <a:xfrm flipV="1">
              <a:off x="1173481" y="51054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Oval 1009"/>
            <p:cNvSpPr/>
            <p:nvPr/>
          </p:nvSpPr>
          <p:spPr>
            <a:xfrm flipV="1">
              <a:off x="12496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Oval 1010"/>
            <p:cNvSpPr/>
            <p:nvPr/>
          </p:nvSpPr>
          <p:spPr>
            <a:xfrm flipV="1">
              <a:off x="13258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Oval 1011"/>
            <p:cNvSpPr/>
            <p:nvPr/>
          </p:nvSpPr>
          <p:spPr>
            <a:xfrm flipV="1">
              <a:off x="14020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Oval 1012"/>
            <p:cNvSpPr/>
            <p:nvPr/>
          </p:nvSpPr>
          <p:spPr>
            <a:xfrm flipV="1">
              <a:off x="14782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Oval 1013"/>
            <p:cNvSpPr/>
            <p:nvPr/>
          </p:nvSpPr>
          <p:spPr>
            <a:xfrm flipV="1">
              <a:off x="15544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Oval 1014"/>
            <p:cNvSpPr/>
            <p:nvPr/>
          </p:nvSpPr>
          <p:spPr>
            <a:xfrm flipV="1">
              <a:off x="16306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Oval 1015"/>
            <p:cNvSpPr/>
            <p:nvPr/>
          </p:nvSpPr>
          <p:spPr>
            <a:xfrm flipV="1">
              <a:off x="1706881" y="51054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Oval 1016"/>
            <p:cNvSpPr/>
            <p:nvPr/>
          </p:nvSpPr>
          <p:spPr>
            <a:xfrm flipV="1">
              <a:off x="1173481" y="51816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Oval 1017"/>
            <p:cNvSpPr/>
            <p:nvPr/>
          </p:nvSpPr>
          <p:spPr>
            <a:xfrm flipV="1">
              <a:off x="12496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Oval 1018"/>
            <p:cNvSpPr/>
            <p:nvPr/>
          </p:nvSpPr>
          <p:spPr>
            <a:xfrm flipV="1">
              <a:off x="13258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Oval 1019"/>
            <p:cNvSpPr/>
            <p:nvPr/>
          </p:nvSpPr>
          <p:spPr>
            <a:xfrm flipV="1">
              <a:off x="14020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Oval 1020"/>
            <p:cNvSpPr/>
            <p:nvPr/>
          </p:nvSpPr>
          <p:spPr>
            <a:xfrm flipV="1">
              <a:off x="14782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l 1021"/>
            <p:cNvSpPr/>
            <p:nvPr/>
          </p:nvSpPr>
          <p:spPr>
            <a:xfrm flipV="1">
              <a:off x="15544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Oval 1022"/>
            <p:cNvSpPr/>
            <p:nvPr/>
          </p:nvSpPr>
          <p:spPr>
            <a:xfrm flipV="1">
              <a:off x="16306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Oval 1023"/>
            <p:cNvSpPr/>
            <p:nvPr/>
          </p:nvSpPr>
          <p:spPr>
            <a:xfrm flipV="1">
              <a:off x="1706881" y="518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Oval 1024"/>
            <p:cNvSpPr/>
            <p:nvPr/>
          </p:nvSpPr>
          <p:spPr>
            <a:xfrm flipV="1">
              <a:off x="1173481" y="5257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l 1025"/>
            <p:cNvSpPr/>
            <p:nvPr/>
          </p:nvSpPr>
          <p:spPr>
            <a:xfrm flipV="1">
              <a:off x="12496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Oval 1026"/>
            <p:cNvSpPr/>
            <p:nvPr/>
          </p:nvSpPr>
          <p:spPr>
            <a:xfrm flipV="1">
              <a:off x="13258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Oval 1027"/>
            <p:cNvSpPr/>
            <p:nvPr/>
          </p:nvSpPr>
          <p:spPr>
            <a:xfrm flipV="1">
              <a:off x="14020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Oval 1028"/>
            <p:cNvSpPr/>
            <p:nvPr/>
          </p:nvSpPr>
          <p:spPr>
            <a:xfrm flipV="1">
              <a:off x="14782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Oval 1029"/>
            <p:cNvSpPr/>
            <p:nvPr/>
          </p:nvSpPr>
          <p:spPr>
            <a:xfrm flipV="1">
              <a:off x="15544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Oval 1030"/>
            <p:cNvSpPr/>
            <p:nvPr/>
          </p:nvSpPr>
          <p:spPr>
            <a:xfrm flipV="1">
              <a:off x="16306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Oval 1031"/>
            <p:cNvSpPr/>
            <p:nvPr/>
          </p:nvSpPr>
          <p:spPr>
            <a:xfrm flipV="1">
              <a:off x="1706881" y="5257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Oval 1032"/>
            <p:cNvSpPr/>
            <p:nvPr/>
          </p:nvSpPr>
          <p:spPr>
            <a:xfrm flipV="1">
              <a:off x="1173481" y="5334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Oval 1033"/>
            <p:cNvSpPr/>
            <p:nvPr/>
          </p:nvSpPr>
          <p:spPr>
            <a:xfrm flipV="1">
              <a:off x="12496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Oval 1034"/>
            <p:cNvSpPr/>
            <p:nvPr/>
          </p:nvSpPr>
          <p:spPr>
            <a:xfrm flipV="1">
              <a:off x="13258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/>
            <p:cNvSpPr/>
            <p:nvPr/>
          </p:nvSpPr>
          <p:spPr>
            <a:xfrm flipV="1">
              <a:off x="14020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/>
            <p:cNvSpPr/>
            <p:nvPr/>
          </p:nvSpPr>
          <p:spPr>
            <a:xfrm flipV="1">
              <a:off x="14782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/>
            <p:cNvSpPr/>
            <p:nvPr/>
          </p:nvSpPr>
          <p:spPr>
            <a:xfrm flipV="1">
              <a:off x="15544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/>
            <p:cNvSpPr/>
            <p:nvPr/>
          </p:nvSpPr>
          <p:spPr>
            <a:xfrm flipV="1">
              <a:off x="16306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/>
            <p:cNvSpPr/>
            <p:nvPr/>
          </p:nvSpPr>
          <p:spPr>
            <a:xfrm flipV="1">
              <a:off x="1706881" y="5334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41" name="Table 1040"/>
          <p:cNvGraphicFramePr>
            <a:graphicFrameLocks noGrp="1"/>
          </p:cNvGraphicFramePr>
          <p:nvPr/>
        </p:nvGraphicFramePr>
        <p:xfrm>
          <a:off x="1524000" y="3809998"/>
          <a:ext cx="6096000" cy="277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8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1001110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1101110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1101111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1110000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1000100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1100100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1110001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1110010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1110011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1000111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1010100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1100111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1110100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1110101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1001001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1101001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1110110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1010111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1110111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1001011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1101011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1111000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1001100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1011001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1101100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1111001</a:t>
                      </a:r>
                    </a:p>
                  </a:txBody>
                  <a:tcPr marL="9525" marR="9525" marT="9525" marB="0" anchor="b"/>
                </a:tc>
              </a:tr>
              <a:tr h="198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1001101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1011010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1101101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1111010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43" name="Rounded Rectangle 1042"/>
          <p:cNvSpPr/>
          <p:nvPr/>
        </p:nvSpPr>
        <p:spPr>
          <a:xfrm>
            <a:off x="7772400" y="6248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bg1"/>
                </a:solidFill>
                <a:hlinkClick r:id="rId2"/>
              </a:rPr>
              <a:t>Converter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1044" name="Rounded Rectangle 1043"/>
          <p:cNvSpPr/>
          <p:nvPr/>
        </p:nvSpPr>
        <p:spPr>
          <a:xfrm>
            <a:off x="7772400" y="57912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hlinkClick r:id="rId3"/>
              </a:rPr>
              <a:t>Table</a:t>
            </a:r>
            <a:endParaRPr lang="en-US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Conversions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Taking turns with neighbor, convert these:</a:t>
            </a:r>
          </a:p>
          <a:p>
            <a:pPr lvl="1">
              <a:buNone/>
            </a:pPr>
            <a:r>
              <a:rPr lang="en-US" sz="2400" smtClean="0"/>
              <a:t>1 kb to bits = ?</a:t>
            </a:r>
          </a:p>
          <a:p>
            <a:pPr lvl="1">
              <a:buNone/>
            </a:pPr>
            <a:r>
              <a:rPr lang="en-US" sz="2400" smtClean="0"/>
              <a:t>2 kiB to bits = ?</a:t>
            </a:r>
          </a:p>
          <a:p>
            <a:pPr lvl="1">
              <a:buNone/>
            </a:pPr>
            <a:r>
              <a:rPr lang="en-US" sz="2400" smtClean="0"/>
              <a:t>4800 b to kB = ?</a:t>
            </a:r>
          </a:p>
          <a:p>
            <a:pPr lvl="1">
              <a:buNone/>
            </a:pPr>
            <a:r>
              <a:rPr lang="en-US" sz="2400" smtClean="0"/>
              <a:t>12.7 Gb to kb = ?</a:t>
            </a:r>
          </a:p>
          <a:p>
            <a:pPr lvl="1">
              <a:buNone/>
            </a:pPr>
            <a:r>
              <a:rPr lang="en-US" sz="2400" smtClean="0"/>
              <a:t>512 MiB to bits = ?</a:t>
            </a:r>
          </a:p>
          <a:p>
            <a:pPr lvl="1">
              <a:buNone/>
            </a:pPr>
            <a:r>
              <a:rPr lang="en-US" sz="2400" smtClean="0"/>
              <a:t>4096 kiB to MiB = ?</a:t>
            </a: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4953000"/>
          <a:ext cx="6937567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5363"/>
                <a:gridCol w="430530"/>
                <a:gridCol w="622618"/>
                <a:gridCol w="1113155"/>
                <a:gridCol w="360680"/>
                <a:gridCol w="506730"/>
                <a:gridCol w="1970405"/>
                <a:gridCol w="482918"/>
                <a:gridCol w="705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kilo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thousand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10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ym typeface="Symbol"/>
                        </a:rPr>
                        <a:t>1024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mega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6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20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1,048,576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giga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billion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30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1,073,741,824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gibi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tera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r>
                        <a:rPr lang="en-US" baseline="30000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trillion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ym typeface="Symbol"/>
                        </a:rPr>
                        <a:t>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ym typeface="Symbol"/>
                        </a:rPr>
                        <a:t>2</a:t>
                      </a:r>
                      <a:r>
                        <a:rPr lang="en-US" baseline="30000" smtClean="0">
                          <a:sym typeface="Symbol"/>
                        </a:rPr>
                        <a:t>40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ym typeface="Symbol"/>
                        </a:rPr>
                        <a:t>1,099,511,627,776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tebi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xplosion 2 4"/>
          <p:cNvSpPr/>
          <p:nvPr/>
        </p:nvSpPr>
        <p:spPr>
          <a:xfrm>
            <a:off x="4953000" y="2438400"/>
            <a:ext cx="3124200" cy="2133600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Use a calculator if you want!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47764"/>
            <a:ext cx="2209800" cy="160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1269</Words>
  <Application>Microsoft Macintosh PowerPoint</Application>
  <PresentationFormat>On-screen Show (4:3)</PresentationFormat>
  <Paragraphs>473</Paragraphs>
  <Slides>24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Network Transmissions</vt:lpstr>
      <vt:lpstr>Is the Internet Different?</vt:lpstr>
      <vt:lpstr>Course Objective</vt:lpstr>
      <vt:lpstr>Student Responsibilities</vt:lpstr>
      <vt:lpstr>Network Basics</vt:lpstr>
      <vt:lpstr>Network Media</vt:lpstr>
      <vt:lpstr>Information</vt:lpstr>
      <vt:lpstr>What is One Byte Worth?</vt:lpstr>
      <vt:lpstr>Quick Conversions</vt:lpstr>
      <vt:lpstr>Quick Conversions</vt:lpstr>
      <vt:lpstr>Transmission</vt:lpstr>
      <vt:lpstr>Transmission Rate</vt:lpstr>
      <vt:lpstr>Measuring Transmission Rate</vt:lpstr>
      <vt:lpstr>Broadband</vt:lpstr>
      <vt:lpstr>Broadband</vt:lpstr>
      <vt:lpstr>Broadband</vt:lpstr>
      <vt:lpstr>Broadband</vt:lpstr>
      <vt:lpstr>Typical Numbers</vt:lpstr>
      <vt:lpstr>Computation:  Total Transfer Time</vt:lpstr>
      <vt:lpstr>Computation:  Actual Transfer Rate</vt:lpstr>
      <vt:lpstr>Application</vt:lpstr>
      <vt:lpstr>Review:  Broadband</vt:lpstr>
      <vt:lpstr>More Quick Conversions</vt:lpstr>
      <vt:lpstr>More Quick Conversions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Transmissions</dc:title>
  <dc:creator>nhowe</dc:creator>
  <cp:lastModifiedBy>Sadi Evren SEKER</cp:lastModifiedBy>
  <cp:revision>115</cp:revision>
  <dcterms:created xsi:type="dcterms:W3CDTF">2010-10-22T15:30:56Z</dcterms:created>
  <dcterms:modified xsi:type="dcterms:W3CDTF">2016-09-19T23:40:55Z</dcterms:modified>
</cp:coreProperties>
</file>