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72" r:id="rId6"/>
    <p:sldId id="261" r:id="rId7"/>
    <p:sldId id="260" r:id="rId8"/>
    <p:sldId id="262" r:id="rId9"/>
    <p:sldId id="259" r:id="rId10"/>
    <p:sldId id="258" r:id="rId11"/>
    <p:sldId id="263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85BB2-845E-4D1C-8018-83CC40C746E1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C9405-4CE3-4081-99D7-8249EA50C0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Explain rules;</a:t>
            </a:r>
            <a:r>
              <a:rPr lang="en-US" baseline="0" smtClean="0"/>
              <a:t> volunteers to pass out slips; do introductions; routers in center; simulate packet transfers; take some computers down during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C9405-4CE3-4081-99D7-8249EA50C09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192.168.X.X</a:t>
            </a:r>
            <a:r>
              <a:rPr lang="en-US" smtClean="0"/>
              <a:t>, 10.X.X.X, 172.16.0.0-172.31.255.255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C9405-4CE3-4081-99D7-8249EA50C09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FDCB-2A73-4451-850B-78D76DCD880F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689B-B899-43ED-A5D4-B683F26A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smith.edu/~nhowe/teaching/csc102/Labs/traceroute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ven.smith.edu/~nhowe/teaching/csc102/Labs/p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Internet Protocol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How The Internet Works</a:t>
            </a:r>
          </a:p>
          <a:p>
            <a:r>
              <a:rPr lang="en-US" smtClean="0"/>
              <a:t>Lecture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Growth of Internet Infrastructure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1969:  DARPAnet built</a:t>
            </a:r>
          </a:p>
          <a:p>
            <a:pPr lvl="1"/>
            <a:r>
              <a:rPr lang="en-US" smtClean="0"/>
              <a:t>4 nodes (UCLA, Stanford, UCSB, U. Utah)</a:t>
            </a:r>
          </a:p>
          <a:p>
            <a:pPr lvl="1"/>
            <a:r>
              <a:rPr lang="en-US" smtClean="0"/>
              <a:t>First test:  L-O-G-</a:t>
            </a:r>
          </a:p>
          <a:p>
            <a:pPr>
              <a:buNone/>
            </a:pPr>
            <a:r>
              <a:rPr lang="en-US" smtClean="0"/>
              <a:t>1977:  ARPAnet still fits on T-shirt</a:t>
            </a:r>
          </a:p>
          <a:p>
            <a:pPr>
              <a:buNone/>
            </a:pPr>
            <a:r>
              <a:rPr lang="en-US" smtClean="0"/>
              <a:t>1980’s:  Higher education joins in</a:t>
            </a:r>
          </a:p>
          <a:p>
            <a:pPr marL="971550" lvl="1" indent="-514350"/>
            <a:r>
              <a:rPr lang="en-US" smtClean="0"/>
              <a:t>1983:  Internet protocol standard (replaces NCP)</a:t>
            </a:r>
          </a:p>
          <a:p>
            <a:pPr marL="971550" lvl="1" indent="-514350"/>
            <a:r>
              <a:rPr lang="en-US" smtClean="0"/>
              <a:t>1986:  NSFnet (backbone) runs at 56kbps</a:t>
            </a:r>
          </a:p>
          <a:p>
            <a:pPr>
              <a:buNone/>
            </a:pPr>
            <a:r>
              <a:rPr lang="en-US" smtClean="0"/>
              <a:t>1990’s:  Commercial enterprises and individuals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00" t="18000" r="2000" b="18000"/>
          <a:stretch>
            <a:fillRect/>
          </a:stretch>
        </p:blipFill>
        <p:spPr bwMode="auto">
          <a:xfrm>
            <a:off x="6248400" y="2667000"/>
            <a:ext cx="2667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12371" b="21649"/>
          <a:stretch>
            <a:fillRect/>
          </a:stretch>
        </p:blipFill>
        <p:spPr bwMode="auto">
          <a:xfrm>
            <a:off x="7391400" y="5943600"/>
            <a:ext cx="1628775" cy="80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6477000"/>
            <a:ext cx="2098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Hayes modem (invented 1977)</a:t>
            </a:r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Ping lab</a:t>
            </a:r>
            <a:endParaRPr lang="en-US" smtClean="0"/>
          </a:p>
          <a:p>
            <a:endParaRPr lang="en-US" smtClean="0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 smtClean="0">
              <a:hlinkClick r:id="rId3"/>
            </a:endParaRPr>
          </a:p>
          <a:p>
            <a:r>
              <a:rPr lang="en-US" smtClean="0">
                <a:hlinkClick r:id="rId3"/>
              </a:rPr>
              <a:t>Traceroute lab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447800"/>
            <a:ext cx="2133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4038600"/>
            <a:ext cx="43815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Availability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Q.  4 bytes in IP address.  How many addresses?</a:t>
            </a:r>
          </a:p>
          <a:p>
            <a:pPr>
              <a:buNone/>
            </a:pPr>
            <a:r>
              <a:rPr lang="en-US" smtClean="0"/>
              <a:t>A. 2</a:t>
            </a:r>
            <a:r>
              <a:rPr lang="en-US" baseline="30000" smtClean="0"/>
              <a:t>32</a:t>
            </a:r>
            <a:r>
              <a:rPr lang="en-US" smtClean="0"/>
              <a:t> adresses, or about 4 billion</a:t>
            </a:r>
          </a:p>
          <a:p>
            <a:pPr lvl="1"/>
            <a:r>
              <a:rPr lang="en-US" smtClean="0"/>
              <a:t>Many allocated &amp; unused (Smith has 65536)</a:t>
            </a:r>
          </a:p>
          <a:p>
            <a:pPr lvl="1"/>
            <a:r>
              <a:rPr lang="en-US" smtClean="0"/>
              <a:t>More internet capable devices (e.g., smartphones)</a:t>
            </a:r>
          </a:p>
          <a:p>
            <a:pPr>
              <a:buNone/>
            </a:pPr>
            <a:endParaRPr lang="en-US" sz="1800" smtClean="0"/>
          </a:p>
          <a:p>
            <a:pPr algn="ctr">
              <a:buNone/>
            </a:pPr>
            <a:r>
              <a:rPr lang="en-US" smtClean="0"/>
              <a:t>We are running out of IP addresses!</a:t>
            </a:r>
          </a:p>
          <a:p>
            <a:pPr algn="ctr">
              <a:buNone/>
            </a:pPr>
            <a:r>
              <a:rPr lang="en-US" smtClean="0"/>
              <a:t>What can be done?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800600"/>
            <a:ext cx="145636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743450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0" y="4267200"/>
            <a:ext cx="17526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1373694">
            <a:off x="2683290" y="3746361"/>
            <a:ext cx="271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have run</a:t>
            </a:r>
            <a:endParaRPr 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(Partial) Solution #1:  DHCP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DHCP = Dynamic Host Configuration Protocol</a:t>
            </a:r>
          </a:p>
          <a:p>
            <a:pPr lvl="1"/>
            <a:r>
              <a:rPr lang="en-US" smtClean="0"/>
              <a:t>Each host requests </a:t>
            </a:r>
            <a:r>
              <a:rPr lang="en-US" b="1" smtClean="0"/>
              <a:t>local IP address</a:t>
            </a:r>
            <a:r>
              <a:rPr lang="en-US" smtClean="0"/>
              <a:t> from a pool</a:t>
            </a:r>
          </a:p>
          <a:p>
            <a:pPr lvl="1"/>
            <a:r>
              <a:rPr lang="en-US" smtClean="0"/>
              <a:t>Addresses are “leased” not “owned”</a:t>
            </a:r>
            <a:endParaRPr lang="en-US"/>
          </a:p>
        </p:txBody>
      </p:sp>
      <p:pic>
        <p:nvPicPr>
          <p:cNvPr id="3075" name="Picture 3" descr="C:\Users\nhowe\AppData\Local\Microsoft\Windows\Temporary Internet Files\Content.IE5\ZRS3FP29\MC90043256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257800"/>
            <a:ext cx="1828572" cy="1828572"/>
          </a:xfrm>
          <a:prstGeom prst="rect">
            <a:avLst/>
          </a:prstGeom>
          <a:noFill/>
        </p:spPr>
      </p:pic>
      <p:pic>
        <p:nvPicPr>
          <p:cNvPr id="3076" name="Picture 4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1714500" cy="1714500"/>
          </a:xfrm>
          <a:prstGeom prst="rect">
            <a:avLst/>
          </a:prstGeom>
          <a:noFill/>
        </p:spPr>
      </p:pic>
      <p:sp>
        <p:nvSpPr>
          <p:cNvPr id="8" name="Cloud 7"/>
          <p:cNvSpPr/>
          <p:nvPr/>
        </p:nvSpPr>
        <p:spPr>
          <a:xfrm>
            <a:off x="7391400" y="3886200"/>
            <a:ext cx="28194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7620000" y="5562600"/>
            <a:ext cx="126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/>
              <a:t>Internet </a:t>
            </a:r>
          </a:p>
        </p:txBody>
      </p:sp>
      <p:cxnSp>
        <p:nvCxnSpPr>
          <p:cNvPr id="11" name="Straight Connector 10"/>
          <p:cNvCxnSpPr>
            <a:endCxn id="8" idx="2"/>
          </p:cNvCxnSpPr>
          <p:nvPr/>
        </p:nvCxnSpPr>
        <p:spPr>
          <a:xfrm>
            <a:off x="5410200" y="5105400"/>
            <a:ext cx="1989945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40386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215.68.17.67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59436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215.68.17.114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7800" y="47244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215.68.17.0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2286000" y="5029200"/>
            <a:ext cx="1447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905000" y="4572000"/>
            <a:ext cx="1828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962400"/>
            <a:ext cx="1714500" cy="17145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495800" y="3810000"/>
            <a:ext cx="248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smtClean="0"/>
              <a:t>DHCP server hands out</a:t>
            </a:r>
          </a:p>
          <a:p>
            <a:pPr algn="ctr"/>
            <a:r>
              <a:rPr lang="en-US" i="1" smtClean="0"/>
              <a:t>IP addresses from a pool</a:t>
            </a:r>
            <a:endParaRPr lang="en-US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#1:  DHCP + NAT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NAT = Network Address Translation</a:t>
            </a:r>
          </a:p>
          <a:p>
            <a:pPr lvl="1"/>
            <a:r>
              <a:rPr lang="en-US" smtClean="0"/>
              <a:t>DHCP server has only “real” IP address</a:t>
            </a:r>
          </a:p>
          <a:p>
            <a:pPr lvl="1"/>
            <a:r>
              <a:rPr lang="en-US" smtClean="0"/>
              <a:t>Assigns fake addresses in special reserved blocks</a:t>
            </a:r>
          </a:p>
          <a:p>
            <a:pPr lvl="1"/>
            <a:r>
              <a:rPr lang="en-US" b="1" smtClean="0"/>
              <a:t>Alters addresses</a:t>
            </a:r>
            <a:r>
              <a:rPr lang="en-US" smtClean="0"/>
              <a:t> on inbound/outbound packets</a:t>
            </a:r>
          </a:p>
        </p:txBody>
      </p:sp>
      <p:pic>
        <p:nvPicPr>
          <p:cNvPr id="3075" name="Picture 3" descr="C:\Users\nhowe\AppData\Local\Microsoft\Windows\Temporary Internet Files\Content.IE5\ZRS3FP29\MC90043256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257800"/>
            <a:ext cx="1828572" cy="1828572"/>
          </a:xfrm>
          <a:prstGeom prst="rect">
            <a:avLst/>
          </a:prstGeom>
          <a:noFill/>
        </p:spPr>
      </p:pic>
      <p:pic>
        <p:nvPicPr>
          <p:cNvPr id="3076" name="Picture 4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1714500" cy="1714500"/>
          </a:xfrm>
          <a:prstGeom prst="rect">
            <a:avLst/>
          </a:prstGeom>
          <a:noFill/>
        </p:spPr>
      </p:pic>
      <p:pic>
        <p:nvPicPr>
          <p:cNvPr id="3077" name="Picture 5" descr="C:\Users\nhowe\AppData\Local\Microsoft\Windows\Temporary Internet Files\Content.IE5\SNZFC3GZ\MC900432567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962400"/>
            <a:ext cx="1828572" cy="1828572"/>
          </a:xfrm>
          <a:prstGeom prst="rect">
            <a:avLst/>
          </a:prstGeom>
          <a:noFill/>
        </p:spPr>
      </p:pic>
      <p:sp>
        <p:nvSpPr>
          <p:cNvPr id="8" name="Cloud 7"/>
          <p:cNvSpPr/>
          <p:nvPr/>
        </p:nvSpPr>
        <p:spPr>
          <a:xfrm>
            <a:off x="7391400" y="3886200"/>
            <a:ext cx="28194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7620000" y="5562600"/>
            <a:ext cx="126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/>
              <a:t>Internet </a:t>
            </a:r>
          </a:p>
        </p:txBody>
      </p:sp>
      <p:cxnSp>
        <p:nvCxnSpPr>
          <p:cNvPr id="11" name="Straight Connector 10"/>
          <p:cNvCxnSpPr>
            <a:endCxn id="8" idx="2"/>
          </p:cNvCxnSpPr>
          <p:nvPr/>
        </p:nvCxnSpPr>
        <p:spPr>
          <a:xfrm>
            <a:off x="5410200" y="5105400"/>
            <a:ext cx="1989945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40386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192.168.1.1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59436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192.168.1.2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7800" y="4724400"/>
            <a:ext cx="1364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215.68.17.0</a:t>
            </a:r>
          </a:p>
          <a:p>
            <a:r>
              <a:rPr lang="en-US" sz="1200" smtClean="0"/>
              <a:t>(outward facing IP)</a:t>
            </a:r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2286000" y="5029200"/>
            <a:ext cx="1447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905000" y="4572000"/>
            <a:ext cx="1828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6600" y="5105400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192.168.1.0</a:t>
            </a:r>
          </a:p>
          <a:p>
            <a:r>
              <a:rPr lang="en-US" sz="1200" smtClean="0"/>
              <a:t>(inward facing IP)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3962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Home routers offer DHCP with NAT</a:t>
            </a:r>
            <a:endParaRPr lang="en-US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#2:  IPv6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internet protocol uses 6 byte addresses</a:t>
            </a:r>
          </a:p>
          <a:p>
            <a:pPr lvl="1"/>
            <a:r>
              <a:rPr lang="en-US" smtClean="0"/>
              <a:t>2</a:t>
            </a:r>
            <a:r>
              <a:rPr lang="en-US" baseline="30000" smtClean="0"/>
              <a:t>48</a:t>
            </a:r>
            <a:r>
              <a:rPr lang="en-US" smtClean="0"/>
              <a:t> addresses:  will we ever run out?</a:t>
            </a:r>
          </a:p>
          <a:p>
            <a:pPr lvl="1"/>
            <a:r>
              <a:rPr lang="en-US" smtClean="0"/>
              <a:t>Main problem:  how to switch over</a:t>
            </a:r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505200"/>
            <a:ext cx="4000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Internet?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429000" y="1752600"/>
            <a:ext cx="2209800" cy="762000"/>
            <a:chOff x="3733800" y="3124200"/>
            <a:chExt cx="2209800" cy="762000"/>
          </a:xfrm>
        </p:grpSpPr>
        <p:sp>
          <p:nvSpPr>
            <p:cNvPr id="11" name="Rounded Rectangle 10"/>
            <p:cNvSpPr/>
            <p:nvPr/>
          </p:nvSpPr>
          <p:spPr>
            <a:xfrm>
              <a:off x="3733800" y="3124200"/>
              <a:ext cx="22098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86200" y="3124200"/>
              <a:ext cx="19125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4000" b="1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  <a:reflection blurRad="6350" stA="50000" endA="300" endPos="50000" dist="29997" dir="5400000" sy="-100000" algn="bl" rotWithShape="0"/>
                  </a:effectLst>
                </a:rPr>
                <a:t>Internet</a:t>
              </a:r>
              <a:endParaRPr lang="en-US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0000" endA="300" endPos="50000" dist="29997" dir="5400000" sy="-100000" algn="bl" rotWithShape="0"/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600200" cy="609600"/>
            <a:chOff x="3124200" y="4495800"/>
            <a:chExt cx="1600200" cy="609600"/>
          </a:xfrm>
        </p:grpSpPr>
        <p:sp>
          <p:nvSpPr>
            <p:cNvPr id="12" name="Rounded Rectangle 11"/>
            <p:cNvSpPr/>
            <p:nvPr/>
          </p:nvSpPr>
          <p:spPr>
            <a:xfrm>
              <a:off x="3124200" y="4495800"/>
              <a:ext cx="1600200" cy="6096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0400" y="4572000"/>
              <a:ext cx="1491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sz="2400" b="1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  <a:reflection blurRad="6350" stA="50000" endA="300" endPos="50000" dist="29997" dir="5400000" sy="-100000" algn="bl" rotWithShape="0"/>
                  </a:effectLst>
                </a:rPr>
                <a:t>Hardware</a:t>
              </a:r>
              <a:endParaRPr lang="en-US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29997" dir="5400000" sy="-100000" algn="bl" rotWithShape="0"/>
                </a:effectLst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800" y="3200400"/>
            <a:ext cx="1524000" cy="609600"/>
            <a:chOff x="5257800" y="4495800"/>
            <a:chExt cx="1524000" cy="609600"/>
          </a:xfrm>
        </p:grpSpPr>
        <p:sp>
          <p:nvSpPr>
            <p:cNvPr id="13" name="Rounded Rectangle 12"/>
            <p:cNvSpPr/>
            <p:nvPr/>
          </p:nvSpPr>
          <p:spPr>
            <a:xfrm>
              <a:off x="5257800" y="4495800"/>
              <a:ext cx="1524000" cy="6096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4572000"/>
              <a:ext cx="1391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sz="2400" b="1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  <a:reflection blurRad="6350" stA="50000" endA="300" endPos="50000" dist="29997" dir="5400000" sy="-100000" algn="bl" rotWithShape="0"/>
                  </a:effectLst>
                </a:rPr>
                <a:t>Software</a:t>
              </a:r>
              <a:endParaRPr lang="en-US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29997" dir="5400000" sy="-100000" algn="bl" rotWithShape="0"/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6400" y="4495800"/>
            <a:ext cx="838200" cy="533400"/>
            <a:chOff x="2743200" y="5638800"/>
            <a:chExt cx="838200" cy="533400"/>
          </a:xfrm>
        </p:grpSpPr>
        <p:sp>
          <p:nvSpPr>
            <p:cNvPr id="14" name="Rounded Rectangle 13"/>
            <p:cNvSpPr/>
            <p:nvPr/>
          </p:nvSpPr>
          <p:spPr>
            <a:xfrm>
              <a:off x="2743200" y="5638800"/>
              <a:ext cx="838200" cy="5334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0" y="5715000"/>
              <a:ext cx="814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b="1" cap="all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Hosts</a:t>
              </a:r>
              <a:endParaRPr lang="en-US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4495800"/>
            <a:ext cx="1676400" cy="533400"/>
            <a:chOff x="4114800" y="5791200"/>
            <a:chExt cx="1676400" cy="533400"/>
          </a:xfrm>
        </p:grpSpPr>
        <p:sp>
          <p:nvSpPr>
            <p:cNvPr id="15" name="Rounded Rectangle 14"/>
            <p:cNvSpPr/>
            <p:nvPr/>
          </p:nvSpPr>
          <p:spPr>
            <a:xfrm>
              <a:off x="4114800" y="5791200"/>
              <a:ext cx="1676400" cy="5334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5867400"/>
              <a:ext cx="1588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b="1" cap="all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Connections</a:t>
              </a:r>
              <a:endParaRPr lang="en-US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76800" y="4419600"/>
            <a:ext cx="1376236" cy="685800"/>
            <a:chOff x="5943600" y="5638800"/>
            <a:chExt cx="1376236" cy="685800"/>
          </a:xfrm>
        </p:grpSpPr>
        <p:sp>
          <p:nvSpPr>
            <p:cNvPr id="17" name="Rounded Rectangle 16"/>
            <p:cNvSpPr/>
            <p:nvPr/>
          </p:nvSpPr>
          <p:spPr>
            <a:xfrm>
              <a:off x="5943600" y="5638800"/>
              <a:ext cx="1371600" cy="685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9800" y="5638800"/>
              <a:ext cx="130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b="1" cap="all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Packet</a:t>
              </a:r>
            </a:p>
            <a:p>
              <a:pPr algn="ctr"/>
              <a:r>
                <a:rPr lang="en-US" b="1" cap="all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Switching</a:t>
              </a:r>
              <a:endParaRPr lang="en-US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0800" y="4495800"/>
            <a:ext cx="1524000" cy="533400"/>
            <a:chOff x="7620000" y="5029200"/>
            <a:chExt cx="1524000" cy="533400"/>
          </a:xfrm>
        </p:grpSpPr>
        <p:sp>
          <p:nvSpPr>
            <p:cNvPr id="16" name="Rounded Rectangle 15"/>
            <p:cNvSpPr/>
            <p:nvPr/>
          </p:nvSpPr>
          <p:spPr>
            <a:xfrm>
              <a:off x="7620000" y="5029200"/>
              <a:ext cx="1524000" cy="5334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400" y="5105400"/>
              <a:ext cx="133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b="1" cap="all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Protocols</a:t>
              </a:r>
              <a:endParaRPr lang="en-US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 rot="5400000">
            <a:off x="3467100" y="2133600"/>
            <a:ext cx="685800" cy="144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933950" y="2114550"/>
            <a:ext cx="685800" cy="1485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247900" y="3657600"/>
            <a:ext cx="68580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952750" y="3943350"/>
            <a:ext cx="685800" cy="419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5506609" y="3906409"/>
            <a:ext cx="609600" cy="416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6248400" y="3581400"/>
            <a:ext cx="6858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Hardware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smtClean="0"/>
              <a:t>Host</a:t>
            </a:r>
            <a:r>
              <a:rPr lang="en-US" smtClean="0"/>
              <a:t>: computer connected to the internet</a:t>
            </a:r>
          </a:p>
          <a:p>
            <a:pPr algn="ctr">
              <a:buNone/>
            </a:pPr>
            <a:r>
              <a:rPr lang="en-US" b="1" u="sng" smtClean="0"/>
              <a:t>Link</a:t>
            </a:r>
            <a:r>
              <a:rPr lang="en-US" smtClean="0"/>
              <a:t>: communication channel between hosts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05200" y="3124200"/>
            <a:ext cx="381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43400" y="5105400"/>
            <a:ext cx="381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53000" y="3276600"/>
            <a:ext cx="381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95600" y="4800600"/>
            <a:ext cx="381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572000"/>
            <a:ext cx="3048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57400" y="3581400"/>
            <a:ext cx="3048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0" y="2971800"/>
            <a:ext cx="3048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8800" y="5715000"/>
            <a:ext cx="3048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57800" y="5867400"/>
            <a:ext cx="3048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543800" y="4495800"/>
            <a:ext cx="3048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477000" y="56388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943600" y="64008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64008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1800" y="51816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772400" y="57912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229600" y="51816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382000" y="44958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153400" y="38862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239000" y="35052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086600" y="28956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943600" y="27432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72000" y="27432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305800" y="62484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629400" y="64008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19200" y="62484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38400" y="62484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0600" y="57150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371600" y="51816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676400" y="45720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447800" y="40386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524000" y="32766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209800" y="29718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9600" y="42672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9600" y="3581400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6" idx="3"/>
            <a:endCxn id="33" idx="1"/>
          </p:cNvCxnSpPr>
          <p:nvPr/>
        </p:nvCxnSpPr>
        <p:spPr>
          <a:xfrm flipV="1">
            <a:off x="914400" y="4191000"/>
            <a:ext cx="533400" cy="22860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3" idx="1"/>
          </p:cNvCxnSpPr>
          <p:nvPr/>
        </p:nvCxnSpPr>
        <p:spPr>
          <a:xfrm>
            <a:off x="914400" y="3733800"/>
            <a:ext cx="533400" cy="45720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77200" y="6096000"/>
            <a:ext cx="228600" cy="15240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0"/>
          </p:cNvCxnSpPr>
          <p:nvPr/>
        </p:nvCxnSpPr>
        <p:spPr>
          <a:xfrm rot="5400000" flipH="1" flipV="1">
            <a:off x="1790700" y="4305300"/>
            <a:ext cx="304800" cy="2286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752600" y="4038600"/>
            <a:ext cx="304800" cy="1524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28800" y="3429000"/>
            <a:ext cx="228600" cy="1524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9" idx="0"/>
          </p:cNvCxnSpPr>
          <p:nvPr/>
        </p:nvCxnSpPr>
        <p:spPr>
          <a:xfrm rot="5400000">
            <a:off x="2133600" y="3352800"/>
            <a:ext cx="304800" cy="1524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2" idx="1"/>
          </p:cNvCxnSpPr>
          <p:nvPr/>
        </p:nvCxnSpPr>
        <p:spPr>
          <a:xfrm>
            <a:off x="6781800" y="3352800"/>
            <a:ext cx="457200" cy="3048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3"/>
            <a:endCxn id="23" idx="1"/>
          </p:cNvCxnSpPr>
          <p:nvPr/>
        </p:nvCxnSpPr>
        <p:spPr>
          <a:xfrm flipV="1">
            <a:off x="6781800" y="3048000"/>
            <a:ext cx="304800" cy="2667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6248400" y="2895600"/>
            <a:ext cx="228600" cy="2286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7810500" y="4229100"/>
            <a:ext cx="381000" cy="3048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0" idx="1"/>
          </p:cNvCxnSpPr>
          <p:nvPr/>
        </p:nvCxnSpPr>
        <p:spPr>
          <a:xfrm flipV="1">
            <a:off x="7848600" y="4648200"/>
            <a:ext cx="533400" cy="228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48600" y="4876800"/>
            <a:ext cx="381000" cy="3048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" idx="0"/>
          </p:cNvCxnSpPr>
          <p:nvPr/>
        </p:nvCxnSpPr>
        <p:spPr>
          <a:xfrm rot="16200000" flipV="1">
            <a:off x="7505700" y="5372100"/>
            <a:ext cx="609600" cy="228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" idx="3"/>
          </p:cNvCxnSpPr>
          <p:nvPr/>
        </p:nvCxnSpPr>
        <p:spPr>
          <a:xfrm rot="10800000">
            <a:off x="5334000" y="3695700"/>
            <a:ext cx="2209800" cy="11049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7" idx="1"/>
          </p:cNvCxnSpPr>
          <p:nvPr/>
        </p:nvCxnSpPr>
        <p:spPr>
          <a:xfrm>
            <a:off x="6172200" y="5029200"/>
            <a:ext cx="609600" cy="3048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6134100" y="5295900"/>
            <a:ext cx="381000" cy="3048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27" idx="1"/>
          </p:cNvCxnSpPr>
          <p:nvPr/>
        </p:nvCxnSpPr>
        <p:spPr>
          <a:xfrm>
            <a:off x="6248400" y="6553200"/>
            <a:ext cx="381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5" idx="1"/>
          </p:cNvCxnSpPr>
          <p:nvPr/>
        </p:nvCxnSpPr>
        <p:spPr>
          <a:xfrm>
            <a:off x="5562600" y="6324600"/>
            <a:ext cx="381000" cy="228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</p:cNvCxnSpPr>
          <p:nvPr/>
        </p:nvCxnSpPr>
        <p:spPr>
          <a:xfrm flipV="1">
            <a:off x="4953000" y="6324600"/>
            <a:ext cx="304800" cy="228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29" idx="1"/>
          </p:cNvCxnSpPr>
          <p:nvPr/>
        </p:nvCxnSpPr>
        <p:spPr>
          <a:xfrm>
            <a:off x="2133600" y="6172200"/>
            <a:ext cx="304800" cy="228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8" idx="3"/>
          </p:cNvCxnSpPr>
          <p:nvPr/>
        </p:nvCxnSpPr>
        <p:spPr>
          <a:xfrm flipV="1">
            <a:off x="1524000" y="6172200"/>
            <a:ext cx="304800" cy="228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3"/>
          </p:cNvCxnSpPr>
          <p:nvPr/>
        </p:nvCxnSpPr>
        <p:spPr>
          <a:xfrm>
            <a:off x="1295400" y="58674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1638300" y="5524500"/>
            <a:ext cx="228600" cy="1524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H="1">
            <a:off x="4762500" y="3086100"/>
            <a:ext cx="304800" cy="228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7" idx="1"/>
          </p:cNvCxnSpPr>
          <p:nvPr/>
        </p:nvCxnSpPr>
        <p:spPr>
          <a:xfrm flipV="1">
            <a:off x="2133600" y="5219700"/>
            <a:ext cx="762000" cy="7239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" idx="1"/>
          </p:cNvCxnSpPr>
          <p:nvPr/>
        </p:nvCxnSpPr>
        <p:spPr>
          <a:xfrm flipV="1">
            <a:off x="2362200" y="3543300"/>
            <a:ext cx="1143000" cy="381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H="1">
            <a:off x="2209800" y="4114800"/>
            <a:ext cx="838200" cy="5334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334000" y="3276600"/>
            <a:ext cx="1143000" cy="381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724400" y="5029200"/>
            <a:ext cx="1143000" cy="381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" idx="3"/>
          </p:cNvCxnSpPr>
          <p:nvPr/>
        </p:nvCxnSpPr>
        <p:spPr>
          <a:xfrm>
            <a:off x="4724400" y="5524500"/>
            <a:ext cx="533400" cy="5715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5" idx="1"/>
          </p:cNvCxnSpPr>
          <p:nvPr/>
        </p:nvCxnSpPr>
        <p:spPr>
          <a:xfrm>
            <a:off x="3276600" y="5257800"/>
            <a:ext cx="1066800" cy="2667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6" idx="1"/>
          </p:cNvCxnSpPr>
          <p:nvPr/>
        </p:nvCxnSpPr>
        <p:spPr>
          <a:xfrm>
            <a:off x="3886200" y="3581400"/>
            <a:ext cx="1066800" cy="1143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" idx="0"/>
          </p:cNvCxnSpPr>
          <p:nvPr/>
        </p:nvCxnSpPr>
        <p:spPr>
          <a:xfrm rot="5400000" flipH="1" flipV="1">
            <a:off x="4362450" y="4286250"/>
            <a:ext cx="990600" cy="6477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" idx="0"/>
          </p:cNvCxnSpPr>
          <p:nvPr/>
        </p:nvCxnSpPr>
        <p:spPr>
          <a:xfrm rot="16200000" flipV="1">
            <a:off x="3562350" y="4133850"/>
            <a:ext cx="1143000" cy="8001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" idx="0"/>
          </p:cNvCxnSpPr>
          <p:nvPr/>
        </p:nvCxnSpPr>
        <p:spPr>
          <a:xfrm rot="5400000" flipH="1" flipV="1">
            <a:off x="2990850" y="4057650"/>
            <a:ext cx="838200" cy="6477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/>
              <a:t>Protocols</a:t>
            </a:r>
            <a:r>
              <a:rPr lang="en-US" sz="2800" smtClean="0"/>
              <a:t> describe how hosts interact</a:t>
            </a:r>
          </a:p>
          <a:p>
            <a:r>
              <a:rPr lang="en-US" sz="2800" smtClean="0"/>
              <a:t>Software designed in </a:t>
            </a:r>
            <a:r>
              <a:rPr lang="en-US" sz="2800" b="1" smtClean="0"/>
              <a:t>layers</a:t>
            </a:r>
            <a:endParaRPr lang="en-US" sz="2800" smtClean="0"/>
          </a:p>
          <a:p>
            <a:pPr lvl="1"/>
            <a:r>
              <a:rPr lang="en-US" sz="2400" smtClean="0"/>
              <a:t>Each solves specific task</a:t>
            </a:r>
          </a:p>
          <a:p>
            <a:pPr lvl="1"/>
            <a:r>
              <a:rPr lang="en-US" sz="2400" smtClean="0"/>
              <a:t>Relies on layers underneath</a:t>
            </a:r>
          </a:p>
          <a:p>
            <a:r>
              <a:rPr lang="en-US" sz="2800" smtClean="0"/>
              <a:t>Second layer connects links into a </a:t>
            </a:r>
            <a:r>
              <a:rPr lang="en-US" sz="2800" b="1" smtClean="0"/>
              <a:t>network</a:t>
            </a:r>
          </a:p>
          <a:p>
            <a:pPr lvl="1"/>
            <a:r>
              <a:rPr lang="en-US" sz="2400" smtClean="0"/>
              <a:t>Rules called the</a:t>
            </a:r>
            <a:r>
              <a:rPr lang="en-US" sz="2400" b="1" smtClean="0"/>
              <a:t> Internet 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638800"/>
            <a:ext cx="3886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Link Layer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4800600"/>
            <a:ext cx="38862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?</a:t>
            </a:r>
            <a:endParaRPr 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Protocols</a:t>
            </a:r>
            <a:r>
              <a:rPr lang="en-US" sz="2800" smtClean="0"/>
              <a:t> describe how hosts interact</a:t>
            </a:r>
          </a:p>
          <a:p>
            <a:r>
              <a:rPr lang="en-US" sz="2800" smtClean="0"/>
              <a:t>Software designed in </a:t>
            </a:r>
            <a:r>
              <a:rPr lang="en-US" sz="2800" b="1" smtClean="0"/>
              <a:t>layers</a:t>
            </a:r>
            <a:endParaRPr lang="en-US" sz="2800" smtClean="0"/>
          </a:p>
          <a:p>
            <a:pPr lvl="1"/>
            <a:r>
              <a:rPr lang="en-US" sz="2400" smtClean="0"/>
              <a:t>Each solves specific task</a:t>
            </a:r>
          </a:p>
          <a:p>
            <a:pPr lvl="1"/>
            <a:r>
              <a:rPr lang="en-US" sz="2400" smtClean="0"/>
              <a:t>Relies on layers underneath</a:t>
            </a:r>
          </a:p>
          <a:p>
            <a:r>
              <a:rPr lang="en-US" sz="2800" smtClean="0"/>
              <a:t>Second layer connects links into a </a:t>
            </a:r>
            <a:r>
              <a:rPr lang="en-US" sz="2800" b="1" smtClean="0"/>
              <a:t>network</a:t>
            </a:r>
          </a:p>
          <a:p>
            <a:pPr lvl="1"/>
            <a:r>
              <a:rPr lang="en-US" sz="2400" smtClean="0"/>
              <a:t>Rules called the</a:t>
            </a:r>
            <a:r>
              <a:rPr lang="en-US" sz="2400" b="1" smtClean="0"/>
              <a:t> Internet 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638800"/>
            <a:ext cx="3886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Link Layer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4800600"/>
            <a:ext cx="3886200" cy="838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Network Layer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4495800"/>
            <a:ext cx="3886200" cy="304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?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4419600"/>
            <a:ext cx="388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Switching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On four slips of paper, write the following:</a:t>
            </a:r>
          </a:p>
          <a:p>
            <a:pPr lvl="1"/>
            <a:r>
              <a:rPr lang="en-US" smtClean="0"/>
              <a:t>Name</a:t>
            </a:r>
          </a:p>
          <a:p>
            <a:pPr lvl="1"/>
            <a:r>
              <a:rPr lang="en-US" smtClean="0"/>
              <a:t>Description of seat</a:t>
            </a:r>
          </a:p>
          <a:p>
            <a:pPr lvl="1"/>
            <a:r>
              <a:rPr lang="en-US" smtClean="0"/>
              <a:t>Slip number (i.e., 1-4)</a:t>
            </a:r>
          </a:p>
          <a:p>
            <a:r>
              <a:rPr lang="en-US" smtClean="0"/>
              <a:t>Rules:</a:t>
            </a:r>
          </a:p>
          <a:p>
            <a:pPr lvl="1"/>
            <a:r>
              <a:rPr lang="en-US" smtClean="0"/>
              <a:t>Pass slips to neighbors only</a:t>
            </a:r>
          </a:p>
          <a:p>
            <a:pPr lvl="1"/>
            <a:r>
              <a:rPr lang="en-US" smtClean="0"/>
              <a:t>When you offer a slip to someone who is busy or has hands full, drop it on the ground</a:t>
            </a:r>
          </a:p>
          <a:p>
            <a:pPr lvl="1"/>
            <a:r>
              <a:rPr lang="en-US" smtClean="0"/>
              <a:t>Dropped slips stay on the floor</a:t>
            </a:r>
          </a:p>
          <a:p>
            <a:pPr lvl="1"/>
            <a:r>
              <a:rPr lang="en-US" smtClean="0"/>
              <a:t>Collect your own slips as you receive them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2362200"/>
            <a:ext cx="2793955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/>
            <a:r>
              <a:rPr lang="en-US" smtClean="0">
                <a:latin typeface="Lucida Handwriting" pitchFamily="66" charset="0"/>
                <a:ea typeface="MingLiU_HKSCS" pitchFamily="18" charset="-120"/>
              </a:rPr>
              <a:t>Nick Howe</a:t>
            </a:r>
          </a:p>
          <a:p>
            <a:pPr marL="227013"/>
            <a:endParaRPr lang="en-US">
              <a:latin typeface="Lucida Handwriting" pitchFamily="66" charset="0"/>
              <a:ea typeface="MingLiU_HKSCS" pitchFamily="18" charset="-120"/>
            </a:endParaRPr>
          </a:p>
          <a:p>
            <a:pPr marL="227013"/>
            <a:r>
              <a:rPr lang="en-US" smtClean="0">
                <a:latin typeface="Lucida Handwriting" pitchFamily="66" charset="0"/>
                <a:ea typeface="MingLiU_HKSCS" pitchFamily="18" charset="-120"/>
              </a:rPr>
              <a:t>Third row near </a:t>
            </a:r>
          </a:p>
          <a:p>
            <a:pPr marL="227013"/>
            <a:r>
              <a:rPr lang="en-US" smtClean="0">
                <a:latin typeface="Lucida Handwriting" pitchFamily="66" charset="0"/>
                <a:ea typeface="MingLiU_HKSCS" pitchFamily="18" charset="-120"/>
              </a:rPr>
              <a:t>the whiteboard</a:t>
            </a:r>
          </a:p>
          <a:p>
            <a:pPr marL="227013"/>
            <a:endParaRPr lang="en-US">
              <a:latin typeface="Lucida Handwriting" pitchFamily="66" charset="0"/>
              <a:ea typeface="MingLiU_HKSCS" pitchFamily="18" charset="-120"/>
            </a:endParaRPr>
          </a:p>
          <a:p>
            <a:pPr marL="227013"/>
            <a:r>
              <a:rPr lang="en-US" smtClean="0">
                <a:latin typeface="Lucida Handwriting" pitchFamily="66" charset="0"/>
                <a:ea typeface="MingLiU_HKSCS" pitchFamily="18" charset="-120"/>
              </a:rPr>
              <a:t>Slip #2</a:t>
            </a:r>
            <a:endParaRPr lang="en-US">
              <a:latin typeface="Lucida Handwriting" pitchFamily="66" charset="0"/>
              <a:ea typeface="MingLiU_HKSCS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Switching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smtClean="0"/>
              <a:t>Old telephone network used </a:t>
            </a:r>
            <a:r>
              <a:rPr lang="en-US" b="1" smtClean="0"/>
              <a:t>channel switching:</a:t>
            </a:r>
          </a:p>
          <a:p>
            <a:pPr lvl="1"/>
            <a:r>
              <a:rPr lang="en-US" smtClean="0"/>
              <a:t>Dedicated line end-to-end</a:t>
            </a:r>
          </a:p>
          <a:p>
            <a:pPr lvl="1"/>
            <a:r>
              <a:rPr lang="en-US" smtClean="0"/>
              <a:t>Silence = unused capacity</a:t>
            </a:r>
          </a:p>
          <a:p>
            <a:r>
              <a:rPr lang="en-US" smtClean="0"/>
              <a:t>1960s:  Packet switching</a:t>
            </a:r>
          </a:p>
          <a:p>
            <a:pPr lvl="1"/>
            <a:r>
              <a:rPr lang="en-US" smtClean="0"/>
              <a:t>Shared channels carry mixed data</a:t>
            </a:r>
          </a:p>
          <a:p>
            <a:pPr lvl="1"/>
            <a:r>
              <a:rPr lang="en-US" smtClean="0"/>
              <a:t>Ideas of Paul Baran (Rand) &amp; Leonard Kleinrock (MIT)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00200"/>
            <a:ext cx="24098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657600"/>
            <a:ext cx="14287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801510"/>
            <a:ext cx="1295400" cy="164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Switching on the Internet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Hosts linked by connections</a:t>
            </a:r>
          </a:p>
          <a:p>
            <a:pPr lvl="1"/>
            <a:r>
              <a:rPr lang="en-US" smtClean="0"/>
              <a:t>Many types of hosts</a:t>
            </a:r>
          </a:p>
          <a:p>
            <a:pPr lvl="1"/>
            <a:r>
              <a:rPr lang="en-US" smtClean="0"/>
              <a:t>Many types of connections</a:t>
            </a:r>
          </a:p>
          <a:p>
            <a:pPr lvl="1"/>
            <a:r>
              <a:rPr lang="en-US" smtClean="0"/>
              <a:t>Common routing protocol</a:t>
            </a:r>
          </a:p>
          <a:p>
            <a:r>
              <a:rPr lang="en-US" smtClean="0"/>
              <a:t>Observations</a:t>
            </a:r>
          </a:p>
          <a:p>
            <a:pPr lvl="1"/>
            <a:r>
              <a:rPr lang="en-US" smtClean="0"/>
              <a:t>Real-time &amp; imperfect:  “best effort”</a:t>
            </a:r>
          </a:p>
          <a:p>
            <a:pPr lvl="1"/>
            <a:r>
              <a:rPr lang="en-US" smtClean="0"/>
              <a:t>Local decisions, not global coordination</a:t>
            </a:r>
          </a:p>
          <a:p>
            <a:pPr lvl="1"/>
            <a:r>
              <a:rPr lang="en-US" smtClean="0"/>
              <a:t>Fault tolerant</a:t>
            </a:r>
          </a:p>
          <a:p>
            <a:pPr lvl="1"/>
            <a:r>
              <a:rPr lang="en-US" smtClean="0"/>
              <a:t>Specialization:  backbone, routers, gateways, etc.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400800" y="24607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53200" y="34513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39000" y="18511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6200" y="31465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24800" y="44419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86600" y="29941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0" y="21559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17749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1800" y="16225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42895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5"/>
            <a:endCxn id="9" idx="1"/>
          </p:cNvCxnSpPr>
          <p:nvPr/>
        </p:nvCxnSpPr>
        <p:spPr>
          <a:xfrm rot="16200000" flipH="1">
            <a:off x="6607082" y="2514600"/>
            <a:ext cx="425636" cy="57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7" idx="2"/>
          </p:cNvCxnSpPr>
          <p:nvPr/>
        </p:nvCxnSpPr>
        <p:spPr>
          <a:xfrm>
            <a:off x="7239000" y="3070318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8" idx="0"/>
          </p:cNvCxnSpPr>
          <p:nvPr/>
        </p:nvCxnSpPr>
        <p:spPr>
          <a:xfrm rot="16200000" flipH="1">
            <a:off x="7330982" y="3771900"/>
            <a:ext cx="1165318" cy="17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6"/>
            <a:endCxn id="8" idx="2"/>
          </p:cNvCxnSpPr>
          <p:nvPr/>
        </p:nvCxnSpPr>
        <p:spPr>
          <a:xfrm>
            <a:off x="7162800" y="4365718"/>
            <a:ext cx="762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7"/>
            <a:endCxn id="7" idx="3"/>
          </p:cNvCxnSpPr>
          <p:nvPr/>
        </p:nvCxnSpPr>
        <p:spPr>
          <a:xfrm rot="5400000" flipH="1" flipV="1">
            <a:off x="6911882" y="3505200"/>
            <a:ext cx="1035236" cy="57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7"/>
            <a:endCxn id="9" idx="3"/>
          </p:cNvCxnSpPr>
          <p:nvPr/>
        </p:nvCxnSpPr>
        <p:spPr>
          <a:xfrm rot="5400000" flipH="1" flipV="1">
            <a:off x="6721382" y="3086100"/>
            <a:ext cx="349436" cy="42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0"/>
          </p:cNvCxnSpPr>
          <p:nvPr/>
        </p:nvCxnSpPr>
        <p:spPr>
          <a:xfrm rot="16200000" flipV="1">
            <a:off x="6172200" y="2155918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6"/>
            <a:endCxn id="12" idx="3"/>
          </p:cNvCxnSpPr>
          <p:nvPr/>
        </p:nvCxnSpPr>
        <p:spPr>
          <a:xfrm flipV="1">
            <a:off x="6477000" y="1752600"/>
            <a:ext cx="327118" cy="9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5"/>
            <a:endCxn id="6" idx="2"/>
          </p:cNvCxnSpPr>
          <p:nvPr/>
        </p:nvCxnSpPr>
        <p:spPr>
          <a:xfrm rot="16200000" flipH="1">
            <a:off x="6988082" y="1676400"/>
            <a:ext cx="174718" cy="32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4" idx="7"/>
          </p:cNvCxnSpPr>
          <p:nvPr/>
        </p:nvCxnSpPr>
        <p:spPr>
          <a:xfrm rot="5400000">
            <a:off x="6645182" y="1866900"/>
            <a:ext cx="501836" cy="73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0" idx="3"/>
          </p:cNvCxnSpPr>
          <p:nvPr/>
        </p:nvCxnSpPr>
        <p:spPr>
          <a:xfrm rot="5400000" flipH="1" flipV="1">
            <a:off x="7673882" y="2438400"/>
            <a:ext cx="882836" cy="57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0"/>
            <a:endCxn id="10" idx="3"/>
          </p:cNvCxnSpPr>
          <p:nvPr/>
        </p:nvCxnSpPr>
        <p:spPr>
          <a:xfrm rot="5400000" flipH="1" flipV="1">
            <a:off x="7429500" y="2019300"/>
            <a:ext cx="708118" cy="124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924800" y="16987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1" idx="5"/>
            <a:endCxn id="10" idx="1"/>
          </p:cNvCxnSpPr>
          <p:nvPr/>
        </p:nvCxnSpPr>
        <p:spPr>
          <a:xfrm rot="16200000" flipH="1">
            <a:off x="8054882" y="1828800"/>
            <a:ext cx="349436" cy="34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4"/>
            <a:endCxn id="9" idx="0"/>
          </p:cNvCxnSpPr>
          <p:nvPr/>
        </p:nvCxnSpPr>
        <p:spPr>
          <a:xfrm rot="5400000">
            <a:off x="6743700" y="2422618"/>
            <a:ext cx="990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34400" y="345131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7" idx="6"/>
            <a:endCxn id="48" idx="2"/>
          </p:cNvCxnSpPr>
          <p:nvPr/>
        </p:nvCxnSpPr>
        <p:spPr>
          <a:xfrm>
            <a:off x="7848600" y="3222718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Protocol (IP)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Hosts have a unique </a:t>
            </a:r>
            <a:r>
              <a:rPr lang="en-US" b="1" smtClean="0"/>
              <a:t>IP address</a:t>
            </a:r>
          </a:p>
          <a:p>
            <a:pPr lvl="1"/>
            <a:r>
              <a:rPr lang="en-US" smtClean="0"/>
              <a:t>Four bytes, like this:  131.229.64.1</a:t>
            </a:r>
          </a:p>
          <a:p>
            <a:pPr lvl="1"/>
            <a:r>
              <a:rPr lang="en-US" smtClean="0"/>
              <a:t>Packets specify destination address</a:t>
            </a:r>
          </a:p>
          <a:p>
            <a:pPr lvl="1"/>
            <a:r>
              <a:rPr lang="en-US" smtClean="0"/>
              <a:t>Also give time to live (TTL) = max # hops allowed</a:t>
            </a:r>
          </a:p>
          <a:p>
            <a:r>
              <a:rPr lang="en-US" smtClean="0"/>
              <a:t>Routers keep tables of forwarding addresses</a:t>
            </a:r>
          </a:p>
          <a:p>
            <a:pPr lvl="1"/>
            <a:r>
              <a:rPr lang="en-US" smtClean="0"/>
              <a:t>Compared with neighbors every ~30 seconds</a:t>
            </a:r>
          </a:p>
          <a:p>
            <a:pPr lvl="1"/>
            <a:r>
              <a:rPr lang="en-US" smtClean="0"/>
              <a:t>Unresponsive neighbors dropped from table</a:t>
            </a:r>
          </a:p>
          <a:p>
            <a:pPr lvl="1"/>
            <a:r>
              <a:rPr lang="en-US" smtClean="0"/>
              <a:t>Packets may be wrapped in a </a:t>
            </a:r>
            <a:r>
              <a:rPr lang="en-US" b="1" smtClean="0"/>
              <a:t>frame</a:t>
            </a:r>
            <a:r>
              <a:rPr lang="en-US" smtClean="0"/>
              <a:t> for each hop</a:t>
            </a:r>
          </a:p>
          <a:p>
            <a:pPr lvl="2">
              <a:buNone/>
            </a:pPr>
            <a:r>
              <a:rPr lang="en-US" smtClean="0"/>
              <a:t>(Allows for different local transfer protocols)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20974534">
            <a:off x="6418252" y="1056663"/>
            <a:ext cx="2581604" cy="1828800"/>
            <a:chOff x="6609030" y="990600"/>
            <a:chExt cx="2581604" cy="1828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09030" y="990600"/>
              <a:ext cx="253497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7848600" y="1719590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To:  131.229.103.27</a:t>
              </a:r>
              <a:endParaRPr lang="en-US" sz="11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48600" y="1888495"/>
              <a:ext cx="1342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From:  131.229.64.1</a:t>
              </a:r>
              <a:endParaRPr lang="en-US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48600" y="2057400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TTL: 24</a:t>
              </a:r>
              <a:endParaRPr 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1219200"/>
              <a:ext cx="1066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veliteupurusbibendumveleuismodorcipellentesque.Morbiacorciaelitpharetraconvallis.Vestibulum at mi eu odio elementumullamcorpernonecarcu.Aeneannonrisusnisi.Donecquislectusod</a:t>
              </a:r>
              <a:endParaRPr lang="en-US" sz="90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4600" y="586740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smtClean="0"/>
                        <a:t>Address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Forwarding Destination</a:t>
                      </a:r>
                      <a:endParaRPr lang="en-US" sz="12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smtClean="0"/>
                        <a:t>131.229.X.X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131.229.64.1</a:t>
                      </a:r>
                      <a:endParaRPr lang="en-US" sz="12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smtClean="0"/>
                        <a:t>128.119.X.X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128.119.2.249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smtClean="0"/>
                        <a:t>148.85.136.X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148.85.34.9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600" y="6248400"/>
            <a:ext cx="14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Routing table: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688</Words>
  <Application>Microsoft Macintosh PowerPoint</Application>
  <PresentationFormat>On-screen Show (4:3)</PresentationFormat>
  <Paragraphs>146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Internet Protocol</vt:lpstr>
      <vt:lpstr>What is the Internet?</vt:lpstr>
      <vt:lpstr>Internet Hardware</vt:lpstr>
      <vt:lpstr>Internet Software</vt:lpstr>
      <vt:lpstr>Internet Software</vt:lpstr>
      <vt:lpstr>Packet Switching Demo</vt:lpstr>
      <vt:lpstr>Packet Switching</vt:lpstr>
      <vt:lpstr>Packet Switching on the Internet</vt:lpstr>
      <vt:lpstr>Internet Protocol (IP)</vt:lpstr>
      <vt:lpstr>Growth of Internet Infrastructure</vt:lpstr>
      <vt:lpstr>Activities</vt:lpstr>
      <vt:lpstr>Address Availability</vt:lpstr>
      <vt:lpstr>(Partial) Solution #1:  DHCP  </vt:lpstr>
      <vt:lpstr>Solution #1:  DHCP + NAT </vt:lpstr>
      <vt:lpstr>Solution #2:  IPv6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nhowe</dc:creator>
  <cp:lastModifiedBy>Sadi Evren SEKER</cp:lastModifiedBy>
  <cp:revision>80</cp:revision>
  <dcterms:created xsi:type="dcterms:W3CDTF">2010-10-25T20:15:30Z</dcterms:created>
  <dcterms:modified xsi:type="dcterms:W3CDTF">2016-09-14T14:46:52Z</dcterms:modified>
</cp:coreProperties>
</file>