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79" r:id="rId4"/>
    <p:sldId id="280" r:id="rId5"/>
    <p:sldId id="281" r:id="rId6"/>
    <p:sldId id="282" r:id="rId7"/>
    <p:sldId id="283" r:id="rId8"/>
    <p:sldId id="260" r:id="rId9"/>
    <p:sldId id="276" r:id="rId10"/>
    <p:sldId id="271" r:id="rId11"/>
    <p:sldId id="277" r:id="rId12"/>
    <p:sldId id="272" r:id="rId13"/>
    <p:sldId id="278" r:id="rId14"/>
    <p:sldId id="257" r:id="rId15"/>
    <p:sldId id="258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7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13211-3396-4DE2-B68D-387C1FC4534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8DA4-1ACF-409D-A0CA-BA8BADED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192.168.X.X</a:t>
            </a:r>
            <a:r>
              <a:rPr lang="en-US" smtClean="0"/>
              <a:t>, 10.X.X.X, 172.16.0.0-172.31.255.255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C9405-4CE3-4081-99D7-8249EA50C09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9BB6-8210-408D-B752-B4D2BB198B3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athsisfun.com/binary-decimal-hexadecimal-conver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smith.edu/~nhowe/teaching/csc102/Labs/traceroute.html" TargetMode="External"/><Relationship Id="rId2" Type="http://schemas.openxmlformats.org/officeDocument/2006/relationships/hyperlink" Target="http://maven.smith.edu/~nhowe/teaching/csc102/Labs/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Protocol</a:t>
            </a:r>
            <a:br>
              <a:rPr lang="en-US" dirty="0"/>
            </a:br>
            <a:r>
              <a:rPr lang="en-US" dirty="0"/>
              <a:t>&amp; Domain N</a:t>
            </a:r>
            <a:r>
              <a:rPr lang="en-US" dirty="0" smtClean="0"/>
              <a:t>ame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102 Lecture </a:t>
            </a:r>
            <a:r>
              <a:rPr lang="en-US" dirty="0" smtClean="0"/>
              <a:t>2b</a:t>
            </a:r>
            <a:endParaRPr lang="en-US" dirty="0" smtClean="0"/>
          </a:p>
          <a:p>
            <a:r>
              <a:rPr lang="en-US" dirty="0" smtClean="0"/>
              <a:t>Nicholas R. Howe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Name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DNS servers respond to request for IP addresses</a:t>
            </a:r>
          </a:p>
          <a:p>
            <a:r>
              <a:rPr lang="en-US" sz="2800" smtClean="0"/>
              <a:t>Local DNS caches results from authoritative servers</a:t>
            </a:r>
          </a:p>
          <a:p>
            <a:r>
              <a:rPr lang="en-US" sz="2800" smtClean="0"/>
              <a:t>Lab:  nslookup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5943600" y="3618131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 nameserver</a:t>
            </a:r>
          </a:p>
          <a:p>
            <a:pPr algn="ctr"/>
            <a:r>
              <a:rPr lang="en-US" smtClean="0"/>
              <a:t>[198.41.0.4]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303931"/>
            <a:ext cx="16002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mtClean="0"/>
              <a:t>Local DNS</a:t>
            </a:r>
          </a:p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43600" y="4648200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.org nameserver</a:t>
            </a:r>
          </a:p>
          <a:p>
            <a:pPr algn="ctr"/>
            <a:r>
              <a:rPr lang="en-US" smtClean="0"/>
              <a:t>[204.74.112.1]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2200" y="3124200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Authoritative Sources</a:t>
            </a:r>
            <a:endParaRPr lang="en-US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4343400"/>
            <a:ext cx="72596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228600" y="3200400"/>
            <a:ext cx="2971800" cy="841248"/>
          </a:xfrm>
          <a:prstGeom prst="cloudCallout">
            <a:avLst>
              <a:gd name="adj1" fmla="val -30357"/>
              <a:gd name="adj2" fmla="val 8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“Where’s en.wikipedia.org?”</a:t>
            </a:r>
          </a:p>
        </p:txBody>
      </p:sp>
      <p:sp>
        <p:nvSpPr>
          <p:cNvPr id="27" name="Freeform 26"/>
          <p:cNvSpPr/>
          <p:nvPr/>
        </p:nvSpPr>
        <p:spPr>
          <a:xfrm>
            <a:off x="3058886" y="3850359"/>
            <a:ext cx="2884714" cy="5842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76600" y="3886200"/>
            <a:ext cx="1143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990600" y="4419600"/>
            <a:ext cx="457200" cy="1270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058886" y="3857617"/>
            <a:ext cx="2884714" cy="8708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0" y="4728475"/>
            <a:ext cx="2895600" cy="148326"/>
          </a:xfrm>
          <a:custGeom>
            <a:avLst/>
            <a:gdLst>
              <a:gd name="connsiteX0" fmla="*/ 0 w 2275114"/>
              <a:gd name="connsiteY0" fmla="*/ 0 h 197757"/>
              <a:gd name="connsiteX1" fmla="*/ 1186543 w 2275114"/>
              <a:gd name="connsiteY1" fmla="*/ 185057 h 197757"/>
              <a:gd name="connsiteX2" fmla="*/ 2275114 w 2275114"/>
              <a:gd name="connsiteY2" fmla="*/ 76200 h 19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197757">
                <a:moveTo>
                  <a:pt x="0" y="0"/>
                </a:moveTo>
                <a:cubicBezTo>
                  <a:pt x="403678" y="86178"/>
                  <a:pt x="807357" y="172357"/>
                  <a:pt x="1186543" y="185057"/>
                </a:cubicBezTo>
                <a:cubicBezTo>
                  <a:pt x="1565729" y="197757"/>
                  <a:pt x="1920421" y="136978"/>
                  <a:pt x="2275114" y="76200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9600" y="4227731"/>
            <a:ext cx="3048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204.74.112.1”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76600" y="4724400"/>
            <a:ext cx="22098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“wikipedia.org?”</a:t>
            </a:r>
            <a:endParaRPr 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Name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DNS servers respond to request for IP addresses</a:t>
            </a:r>
          </a:p>
          <a:p>
            <a:r>
              <a:rPr lang="en-US" sz="2800" smtClean="0"/>
              <a:t>Local DNS caches results from authoritative servers</a:t>
            </a:r>
          </a:p>
          <a:p>
            <a:r>
              <a:rPr lang="en-US" sz="2800" smtClean="0"/>
              <a:t>Lab:  nslookup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5943600" y="3618131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 nameserver</a:t>
            </a:r>
          </a:p>
          <a:p>
            <a:pPr algn="ctr"/>
            <a:r>
              <a:rPr lang="en-US" smtClean="0"/>
              <a:t>[198.41.0.4]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303931"/>
            <a:ext cx="16002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mtClean="0"/>
              <a:t>Local DNS</a:t>
            </a:r>
          </a:p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43600" y="4648200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.org nameserver</a:t>
            </a:r>
          </a:p>
          <a:p>
            <a:pPr algn="ctr"/>
            <a:r>
              <a:rPr lang="en-US" smtClean="0"/>
              <a:t>[204.74.112.1]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2200" y="3124200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Authoritative Sources</a:t>
            </a:r>
            <a:endParaRPr lang="en-US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4343400"/>
            <a:ext cx="72596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228600" y="3200400"/>
            <a:ext cx="2971800" cy="841248"/>
          </a:xfrm>
          <a:prstGeom prst="cloudCallout">
            <a:avLst>
              <a:gd name="adj1" fmla="val -30357"/>
              <a:gd name="adj2" fmla="val 8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“Where’s en.wikipedia.org?”</a:t>
            </a:r>
          </a:p>
        </p:txBody>
      </p:sp>
      <p:sp>
        <p:nvSpPr>
          <p:cNvPr id="27" name="Freeform 26"/>
          <p:cNvSpPr/>
          <p:nvPr/>
        </p:nvSpPr>
        <p:spPr>
          <a:xfrm>
            <a:off x="3058886" y="3850359"/>
            <a:ext cx="2884714" cy="5842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76600" y="3886200"/>
            <a:ext cx="1143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990600" y="4419600"/>
            <a:ext cx="457200" cy="1270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058886" y="3857617"/>
            <a:ext cx="2884714" cy="8708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0" y="4728475"/>
            <a:ext cx="2895600" cy="148326"/>
          </a:xfrm>
          <a:custGeom>
            <a:avLst/>
            <a:gdLst>
              <a:gd name="connsiteX0" fmla="*/ 0 w 2275114"/>
              <a:gd name="connsiteY0" fmla="*/ 0 h 197757"/>
              <a:gd name="connsiteX1" fmla="*/ 1186543 w 2275114"/>
              <a:gd name="connsiteY1" fmla="*/ 185057 h 197757"/>
              <a:gd name="connsiteX2" fmla="*/ 2275114 w 2275114"/>
              <a:gd name="connsiteY2" fmla="*/ 76200 h 19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197757">
                <a:moveTo>
                  <a:pt x="0" y="0"/>
                </a:moveTo>
                <a:cubicBezTo>
                  <a:pt x="403678" y="86178"/>
                  <a:pt x="807357" y="172357"/>
                  <a:pt x="1186543" y="185057"/>
                </a:cubicBezTo>
                <a:cubicBezTo>
                  <a:pt x="1565729" y="197757"/>
                  <a:pt x="1920421" y="136978"/>
                  <a:pt x="2275114" y="76200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9600" y="4227731"/>
            <a:ext cx="3048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204.74.112.1”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76600" y="4724400"/>
            <a:ext cx="22098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“wikipedia.org?”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5715000"/>
            <a:ext cx="264521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wikipedia.org nameserver</a:t>
            </a:r>
          </a:p>
          <a:p>
            <a:pPr algn="ctr"/>
            <a:r>
              <a:rPr lang="en-US" smtClean="0"/>
              <a:t>[207.142.131.234]</a:t>
            </a:r>
          </a:p>
        </p:txBody>
      </p:sp>
      <p:sp>
        <p:nvSpPr>
          <p:cNvPr id="18" name="Freeform 17"/>
          <p:cNvSpPr/>
          <p:nvPr/>
        </p:nvSpPr>
        <p:spPr>
          <a:xfrm>
            <a:off x="3048000" y="4804674"/>
            <a:ext cx="2895600" cy="671285"/>
          </a:xfrm>
          <a:custGeom>
            <a:avLst/>
            <a:gdLst>
              <a:gd name="connsiteX0" fmla="*/ 2275114 w 2275114"/>
              <a:gd name="connsiteY0" fmla="*/ 0 h 671285"/>
              <a:gd name="connsiteX1" fmla="*/ 1545771 w 2275114"/>
              <a:gd name="connsiteY1" fmla="*/ 642257 h 671285"/>
              <a:gd name="connsiteX2" fmla="*/ 0 w 2275114"/>
              <a:gd name="connsiteY2" fmla="*/ 174171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671285">
                <a:moveTo>
                  <a:pt x="2275114" y="0"/>
                </a:moveTo>
                <a:cubicBezTo>
                  <a:pt x="2100035" y="306614"/>
                  <a:pt x="1924957" y="613229"/>
                  <a:pt x="1545771" y="642257"/>
                </a:cubicBezTo>
                <a:cubicBezTo>
                  <a:pt x="1166585" y="671285"/>
                  <a:pt x="583292" y="422728"/>
                  <a:pt x="0" y="174171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37114" y="4967960"/>
            <a:ext cx="2906486" cy="1055914"/>
          </a:xfrm>
          <a:custGeom>
            <a:avLst/>
            <a:gdLst>
              <a:gd name="connsiteX0" fmla="*/ 0 w 2296886"/>
              <a:gd name="connsiteY0" fmla="*/ 0 h 1055914"/>
              <a:gd name="connsiteX1" fmla="*/ 696686 w 2296886"/>
              <a:gd name="connsiteY1" fmla="*/ 816428 h 1055914"/>
              <a:gd name="connsiteX2" fmla="*/ 2296886 w 2296886"/>
              <a:gd name="connsiteY2" fmla="*/ 1055914 h 105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6886" h="1055914">
                <a:moveTo>
                  <a:pt x="0" y="0"/>
                </a:moveTo>
                <a:cubicBezTo>
                  <a:pt x="156936" y="320221"/>
                  <a:pt x="313872" y="640442"/>
                  <a:pt x="696686" y="816428"/>
                </a:cubicBezTo>
                <a:cubicBezTo>
                  <a:pt x="1079500" y="992414"/>
                  <a:pt x="2296886" y="1055914"/>
                  <a:pt x="2296886" y="1055914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95800" y="5294531"/>
            <a:ext cx="29718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207.142.131.234”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3200" y="5638800"/>
            <a:ext cx="2667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“en.wikipedia.org?”</a:t>
            </a:r>
            <a:endParaRPr 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 flipV="1">
            <a:off x="914400" y="4571999"/>
            <a:ext cx="979714" cy="6422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905000" y="5225143"/>
            <a:ext cx="4038600" cy="1231900"/>
          </a:xfrm>
          <a:custGeom>
            <a:avLst/>
            <a:gdLst>
              <a:gd name="connsiteX0" fmla="*/ 4038600 w 4038600"/>
              <a:gd name="connsiteY0" fmla="*/ 794657 h 1231900"/>
              <a:gd name="connsiteX1" fmla="*/ 1709057 w 4038600"/>
              <a:gd name="connsiteY1" fmla="*/ 1099457 h 1231900"/>
              <a:gd name="connsiteX2" fmla="*/ 0 w 4038600"/>
              <a:gd name="connsiteY2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8600" h="1231900">
                <a:moveTo>
                  <a:pt x="4038600" y="794657"/>
                </a:moveTo>
                <a:cubicBezTo>
                  <a:pt x="3210378" y="1013278"/>
                  <a:pt x="2382157" y="1231900"/>
                  <a:pt x="1709057" y="1099457"/>
                </a:cubicBezTo>
                <a:cubicBezTo>
                  <a:pt x="1035957" y="967014"/>
                  <a:pt x="161471" y="127000"/>
                  <a:pt x="0" y="0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Name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DNS servers respond to request for IP addresses</a:t>
            </a:r>
          </a:p>
          <a:p>
            <a:r>
              <a:rPr lang="en-US" sz="2800" smtClean="0"/>
              <a:t>Local DNS caches results from authoritative servers</a:t>
            </a:r>
          </a:p>
          <a:p>
            <a:r>
              <a:rPr lang="en-US" sz="2800" smtClean="0"/>
              <a:t>Lab:  nslookup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5943600" y="3618131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 nameserver</a:t>
            </a:r>
          </a:p>
          <a:p>
            <a:pPr algn="ctr"/>
            <a:r>
              <a:rPr lang="en-US" smtClean="0"/>
              <a:t>[198.41.0.4]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303931"/>
            <a:ext cx="16002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mtClean="0"/>
              <a:t>Local DNS</a:t>
            </a:r>
          </a:p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43600" y="4648200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.org nameserver</a:t>
            </a:r>
          </a:p>
          <a:p>
            <a:pPr algn="ctr"/>
            <a:r>
              <a:rPr lang="en-US" smtClean="0"/>
              <a:t>[204.74.112.1]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5715000"/>
            <a:ext cx="264521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wikipedia.org nameserver</a:t>
            </a:r>
          </a:p>
          <a:p>
            <a:pPr algn="ctr"/>
            <a:r>
              <a:rPr lang="en-US" smtClean="0"/>
              <a:t>[207.142.131.234]</a:t>
            </a:r>
          </a:p>
        </p:txBody>
      </p:sp>
      <p:sp>
        <p:nvSpPr>
          <p:cNvPr id="16" name="Freeform 15"/>
          <p:cNvSpPr/>
          <p:nvPr/>
        </p:nvSpPr>
        <p:spPr>
          <a:xfrm>
            <a:off x="3058886" y="3850359"/>
            <a:ext cx="2884714" cy="5842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58886" y="3857617"/>
            <a:ext cx="2884714" cy="8708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48000" y="4728475"/>
            <a:ext cx="2895600" cy="148326"/>
          </a:xfrm>
          <a:custGeom>
            <a:avLst/>
            <a:gdLst>
              <a:gd name="connsiteX0" fmla="*/ 0 w 2275114"/>
              <a:gd name="connsiteY0" fmla="*/ 0 h 197757"/>
              <a:gd name="connsiteX1" fmla="*/ 1186543 w 2275114"/>
              <a:gd name="connsiteY1" fmla="*/ 185057 h 197757"/>
              <a:gd name="connsiteX2" fmla="*/ 2275114 w 2275114"/>
              <a:gd name="connsiteY2" fmla="*/ 76200 h 19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197757">
                <a:moveTo>
                  <a:pt x="0" y="0"/>
                </a:moveTo>
                <a:cubicBezTo>
                  <a:pt x="403678" y="86178"/>
                  <a:pt x="807357" y="172357"/>
                  <a:pt x="1186543" y="185057"/>
                </a:cubicBezTo>
                <a:cubicBezTo>
                  <a:pt x="1565729" y="197757"/>
                  <a:pt x="1920421" y="136978"/>
                  <a:pt x="2275114" y="76200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048000" y="4804674"/>
            <a:ext cx="2895600" cy="671285"/>
          </a:xfrm>
          <a:custGeom>
            <a:avLst/>
            <a:gdLst>
              <a:gd name="connsiteX0" fmla="*/ 2275114 w 2275114"/>
              <a:gd name="connsiteY0" fmla="*/ 0 h 671285"/>
              <a:gd name="connsiteX1" fmla="*/ 1545771 w 2275114"/>
              <a:gd name="connsiteY1" fmla="*/ 642257 h 671285"/>
              <a:gd name="connsiteX2" fmla="*/ 0 w 2275114"/>
              <a:gd name="connsiteY2" fmla="*/ 174171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671285">
                <a:moveTo>
                  <a:pt x="2275114" y="0"/>
                </a:moveTo>
                <a:cubicBezTo>
                  <a:pt x="2100035" y="306614"/>
                  <a:pt x="1924957" y="613229"/>
                  <a:pt x="1545771" y="642257"/>
                </a:cubicBezTo>
                <a:cubicBezTo>
                  <a:pt x="1166585" y="671285"/>
                  <a:pt x="583292" y="422728"/>
                  <a:pt x="0" y="174171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37114" y="4967960"/>
            <a:ext cx="2906486" cy="1055914"/>
          </a:xfrm>
          <a:custGeom>
            <a:avLst/>
            <a:gdLst>
              <a:gd name="connsiteX0" fmla="*/ 0 w 2296886"/>
              <a:gd name="connsiteY0" fmla="*/ 0 h 1055914"/>
              <a:gd name="connsiteX1" fmla="*/ 696686 w 2296886"/>
              <a:gd name="connsiteY1" fmla="*/ 816428 h 1055914"/>
              <a:gd name="connsiteX2" fmla="*/ 2296886 w 2296886"/>
              <a:gd name="connsiteY2" fmla="*/ 1055914 h 105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6886" h="1055914">
                <a:moveTo>
                  <a:pt x="0" y="0"/>
                </a:moveTo>
                <a:cubicBezTo>
                  <a:pt x="156936" y="320221"/>
                  <a:pt x="313872" y="640442"/>
                  <a:pt x="696686" y="816428"/>
                </a:cubicBezTo>
                <a:cubicBezTo>
                  <a:pt x="1079500" y="992414"/>
                  <a:pt x="2296886" y="1055914"/>
                  <a:pt x="2296886" y="1055914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4227731"/>
            <a:ext cx="3048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204.74.112.1”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5800" y="5294531"/>
            <a:ext cx="29718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207.142.131.234”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76600" y="3886200"/>
            <a:ext cx="1143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76600" y="4724400"/>
            <a:ext cx="22098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“wikipedia.org?”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43200" y="5638800"/>
            <a:ext cx="2667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“en.wikipedia.org?”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57400" y="6172200"/>
            <a:ext cx="3429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“It’s at 207.142.131.234”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200" y="3124200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Authoritative Sources</a:t>
            </a:r>
            <a:endParaRPr lang="en-US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4343400"/>
            <a:ext cx="72596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990600" y="4419600"/>
            <a:ext cx="457200" cy="1270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228600" y="3200400"/>
            <a:ext cx="2971800" cy="841248"/>
          </a:xfrm>
          <a:prstGeom prst="cloudCallout">
            <a:avLst>
              <a:gd name="adj1" fmla="val -30357"/>
              <a:gd name="adj2" fmla="val 8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“Where’s en.wikipedia.org?”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Name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DNS servers respond to request for IP addresses</a:t>
            </a:r>
          </a:p>
          <a:p>
            <a:r>
              <a:rPr lang="en-US" sz="2800" smtClean="0"/>
              <a:t>Local DNS caches results from authoritative servers</a:t>
            </a:r>
          </a:p>
          <a:p>
            <a:r>
              <a:rPr lang="en-US" sz="2800" smtClean="0"/>
              <a:t>Lab:  nslookup</a:t>
            </a:r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1447800" y="4303931"/>
            <a:ext cx="16002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mtClean="0"/>
              <a:t>Local DNS</a:t>
            </a:r>
          </a:p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8600" y="4343400"/>
            <a:ext cx="72596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152400" y="5562600"/>
            <a:ext cx="2971800" cy="841248"/>
          </a:xfrm>
          <a:prstGeom prst="cloudCallout">
            <a:avLst>
              <a:gd name="adj1" fmla="val -28892"/>
              <a:gd name="adj2" fmla="val -87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“Where’s en.wikipedia.org?”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4812268"/>
            <a:ext cx="895886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 2</a:t>
            </a:r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66800" y="4953000"/>
            <a:ext cx="381000" cy="1850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143000" y="4876800"/>
            <a:ext cx="304800" cy="152400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66800" y="5105400"/>
            <a:ext cx="3429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“It’s at 207.142.131.234”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3600" y="3618131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 nameserver</a:t>
            </a:r>
          </a:p>
          <a:p>
            <a:pPr algn="ctr"/>
            <a:r>
              <a:rPr lang="en-US" smtClean="0"/>
              <a:t>[198.41.0.4]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43600" y="4648200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.org nameserver</a:t>
            </a:r>
          </a:p>
          <a:p>
            <a:pPr algn="ctr"/>
            <a:r>
              <a:rPr lang="en-US" smtClean="0"/>
              <a:t>[204.74.112.1]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3600" y="5715000"/>
            <a:ext cx="264521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wikipedia.org nameserver</a:t>
            </a:r>
          </a:p>
          <a:p>
            <a:pPr algn="ctr"/>
            <a:r>
              <a:rPr lang="en-US" smtClean="0"/>
              <a:t>[207.142.131.234]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72200" y="3124200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Authoritative Sources</a:t>
            </a:r>
            <a:endParaRPr lang="en-US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Governance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Early Internet developed by small group of interested parties</a:t>
            </a:r>
          </a:p>
          <a:p>
            <a:pPr lvl="1"/>
            <a:r>
              <a:rPr lang="en-US" smtClean="0"/>
              <a:t>Example:  one man in charge of domain names!</a:t>
            </a:r>
          </a:p>
          <a:p>
            <a:pPr lvl="1"/>
            <a:r>
              <a:rPr lang="en-US" smtClean="0"/>
              <a:t>Government funded but gave little direction</a:t>
            </a:r>
          </a:p>
          <a:p>
            <a:pPr lvl="1"/>
            <a:r>
              <a:rPr lang="en-US" smtClean="0"/>
              <a:t>Mostly US control</a:t>
            </a:r>
          </a:p>
          <a:p>
            <a:r>
              <a:rPr lang="en-US" smtClean="0"/>
              <a:t>With growth, pressure for more formal system</a:t>
            </a:r>
          </a:p>
          <a:p>
            <a:pPr lvl="1"/>
            <a:r>
              <a:rPr lang="en-US" smtClean="0"/>
              <a:t>Technical development</a:t>
            </a:r>
          </a:p>
          <a:p>
            <a:pPr lvl="1"/>
            <a:r>
              <a:rPr lang="en-US" smtClean="0"/>
              <a:t>Policy development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2000" y="4800600"/>
            <a:ext cx="148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2400" y="4800600"/>
            <a:ext cx="14701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0" y="6604084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Vint Cerf &amp; Bob Kahn</a:t>
            </a: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324600" y="6604084"/>
            <a:ext cx="7344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Jon Postel</a:t>
            </a:r>
            <a:endParaRPr lang="en-US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/>
          <a:p>
            <a:r>
              <a:rPr lang="en-US" smtClean="0"/>
              <a:t>Technical Development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Standards developed through RFC process</a:t>
            </a:r>
          </a:p>
          <a:p>
            <a:pPr lvl="1"/>
            <a:r>
              <a:rPr lang="en-US" smtClean="0"/>
              <a:t>RFC = Request For Comment</a:t>
            </a:r>
          </a:p>
          <a:p>
            <a:pPr lvl="1"/>
            <a:r>
              <a:rPr lang="en-US" smtClean="0"/>
              <a:t>Initial drafts revised using community feedback</a:t>
            </a:r>
          </a:p>
          <a:p>
            <a:pPr lvl="1"/>
            <a:r>
              <a:rPr lang="en-US" smtClean="0"/>
              <a:t>After consensus, are </a:t>
            </a:r>
            <a:r>
              <a:rPr lang="en-US" b="1" smtClean="0"/>
              <a:t>adopted</a:t>
            </a:r>
            <a:r>
              <a:rPr lang="en-US" smtClean="0"/>
              <a:t> as standard</a:t>
            </a:r>
          </a:p>
          <a:p>
            <a:r>
              <a:rPr lang="en-US" smtClean="0"/>
              <a:t>Began as informal, academic process</a:t>
            </a:r>
          </a:p>
          <a:p>
            <a:r>
              <a:rPr lang="en-US" smtClean="0"/>
              <a:t>Now overseen by IETF/IESG (Internet Engineering Task Force/Steering Group)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5334000"/>
            <a:ext cx="2667000" cy="140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7475" y="152400"/>
            <a:ext cx="26765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Policy &amp; Administration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ICANN formed 1998</a:t>
            </a:r>
          </a:p>
          <a:p>
            <a:r>
              <a:rPr lang="en-US" smtClean="0"/>
              <a:t>IANA contracts with private registrars</a:t>
            </a:r>
          </a:p>
          <a:p>
            <a:r>
              <a:rPr lang="en-US" smtClean="0"/>
              <a:t>IP addresses:  5 regional internet registries</a:t>
            </a:r>
          </a:p>
          <a:p>
            <a:r>
              <a:rPr lang="en-US" smtClean="0"/>
              <a:t>Domain names:  contractors run Network Information Centers</a:t>
            </a:r>
          </a:p>
          <a:p>
            <a:r>
              <a:rPr lang="en-US" smtClean="0"/>
              <a:t>Retail registrars file with NIC for each domain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0" y="1524000"/>
            <a:ext cx="2209799" cy="1200329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ICANN</a:t>
            </a:r>
          </a:p>
          <a:p>
            <a:pPr algn="ctr"/>
            <a:r>
              <a:rPr lang="en-US" sz="1200" dirty="0" smtClean="0"/>
              <a:t>International </a:t>
            </a:r>
            <a:r>
              <a:rPr lang="en-US" sz="1200" dirty="0" smtClean="0"/>
              <a:t>Corporation for Assigned Names and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1" y="2971800"/>
            <a:ext cx="1447799" cy="1138773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/>
              <a:t>IANA</a:t>
            </a:r>
            <a:endParaRPr lang="en-US" sz="4800" smtClean="0"/>
          </a:p>
          <a:p>
            <a:pPr algn="ctr"/>
            <a:r>
              <a:rPr lang="en-US" sz="1200" smtClean="0"/>
              <a:t>Internet Assigned Numbers Authority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5791200"/>
            <a:ext cx="152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 Name Registrar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1400" y="5791200"/>
            <a:ext cx="152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 Name Registrar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4343400"/>
            <a:ext cx="1219200" cy="1077218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RIR</a:t>
            </a:r>
          </a:p>
          <a:p>
            <a:pPr algn="ctr"/>
            <a:r>
              <a:rPr lang="en-US" sz="1200" smtClean="0"/>
              <a:t>Regional Internet Registry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4343400"/>
            <a:ext cx="1447800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NIC</a:t>
            </a:r>
          </a:p>
          <a:p>
            <a:pPr algn="ctr"/>
            <a:r>
              <a:rPr lang="en-US" sz="1200" smtClean="0"/>
              <a:t>Network Information Center</a:t>
            </a:r>
          </a:p>
        </p:txBody>
      </p: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 rot="16200000" flipH="1">
            <a:off x="6315165" y="2848063"/>
            <a:ext cx="2474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8" idx="0"/>
          </p:cNvCxnSpPr>
          <p:nvPr/>
        </p:nvCxnSpPr>
        <p:spPr>
          <a:xfrm rot="5400000">
            <a:off x="5960538" y="3865036"/>
            <a:ext cx="232827" cy="72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9" idx="0"/>
          </p:cNvCxnSpPr>
          <p:nvPr/>
        </p:nvCxnSpPr>
        <p:spPr>
          <a:xfrm rot="16200000" flipH="1">
            <a:off x="6741587" y="3807886"/>
            <a:ext cx="23282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  <a:endCxn id="6" idx="0"/>
          </p:cNvCxnSpPr>
          <p:nvPr/>
        </p:nvCxnSpPr>
        <p:spPr>
          <a:xfrm rot="5400000">
            <a:off x="6729859" y="5243959"/>
            <a:ext cx="370582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7" idx="0"/>
          </p:cNvCxnSpPr>
          <p:nvPr/>
        </p:nvCxnSpPr>
        <p:spPr>
          <a:xfrm rot="16200000" flipH="1">
            <a:off x="7529959" y="5167759"/>
            <a:ext cx="370582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Packet Specifics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Header</a:t>
            </a:r>
            <a:r>
              <a:rPr lang="en-US" dirty="0" smtClean="0"/>
              <a:t> is usually 20 bytes long</a:t>
            </a:r>
          </a:p>
          <a:p>
            <a:pPr lvl="1"/>
            <a:r>
              <a:rPr lang="en-US" dirty="0" smtClean="0"/>
              <a:t>160 bits</a:t>
            </a:r>
          </a:p>
          <a:p>
            <a:pPr lvl="1"/>
            <a:r>
              <a:rPr lang="en-US" dirty="0" smtClean="0"/>
              <a:t>40 hexadecimal digits</a:t>
            </a:r>
          </a:p>
          <a:p>
            <a:r>
              <a:rPr lang="en-US" dirty="0" smtClean="0"/>
              <a:t>Split </a:t>
            </a:r>
            <a:r>
              <a:rPr lang="en-US" smtClean="0"/>
              <a:t>into </a:t>
            </a:r>
            <a:r>
              <a:rPr lang="en-US" smtClean="0"/>
              <a:t>data fields </a:t>
            </a:r>
            <a:r>
              <a:rPr lang="en-US" dirty="0" smtClean="0"/>
              <a:t>of varying length</a:t>
            </a:r>
          </a:p>
          <a:p>
            <a:pPr lvl="1"/>
            <a:r>
              <a:rPr lang="en-US" dirty="0" smtClean="0"/>
              <a:t>TTL is bits 64-71</a:t>
            </a:r>
          </a:p>
          <a:p>
            <a:pPr lvl="1"/>
            <a:r>
              <a:rPr lang="en-US" dirty="0" smtClean="0"/>
              <a:t>Source IP is 96-127</a:t>
            </a:r>
          </a:p>
          <a:p>
            <a:pPr lvl="1"/>
            <a:r>
              <a:rPr lang="en-US" dirty="0" smtClean="0"/>
              <a:t>Destination IP is 128-159</a:t>
            </a:r>
          </a:p>
          <a:p>
            <a:r>
              <a:rPr lang="en-US" dirty="0" smtClean="0">
                <a:hlinkClick r:id="rId2"/>
              </a:rPr>
              <a:t>Converter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495800"/>
            <a:ext cx="365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4" cstate="print"/>
          <a:srcRect l="36201" t="33064" r="42079" b="53710"/>
          <a:stretch>
            <a:fillRect/>
          </a:stretch>
        </p:blipFill>
        <p:spPr bwMode="auto">
          <a:xfrm>
            <a:off x="6629400" y="1600200"/>
            <a:ext cx="457200" cy="457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77000" y="1600200"/>
            <a:ext cx="15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1600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181600" y="2187038"/>
            <a:ext cx="1089660" cy="86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361" y="2187038"/>
            <a:ext cx="1142639" cy="86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3075801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01100010101110010110010001010011001101001001…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105400" y="3270766"/>
            <a:ext cx="304800" cy="381000"/>
            <a:chOff x="5715000" y="3276600"/>
            <a:chExt cx="304800" cy="2286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7150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8674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105400" y="35814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   2   B    9    6   4    5    3   3    4   9…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10600" y="464820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/>
          <p:cNvSpPr/>
          <p:nvPr/>
        </p:nvSpPr>
        <p:spPr>
          <a:xfrm rot="5400000">
            <a:off x="6819900" y="4533900"/>
            <a:ext cx="152400" cy="3581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046345" y="6324600"/>
            <a:ext cx="37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bits/ 4 bytes / 8 hexadecimal digits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23996" y="1542978"/>
            <a:ext cx="869671" cy="604654"/>
            <a:chOff x="5315022" y="1733478"/>
            <a:chExt cx="869671" cy="604654"/>
          </a:xfrm>
        </p:grpSpPr>
        <p:sp>
          <p:nvSpPr>
            <p:cNvPr id="4" name="TextBox 3"/>
            <p:cNvSpPr txBox="1"/>
            <p:nvPr/>
          </p:nvSpPr>
          <p:spPr>
            <a:xfrm rot="16200000">
              <a:off x="5143500" y="1905000"/>
              <a:ext cx="604653" cy="26161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Header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76632" y="1733478"/>
              <a:ext cx="595568" cy="6046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9175803">
              <a:off x="5564139" y="1851138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11189" y="3270766"/>
            <a:ext cx="304800" cy="381000"/>
            <a:chOff x="5715000" y="3276600"/>
            <a:chExt cx="304800" cy="2286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7150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8674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716978" y="3270766"/>
            <a:ext cx="304800" cy="381000"/>
            <a:chOff x="5715000" y="3276600"/>
            <a:chExt cx="304800" cy="2286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57150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8674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022767" y="3270766"/>
            <a:ext cx="304800" cy="381000"/>
            <a:chOff x="5715000" y="3276600"/>
            <a:chExt cx="304800" cy="2286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57150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8674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328556" y="3270766"/>
            <a:ext cx="304800" cy="381000"/>
            <a:chOff x="5715000" y="3276600"/>
            <a:chExt cx="304800" cy="2286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57150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8674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634345" y="3270766"/>
            <a:ext cx="304800" cy="381000"/>
            <a:chOff x="5715000" y="3276600"/>
            <a:chExt cx="304800" cy="22860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57150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8674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940134" y="3270766"/>
            <a:ext cx="304800" cy="381000"/>
            <a:chOff x="5715000" y="3276600"/>
            <a:chExt cx="304800" cy="22860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57150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8674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245923" y="3270766"/>
            <a:ext cx="304800" cy="381000"/>
            <a:chOff x="5715000" y="3276600"/>
            <a:chExt cx="304800" cy="22860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57150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58674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7551712" y="3270766"/>
            <a:ext cx="304800" cy="381000"/>
            <a:chOff x="5715000" y="3276600"/>
            <a:chExt cx="304800" cy="2286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7150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58674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7857501" y="3270766"/>
            <a:ext cx="304800" cy="381000"/>
            <a:chOff x="5715000" y="3276600"/>
            <a:chExt cx="304800" cy="2286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57150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58674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163286" y="3270766"/>
            <a:ext cx="304800" cy="381000"/>
            <a:chOff x="5715000" y="3276600"/>
            <a:chExt cx="304800" cy="2286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57150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867400" y="32766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0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Ping lab</a:t>
            </a:r>
            <a:endParaRPr lang="en-US" smtClean="0"/>
          </a:p>
          <a:p>
            <a:endParaRPr lang="en-US" smtClean="0">
              <a:hlinkClick r:id="rId3"/>
            </a:endParaRPr>
          </a:p>
          <a:p>
            <a:endParaRPr lang="en-US">
              <a:hlinkClick r:id="rId3"/>
            </a:endParaRPr>
          </a:p>
          <a:p>
            <a:endParaRPr lang="en-US" smtClean="0">
              <a:hlinkClick r:id=""/>
            </a:endParaRPr>
          </a:p>
          <a:p>
            <a:r>
              <a:rPr lang="en-US" smtClean="0">
                <a:hlinkClick r:id=""/>
              </a:rPr>
              <a:t>Traceroute lab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447800"/>
            <a:ext cx="21336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4038600"/>
            <a:ext cx="43815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7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Availability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Q.  4 bytes in IP address.  How many addresses?</a:t>
            </a:r>
          </a:p>
          <a:p>
            <a:pPr>
              <a:buNone/>
            </a:pPr>
            <a:r>
              <a:rPr lang="en-US" smtClean="0"/>
              <a:t>A. 2</a:t>
            </a:r>
            <a:r>
              <a:rPr lang="en-US" baseline="30000" smtClean="0"/>
              <a:t>32</a:t>
            </a:r>
            <a:r>
              <a:rPr lang="en-US" smtClean="0"/>
              <a:t> adresses, or about 4 billion</a:t>
            </a:r>
          </a:p>
          <a:p>
            <a:pPr lvl="1"/>
            <a:r>
              <a:rPr lang="en-US" smtClean="0"/>
              <a:t>Many allocated &amp; unused (Smith has 65536)</a:t>
            </a:r>
          </a:p>
          <a:p>
            <a:pPr lvl="1"/>
            <a:r>
              <a:rPr lang="en-US" smtClean="0"/>
              <a:t>More internet capable devices (e.g., smartphones)</a:t>
            </a:r>
          </a:p>
          <a:p>
            <a:pPr>
              <a:buNone/>
            </a:pPr>
            <a:endParaRPr lang="en-US" sz="1800" smtClean="0"/>
          </a:p>
          <a:p>
            <a:pPr algn="ctr">
              <a:buNone/>
            </a:pPr>
            <a:r>
              <a:rPr lang="en-US" smtClean="0"/>
              <a:t>We are running out of IP addresses!</a:t>
            </a:r>
          </a:p>
          <a:p>
            <a:pPr algn="ctr">
              <a:buNone/>
            </a:pPr>
            <a:r>
              <a:rPr lang="en-US" smtClean="0"/>
              <a:t>What can be done?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800600"/>
            <a:ext cx="145636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743450"/>
            <a:ext cx="28194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0" y="4267200"/>
            <a:ext cx="17526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1373694">
            <a:off x="2683290" y="3746361"/>
            <a:ext cx="2717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have run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89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(Partial) Solution #1:  DHCP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DHCP = Dynamic Host Configuration Protocol</a:t>
            </a:r>
          </a:p>
          <a:p>
            <a:pPr lvl="1"/>
            <a:r>
              <a:rPr lang="en-US" smtClean="0"/>
              <a:t>Each host requests </a:t>
            </a:r>
            <a:r>
              <a:rPr lang="en-US" b="1" smtClean="0"/>
              <a:t>local IP address</a:t>
            </a:r>
            <a:r>
              <a:rPr lang="en-US" smtClean="0"/>
              <a:t> from a pool</a:t>
            </a:r>
          </a:p>
          <a:p>
            <a:pPr lvl="1"/>
            <a:r>
              <a:rPr lang="en-US" smtClean="0"/>
              <a:t>Addresses are “leased” not “owned”</a:t>
            </a:r>
            <a:endParaRPr lang="en-US"/>
          </a:p>
        </p:txBody>
      </p:sp>
      <p:pic>
        <p:nvPicPr>
          <p:cNvPr id="3075" name="Picture 3" descr="C:\Users\nhowe\AppData\Local\Microsoft\Windows\Temporary Internet Files\Content.IE5\ZRS3FP29\MC90043256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257800"/>
            <a:ext cx="1828572" cy="1828572"/>
          </a:xfrm>
          <a:prstGeom prst="rect">
            <a:avLst/>
          </a:prstGeom>
          <a:noFill/>
        </p:spPr>
      </p:pic>
      <p:pic>
        <p:nvPicPr>
          <p:cNvPr id="3076" name="Picture 4" descr="C:\Users\nhowe\AppData\Local\Microsoft\Windows\Temporary Internet Files\Content.IE5\VEC5BT1L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1714500" cy="1714500"/>
          </a:xfrm>
          <a:prstGeom prst="rect">
            <a:avLst/>
          </a:prstGeom>
          <a:noFill/>
        </p:spPr>
      </p:pic>
      <p:sp>
        <p:nvSpPr>
          <p:cNvPr id="8" name="Cloud 7"/>
          <p:cNvSpPr/>
          <p:nvPr/>
        </p:nvSpPr>
        <p:spPr>
          <a:xfrm>
            <a:off x="7391400" y="3886200"/>
            <a:ext cx="2819400" cy="3733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7620000" y="5562600"/>
            <a:ext cx="126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/>
              <a:t>Internet </a:t>
            </a:r>
          </a:p>
        </p:txBody>
      </p:sp>
      <p:cxnSp>
        <p:nvCxnSpPr>
          <p:cNvPr id="11" name="Straight Connector 10"/>
          <p:cNvCxnSpPr>
            <a:endCxn id="8" idx="2"/>
          </p:cNvCxnSpPr>
          <p:nvPr/>
        </p:nvCxnSpPr>
        <p:spPr>
          <a:xfrm>
            <a:off x="5410200" y="5105400"/>
            <a:ext cx="1989945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7400" y="40386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215.68.17.67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59436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215.68.17.114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7800" y="47244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215.68.17.0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2286000" y="5029200"/>
            <a:ext cx="1447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1905000" y="4572000"/>
            <a:ext cx="1828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nhowe\AppData\Local\Microsoft\Windows\Temporary Internet Files\Content.IE5\VEC5BT1L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962400"/>
            <a:ext cx="1714500" cy="17145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495800" y="3810000"/>
            <a:ext cx="248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smtClean="0"/>
              <a:t>DHCP server hands out</a:t>
            </a:r>
          </a:p>
          <a:p>
            <a:pPr algn="ctr"/>
            <a:r>
              <a:rPr lang="en-US" i="1" smtClean="0"/>
              <a:t>IP addresses from a pool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616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#1:  DHCP + NAT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NAT = Network Address Translation</a:t>
            </a:r>
          </a:p>
          <a:p>
            <a:pPr lvl="1"/>
            <a:r>
              <a:rPr lang="en-US" smtClean="0"/>
              <a:t>DHCP server has only “real” IP address</a:t>
            </a:r>
          </a:p>
          <a:p>
            <a:pPr lvl="1"/>
            <a:r>
              <a:rPr lang="en-US" smtClean="0"/>
              <a:t>Assigns fake addresses in special reserved blocks</a:t>
            </a:r>
          </a:p>
          <a:p>
            <a:pPr lvl="1"/>
            <a:r>
              <a:rPr lang="en-US" b="1" smtClean="0"/>
              <a:t>Alters addresses</a:t>
            </a:r>
            <a:r>
              <a:rPr lang="en-US" smtClean="0"/>
              <a:t> on inbound/outbound packets</a:t>
            </a:r>
          </a:p>
        </p:txBody>
      </p:sp>
      <p:pic>
        <p:nvPicPr>
          <p:cNvPr id="3075" name="Picture 3" descr="C:\Users\nhowe\AppData\Local\Microsoft\Windows\Temporary Internet Files\Content.IE5\ZRS3FP29\MC90043256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257800"/>
            <a:ext cx="1828572" cy="1828572"/>
          </a:xfrm>
          <a:prstGeom prst="rect">
            <a:avLst/>
          </a:prstGeom>
          <a:noFill/>
        </p:spPr>
      </p:pic>
      <p:pic>
        <p:nvPicPr>
          <p:cNvPr id="3076" name="Picture 4" descr="C:\Users\nhowe\AppData\Local\Microsoft\Windows\Temporary Internet Files\Content.IE5\VEC5BT1L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1714500" cy="1714500"/>
          </a:xfrm>
          <a:prstGeom prst="rect">
            <a:avLst/>
          </a:prstGeom>
          <a:noFill/>
        </p:spPr>
      </p:pic>
      <p:pic>
        <p:nvPicPr>
          <p:cNvPr id="3077" name="Picture 5" descr="C:\Users\nhowe\AppData\Local\Microsoft\Windows\Temporary Internet Files\Content.IE5\SNZFC3GZ\MC900432567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962400"/>
            <a:ext cx="1828572" cy="1828572"/>
          </a:xfrm>
          <a:prstGeom prst="rect">
            <a:avLst/>
          </a:prstGeom>
          <a:noFill/>
        </p:spPr>
      </p:pic>
      <p:sp>
        <p:nvSpPr>
          <p:cNvPr id="8" name="Cloud 7"/>
          <p:cNvSpPr/>
          <p:nvPr/>
        </p:nvSpPr>
        <p:spPr>
          <a:xfrm>
            <a:off x="7391400" y="3886200"/>
            <a:ext cx="2819400" cy="3733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7620000" y="5562600"/>
            <a:ext cx="126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/>
              <a:t>Internet </a:t>
            </a:r>
          </a:p>
        </p:txBody>
      </p:sp>
      <p:cxnSp>
        <p:nvCxnSpPr>
          <p:cNvPr id="11" name="Straight Connector 10"/>
          <p:cNvCxnSpPr>
            <a:endCxn id="8" idx="2"/>
          </p:cNvCxnSpPr>
          <p:nvPr/>
        </p:nvCxnSpPr>
        <p:spPr>
          <a:xfrm>
            <a:off x="5410200" y="5105400"/>
            <a:ext cx="1989945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7400" y="40386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192.168.1.1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59436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192.168.1.2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7800" y="4724400"/>
            <a:ext cx="1364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215.68.17.0</a:t>
            </a:r>
          </a:p>
          <a:p>
            <a:r>
              <a:rPr lang="en-US" sz="1200" smtClean="0"/>
              <a:t>(outward facing IP)</a:t>
            </a:r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2286000" y="5029200"/>
            <a:ext cx="1447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1905000" y="4572000"/>
            <a:ext cx="1828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6600" y="5105400"/>
            <a:ext cx="1293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192.168.1.0</a:t>
            </a:r>
          </a:p>
          <a:p>
            <a:r>
              <a:rPr lang="en-US" sz="1200" smtClean="0"/>
              <a:t>(inward facing IP)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0" y="3962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Home routers offer DHCP with NAT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1001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#2:  IPv6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internet protocol uses </a:t>
            </a:r>
            <a:r>
              <a:rPr lang="en-US" dirty="0" smtClean="0"/>
              <a:t>16 </a:t>
            </a:r>
            <a:r>
              <a:rPr lang="en-US" dirty="0" smtClean="0"/>
              <a:t>byte addresses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12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 smtClean="0"/>
              <a:t>addresses:  will we ever run out?</a:t>
            </a:r>
          </a:p>
          <a:p>
            <a:pPr lvl="1"/>
            <a:r>
              <a:rPr lang="en-US" dirty="0" smtClean="0"/>
              <a:t>Main problem:  how to switch over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505200"/>
            <a:ext cx="40005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2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 Names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Domain names: alternate host identification for human convenience (added in 1983)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Each valid domain string corresponds to some IP address representing a host</a:t>
            </a:r>
          </a:p>
          <a:p>
            <a:pPr lvl="1"/>
            <a:r>
              <a:rPr lang="en-US" sz="2400" smtClean="0"/>
              <a:t>TLD are categories (.com, .org) or countries (.us, .cn)</a:t>
            </a:r>
          </a:p>
          <a:p>
            <a:pPr lvl="1"/>
            <a:r>
              <a:rPr lang="en-US" sz="2400" smtClean="0"/>
              <a:t>Domains correspond to owners/entities (traditionally!)</a:t>
            </a:r>
          </a:p>
          <a:p>
            <a:pPr lvl="1"/>
            <a:r>
              <a:rPr lang="en-US" sz="2400" smtClean="0"/>
              <a:t>Subdomains at the discretion of each domain owner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2438400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cs.smith.edu</a:t>
            </a:r>
            <a:endParaRPr lang="en-US" sz="32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486400" y="3352800"/>
            <a:ext cx="1524000" cy="612648"/>
          </a:xfrm>
          <a:prstGeom prst="wedgeRectCallout">
            <a:avLst>
              <a:gd name="adj1" fmla="val -63690"/>
              <a:gd name="adj2" fmla="val -11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Top-level domain (TLD)</a:t>
            </a: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810000" y="3352800"/>
            <a:ext cx="1524000" cy="612648"/>
          </a:xfrm>
          <a:prstGeom prst="wedgeRectCallout">
            <a:avLst>
              <a:gd name="adj1" fmla="val -15832"/>
              <a:gd name="adj2" fmla="val -120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Domain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2057400" y="3352800"/>
            <a:ext cx="1524000" cy="612648"/>
          </a:xfrm>
          <a:prstGeom prst="wedgeRectCallout">
            <a:avLst>
              <a:gd name="adj1" fmla="val 49883"/>
              <a:gd name="adj2" fmla="val -124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Subdomain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Name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DNS servers respond to request for IP addresses</a:t>
            </a:r>
          </a:p>
          <a:p>
            <a:r>
              <a:rPr lang="en-US" sz="2800" smtClean="0"/>
              <a:t>Local DNS caches results from authoritative servers</a:t>
            </a:r>
          </a:p>
          <a:p>
            <a:r>
              <a:rPr lang="en-US" sz="2800" smtClean="0"/>
              <a:t>Lab:  nslookup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5943600" y="3618131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 nameserver</a:t>
            </a:r>
          </a:p>
          <a:p>
            <a:pPr algn="ctr"/>
            <a:r>
              <a:rPr lang="en-US" smtClean="0"/>
              <a:t>[198.41.0.4]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303931"/>
            <a:ext cx="16002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mtClean="0"/>
              <a:t>Local DNS</a:t>
            </a:r>
          </a:p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72200" y="3124200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Authoritative Sources</a:t>
            </a:r>
            <a:endParaRPr lang="en-US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4343400"/>
            <a:ext cx="72596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228600" y="3200400"/>
            <a:ext cx="2971800" cy="841248"/>
          </a:xfrm>
          <a:prstGeom prst="cloudCallout">
            <a:avLst>
              <a:gd name="adj1" fmla="val -30357"/>
              <a:gd name="adj2" fmla="val 8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“Where’s en.wikipedia.org?”</a:t>
            </a:r>
          </a:p>
        </p:txBody>
      </p:sp>
      <p:sp>
        <p:nvSpPr>
          <p:cNvPr id="27" name="Freeform 26"/>
          <p:cNvSpPr/>
          <p:nvPr/>
        </p:nvSpPr>
        <p:spPr>
          <a:xfrm>
            <a:off x="3058886" y="3850359"/>
            <a:ext cx="2884714" cy="5842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76600" y="3886200"/>
            <a:ext cx="1143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990600" y="4419600"/>
            <a:ext cx="457200" cy="1270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757</Words>
  <Application>Microsoft Office PowerPoint</Application>
  <PresentationFormat>On-screen Show (4:3)</PresentationFormat>
  <Paragraphs>193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Internet Protocol &amp; Domain Name System</vt:lpstr>
      <vt:lpstr>IP Packet Specifics</vt:lpstr>
      <vt:lpstr>Activities</vt:lpstr>
      <vt:lpstr>Address Availability</vt:lpstr>
      <vt:lpstr>(Partial) Solution #1:  DHCP  </vt:lpstr>
      <vt:lpstr>Solution #1:  DHCP + NAT </vt:lpstr>
      <vt:lpstr>Solution #2:  IPv6</vt:lpstr>
      <vt:lpstr>Domain Names</vt:lpstr>
      <vt:lpstr>Directory Name Service</vt:lpstr>
      <vt:lpstr>Directory Name Service</vt:lpstr>
      <vt:lpstr>Directory Name Service</vt:lpstr>
      <vt:lpstr>Directory Name Service</vt:lpstr>
      <vt:lpstr>Directory Name Service</vt:lpstr>
      <vt:lpstr>Internet Governance</vt:lpstr>
      <vt:lpstr>Technical Development</vt:lpstr>
      <vt:lpstr>Internet Policy &amp; Administration</vt:lpstr>
    </vt:vector>
  </TitlesOfParts>
  <Company>smith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Protocols</dc:title>
  <dc:creator>SmithD630</dc:creator>
  <cp:lastModifiedBy>Smith</cp:lastModifiedBy>
  <cp:revision>70</cp:revision>
  <dcterms:created xsi:type="dcterms:W3CDTF">2010-10-29T20:06:09Z</dcterms:created>
  <dcterms:modified xsi:type="dcterms:W3CDTF">2016-01-28T16:44:41Z</dcterms:modified>
</cp:coreProperties>
</file>