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18BCE-C6FA-440F-B31D-DC8B8766FD7E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2F98A-87EB-416F-B984-4593DA962D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9823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EDBF0-EB65-4959-8F95-AE94DFF5BBC1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0733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EDBF0-EB65-4959-8F95-AE94DFF5BBC1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2711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EDBF0-EB65-4959-8F95-AE94DFF5BBC1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6484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EDBF0-EB65-4959-8F95-AE94DFF5BBC1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3510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BDE9-6831-4FE6-A7F1-1CD7CEEC7567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85BE-573C-4BC3-A1E2-139AC090F1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222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BDE9-6831-4FE6-A7F1-1CD7CEEC7567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85BE-573C-4BC3-A1E2-139AC090F1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484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BDE9-6831-4FE6-A7F1-1CD7CEEC7567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85BE-573C-4BC3-A1E2-139AC090F1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134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BDE9-6831-4FE6-A7F1-1CD7CEEC7567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85BE-573C-4BC3-A1E2-139AC090F1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973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BDE9-6831-4FE6-A7F1-1CD7CEEC7567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85BE-573C-4BC3-A1E2-139AC090F1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444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BDE9-6831-4FE6-A7F1-1CD7CEEC7567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85BE-573C-4BC3-A1E2-139AC090F1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525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BDE9-6831-4FE6-A7F1-1CD7CEEC7567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85BE-573C-4BC3-A1E2-139AC090F1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079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BDE9-6831-4FE6-A7F1-1CD7CEEC7567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85BE-573C-4BC3-A1E2-139AC090F1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809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BDE9-6831-4FE6-A7F1-1CD7CEEC7567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85BE-573C-4BC3-A1E2-139AC090F1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879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BDE9-6831-4FE6-A7F1-1CD7CEEC7567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85BE-573C-4BC3-A1E2-139AC090F1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714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BDE9-6831-4FE6-A7F1-1CD7CEEC7567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85BE-573C-4BC3-A1E2-139AC090F1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405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8BDE9-6831-4FE6-A7F1-1CD7CEEC7567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485BE-573C-4BC3-A1E2-139AC090F1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898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63" y="84916"/>
            <a:ext cx="8958012" cy="5878119"/>
          </a:xfrm>
        </p:spPr>
      </p:pic>
      <p:sp>
        <p:nvSpPr>
          <p:cNvPr id="5" name="Metin kutusu 4"/>
          <p:cNvSpPr txBox="1"/>
          <p:nvPr/>
        </p:nvSpPr>
        <p:spPr>
          <a:xfrm>
            <a:off x="510774" y="6180892"/>
            <a:ext cx="113373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i="1" dirty="0" err="1" smtClean="0"/>
              <a:t>Fig</a:t>
            </a:r>
            <a:r>
              <a:rPr lang="tr-TR" sz="2000" b="1" i="1" dirty="0"/>
              <a:t>. </a:t>
            </a:r>
            <a:r>
              <a:rPr lang="tr-TR" sz="2000" b="1" i="1" dirty="0" smtClean="0"/>
              <a:t>S-1: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heatmap</a:t>
            </a:r>
            <a:r>
              <a:rPr lang="tr-TR" dirty="0" smtClean="0"/>
              <a:t> of 18 </a:t>
            </a:r>
            <a:r>
              <a:rPr lang="tr-TR" dirty="0" err="1" smtClean="0"/>
              <a:t>selected</a:t>
            </a:r>
            <a:r>
              <a:rPr lang="tr-TR" dirty="0" smtClean="0"/>
              <a:t> </a:t>
            </a:r>
            <a:r>
              <a:rPr lang="tr-TR" dirty="0" err="1"/>
              <a:t>differentially</a:t>
            </a:r>
            <a:r>
              <a:rPr lang="tr-TR" dirty="0"/>
              <a:t> </a:t>
            </a:r>
            <a:r>
              <a:rPr lang="tr-TR" dirty="0" err="1"/>
              <a:t>expressed</a:t>
            </a:r>
            <a:r>
              <a:rPr lang="tr-TR" dirty="0"/>
              <a:t> </a:t>
            </a:r>
            <a:r>
              <a:rPr lang="tr-TR" dirty="0" err="1" smtClean="0"/>
              <a:t>genes</a:t>
            </a:r>
            <a:r>
              <a:rPr lang="tr-TR" dirty="0" smtClean="0"/>
              <a:t> in BLBC </a:t>
            </a:r>
            <a:r>
              <a:rPr lang="tr-TR" dirty="0" err="1" smtClean="0"/>
              <a:t>versus</a:t>
            </a:r>
            <a:r>
              <a:rPr lang="tr-TR" dirty="0" smtClean="0"/>
              <a:t> </a:t>
            </a:r>
            <a:r>
              <a:rPr lang="tr-TR" dirty="0" err="1" smtClean="0"/>
              <a:t>control</a:t>
            </a:r>
            <a:r>
              <a:rPr lang="tr-TR" dirty="0" smtClean="0"/>
              <a:t> </a:t>
            </a:r>
            <a:r>
              <a:rPr lang="tr-TR" dirty="0" err="1" smtClean="0"/>
              <a:t>group</a:t>
            </a:r>
            <a:r>
              <a:rPr lang="tr-TR" dirty="0" smtClean="0"/>
              <a:t>.</a:t>
            </a:r>
            <a:endParaRPr lang="tr-TR" dirty="0"/>
          </a:p>
          <a:p>
            <a:pPr lv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869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48" y="12449"/>
            <a:ext cx="7260995" cy="5808796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646063" y="6118811"/>
            <a:ext cx="113373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r-TR" sz="2000" b="1" i="1" dirty="0" err="1" smtClean="0"/>
              <a:t>Fig</a:t>
            </a:r>
            <a:r>
              <a:rPr lang="tr-TR" sz="2000" b="1" i="1" dirty="0"/>
              <a:t>. </a:t>
            </a:r>
            <a:r>
              <a:rPr lang="tr-TR" sz="2000" b="1" i="1" dirty="0" smtClean="0"/>
              <a:t>S-2a: </a:t>
            </a:r>
            <a:r>
              <a:rPr lang="tr-TR" dirty="0"/>
              <a:t>A </a:t>
            </a:r>
            <a:r>
              <a:rPr lang="tr-TR" dirty="0" err="1"/>
              <a:t>distinct</a:t>
            </a:r>
            <a:r>
              <a:rPr lang="tr-TR" dirty="0"/>
              <a:t> </a:t>
            </a:r>
            <a:r>
              <a:rPr lang="tr-TR" dirty="0" err="1"/>
              <a:t>alteratered</a:t>
            </a:r>
            <a:r>
              <a:rPr lang="tr-TR" dirty="0"/>
              <a:t> </a:t>
            </a:r>
            <a:r>
              <a:rPr lang="tr-TR" dirty="0" err="1"/>
              <a:t>expression</a:t>
            </a:r>
            <a:r>
              <a:rPr lang="tr-TR" dirty="0"/>
              <a:t> </a:t>
            </a:r>
            <a:r>
              <a:rPr lang="tr-TR" dirty="0" err="1"/>
              <a:t>level</a:t>
            </a:r>
            <a:r>
              <a:rPr lang="tr-TR" dirty="0"/>
              <a:t> of </a:t>
            </a:r>
            <a:r>
              <a:rPr lang="tr-TR" dirty="0" smtClean="0"/>
              <a:t>miR-486-5p </a:t>
            </a:r>
            <a:r>
              <a:rPr lang="tr-TR" dirty="0" err="1" smtClean="0"/>
              <a:t>potentially</a:t>
            </a:r>
            <a:r>
              <a:rPr lang="tr-TR" dirty="0" smtClean="0"/>
              <a:t> </a:t>
            </a:r>
            <a:r>
              <a:rPr lang="tr-TR" dirty="0" err="1" smtClean="0"/>
              <a:t>target</a:t>
            </a:r>
            <a:r>
              <a:rPr lang="tr-TR" dirty="0" smtClean="0"/>
              <a:t> </a:t>
            </a:r>
            <a:r>
              <a:rPr lang="tr-TR" dirty="0" err="1" smtClean="0"/>
              <a:t>genes</a:t>
            </a:r>
            <a:r>
              <a:rPr lang="tr-TR" dirty="0" smtClean="0"/>
              <a:t> in </a:t>
            </a:r>
            <a:r>
              <a:rPr lang="tr-TR" dirty="0"/>
              <a:t>PAM50 </a:t>
            </a:r>
            <a:r>
              <a:rPr lang="tr-TR" dirty="0" err="1"/>
              <a:t>subgroups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normal-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BLBC </a:t>
            </a:r>
            <a:r>
              <a:rPr lang="tr-TR" dirty="0" err="1" smtClean="0"/>
              <a:t>group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761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İçerik Yer Tutucus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338" y="59658"/>
            <a:ext cx="7324851" cy="5859880"/>
          </a:xfrm>
        </p:spPr>
      </p:pic>
      <p:sp>
        <p:nvSpPr>
          <p:cNvPr id="4" name="Metin kutusu 3"/>
          <p:cNvSpPr txBox="1"/>
          <p:nvPr/>
        </p:nvSpPr>
        <p:spPr>
          <a:xfrm>
            <a:off x="646063" y="6118811"/>
            <a:ext cx="11337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i="1" dirty="0" err="1" smtClean="0"/>
              <a:t>Fig</a:t>
            </a:r>
            <a:r>
              <a:rPr lang="tr-TR" sz="2000" b="1" i="1" dirty="0"/>
              <a:t>. </a:t>
            </a:r>
            <a:r>
              <a:rPr lang="tr-TR" sz="2000" b="1" i="1" dirty="0" smtClean="0"/>
              <a:t>S-2b</a:t>
            </a:r>
            <a:r>
              <a:rPr lang="tr-TR" sz="2000" b="1" i="1" dirty="0"/>
              <a:t>: </a:t>
            </a:r>
            <a:r>
              <a:rPr lang="en-US" sz="2000" dirty="0"/>
              <a:t>A distinct </a:t>
            </a:r>
            <a:r>
              <a:rPr lang="en-US" sz="2000" dirty="0" err="1"/>
              <a:t>alteratered</a:t>
            </a:r>
            <a:r>
              <a:rPr lang="en-US" sz="2000" dirty="0"/>
              <a:t> expression level of </a:t>
            </a:r>
            <a:r>
              <a:rPr lang="en-US" sz="2000" dirty="0" err="1" smtClean="0"/>
              <a:t>miR</a:t>
            </a:r>
            <a:r>
              <a:rPr lang="en-US" sz="2000" dirty="0" smtClean="0"/>
              <a:t>-</a:t>
            </a:r>
            <a:r>
              <a:rPr lang="tr-TR" sz="2000" dirty="0" smtClean="0"/>
              <a:t>141</a:t>
            </a:r>
            <a:r>
              <a:rPr lang="en-US" sz="2000" dirty="0" smtClean="0"/>
              <a:t>-5p </a:t>
            </a:r>
            <a:r>
              <a:rPr lang="en-US" sz="2000" dirty="0"/>
              <a:t>potentially target genes in PAM50 subgroups from normal-like group to the BLBC group.</a:t>
            </a:r>
          </a:p>
          <a:p>
            <a:endParaRPr lang="tr-TR" sz="2000" b="1" dirty="0"/>
          </a:p>
        </p:txBody>
      </p:sp>
    </p:spTree>
    <p:extLst>
      <p:ext uri="{BB962C8B-B14F-4D97-AF65-F5344CB8AC3E}">
        <p14:creationId xmlns:p14="http://schemas.microsoft.com/office/powerpoint/2010/main" val="253662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411" y="55264"/>
            <a:ext cx="7347284" cy="5877827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646063" y="6118811"/>
            <a:ext cx="11337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i="1" dirty="0" err="1" smtClean="0"/>
              <a:t>Fig</a:t>
            </a:r>
            <a:r>
              <a:rPr lang="tr-TR" sz="2000" b="1" i="1" dirty="0"/>
              <a:t>. </a:t>
            </a:r>
            <a:r>
              <a:rPr lang="tr-TR" sz="2000" b="1" i="1" dirty="0" smtClean="0"/>
              <a:t>S-2c: </a:t>
            </a:r>
            <a:r>
              <a:rPr lang="en-US" sz="2000" dirty="0"/>
              <a:t>A distinct </a:t>
            </a:r>
            <a:r>
              <a:rPr lang="en-US" sz="2000" dirty="0" err="1"/>
              <a:t>alteratered</a:t>
            </a:r>
            <a:r>
              <a:rPr lang="en-US" sz="2000" dirty="0"/>
              <a:t> expression level of </a:t>
            </a:r>
            <a:r>
              <a:rPr lang="en-US" sz="2000" dirty="0" err="1" smtClean="0"/>
              <a:t>miR</a:t>
            </a:r>
            <a:r>
              <a:rPr lang="en-US" sz="2000" dirty="0" smtClean="0"/>
              <a:t>-</a:t>
            </a:r>
            <a:r>
              <a:rPr lang="tr-TR" sz="2000" dirty="0" smtClean="0"/>
              <a:t>183</a:t>
            </a:r>
            <a:r>
              <a:rPr lang="en-US" sz="2000" dirty="0" smtClean="0"/>
              <a:t>-5p </a:t>
            </a:r>
            <a:r>
              <a:rPr lang="en-US" sz="2000" dirty="0"/>
              <a:t>potentially target genes in PAM50 subgroups from normal-like group to the BLBC group.</a:t>
            </a:r>
          </a:p>
          <a:p>
            <a:endParaRPr lang="tr-TR" sz="2000" b="1" dirty="0"/>
          </a:p>
        </p:txBody>
      </p:sp>
    </p:spTree>
    <p:extLst>
      <p:ext uri="{BB962C8B-B14F-4D97-AF65-F5344CB8AC3E}">
        <p14:creationId xmlns:p14="http://schemas.microsoft.com/office/powerpoint/2010/main" val="157222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İçerik Yer Tutucusu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29" y="756959"/>
            <a:ext cx="5388022" cy="5388022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84" y="680320"/>
            <a:ext cx="5388022" cy="5388022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5211183" y="110628"/>
            <a:ext cx="1219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b="1" dirty="0" smtClean="0"/>
              <a:t>TCGA</a:t>
            </a:r>
            <a:endParaRPr lang="tr-TR" sz="3600" b="1" dirty="0"/>
          </a:p>
        </p:txBody>
      </p:sp>
      <p:sp>
        <p:nvSpPr>
          <p:cNvPr id="7" name="Metin kutusu 6"/>
          <p:cNvSpPr txBox="1"/>
          <p:nvPr/>
        </p:nvSpPr>
        <p:spPr>
          <a:xfrm>
            <a:off x="646063" y="6118811"/>
            <a:ext cx="11337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i="1" dirty="0" err="1" smtClean="0"/>
              <a:t>Fig</a:t>
            </a:r>
            <a:r>
              <a:rPr lang="tr-TR" sz="2000" b="1" i="1" dirty="0"/>
              <a:t>. </a:t>
            </a:r>
            <a:r>
              <a:rPr lang="tr-TR" sz="2000" b="1" i="1" dirty="0" smtClean="0"/>
              <a:t>S-3a: </a:t>
            </a:r>
            <a:r>
              <a:rPr lang="en-US" sz="2000" dirty="0"/>
              <a:t>The combined violin and box plots for the normalized expression values of SDC1 gene in tumor versus normal tissue and PAM50 subtypes.</a:t>
            </a:r>
          </a:p>
          <a:p>
            <a:endParaRPr lang="tr-TR" sz="2000" b="1" dirty="0"/>
          </a:p>
        </p:txBody>
      </p:sp>
    </p:spTree>
    <p:extLst>
      <p:ext uri="{BB962C8B-B14F-4D97-AF65-F5344CB8AC3E}">
        <p14:creationId xmlns:p14="http://schemas.microsoft.com/office/powerpoint/2010/main" val="288796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İçerik Yer Tutucusu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24" y="725841"/>
            <a:ext cx="5388022" cy="5388022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438" y="661673"/>
            <a:ext cx="5388022" cy="5388022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5402496" y="84725"/>
            <a:ext cx="1219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b="1" dirty="0" smtClean="0"/>
              <a:t>TCGA</a:t>
            </a:r>
            <a:endParaRPr lang="tr-TR" sz="3600" b="1" dirty="0"/>
          </a:p>
        </p:txBody>
      </p:sp>
      <p:sp>
        <p:nvSpPr>
          <p:cNvPr id="6" name="Metin kutusu 5"/>
          <p:cNvSpPr txBox="1"/>
          <p:nvPr/>
        </p:nvSpPr>
        <p:spPr>
          <a:xfrm>
            <a:off x="646063" y="6118811"/>
            <a:ext cx="11337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i="1" dirty="0" err="1" smtClean="0"/>
              <a:t>Fig</a:t>
            </a:r>
            <a:r>
              <a:rPr lang="tr-TR" sz="2000" b="1" i="1" dirty="0"/>
              <a:t>. S-3b: </a:t>
            </a:r>
            <a:r>
              <a:rPr lang="en-US" sz="2000" dirty="0"/>
              <a:t>The combined violin and box plots for the normalized expression values of </a:t>
            </a:r>
            <a:r>
              <a:rPr lang="tr-TR" sz="2000" dirty="0" smtClean="0"/>
              <a:t>PRAME</a:t>
            </a:r>
            <a:r>
              <a:rPr lang="en-US" sz="2000" dirty="0" smtClean="0"/>
              <a:t> </a:t>
            </a:r>
            <a:r>
              <a:rPr lang="en-US" sz="2000" dirty="0"/>
              <a:t>gene in tumor versus normal tissue and PAM50 subtypes.</a:t>
            </a:r>
          </a:p>
          <a:p>
            <a:endParaRPr lang="tr-TR" sz="2000" b="1" dirty="0"/>
          </a:p>
        </p:txBody>
      </p:sp>
    </p:spTree>
    <p:extLst>
      <p:ext uri="{BB962C8B-B14F-4D97-AF65-F5344CB8AC3E}">
        <p14:creationId xmlns:p14="http://schemas.microsoft.com/office/powerpoint/2010/main" val="243692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İçerik Yer Tutucusu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62" y="565418"/>
            <a:ext cx="5388022" cy="5388022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438" y="565421"/>
            <a:ext cx="5388022" cy="5388022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5402496" y="4514"/>
            <a:ext cx="1219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b="1" dirty="0" smtClean="0"/>
              <a:t>TCGA</a:t>
            </a:r>
            <a:endParaRPr lang="tr-TR" sz="3600" b="1" dirty="0"/>
          </a:p>
        </p:txBody>
      </p:sp>
      <p:sp>
        <p:nvSpPr>
          <p:cNvPr id="7" name="Metin kutusu 6"/>
          <p:cNvSpPr txBox="1"/>
          <p:nvPr/>
        </p:nvSpPr>
        <p:spPr>
          <a:xfrm>
            <a:off x="644743" y="6118811"/>
            <a:ext cx="11337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i="1" dirty="0" err="1" smtClean="0"/>
              <a:t>Fig</a:t>
            </a:r>
            <a:r>
              <a:rPr lang="tr-TR" sz="2000" b="1" i="1" dirty="0"/>
              <a:t>. </a:t>
            </a:r>
            <a:r>
              <a:rPr lang="tr-TR" sz="2000" b="1" i="1" dirty="0" smtClean="0"/>
              <a:t>S-3c: </a:t>
            </a:r>
            <a:r>
              <a:rPr lang="en-US" sz="2000" dirty="0"/>
              <a:t>The combined violin and box plots for the normalized expression values of </a:t>
            </a:r>
            <a:r>
              <a:rPr lang="tr-TR" sz="2000" dirty="0" smtClean="0"/>
              <a:t>EXO1</a:t>
            </a:r>
            <a:r>
              <a:rPr lang="en-US" sz="2000" dirty="0" smtClean="0"/>
              <a:t> </a:t>
            </a:r>
            <a:r>
              <a:rPr lang="en-US" sz="2000" dirty="0"/>
              <a:t>gene in tumor versus normal tissue and PAM50 subtypes.</a:t>
            </a:r>
          </a:p>
          <a:p>
            <a:endParaRPr lang="tr-TR" sz="2000" b="1" dirty="0"/>
          </a:p>
        </p:txBody>
      </p:sp>
    </p:spTree>
    <p:extLst>
      <p:ext uri="{BB962C8B-B14F-4D97-AF65-F5344CB8AC3E}">
        <p14:creationId xmlns:p14="http://schemas.microsoft.com/office/powerpoint/2010/main" val="224017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İçerik Yer Tutucusu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62" y="661673"/>
            <a:ext cx="5388022" cy="5388022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438" y="629589"/>
            <a:ext cx="5388022" cy="5388022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5402496" y="-11529"/>
            <a:ext cx="1219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b="1" dirty="0" smtClean="0"/>
              <a:t>TCGA</a:t>
            </a:r>
            <a:endParaRPr lang="tr-TR" sz="3600" b="1" dirty="0"/>
          </a:p>
        </p:txBody>
      </p:sp>
      <p:sp>
        <p:nvSpPr>
          <p:cNvPr id="7" name="Metin kutusu 6"/>
          <p:cNvSpPr txBox="1"/>
          <p:nvPr/>
        </p:nvSpPr>
        <p:spPr>
          <a:xfrm>
            <a:off x="646063" y="6118811"/>
            <a:ext cx="11337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i="1" dirty="0" err="1" smtClean="0"/>
              <a:t>Fig</a:t>
            </a:r>
            <a:r>
              <a:rPr lang="tr-TR" sz="2000" b="1" i="1" dirty="0"/>
              <a:t>. </a:t>
            </a:r>
            <a:r>
              <a:rPr lang="tr-TR" sz="2000" b="1" i="1" dirty="0" smtClean="0"/>
              <a:t>S-3d: </a:t>
            </a:r>
            <a:r>
              <a:rPr lang="en-US" sz="2000" dirty="0"/>
              <a:t>The combined violin and box plots for the normalized expression values of </a:t>
            </a:r>
            <a:r>
              <a:rPr lang="tr-TR" sz="2000" dirty="0" smtClean="0"/>
              <a:t>DLGAP5</a:t>
            </a:r>
            <a:r>
              <a:rPr lang="en-US" sz="2000" dirty="0" smtClean="0"/>
              <a:t> </a:t>
            </a:r>
            <a:r>
              <a:rPr lang="en-US" sz="2000" dirty="0"/>
              <a:t>gene in tumor versus normal tissue and PAM50 subtypes.</a:t>
            </a:r>
          </a:p>
          <a:p>
            <a:endParaRPr lang="tr-TR" sz="2000" b="1" dirty="0"/>
          </a:p>
        </p:txBody>
      </p:sp>
    </p:spTree>
    <p:extLst>
      <p:ext uri="{BB962C8B-B14F-4D97-AF65-F5344CB8AC3E}">
        <p14:creationId xmlns:p14="http://schemas.microsoft.com/office/powerpoint/2010/main" val="241172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213</Words>
  <Application>Microsoft Office PowerPoint</Application>
  <PresentationFormat>Geniş ekran</PresentationFormat>
  <Paragraphs>16</Paragraphs>
  <Slides>8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Figures</dc:title>
  <dc:creator>Microsoft hesabı</dc:creator>
  <cp:lastModifiedBy>Windows Kullanıcısı</cp:lastModifiedBy>
  <cp:revision>15</cp:revision>
  <dcterms:created xsi:type="dcterms:W3CDTF">2021-12-16T02:43:13Z</dcterms:created>
  <dcterms:modified xsi:type="dcterms:W3CDTF">2021-12-30T06:39:00Z</dcterms:modified>
</cp:coreProperties>
</file>