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21" autoAdjust="0"/>
    <p:restoredTop sz="94660"/>
  </p:normalViewPr>
  <p:slideViewPr>
    <p:cSldViewPr snapToGrid="0">
      <p:cViewPr varScale="1">
        <p:scale>
          <a:sx n="120" d="100"/>
          <a:sy n="120"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972282-CF5F-895D-3A0F-B16673198CD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9AA1C9F-706F-AD8A-98BC-E54BA585A7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05D6F12-A4F7-2BE2-3378-A59CBF2B8F04}"/>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5" name="Alt Bilgi Yer Tutucusu 4">
            <a:extLst>
              <a:ext uri="{FF2B5EF4-FFF2-40B4-BE49-F238E27FC236}">
                <a16:creationId xmlns:a16="http://schemas.microsoft.com/office/drawing/2014/main" id="{E21C1871-E59E-8EE1-23F6-4C93EA60D3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4C8DB0F-0A22-C375-508E-B186B2ECCF6D}"/>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80356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550EF-21A2-9984-E53E-DA0355A0D52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87E3211-71E8-FB04-696B-D4CB3B0AF2F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4B2CCC9-8868-2889-2EAD-3E6EC66769FA}"/>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5" name="Alt Bilgi Yer Tutucusu 4">
            <a:extLst>
              <a:ext uri="{FF2B5EF4-FFF2-40B4-BE49-F238E27FC236}">
                <a16:creationId xmlns:a16="http://schemas.microsoft.com/office/drawing/2014/main" id="{107D6A37-3AFC-24CB-E92F-B42CF5BFF16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4557661-6192-7E12-AF88-5FEE47E1E684}"/>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51201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5ADE178-BF47-4779-407F-2033959E997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169823F-E91E-CC4A-5230-1743AA13874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B7A5B51-0B53-8E5F-7726-BAF880B5BB9B}"/>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5" name="Alt Bilgi Yer Tutucusu 4">
            <a:extLst>
              <a:ext uri="{FF2B5EF4-FFF2-40B4-BE49-F238E27FC236}">
                <a16:creationId xmlns:a16="http://schemas.microsoft.com/office/drawing/2014/main" id="{4D7E39B7-AA70-FA20-25A4-74C5DBEEB5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D7756AA-20D8-1AE4-959E-5C8023FB8924}"/>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221287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6DEBAC-54E4-3E98-95F2-084E5FE4C0B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E524C98-7330-5173-DC9C-29F2BCED4D9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1D79CB1-7E6A-1AB1-254D-66E6E258A774}"/>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5" name="Alt Bilgi Yer Tutucusu 4">
            <a:extLst>
              <a:ext uri="{FF2B5EF4-FFF2-40B4-BE49-F238E27FC236}">
                <a16:creationId xmlns:a16="http://schemas.microsoft.com/office/drawing/2014/main" id="{6116B685-3440-059A-C5DB-4986E1877E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F08A549-92F4-A048-DBB8-E46171AA3150}"/>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08569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B94B54-7355-FE00-B762-E756A8F5B98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6C24799-E2BB-46CF-04E1-723F2EB5D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CB9CBDD-AC5E-BBB0-5F12-5324B81A466A}"/>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5" name="Alt Bilgi Yer Tutucusu 4">
            <a:extLst>
              <a:ext uri="{FF2B5EF4-FFF2-40B4-BE49-F238E27FC236}">
                <a16:creationId xmlns:a16="http://schemas.microsoft.com/office/drawing/2014/main" id="{9F1EB158-49CE-8FF6-0CBA-023D0CB611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DD0633-8845-60D5-D027-2FE682CBDD8A}"/>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31043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B916FF-EA10-5FC3-13A6-2D52969AD5A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6D90BB8-743B-C929-55AC-B2DD05A4987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99DB6AE-6AC8-ACE2-2444-17C62E187B7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6E1B86B-8154-E6AB-824E-D57229A55556}"/>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6" name="Alt Bilgi Yer Tutucusu 5">
            <a:extLst>
              <a:ext uri="{FF2B5EF4-FFF2-40B4-BE49-F238E27FC236}">
                <a16:creationId xmlns:a16="http://schemas.microsoft.com/office/drawing/2014/main" id="{22098994-D0FF-C044-B591-65DA2737592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1C08390-E504-04E4-5945-AD594ABACFE5}"/>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886500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B550AB-B12C-6E41-88BA-94FB2D4AEC1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F64619C-4466-A811-B35E-30B52249A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ADB2EF4-5BA2-54D2-A3F3-647FBD2417C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89DCDC7-421B-2BCF-2C7F-C6A64BD15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5F05B75-0469-0BF7-6447-C0543168A2E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6CA934B-B4AC-2B98-F962-4BF67760A54D}"/>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8" name="Alt Bilgi Yer Tutucusu 7">
            <a:extLst>
              <a:ext uri="{FF2B5EF4-FFF2-40B4-BE49-F238E27FC236}">
                <a16:creationId xmlns:a16="http://schemas.microsoft.com/office/drawing/2014/main" id="{F89C16B3-BE61-A21C-76B9-01804C4FD9F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34CD7D2-1F38-4050-CA11-7FF212429E83}"/>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76362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BBF18A-4260-5F22-A022-77A14BBAE37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555A88B-CEE9-4BE0-431D-44CE82A594E0}"/>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4" name="Alt Bilgi Yer Tutucusu 3">
            <a:extLst>
              <a:ext uri="{FF2B5EF4-FFF2-40B4-BE49-F238E27FC236}">
                <a16:creationId xmlns:a16="http://schemas.microsoft.com/office/drawing/2014/main" id="{E82416F2-C1D3-625B-430F-531586384FA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86CC76B-D2A0-49D4-D576-93E26479BE22}"/>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177460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6EEA8ED-A033-D399-0AA3-44E617C17EC3}"/>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3" name="Alt Bilgi Yer Tutucusu 2">
            <a:extLst>
              <a:ext uri="{FF2B5EF4-FFF2-40B4-BE49-F238E27FC236}">
                <a16:creationId xmlns:a16="http://schemas.microsoft.com/office/drawing/2014/main" id="{86C3DBB6-6465-4AF1-61AC-71802B39B1D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81EA73B-131E-D87C-D9A3-1E41737AF67C}"/>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290771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48FE3D-9887-4F4A-0294-1174B7B2A0D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60953C8-5945-8323-9A1E-3A001DF70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5E24842-2504-61F6-94CC-43CF726E8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3843C48-6435-8496-7BD4-F58E17889FF9}"/>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6" name="Alt Bilgi Yer Tutucusu 5">
            <a:extLst>
              <a:ext uri="{FF2B5EF4-FFF2-40B4-BE49-F238E27FC236}">
                <a16:creationId xmlns:a16="http://schemas.microsoft.com/office/drawing/2014/main" id="{930F4C1D-BFEB-42D5-12E1-BD66B1E05C1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ADF2AE5-756B-AFA9-7C03-6D194B1EFDD9}"/>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349515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CF0DF7-34D5-AEBD-6703-188C62BF996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E1CA2AC-4411-2E00-927A-40465E565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A29726B-F3AA-007B-850C-66A29A4B3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0505C0B-4807-DB4C-1D82-286FAAA301BD}"/>
              </a:ext>
            </a:extLst>
          </p:cNvPr>
          <p:cNvSpPr>
            <a:spLocks noGrp="1"/>
          </p:cNvSpPr>
          <p:nvPr>
            <p:ph type="dt" sz="half" idx="10"/>
          </p:nvPr>
        </p:nvSpPr>
        <p:spPr/>
        <p:txBody>
          <a:bodyPr/>
          <a:lstStyle/>
          <a:p>
            <a:fld id="{15D7041F-BD4A-4A84-9D73-59A669A86AD7}" type="datetimeFigureOut">
              <a:rPr lang="tr-TR" smtClean="0"/>
              <a:t>9.11.2022</a:t>
            </a:fld>
            <a:endParaRPr lang="tr-TR"/>
          </a:p>
        </p:txBody>
      </p:sp>
      <p:sp>
        <p:nvSpPr>
          <p:cNvPr id="6" name="Alt Bilgi Yer Tutucusu 5">
            <a:extLst>
              <a:ext uri="{FF2B5EF4-FFF2-40B4-BE49-F238E27FC236}">
                <a16:creationId xmlns:a16="http://schemas.microsoft.com/office/drawing/2014/main" id="{3AC395D6-01E7-7A69-CDB8-3843F1C0D8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5F56FD-CEF7-EFBE-0FB1-2B6A0E7614A9}"/>
              </a:ext>
            </a:extLst>
          </p:cNvPr>
          <p:cNvSpPr>
            <a:spLocks noGrp="1"/>
          </p:cNvSpPr>
          <p:nvPr>
            <p:ph type="sldNum" sz="quarter" idx="12"/>
          </p:nvPr>
        </p:nvSpPr>
        <p:spPr/>
        <p:txBody>
          <a:bodyPr/>
          <a:lstStyle/>
          <a:p>
            <a:fld id="{F339D34C-9408-4BAC-81ED-9E809110287D}" type="slidenum">
              <a:rPr lang="tr-TR" smtClean="0"/>
              <a:t>‹#›</a:t>
            </a:fld>
            <a:endParaRPr lang="tr-TR"/>
          </a:p>
        </p:txBody>
      </p:sp>
    </p:spTree>
    <p:extLst>
      <p:ext uri="{BB962C8B-B14F-4D97-AF65-F5344CB8AC3E}">
        <p14:creationId xmlns:p14="http://schemas.microsoft.com/office/powerpoint/2010/main" val="277238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1DF44DB-C760-BF1F-BCB3-567576DDB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25E0E4C-7AE4-8A07-7999-DCD7ADF2E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87A4806-FA6D-8FCE-64DB-73F6C6B39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7041F-BD4A-4A84-9D73-59A669A86AD7}" type="datetimeFigureOut">
              <a:rPr lang="tr-TR" smtClean="0"/>
              <a:t>9.11.2022</a:t>
            </a:fld>
            <a:endParaRPr lang="tr-TR"/>
          </a:p>
        </p:txBody>
      </p:sp>
      <p:sp>
        <p:nvSpPr>
          <p:cNvPr id="5" name="Alt Bilgi Yer Tutucusu 4">
            <a:extLst>
              <a:ext uri="{FF2B5EF4-FFF2-40B4-BE49-F238E27FC236}">
                <a16:creationId xmlns:a16="http://schemas.microsoft.com/office/drawing/2014/main" id="{7E3617D0-D189-81C5-C646-1F4D0FE57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5F95F1F-D8E2-3F6D-9175-663F58A43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9D34C-9408-4BAC-81ED-9E809110287D}" type="slidenum">
              <a:rPr lang="tr-TR" smtClean="0"/>
              <a:t>‹#›</a:t>
            </a:fld>
            <a:endParaRPr lang="tr-TR"/>
          </a:p>
        </p:txBody>
      </p:sp>
    </p:spTree>
    <p:extLst>
      <p:ext uri="{BB962C8B-B14F-4D97-AF65-F5344CB8AC3E}">
        <p14:creationId xmlns:p14="http://schemas.microsoft.com/office/powerpoint/2010/main" val="45580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EFE36-7BED-937B-7AC3-7AC99E33E2DC}"/>
              </a:ext>
            </a:extLst>
          </p:cNvPr>
          <p:cNvSpPr>
            <a:spLocks noGrp="1"/>
          </p:cNvSpPr>
          <p:nvPr>
            <p:ph type="ctrTitle"/>
          </p:nvPr>
        </p:nvSpPr>
        <p:spPr>
          <a:xfrm>
            <a:off x="1524000" y="440267"/>
            <a:ext cx="9144000" cy="1794933"/>
          </a:xfrm>
        </p:spPr>
        <p:txBody>
          <a:bodyPr>
            <a:normAutofit/>
          </a:bodyPr>
          <a:lstStyle/>
          <a:p>
            <a:r>
              <a:rPr lang="tr-TR" sz="4000" dirty="0"/>
              <a:t>Görüntü İşleme Teknikleri Kullanılarak Ekmek Doku Analizi ve Arayüz Programının Geliştirilmesi</a:t>
            </a:r>
          </a:p>
        </p:txBody>
      </p:sp>
      <p:sp>
        <p:nvSpPr>
          <p:cNvPr id="3" name="Alt Başlık 2">
            <a:extLst>
              <a:ext uri="{FF2B5EF4-FFF2-40B4-BE49-F238E27FC236}">
                <a16:creationId xmlns:a16="http://schemas.microsoft.com/office/drawing/2014/main" id="{9EFA0DAA-6644-3BD0-4D62-9C53274682A5}"/>
              </a:ext>
            </a:extLst>
          </p:cNvPr>
          <p:cNvSpPr>
            <a:spLocks noGrp="1"/>
          </p:cNvSpPr>
          <p:nvPr>
            <p:ph type="subTitle" idx="1"/>
          </p:nvPr>
        </p:nvSpPr>
        <p:spPr>
          <a:xfrm>
            <a:off x="1524000" y="2455336"/>
            <a:ext cx="9144000" cy="4199464"/>
          </a:xfrm>
        </p:spPr>
        <p:txBody>
          <a:bodyPr>
            <a:normAutofit fontScale="92500" lnSpcReduction="10000"/>
          </a:bodyPr>
          <a:lstStyle/>
          <a:p>
            <a:r>
              <a:rPr lang="tr-TR" dirty="0" err="1"/>
              <a:t>Turab</a:t>
            </a:r>
            <a:r>
              <a:rPr lang="tr-TR" dirty="0"/>
              <a:t> Selçuk1</a:t>
            </a:r>
          </a:p>
          <a:p>
            <a:r>
              <a:rPr lang="tr-TR" dirty="0"/>
              <a:t>Abdullah Sinan Çolakoğlu2</a:t>
            </a:r>
          </a:p>
          <a:p>
            <a:r>
              <a:rPr lang="tr-TR" dirty="0"/>
              <a:t>Ahmet Alkan1</a:t>
            </a:r>
          </a:p>
          <a:p>
            <a:endParaRPr lang="tr-TR" sz="800" dirty="0"/>
          </a:p>
          <a:p>
            <a:r>
              <a:rPr lang="tr-TR" dirty="0"/>
              <a:t>1 Kahramanmaraş Sütçü İmam Üniversitesi, Elektrik Elektronik Mühendisliği, Kahramanmaraş, 46200, Türkiye</a:t>
            </a:r>
          </a:p>
          <a:p>
            <a:r>
              <a:rPr lang="tr-TR" dirty="0"/>
              <a:t> 2 Kahramanmaraş Sütçü İmam Üniversitesi, Gıda Mühendisliği, Kahramanmaraş, 46200, Türkiye</a:t>
            </a:r>
            <a:endParaRPr lang="tr-TR" sz="1000" dirty="0"/>
          </a:p>
          <a:p>
            <a:endParaRPr lang="tr-TR" sz="1000" dirty="0"/>
          </a:p>
          <a:p>
            <a:r>
              <a:rPr lang="tr-TR" dirty="0"/>
              <a:t>Cihat Erdoğmak</a:t>
            </a:r>
          </a:p>
          <a:p>
            <a:r>
              <a:rPr lang="tr-TR" dirty="0"/>
              <a:t>02215076018</a:t>
            </a:r>
          </a:p>
          <a:p>
            <a:r>
              <a:rPr lang="tr-TR" dirty="0"/>
              <a:t>Bilgisayar Mühendisliği 2. Sınıf (İÖ)</a:t>
            </a:r>
          </a:p>
          <a:p>
            <a:endParaRPr lang="tr-TR" dirty="0"/>
          </a:p>
          <a:p>
            <a:endParaRPr lang="tr-TR" dirty="0"/>
          </a:p>
        </p:txBody>
      </p:sp>
    </p:spTree>
    <p:extLst>
      <p:ext uri="{BB962C8B-B14F-4D97-AF65-F5344CB8AC3E}">
        <p14:creationId xmlns:p14="http://schemas.microsoft.com/office/powerpoint/2010/main" val="62150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20B80A-5DB5-E9D5-2CB5-2AB8C9D96539}"/>
              </a:ext>
            </a:extLst>
          </p:cNvPr>
          <p:cNvSpPr>
            <a:spLocks noGrp="1"/>
          </p:cNvSpPr>
          <p:nvPr>
            <p:ph idx="1"/>
          </p:nvPr>
        </p:nvSpPr>
        <p:spPr>
          <a:xfrm>
            <a:off x="838200" y="407794"/>
            <a:ext cx="10515600" cy="5827106"/>
          </a:xfrm>
        </p:spPr>
        <p:txBody>
          <a:bodyPr/>
          <a:lstStyle/>
          <a:p>
            <a:pPr marL="0" indent="0">
              <a:buNone/>
            </a:pPr>
            <a:r>
              <a:rPr lang="tr-TR"/>
              <a:t>Burada </a:t>
            </a:r>
            <a:r>
              <a:rPr lang="el-GR"/>
              <a:t>ω </a:t>
            </a:r>
            <a:r>
              <a:rPr lang="tr-TR"/>
              <a:t>değişkenleri sınıf yoğunluklarını 		değişkeleri her bir sınıfın ağırlıklı ortalamalarını, 	 ise resmin ortalamasını ifade etmektedir. Bu durumda sınıfın varyansı; olarak hesaplanabilmektedir.</a:t>
            </a:r>
            <a:endParaRPr lang="tr-TR" dirty="0"/>
          </a:p>
        </p:txBody>
      </p:sp>
      <p:pic>
        <p:nvPicPr>
          <p:cNvPr id="7" name="Resim 6">
            <a:extLst>
              <a:ext uri="{FF2B5EF4-FFF2-40B4-BE49-F238E27FC236}">
                <a16:creationId xmlns:a16="http://schemas.microsoft.com/office/drawing/2014/main" id="{10300F50-9C89-C0D4-E3FE-8E7CCB6A6212}"/>
              </a:ext>
            </a:extLst>
          </p:cNvPr>
          <p:cNvPicPr>
            <a:picLocks noChangeAspect="1"/>
          </p:cNvPicPr>
          <p:nvPr/>
        </p:nvPicPr>
        <p:blipFill>
          <a:blip r:embed="rId2"/>
          <a:stretch>
            <a:fillRect/>
          </a:stretch>
        </p:blipFill>
        <p:spPr>
          <a:xfrm>
            <a:off x="7020752" y="407794"/>
            <a:ext cx="1113431" cy="363577"/>
          </a:xfrm>
          <a:prstGeom prst="rect">
            <a:avLst/>
          </a:prstGeom>
        </p:spPr>
      </p:pic>
      <p:pic>
        <p:nvPicPr>
          <p:cNvPr id="11" name="Resim 10">
            <a:extLst>
              <a:ext uri="{FF2B5EF4-FFF2-40B4-BE49-F238E27FC236}">
                <a16:creationId xmlns:a16="http://schemas.microsoft.com/office/drawing/2014/main" id="{4EFA7E89-DED1-451C-767F-A2D1451D5A84}"/>
              </a:ext>
            </a:extLst>
          </p:cNvPr>
          <p:cNvPicPr>
            <a:picLocks noChangeAspect="1"/>
          </p:cNvPicPr>
          <p:nvPr/>
        </p:nvPicPr>
        <p:blipFill>
          <a:blip r:embed="rId3"/>
          <a:stretch>
            <a:fillRect/>
          </a:stretch>
        </p:blipFill>
        <p:spPr>
          <a:xfrm>
            <a:off x="5173855" y="837081"/>
            <a:ext cx="336399" cy="336399"/>
          </a:xfrm>
          <a:prstGeom prst="rect">
            <a:avLst/>
          </a:prstGeom>
        </p:spPr>
      </p:pic>
      <p:pic>
        <p:nvPicPr>
          <p:cNvPr id="13" name="Resim 12">
            <a:extLst>
              <a:ext uri="{FF2B5EF4-FFF2-40B4-BE49-F238E27FC236}">
                <a16:creationId xmlns:a16="http://schemas.microsoft.com/office/drawing/2014/main" id="{D1CAE4DB-2AEA-1A08-4C2C-D67DB0C76AC3}"/>
              </a:ext>
            </a:extLst>
          </p:cNvPr>
          <p:cNvPicPr>
            <a:picLocks noChangeAspect="1"/>
          </p:cNvPicPr>
          <p:nvPr/>
        </p:nvPicPr>
        <p:blipFill>
          <a:blip r:embed="rId4"/>
          <a:stretch>
            <a:fillRect/>
          </a:stretch>
        </p:blipFill>
        <p:spPr>
          <a:xfrm>
            <a:off x="904916" y="1532986"/>
            <a:ext cx="4943475" cy="3171825"/>
          </a:xfrm>
          <a:prstGeom prst="rect">
            <a:avLst/>
          </a:prstGeom>
        </p:spPr>
      </p:pic>
      <p:pic>
        <p:nvPicPr>
          <p:cNvPr id="19" name="Resim 18">
            <a:extLst>
              <a:ext uri="{FF2B5EF4-FFF2-40B4-BE49-F238E27FC236}">
                <a16:creationId xmlns:a16="http://schemas.microsoft.com/office/drawing/2014/main" id="{5ACDAA02-D4D7-6C7E-647C-59DEF387A820}"/>
              </a:ext>
            </a:extLst>
          </p:cNvPr>
          <p:cNvPicPr>
            <a:picLocks noChangeAspect="1"/>
          </p:cNvPicPr>
          <p:nvPr/>
        </p:nvPicPr>
        <p:blipFill>
          <a:blip r:embed="rId5"/>
          <a:stretch>
            <a:fillRect/>
          </a:stretch>
        </p:blipFill>
        <p:spPr>
          <a:xfrm>
            <a:off x="6150027" y="1612499"/>
            <a:ext cx="2340016" cy="2705059"/>
          </a:xfrm>
          <a:prstGeom prst="rect">
            <a:avLst/>
          </a:prstGeom>
        </p:spPr>
      </p:pic>
      <p:pic>
        <p:nvPicPr>
          <p:cNvPr id="25" name="Resim 24">
            <a:extLst>
              <a:ext uri="{FF2B5EF4-FFF2-40B4-BE49-F238E27FC236}">
                <a16:creationId xmlns:a16="http://schemas.microsoft.com/office/drawing/2014/main" id="{FA7F1711-301B-A0DC-00B5-65B79D1BED97}"/>
              </a:ext>
            </a:extLst>
          </p:cNvPr>
          <p:cNvPicPr>
            <a:picLocks noChangeAspect="1"/>
          </p:cNvPicPr>
          <p:nvPr/>
        </p:nvPicPr>
        <p:blipFill>
          <a:blip r:embed="rId6"/>
          <a:stretch>
            <a:fillRect/>
          </a:stretch>
        </p:blipFill>
        <p:spPr>
          <a:xfrm>
            <a:off x="8672579" y="1612498"/>
            <a:ext cx="2257262" cy="2705059"/>
          </a:xfrm>
          <a:prstGeom prst="rect">
            <a:avLst/>
          </a:prstGeom>
        </p:spPr>
      </p:pic>
      <p:pic>
        <p:nvPicPr>
          <p:cNvPr id="29" name="Resim 28">
            <a:extLst>
              <a:ext uri="{FF2B5EF4-FFF2-40B4-BE49-F238E27FC236}">
                <a16:creationId xmlns:a16="http://schemas.microsoft.com/office/drawing/2014/main" id="{5761828A-07F7-7E8D-54EB-0D1B6AD53B97}"/>
              </a:ext>
            </a:extLst>
          </p:cNvPr>
          <p:cNvPicPr>
            <a:picLocks noChangeAspect="1"/>
          </p:cNvPicPr>
          <p:nvPr/>
        </p:nvPicPr>
        <p:blipFill>
          <a:blip r:embed="rId7"/>
          <a:stretch>
            <a:fillRect/>
          </a:stretch>
        </p:blipFill>
        <p:spPr>
          <a:xfrm>
            <a:off x="6130508" y="4317558"/>
            <a:ext cx="2379055" cy="2480807"/>
          </a:xfrm>
          <a:prstGeom prst="rect">
            <a:avLst/>
          </a:prstGeom>
        </p:spPr>
      </p:pic>
    </p:spTree>
    <p:extLst>
      <p:ext uri="{BB962C8B-B14F-4D97-AF65-F5344CB8AC3E}">
        <p14:creationId xmlns:p14="http://schemas.microsoft.com/office/powerpoint/2010/main" val="113509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2A487C0-F456-EB28-051B-E80C0FCCACC1}"/>
              </a:ext>
            </a:extLst>
          </p:cNvPr>
          <p:cNvPicPr>
            <a:picLocks noGrp="1" noChangeAspect="1"/>
          </p:cNvPicPr>
          <p:nvPr>
            <p:ph idx="1"/>
          </p:nvPr>
        </p:nvPicPr>
        <p:blipFill>
          <a:blip r:embed="rId2"/>
          <a:stretch>
            <a:fillRect/>
          </a:stretch>
        </p:blipFill>
        <p:spPr>
          <a:xfrm>
            <a:off x="4945711" y="644863"/>
            <a:ext cx="2843718" cy="2424341"/>
          </a:xfrm>
        </p:spPr>
      </p:pic>
      <p:sp>
        <p:nvSpPr>
          <p:cNvPr id="7" name="Metin kutusu 6">
            <a:extLst>
              <a:ext uri="{FF2B5EF4-FFF2-40B4-BE49-F238E27FC236}">
                <a16:creationId xmlns:a16="http://schemas.microsoft.com/office/drawing/2014/main" id="{94346457-1905-71C0-378E-12384EBA9BDF}"/>
              </a:ext>
            </a:extLst>
          </p:cNvPr>
          <p:cNvSpPr txBox="1"/>
          <p:nvPr/>
        </p:nvSpPr>
        <p:spPr>
          <a:xfrm>
            <a:off x="661946" y="644863"/>
            <a:ext cx="4283765" cy="2031325"/>
          </a:xfrm>
          <a:prstGeom prst="rect">
            <a:avLst/>
          </a:prstGeom>
          <a:noFill/>
        </p:spPr>
        <p:txBody>
          <a:bodyPr wrap="square">
            <a:spAutoFit/>
          </a:bodyPr>
          <a:lstStyle/>
          <a:p>
            <a:r>
              <a:rPr lang="tr-TR" dirty="0"/>
              <a:t>Yapılan çalışmada farklı büyüklükteki gözeneklerin sayılarındaki değişimlerin gözlenmesi amacıyla gözenekler 0,002mm2 -1mm2 , 1mm2 -3mm2 , 3mm2 -5mm2 ve 5mm2 - 7mm2 olmak üzere 4 sınıfa ayrılmıştır. Her bir sınıf, bir etiket grubuna dâhil edilmiştir. </a:t>
            </a:r>
          </a:p>
        </p:txBody>
      </p:sp>
      <p:pic>
        <p:nvPicPr>
          <p:cNvPr id="9" name="Resim 8">
            <a:extLst>
              <a:ext uri="{FF2B5EF4-FFF2-40B4-BE49-F238E27FC236}">
                <a16:creationId xmlns:a16="http://schemas.microsoft.com/office/drawing/2014/main" id="{E540A211-675D-DE66-0443-CC103D783FAE}"/>
              </a:ext>
            </a:extLst>
          </p:cNvPr>
          <p:cNvPicPr>
            <a:picLocks noChangeAspect="1"/>
          </p:cNvPicPr>
          <p:nvPr/>
        </p:nvPicPr>
        <p:blipFill>
          <a:blip r:embed="rId3"/>
          <a:stretch>
            <a:fillRect/>
          </a:stretch>
        </p:blipFill>
        <p:spPr>
          <a:xfrm>
            <a:off x="661946" y="3069204"/>
            <a:ext cx="2843718" cy="3382456"/>
          </a:xfrm>
          <a:prstGeom prst="rect">
            <a:avLst/>
          </a:prstGeom>
        </p:spPr>
      </p:pic>
      <p:pic>
        <p:nvPicPr>
          <p:cNvPr id="13" name="Resim 12">
            <a:extLst>
              <a:ext uri="{FF2B5EF4-FFF2-40B4-BE49-F238E27FC236}">
                <a16:creationId xmlns:a16="http://schemas.microsoft.com/office/drawing/2014/main" id="{E8F94ECD-D9B9-AC0E-A8D7-949CF4CE050E}"/>
              </a:ext>
            </a:extLst>
          </p:cNvPr>
          <p:cNvPicPr>
            <a:picLocks noChangeAspect="1"/>
          </p:cNvPicPr>
          <p:nvPr/>
        </p:nvPicPr>
        <p:blipFill>
          <a:blip r:embed="rId4"/>
          <a:stretch>
            <a:fillRect/>
          </a:stretch>
        </p:blipFill>
        <p:spPr>
          <a:xfrm>
            <a:off x="843561" y="6392849"/>
            <a:ext cx="2302459" cy="269119"/>
          </a:xfrm>
          <a:prstGeom prst="rect">
            <a:avLst/>
          </a:prstGeom>
        </p:spPr>
      </p:pic>
      <p:sp>
        <p:nvSpPr>
          <p:cNvPr id="15" name="Metin kutusu 14">
            <a:extLst>
              <a:ext uri="{FF2B5EF4-FFF2-40B4-BE49-F238E27FC236}">
                <a16:creationId xmlns:a16="http://schemas.microsoft.com/office/drawing/2014/main" id="{AC699201-3542-3483-8BE6-0F27E6D99573}"/>
              </a:ext>
            </a:extLst>
          </p:cNvPr>
          <p:cNvSpPr txBox="1"/>
          <p:nvPr/>
        </p:nvSpPr>
        <p:spPr>
          <a:xfrm>
            <a:off x="3721770" y="3253528"/>
            <a:ext cx="2356898" cy="3139321"/>
          </a:xfrm>
          <a:prstGeom prst="rect">
            <a:avLst/>
          </a:prstGeom>
          <a:noFill/>
        </p:spPr>
        <p:txBody>
          <a:bodyPr wrap="square">
            <a:spAutoFit/>
          </a:bodyPr>
          <a:lstStyle/>
          <a:p>
            <a:r>
              <a:rPr lang="tr-TR" dirty="0"/>
              <a:t>Böylelikle her bir gruptaki gözeneklerin önce sınırları belirlenmiş sonra da bu sınırlara etiket grubuna göre, Şekil 14’te görüldüğü gibi, bir renk değeri atanarak otomatik olarak renklendirilmesi yapılmıştır.</a:t>
            </a:r>
          </a:p>
        </p:txBody>
      </p:sp>
    </p:spTree>
    <p:extLst>
      <p:ext uri="{BB962C8B-B14F-4D97-AF65-F5344CB8AC3E}">
        <p14:creationId xmlns:p14="http://schemas.microsoft.com/office/powerpoint/2010/main" val="17168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FDE49C1-88FC-1AE7-0B8C-33A16F99EBD7}"/>
              </a:ext>
            </a:extLst>
          </p:cNvPr>
          <p:cNvPicPr>
            <a:picLocks noGrp="1" noChangeAspect="1"/>
          </p:cNvPicPr>
          <p:nvPr>
            <p:ph idx="1"/>
          </p:nvPr>
        </p:nvPicPr>
        <p:blipFill>
          <a:blip r:embed="rId2"/>
          <a:stretch>
            <a:fillRect/>
          </a:stretch>
        </p:blipFill>
        <p:spPr>
          <a:xfrm>
            <a:off x="717233" y="440863"/>
            <a:ext cx="1183130" cy="496734"/>
          </a:xfrm>
        </p:spPr>
      </p:pic>
      <p:sp>
        <p:nvSpPr>
          <p:cNvPr id="7" name="Metin kutusu 6">
            <a:extLst>
              <a:ext uri="{FF2B5EF4-FFF2-40B4-BE49-F238E27FC236}">
                <a16:creationId xmlns:a16="http://schemas.microsoft.com/office/drawing/2014/main" id="{3F256CAE-882D-98AC-221D-1E0A10854604}"/>
              </a:ext>
            </a:extLst>
          </p:cNvPr>
          <p:cNvSpPr txBox="1"/>
          <p:nvPr/>
        </p:nvSpPr>
        <p:spPr>
          <a:xfrm>
            <a:off x="2220402" y="440863"/>
            <a:ext cx="8275319" cy="923330"/>
          </a:xfrm>
          <a:prstGeom prst="rect">
            <a:avLst/>
          </a:prstGeom>
          <a:noFill/>
        </p:spPr>
        <p:txBody>
          <a:bodyPr wrap="square">
            <a:spAutoFit/>
          </a:bodyPr>
          <a:lstStyle/>
          <a:p>
            <a:r>
              <a:rPr lang="tr-TR" dirty="0"/>
              <a:t>Bu işlemde yer alan O harfi otomatik bölütlemeyle elde edilen alanı, M harfi ise elle bölütleme sonucu elde edilen alanı ifade etmektedir. Her iki bölütleme sonucu elde edilen alanlar ise M∩ O olarak gösterilmektedir. </a:t>
            </a:r>
          </a:p>
        </p:txBody>
      </p:sp>
      <p:sp>
        <p:nvSpPr>
          <p:cNvPr id="9" name="Metin kutusu 8">
            <a:extLst>
              <a:ext uri="{FF2B5EF4-FFF2-40B4-BE49-F238E27FC236}">
                <a16:creationId xmlns:a16="http://schemas.microsoft.com/office/drawing/2014/main" id="{6168E185-D196-F84F-0259-B44A952EC91C}"/>
              </a:ext>
            </a:extLst>
          </p:cNvPr>
          <p:cNvSpPr txBox="1"/>
          <p:nvPr/>
        </p:nvSpPr>
        <p:spPr>
          <a:xfrm>
            <a:off x="2220402" y="1685187"/>
            <a:ext cx="7360919" cy="923330"/>
          </a:xfrm>
          <a:prstGeom prst="rect">
            <a:avLst/>
          </a:prstGeom>
          <a:noFill/>
        </p:spPr>
        <p:txBody>
          <a:bodyPr wrap="square">
            <a:spAutoFit/>
          </a:bodyPr>
          <a:lstStyle/>
          <a:p>
            <a:r>
              <a:rPr lang="tr-TR" dirty="0"/>
              <a:t>kırmızı renk otomatik bölütlemeyi,</a:t>
            </a:r>
          </a:p>
          <a:p>
            <a:r>
              <a:rPr lang="tr-TR" dirty="0"/>
              <a:t>yeşil renk elle bölütlemeyi</a:t>
            </a:r>
          </a:p>
          <a:p>
            <a:r>
              <a:rPr lang="tr-TR" dirty="0"/>
              <a:t>sarı renk ise her iki bölütlemede ortak bölütlenen bölgeyi göstermektedir</a:t>
            </a:r>
          </a:p>
        </p:txBody>
      </p:sp>
      <p:pic>
        <p:nvPicPr>
          <p:cNvPr id="11" name="Resim 10">
            <a:extLst>
              <a:ext uri="{FF2B5EF4-FFF2-40B4-BE49-F238E27FC236}">
                <a16:creationId xmlns:a16="http://schemas.microsoft.com/office/drawing/2014/main" id="{09826D72-A393-381A-AEFF-560204B99C3D}"/>
              </a:ext>
            </a:extLst>
          </p:cNvPr>
          <p:cNvPicPr>
            <a:picLocks noChangeAspect="1"/>
          </p:cNvPicPr>
          <p:nvPr/>
        </p:nvPicPr>
        <p:blipFill>
          <a:blip r:embed="rId3"/>
          <a:stretch>
            <a:fillRect/>
          </a:stretch>
        </p:blipFill>
        <p:spPr>
          <a:xfrm>
            <a:off x="432066" y="1516712"/>
            <a:ext cx="1753463" cy="1480930"/>
          </a:xfrm>
          <a:prstGeom prst="rect">
            <a:avLst/>
          </a:prstGeom>
        </p:spPr>
      </p:pic>
      <p:pic>
        <p:nvPicPr>
          <p:cNvPr id="13" name="Resim 12">
            <a:extLst>
              <a:ext uri="{FF2B5EF4-FFF2-40B4-BE49-F238E27FC236}">
                <a16:creationId xmlns:a16="http://schemas.microsoft.com/office/drawing/2014/main" id="{2C024657-C8B9-71B0-19AD-DD0BBCCCCB94}"/>
              </a:ext>
            </a:extLst>
          </p:cNvPr>
          <p:cNvPicPr>
            <a:picLocks noChangeAspect="1"/>
          </p:cNvPicPr>
          <p:nvPr/>
        </p:nvPicPr>
        <p:blipFill>
          <a:blip r:embed="rId4"/>
          <a:stretch>
            <a:fillRect/>
          </a:stretch>
        </p:blipFill>
        <p:spPr>
          <a:xfrm>
            <a:off x="205119" y="3170584"/>
            <a:ext cx="2243883" cy="1648747"/>
          </a:xfrm>
          <a:prstGeom prst="rect">
            <a:avLst/>
          </a:prstGeom>
        </p:spPr>
      </p:pic>
      <p:pic>
        <p:nvPicPr>
          <p:cNvPr id="15" name="Resim 14">
            <a:extLst>
              <a:ext uri="{FF2B5EF4-FFF2-40B4-BE49-F238E27FC236}">
                <a16:creationId xmlns:a16="http://schemas.microsoft.com/office/drawing/2014/main" id="{FA12BA15-86E3-96DC-78EA-1DAD98EDEE2B}"/>
              </a:ext>
            </a:extLst>
          </p:cNvPr>
          <p:cNvPicPr>
            <a:picLocks noChangeAspect="1"/>
          </p:cNvPicPr>
          <p:nvPr/>
        </p:nvPicPr>
        <p:blipFill>
          <a:blip r:embed="rId5"/>
          <a:stretch>
            <a:fillRect/>
          </a:stretch>
        </p:blipFill>
        <p:spPr>
          <a:xfrm>
            <a:off x="432066" y="4829094"/>
            <a:ext cx="2016815" cy="163179"/>
          </a:xfrm>
          <a:prstGeom prst="rect">
            <a:avLst/>
          </a:prstGeom>
        </p:spPr>
      </p:pic>
      <p:sp>
        <p:nvSpPr>
          <p:cNvPr id="17" name="Metin kutusu 16">
            <a:extLst>
              <a:ext uri="{FF2B5EF4-FFF2-40B4-BE49-F238E27FC236}">
                <a16:creationId xmlns:a16="http://schemas.microsoft.com/office/drawing/2014/main" id="{59146F7B-4D1B-ABAA-2617-1F5DB38A2E07}"/>
              </a:ext>
            </a:extLst>
          </p:cNvPr>
          <p:cNvSpPr txBox="1"/>
          <p:nvPr/>
        </p:nvSpPr>
        <p:spPr>
          <a:xfrm>
            <a:off x="2649773" y="3170584"/>
            <a:ext cx="6094674" cy="923330"/>
          </a:xfrm>
          <a:prstGeom prst="rect">
            <a:avLst/>
          </a:prstGeom>
          <a:noFill/>
        </p:spPr>
        <p:txBody>
          <a:bodyPr wrap="square">
            <a:spAutoFit/>
          </a:bodyPr>
          <a:lstStyle/>
          <a:p>
            <a:r>
              <a:rPr lang="tr-TR" dirty="0"/>
              <a:t>Çalışmada elde edilen başarım değerlerinin 0,87 ile 0,93 arasında olması, önerilen yöntemlerle gerçekleştirilen bölütlemenin oldukça başarılı olduğunu ortaya koymaktadır.</a:t>
            </a:r>
          </a:p>
        </p:txBody>
      </p:sp>
    </p:spTree>
    <p:extLst>
      <p:ext uri="{BB962C8B-B14F-4D97-AF65-F5344CB8AC3E}">
        <p14:creationId xmlns:p14="http://schemas.microsoft.com/office/powerpoint/2010/main" val="231117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EB6FF7-D3D2-A521-9AB3-42A34BB84877}"/>
              </a:ext>
            </a:extLst>
          </p:cNvPr>
          <p:cNvSpPr>
            <a:spLocks noGrp="1"/>
          </p:cNvSpPr>
          <p:nvPr>
            <p:ph type="title"/>
          </p:nvPr>
        </p:nvSpPr>
        <p:spPr>
          <a:xfrm>
            <a:off x="838200" y="299057"/>
            <a:ext cx="10515600" cy="583538"/>
          </a:xfrm>
        </p:spPr>
        <p:txBody>
          <a:bodyPr>
            <a:normAutofit fontScale="90000"/>
          </a:bodyPr>
          <a:lstStyle/>
          <a:p>
            <a:r>
              <a:rPr lang="tr-TR" dirty="0"/>
              <a:t>SONUÇLAR</a:t>
            </a:r>
          </a:p>
        </p:txBody>
      </p:sp>
      <p:sp>
        <p:nvSpPr>
          <p:cNvPr id="3" name="İçerik Yer Tutucusu 2">
            <a:extLst>
              <a:ext uri="{FF2B5EF4-FFF2-40B4-BE49-F238E27FC236}">
                <a16:creationId xmlns:a16="http://schemas.microsoft.com/office/drawing/2014/main" id="{F5AEECB1-CD2A-CA9A-96CF-C54BB27C920E}"/>
              </a:ext>
            </a:extLst>
          </p:cNvPr>
          <p:cNvSpPr>
            <a:spLocks noGrp="1"/>
          </p:cNvSpPr>
          <p:nvPr>
            <p:ph idx="1"/>
          </p:nvPr>
        </p:nvSpPr>
        <p:spPr>
          <a:xfrm>
            <a:off x="838201" y="1097281"/>
            <a:ext cx="10651434" cy="4834392"/>
          </a:xfrm>
        </p:spPr>
        <p:txBody>
          <a:bodyPr>
            <a:normAutofit fontScale="85000" lnSpcReduction="20000"/>
          </a:bodyPr>
          <a:lstStyle/>
          <a:p>
            <a:pPr marL="0" indent="0">
              <a:buNone/>
            </a:pPr>
            <a:r>
              <a:rPr lang="tr-TR" dirty="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 Tablo 1’den DATEM katkı maddeli ekmeklerin kontrol grubu ekmeklere göre daha fazla gözenek sayısı ve gözenek alanına sahip olduğu görülmektedir.</a:t>
            </a:r>
          </a:p>
          <a:p>
            <a:pPr marL="0" indent="0">
              <a:buNone/>
            </a:pPr>
            <a:r>
              <a:rPr lang="tr-TR" dirty="0"/>
              <a:t>Buradan da 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 FL katkı maddeli ekmeğin ise, 20’li konsantrasyonunun gözenek sayısı, toplam gözenek alanı ve yoğunluğunun en yüksek değerde olduğu görülmektedir. Ancak </a:t>
            </a:r>
            <a:r>
              <a:rPr lang="tr-TR" dirty="0" err="1"/>
              <a:t>DATEM’le</a:t>
            </a:r>
            <a:r>
              <a:rPr lang="tr-TR" dirty="0"/>
              <a:t> kıyaslandığında bu değerlerin daha küçük kaldığı görülmüştür. GL </a:t>
            </a:r>
            <a:r>
              <a:rPr lang="tr-TR" dirty="0" err="1"/>
              <a:t>enzimli</a:t>
            </a:r>
            <a:r>
              <a:rPr lang="tr-TR" dirty="0"/>
              <a:t> ekmeklerin 60 ve 90’lı konsantrasyonunda gözenek sayısı ve gözenek alanını arttırdığı, 120’li konsantrasyonunda ise gözenek sayısını azalttığı görülmektedir. Elde edilen sonuçlar FL ve GL lipaz enzimlerinin DATEM kadar olmasa da ekmek hacmine olumlu etki </a:t>
            </a:r>
            <a:r>
              <a:rPr lang="tr-TR"/>
              <a:t>yaptığını göstermiştir.</a:t>
            </a:r>
            <a:endParaRPr lang="tr-TR" dirty="0"/>
          </a:p>
        </p:txBody>
      </p:sp>
    </p:spTree>
    <p:extLst>
      <p:ext uri="{BB962C8B-B14F-4D97-AF65-F5344CB8AC3E}">
        <p14:creationId xmlns:p14="http://schemas.microsoft.com/office/powerpoint/2010/main" val="131955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1C9FB-EE8F-BB09-7901-10A8B64DBDE5}"/>
              </a:ext>
            </a:extLst>
          </p:cNvPr>
          <p:cNvSpPr>
            <a:spLocks noGrp="1"/>
          </p:cNvSpPr>
          <p:nvPr>
            <p:ph type="title"/>
          </p:nvPr>
        </p:nvSpPr>
        <p:spPr>
          <a:xfrm>
            <a:off x="838200" y="365126"/>
            <a:ext cx="10515600" cy="1040342"/>
          </a:xfrm>
        </p:spPr>
        <p:txBody>
          <a:bodyPr/>
          <a:lstStyle/>
          <a:p>
            <a:r>
              <a:rPr lang="tr-TR" dirty="0"/>
              <a:t>Amaç</a:t>
            </a:r>
          </a:p>
        </p:txBody>
      </p:sp>
      <p:sp>
        <p:nvSpPr>
          <p:cNvPr id="3" name="İçerik Yer Tutucusu 2">
            <a:extLst>
              <a:ext uri="{FF2B5EF4-FFF2-40B4-BE49-F238E27FC236}">
                <a16:creationId xmlns:a16="http://schemas.microsoft.com/office/drawing/2014/main" id="{55C38821-C6FC-07E2-DAA8-D9D0ABCED264}"/>
              </a:ext>
            </a:extLst>
          </p:cNvPr>
          <p:cNvSpPr>
            <a:spLocks noGrp="1"/>
          </p:cNvSpPr>
          <p:nvPr>
            <p:ph idx="1"/>
          </p:nvPr>
        </p:nvSpPr>
        <p:spPr>
          <a:xfrm>
            <a:off x="838200" y="1405468"/>
            <a:ext cx="10515600" cy="4771495"/>
          </a:xfrm>
        </p:spPr>
        <p:txBody>
          <a:bodyPr>
            <a:normAutofit/>
          </a:bodyPr>
          <a:lstStyle/>
          <a:p>
            <a:pPr marL="0" indent="0">
              <a:buNone/>
            </a:pPr>
            <a:r>
              <a:rPr lang="tr-TR" dirty="0"/>
              <a:t>Ekmek üretiminde çeşitli maddeler kullanılır.</a:t>
            </a:r>
          </a:p>
          <a:p>
            <a:pPr marL="0" indent="0">
              <a:buNone/>
            </a:pPr>
            <a:r>
              <a:rPr lang="tr-TR" dirty="0"/>
              <a:t>Bu uygulamada kontrol edilen maddeler ;</a:t>
            </a:r>
          </a:p>
          <a:p>
            <a:pPr marL="0" indent="0">
              <a:buNone/>
            </a:pPr>
            <a:r>
              <a:rPr lang="tr-TR" dirty="0"/>
              <a:t>• </a:t>
            </a:r>
            <a:r>
              <a:rPr lang="en-US" dirty="0"/>
              <a:t>DATEM (</a:t>
            </a:r>
            <a:r>
              <a:rPr lang="en-US" dirty="0" err="1"/>
              <a:t>Diacetil</a:t>
            </a:r>
            <a:r>
              <a:rPr lang="en-US" dirty="0"/>
              <a:t> tartaric esters of </a:t>
            </a:r>
            <a:r>
              <a:rPr lang="en-US" dirty="0" err="1"/>
              <a:t>monogliserid</a:t>
            </a:r>
            <a:r>
              <a:rPr lang="en-US" dirty="0"/>
              <a:t>)</a:t>
            </a:r>
            <a:endParaRPr lang="tr-TR" dirty="0"/>
          </a:p>
          <a:p>
            <a:pPr marL="0" indent="0">
              <a:buNone/>
            </a:pPr>
            <a:r>
              <a:rPr lang="tr-TR" dirty="0"/>
              <a:t>• FL (fosfolipaz)</a:t>
            </a:r>
          </a:p>
          <a:p>
            <a:pPr marL="0" indent="0">
              <a:buNone/>
            </a:pPr>
            <a:r>
              <a:rPr lang="tr-TR" dirty="0"/>
              <a:t>• GL (</a:t>
            </a:r>
            <a:r>
              <a:rPr lang="tr-TR" dirty="0" err="1"/>
              <a:t>glikolipaz</a:t>
            </a:r>
            <a:r>
              <a:rPr lang="tr-TR" dirty="0"/>
              <a:t>) dikkate alınılmıştır.</a:t>
            </a:r>
          </a:p>
          <a:p>
            <a:pPr marL="0" indent="0">
              <a:buNone/>
            </a:pPr>
            <a:r>
              <a:rPr lang="tr-TR" dirty="0"/>
              <a:t>Bu maddeler ekmek dilimlerinde kabarcıklar ve gözenekler oluştur.</a:t>
            </a:r>
          </a:p>
          <a:p>
            <a:pPr marL="0" indent="0">
              <a:buNone/>
            </a:pPr>
            <a:r>
              <a:rPr lang="tr-TR" dirty="0"/>
              <a:t>Bizim de amacımız bu gözenekleri görüntü işleme yöntemiyle ekmeğin kalite analizini oluşturmak.</a:t>
            </a:r>
          </a:p>
          <a:p>
            <a:pPr marL="0" indent="0">
              <a:buNone/>
            </a:pPr>
            <a:endParaRPr lang="tr-TR" dirty="0"/>
          </a:p>
        </p:txBody>
      </p:sp>
    </p:spTree>
    <p:extLst>
      <p:ext uri="{BB962C8B-B14F-4D97-AF65-F5344CB8AC3E}">
        <p14:creationId xmlns:p14="http://schemas.microsoft.com/office/powerpoint/2010/main" val="17966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D632AD-BB89-404D-105B-4F6E3529673E}"/>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A3B6A019-14E9-664B-16C4-E681037AEE60}"/>
              </a:ext>
            </a:extLst>
          </p:cNvPr>
          <p:cNvSpPr>
            <a:spLocks noGrp="1"/>
          </p:cNvSpPr>
          <p:nvPr>
            <p:ph idx="1"/>
          </p:nvPr>
        </p:nvSpPr>
        <p:spPr/>
        <p:txBody>
          <a:bodyPr/>
          <a:lstStyle/>
          <a:p>
            <a:pPr marL="0" indent="0">
              <a:buNone/>
            </a:pPr>
            <a:r>
              <a:rPr lang="tr-TR" dirty="0"/>
              <a:t>Ekmek pişirilirken sıcaklık etkisiyle hava kabarcıkları genleştikçe ekmek yüzeyinde gözenekler oluşur. Kalitesiz unlardan yapılan ekmekler, basık ve düzensiz gözenekli ekmekler ortaya çıkar ve kabuk kısmında düzensiz çatlak ve yarıklar oluşur, bu ekmekler kısa sürede bayatlamaktadırlar.</a:t>
            </a:r>
          </a:p>
          <a:p>
            <a:pPr marL="0" indent="0">
              <a:buNone/>
            </a:pPr>
            <a:r>
              <a:rPr lang="tr-TR" dirty="0"/>
              <a:t>Mesela DATEM katkı maddesi mayalı unlu mamullerde kullanılır. Bu katkı maddesi yağ bulundurduğundan hava geçişini engeller ve ekmeği daha kabarık daha hacimli olmasını sağlar.</a:t>
            </a:r>
          </a:p>
          <a:p>
            <a:pPr marL="0" indent="0">
              <a:buNone/>
            </a:pPr>
            <a:r>
              <a:rPr lang="tr-TR" dirty="0"/>
              <a:t>Histogram germe</a:t>
            </a:r>
            <a:r>
              <a:rPr lang="en-US" dirty="0"/>
              <a:t>,</a:t>
            </a:r>
            <a:r>
              <a:rPr lang="tr-TR" dirty="0"/>
              <a:t> </a:t>
            </a:r>
            <a:r>
              <a:rPr lang="en-US" dirty="0"/>
              <a:t>a</a:t>
            </a:r>
            <a:r>
              <a:rPr lang="tr-TR" dirty="0" err="1"/>
              <a:t>daptif</a:t>
            </a:r>
            <a:r>
              <a:rPr lang="tr-TR" dirty="0"/>
              <a:t> histogram eşitleme </a:t>
            </a:r>
            <a:r>
              <a:rPr lang="en-US" dirty="0"/>
              <a:t>y</a:t>
            </a:r>
            <a:r>
              <a:rPr lang="tr-TR" dirty="0" err="1"/>
              <a:t>öntemleri</a:t>
            </a:r>
            <a:r>
              <a:rPr lang="tr-TR" dirty="0"/>
              <a:t> kullanılarak gözeneklerin daha belirgin ve ölçülebilir biçimde ele alınılmasını sağlar.</a:t>
            </a:r>
          </a:p>
        </p:txBody>
      </p:sp>
    </p:spTree>
    <p:extLst>
      <p:ext uri="{BB962C8B-B14F-4D97-AF65-F5344CB8AC3E}">
        <p14:creationId xmlns:p14="http://schemas.microsoft.com/office/powerpoint/2010/main" val="352678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B181C9E-A7CD-27F4-34FE-12DDF20DDC98}"/>
              </a:ext>
            </a:extLst>
          </p:cNvPr>
          <p:cNvPicPr>
            <a:picLocks noGrp="1" noChangeAspect="1"/>
          </p:cNvPicPr>
          <p:nvPr>
            <p:ph idx="1"/>
          </p:nvPr>
        </p:nvPicPr>
        <p:blipFill>
          <a:blip r:embed="rId2"/>
          <a:stretch>
            <a:fillRect/>
          </a:stretch>
        </p:blipFill>
        <p:spPr>
          <a:xfrm>
            <a:off x="2751152" y="478632"/>
            <a:ext cx="7532916" cy="5746039"/>
          </a:xfrm>
        </p:spPr>
      </p:pic>
      <p:pic>
        <p:nvPicPr>
          <p:cNvPr id="7" name="Resim 6">
            <a:extLst>
              <a:ext uri="{FF2B5EF4-FFF2-40B4-BE49-F238E27FC236}">
                <a16:creationId xmlns:a16="http://schemas.microsoft.com/office/drawing/2014/main" id="{7335DFA0-EA1D-D0E3-3C52-0340BC063AC2}"/>
              </a:ext>
            </a:extLst>
          </p:cNvPr>
          <p:cNvPicPr>
            <a:picLocks noChangeAspect="1"/>
          </p:cNvPicPr>
          <p:nvPr/>
        </p:nvPicPr>
        <p:blipFill>
          <a:blip r:embed="rId3"/>
          <a:stretch>
            <a:fillRect/>
          </a:stretch>
        </p:blipFill>
        <p:spPr>
          <a:xfrm>
            <a:off x="8314497" y="2565354"/>
            <a:ext cx="765893" cy="728959"/>
          </a:xfrm>
          <a:prstGeom prst="rect">
            <a:avLst/>
          </a:prstGeom>
        </p:spPr>
      </p:pic>
      <p:pic>
        <p:nvPicPr>
          <p:cNvPr id="9" name="Resim 8">
            <a:extLst>
              <a:ext uri="{FF2B5EF4-FFF2-40B4-BE49-F238E27FC236}">
                <a16:creationId xmlns:a16="http://schemas.microsoft.com/office/drawing/2014/main" id="{7A9B8822-7757-27AE-1B7C-0E97898A1E38}"/>
              </a:ext>
            </a:extLst>
          </p:cNvPr>
          <p:cNvPicPr>
            <a:picLocks noChangeAspect="1"/>
          </p:cNvPicPr>
          <p:nvPr/>
        </p:nvPicPr>
        <p:blipFill>
          <a:blip r:embed="rId4"/>
          <a:stretch>
            <a:fillRect/>
          </a:stretch>
        </p:blipFill>
        <p:spPr>
          <a:xfrm>
            <a:off x="8697443" y="3361656"/>
            <a:ext cx="953196" cy="800237"/>
          </a:xfrm>
          <a:prstGeom prst="rect">
            <a:avLst/>
          </a:prstGeom>
        </p:spPr>
      </p:pic>
      <p:pic>
        <p:nvPicPr>
          <p:cNvPr id="11" name="Resim 10">
            <a:extLst>
              <a:ext uri="{FF2B5EF4-FFF2-40B4-BE49-F238E27FC236}">
                <a16:creationId xmlns:a16="http://schemas.microsoft.com/office/drawing/2014/main" id="{1F472A31-19C8-A6EA-B7EC-B4E3EDDFB88D}"/>
              </a:ext>
            </a:extLst>
          </p:cNvPr>
          <p:cNvPicPr>
            <a:picLocks noChangeAspect="1"/>
          </p:cNvPicPr>
          <p:nvPr/>
        </p:nvPicPr>
        <p:blipFill>
          <a:blip r:embed="rId5"/>
          <a:stretch>
            <a:fillRect/>
          </a:stretch>
        </p:blipFill>
        <p:spPr>
          <a:xfrm>
            <a:off x="8419188" y="4229237"/>
            <a:ext cx="859983" cy="859983"/>
          </a:xfrm>
          <a:prstGeom prst="rect">
            <a:avLst/>
          </a:prstGeom>
        </p:spPr>
      </p:pic>
      <p:pic>
        <p:nvPicPr>
          <p:cNvPr id="13" name="Resim 12">
            <a:extLst>
              <a:ext uri="{FF2B5EF4-FFF2-40B4-BE49-F238E27FC236}">
                <a16:creationId xmlns:a16="http://schemas.microsoft.com/office/drawing/2014/main" id="{7FEBEAC4-1E9F-FB89-1252-D41D01EE2ADD}"/>
              </a:ext>
            </a:extLst>
          </p:cNvPr>
          <p:cNvPicPr>
            <a:picLocks noChangeAspect="1"/>
          </p:cNvPicPr>
          <p:nvPr/>
        </p:nvPicPr>
        <p:blipFill>
          <a:blip r:embed="rId6"/>
          <a:stretch>
            <a:fillRect/>
          </a:stretch>
        </p:blipFill>
        <p:spPr>
          <a:xfrm>
            <a:off x="7867442" y="1630430"/>
            <a:ext cx="765893" cy="732863"/>
          </a:xfrm>
          <a:prstGeom prst="rect">
            <a:avLst/>
          </a:prstGeom>
        </p:spPr>
      </p:pic>
      <p:pic>
        <p:nvPicPr>
          <p:cNvPr id="15" name="Resim 14">
            <a:extLst>
              <a:ext uri="{FF2B5EF4-FFF2-40B4-BE49-F238E27FC236}">
                <a16:creationId xmlns:a16="http://schemas.microsoft.com/office/drawing/2014/main" id="{E5303528-3A03-48C8-E540-23161167D526}"/>
              </a:ext>
            </a:extLst>
          </p:cNvPr>
          <p:cNvPicPr>
            <a:picLocks noChangeAspect="1"/>
          </p:cNvPicPr>
          <p:nvPr/>
        </p:nvPicPr>
        <p:blipFill>
          <a:blip r:embed="rId7"/>
          <a:stretch>
            <a:fillRect/>
          </a:stretch>
        </p:blipFill>
        <p:spPr>
          <a:xfrm>
            <a:off x="5302252" y="5887021"/>
            <a:ext cx="947473" cy="675300"/>
          </a:xfrm>
          <a:prstGeom prst="rect">
            <a:avLst/>
          </a:prstGeom>
        </p:spPr>
      </p:pic>
      <p:sp>
        <p:nvSpPr>
          <p:cNvPr id="17" name="Metin kutusu 16">
            <a:extLst>
              <a:ext uri="{FF2B5EF4-FFF2-40B4-BE49-F238E27FC236}">
                <a16:creationId xmlns:a16="http://schemas.microsoft.com/office/drawing/2014/main" id="{0CCEA054-2883-3773-043C-034F0B17EEE9}"/>
              </a:ext>
            </a:extLst>
          </p:cNvPr>
          <p:cNvSpPr txBox="1"/>
          <p:nvPr/>
        </p:nvSpPr>
        <p:spPr>
          <a:xfrm>
            <a:off x="725557" y="478632"/>
            <a:ext cx="6094674" cy="584775"/>
          </a:xfrm>
          <a:prstGeom prst="rect">
            <a:avLst/>
          </a:prstGeom>
          <a:noFill/>
        </p:spPr>
        <p:txBody>
          <a:bodyPr wrap="square">
            <a:spAutoFit/>
          </a:bodyPr>
          <a:lstStyle/>
          <a:p>
            <a:r>
              <a:rPr lang="tr-TR" sz="3200" dirty="0"/>
              <a:t>Özet Olarak</a:t>
            </a:r>
          </a:p>
        </p:txBody>
      </p:sp>
    </p:spTree>
    <p:extLst>
      <p:ext uri="{BB962C8B-B14F-4D97-AF65-F5344CB8AC3E}">
        <p14:creationId xmlns:p14="http://schemas.microsoft.com/office/powerpoint/2010/main" val="164116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D4896A-31A3-C64D-DFBD-EC24152A268E}"/>
              </a:ext>
            </a:extLst>
          </p:cNvPr>
          <p:cNvSpPr>
            <a:spLocks noGrp="1"/>
          </p:cNvSpPr>
          <p:nvPr>
            <p:ph type="title"/>
          </p:nvPr>
        </p:nvSpPr>
        <p:spPr/>
        <p:txBody>
          <a:bodyPr/>
          <a:lstStyle/>
          <a:p>
            <a:r>
              <a:rPr lang="tr-TR" dirty="0"/>
              <a:t>Deneysel Metot</a:t>
            </a:r>
          </a:p>
        </p:txBody>
      </p:sp>
      <p:sp>
        <p:nvSpPr>
          <p:cNvPr id="3" name="İçerik Yer Tutucusu 2">
            <a:extLst>
              <a:ext uri="{FF2B5EF4-FFF2-40B4-BE49-F238E27FC236}">
                <a16:creationId xmlns:a16="http://schemas.microsoft.com/office/drawing/2014/main" id="{1CE391AC-821F-3C59-738C-AF7E61846272}"/>
              </a:ext>
            </a:extLst>
          </p:cNvPr>
          <p:cNvSpPr>
            <a:spLocks noGrp="1"/>
          </p:cNvSpPr>
          <p:nvPr>
            <p:ph idx="1"/>
          </p:nvPr>
        </p:nvSpPr>
        <p:spPr>
          <a:xfrm>
            <a:off x="838200" y="1825624"/>
            <a:ext cx="10515600" cy="3000818"/>
          </a:xfrm>
        </p:spPr>
        <p:txBody>
          <a:bodyPr>
            <a:normAutofit fontScale="92500" lnSpcReduction="10000"/>
          </a:bodyPr>
          <a:lstStyle/>
          <a:p>
            <a:r>
              <a:rPr lang="tr-TR" dirty="0"/>
              <a:t>Analiz edilecek ekmekler önce, dilimleme makinesinde 25 mm kalınlıkta kesilmiş ve her bir ekmeğin ortasındaki/merkezindeki iki dilim analizlerde kullanılmak üzere ayrılmıştır. Görüntü işleme için belirlenen bu iki dilimin bir tarayıcı (</a:t>
            </a:r>
            <a:r>
              <a:rPr lang="tr-TR" dirty="0" err="1"/>
              <a:t>CanoScan</a:t>
            </a:r>
            <a:r>
              <a:rPr lang="tr-TR" dirty="0"/>
              <a:t> 4400F, Canon, Japan) aracılığı ile görüntüsü bilgisayara aktarılmıştır. Tarayıcının parlaklık ve kontrast parametreleri, tüm görüntüler için sıfıra ayarlanmıştır. Görüntüler, 300 </a:t>
            </a:r>
            <a:r>
              <a:rPr lang="tr-TR" dirty="0" err="1"/>
              <a:t>DPI’da</a:t>
            </a:r>
            <a:r>
              <a:rPr lang="tr-TR" dirty="0"/>
              <a:t> ve RGB renkli olarak BMP formatında 3508*2552 piksel olarak bilgisayara kaydedilmiştir. Şekil 1’de orijinal ekmek görüntüleri gösterilmiş olup her bir görüntüde aynı konsantrasyona sahip 4 farklı ekmek dilimi görüntüsü bulunmaktadır.</a:t>
            </a:r>
          </a:p>
        </p:txBody>
      </p:sp>
    </p:spTree>
    <p:extLst>
      <p:ext uri="{BB962C8B-B14F-4D97-AF65-F5344CB8AC3E}">
        <p14:creationId xmlns:p14="http://schemas.microsoft.com/office/powerpoint/2010/main" val="31052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9ADA61E-49CE-F0C2-A2B2-D1AF95D1B133}"/>
              </a:ext>
            </a:extLst>
          </p:cNvPr>
          <p:cNvPicPr>
            <a:picLocks noGrp="1" noChangeAspect="1"/>
          </p:cNvPicPr>
          <p:nvPr>
            <p:ph idx="1"/>
          </p:nvPr>
        </p:nvPicPr>
        <p:blipFill>
          <a:blip r:embed="rId2"/>
          <a:stretch>
            <a:fillRect/>
          </a:stretch>
        </p:blipFill>
        <p:spPr>
          <a:xfrm>
            <a:off x="836140" y="2107000"/>
            <a:ext cx="2959443" cy="2643999"/>
          </a:xfrm>
        </p:spPr>
      </p:pic>
      <p:sp>
        <p:nvSpPr>
          <p:cNvPr id="7" name="Metin kutusu 6">
            <a:extLst>
              <a:ext uri="{FF2B5EF4-FFF2-40B4-BE49-F238E27FC236}">
                <a16:creationId xmlns:a16="http://schemas.microsoft.com/office/drawing/2014/main" id="{A975A4C7-7BC9-7F6F-8B86-F607BC081D33}"/>
              </a:ext>
            </a:extLst>
          </p:cNvPr>
          <p:cNvSpPr txBox="1"/>
          <p:nvPr/>
        </p:nvSpPr>
        <p:spPr>
          <a:xfrm>
            <a:off x="836139" y="548508"/>
            <a:ext cx="8795953" cy="1200329"/>
          </a:xfrm>
          <a:prstGeom prst="rect">
            <a:avLst/>
          </a:prstGeom>
          <a:noFill/>
        </p:spPr>
        <p:txBody>
          <a:bodyPr wrap="square">
            <a:spAutoFit/>
          </a:bodyPr>
          <a:lstStyle/>
          <a:p>
            <a:r>
              <a:rPr lang="tr-TR" dirty="0"/>
              <a:t>• Tüm bileşenler aynı şartlarda hazırlanmış olup test amaçlı kullanılmıştır </a:t>
            </a:r>
          </a:p>
          <a:p>
            <a:r>
              <a:rPr lang="tr-TR" dirty="0"/>
              <a:t>• Çalışmada 104 farklı ekmek görüntüsü kullanılmış ve bunların 8 tanesi kontrol grubunu oluşturmaktadır Bu kontrol grubunu oluşturan ekmeklerin Yapımında hiçbir katkı maddesi kullanılmamıştır.</a:t>
            </a:r>
          </a:p>
        </p:txBody>
      </p:sp>
      <p:pic>
        <p:nvPicPr>
          <p:cNvPr id="9" name="Resim 8">
            <a:extLst>
              <a:ext uri="{FF2B5EF4-FFF2-40B4-BE49-F238E27FC236}">
                <a16:creationId xmlns:a16="http://schemas.microsoft.com/office/drawing/2014/main" id="{5A257FF7-2165-D1A1-419C-6720B6364F6F}"/>
              </a:ext>
            </a:extLst>
          </p:cNvPr>
          <p:cNvPicPr>
            <a:picLocks noChangeAspect="1"/>
          </p:cNvPicPr>
          <p:nvPr/>
        </p:nvPicPr>
        <p:blipFill>
          <a:blip r:embed="rId3"/>
          <a:stretch>
            <a:fillRect/>
          </a:stretch>
        </p:blipFill>
        <p:spPr>
          <a:xfrm>
            <a:off x="7408024" y="2107000"/>
            <a:ext cx="2224070" cy="2643999"/>
          </a:xfrm>
          <a:prstGeom prst="rect">
            <a:avLst/>
          </a:prstGeom>
        </p:spPr>
      </p:pic>
      <p:pic>
        <p:nvPicPr>
          <p:cNvPr id="11" name="Resim 10">
            <a:extLst>
              <a:ext uri="{FF2B5EF4-FFF2-40B4-BE49-F238E27FC236}">
                <a16:creationId xmlns:a16="http://schemas.microsoft.com/office/drawing/2014/main" id="{A769ED5E-2088-DA17-AA87-989E6E855240}"/>
              </a:ext>
            </a:extLst>
          </p:cNvPr>
          <p:cNvPicPr>
            <a:picLocks noChangeAspect="1"/>
          </p:cNvPicPr>
          <p:nvPr/>
        </p:nvPicPr>
        <p:blipFill>
          <a:blip r:embed="rId4"/>
          <a:stretch>
            <a:fillRect/>
          </a:stretch>
        </p:blipFill>
        <p:spPr>
          <a:xfrm>
            <a:off x="3795583" y="2466973"/>
            <a:ext cx="3457575" cy="1924050"/>
          </a:xfrm>
          <a:prstGeom prst="rect">
            <a:avLst/>
          </a:prstGeom>
        </p:spPr>
      </p:pic>
      <p:sp>
        <p:nvSpPr>
          <p:cNvPr id="15" name="Metin kutusu 14">
            <a:extLst>
              <a:ext uri="{FF2B5EF4-FFF2-40B4-BE49-F238E27FC236}">
                <a16:creationId xmlns:a16="http://schemas.microsoft.com/office/drawing/2014/main" id="{953D7763-6F6C-A4A9-BA73-B9583DE73994}"/>
              </a:ext>
            </a:extLst>
          </p:cNvPr>
          <p:cNvSpPr txBox="1"/>
          <p:nvPr/>
        </p:nvSpPr>
        <p:spPr>
          <a:xfrm>
            <a:off x="747581" y="4960889"/>
            <a:ext cx="8884511" cy="1200329"/>
          </a:xfrm>
          <a:prstGeom prst="rect">
            <a:avLst/>
          </a:prstGeom>
          <a:noFill/>
        </p:spPr>
        <p:txBody>
          <a:bodyPr wrap="square">
            <a:spAutoFit/>
          </a:bodyPr>
          <a:lstStyle/>
          <a:p>
            <a:r>
              <a:rPr lang="tr-TR" dirty="0"/>
              <a:t>• 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Şekil 2’de örnek bir gri seviye ekmek görüntüsü gösterilmiştir.</a:t>
            </a:r>
          </a:p>
        </p:txBody>
      </p:sp>
    </p:spTree>
    <p:extLst>
      <p:ext uri="{BB962C8B-B14F-4D97-AF65-F5344CB8AC3E}">
        <p14:creationId xmlns:p14="http://schemas.microsoft.com/office/powerpoint/2010/main" val="269606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51E192-10D2-729B-30BB-C0F4EE794B55}"/>
              </a:ext>
            </a:extLst>
          </p:cNvPr>
          <p:cNvSpPr>
            <a:spLocks noGrp="1"/>
          </p:cNvSpPr>
          <p:nvPr>
            <p:ph type="title"/>
          </p:nvPr>
        </p:nvSpPr>
        <p:spPr>
          <a:xfrm>
            <a:off x="838200" y="254442"/>
            <a:ext cx="10515600" cy="863752"/>
          </a:xfrm>
        </p:spPr>
        <p:txBody>
          <a:bodyPr/>
          <a:lstStyle/>
          <a:p>
            <a:r>
              <a:rPr lang="tr-TR" dirty="0"/>
              <a:t>Histogram Germe</a:t>
            </a:r>
          </a:p>
        </p:txBody>
      </p:sp>
      <p:sp>
        <p:nvSpPr>
          <p:cNvPr id="3" name="İçerik Yer Tutucusu 2">
            <a:extLst>
              <a:ext uri="{FF2B5EF4-FFF2-40B4-BE49-F238E27FC236}">
                <a16:creationId xmlns:a16="http://schemas.microsoft.com/office/drawing/2014/main" id="{D8730CFF-A6EC-C625-DE7B-2D32C75A48A6}"/>
              </a:ext>
            </a:extLst>
          </p:cNvPr>
          <p:cNvSpPr>
            <a:spLocks noGrp="1"/>
          </p:cNvSpPr>
          <p:nvPr>
            <p:ph idx="1"/>
          </p:nvPr>
        </p:nvSpPr>
        <p:spPr>
          <a:xfrm>
            <a:off x="838200" y="1118194"/>
            <a:ext cx="10515600" cy="2317005"/>
          </a:xfrm>
        </p:spPr>
        <p:txBody>
          <a:bodyPr>
            <a:normAutofit fontScale="92500" lnSpcReduction="20000"/>
          </a:bodyPr>
          <a:lstStyle/>
          <a:p>
            <a:pPr marL="0" indent="0">
              <a:buNone/>
            </a:pPr>
            <a:r>
              <a:rPr lang="tr-TR" dirty="0"/>
              <a:t>Adaptif histogram eşitleme olarak da bilinen histogram germe işlemi düşük kontrastlı resimlere uygulanan bir yöntem olup histogramı geniş bir bölgeye yayma mantığına dayanmaktadır . Ön işlemenin ilk basamağını oluşturan bu yöntem sayesinde gri seviye görüntülerinin kontrastı iyileştirilmiştir. Şekil 4’teki gri seviye görüntüsünün histogramına bakıldığında grilik değerleri 0,1-0,2 ile 0,8-0,9 aralığında yoğunlaşmıştır. Histogram germe işlemi sonucunda Şekil 5’te görüldüğü üzere karşıtlığı iyileştirilmiş görüntüde gözeneklerin belirginliği Şekil 2’de yer alan gri seviye görüntüsüne göre artmaktadır.</a:t>
            </a:r>
          </a:p>
          <a:p>
            <a:endParaRPr lang="tr-TR" dirty="0"/>
          </a:p>
        </p:txBody>
      </p:sp>
      <p:pic>
        <p:nvPicPr>
          <p:cNvPr id="5" name="Resim 4">
            <a:extLst>
              <a:ext uri="{FF2B5EF4-FFF2-40B4-BE49-F238E27FC236}">
                <a16:creationId xmlns:a16="http://schemas.microsoft.com/office/drawing/2014/main" id="{18CC639A-3AD1-4CF7-2CEC-2DBF566C2E34}"/>
              </a:ext>
            </a:extLst>
          </p:cNvPr>
          <p:cNvPicPr>
            <a:picLocks noChangeAspect="1"/>
          </p:cNvPicPr>
          <p:nvPr/>
        </p:nvPicPr>
        <p:blipFill>
          <a:blip r:embed="rId2"/>
          <a:stretch>
            <a:fillRect/>
          </a:stretch>
        </p:blipFill>
        <p:spPr>
          <a:xfrm>
            <a:off x="896966" y="3429000"/>
            <a:ext cx="3778402" cy="3101347"/>
          </a:xfrm>
          <a:prstGeom prst="rect">
            <a:avLst/>
          </a:prstGeom>
        </p:spPr>
      </p:pic>
      <p:pic>
        <p:nvPicPr>
          <p:cNvPr id="6" name="İçerik Yer Tutucusu 7">
            <a:extLst>
              <a:ext uri="{FF2B5EF4-FFF2-40B4-BE49-F238E27FC236}">
                <a16:creationId xmlns:a16="http://schemas.microsoft.com/office/drawing/2014/main" id="{76E402E2-67E8-4F29-949D-1B0D8DEB92B2}"/>
              </a:ext>
            </a:extLst>
          </p:cNvPr>
          <p:cNvPicPr>
            <a:picLocks noGrp="1" noChangeAspect="1"/>
          </p:cNvPicPr>
          <p:nvPr/>
        </p:nvPicPr>
        <p:blipFill>
          <a:blip r:embed="rId3"/>
          <a:stretch>
            <a:fillRect/>
          </a:stretch>
        </p:blipFill>
        <p:spPr>
          <a:xfrm>
            <a:off x="6096000" y="3608850"/>
            <a:ext cx="3849392" cy="2921497"/>
          </a:xfrm>
          <a:prstGeom prst="rect">
            <a:avLst/>
          </a:prstGeom>
        </p:spPr>
      </p:pic>
    </p:spTree>
    <p:extLst>
      <p:ext uri="{BB962C8B-B14F-4D97-AF65-F5344CB8AC3E}">
        <p14:creationId xmlns:p14="http://schemas.microsoft.com/office/powerpoint/2010/main" val="117544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374161-0DCF-8DFE-1086-6CD9971E05F5}"/>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EBFE4983-219E-37D0-3C68-82DB5575E1E6}"/>
              </a:ext>
            </a:extLst>
          </p:cNvPr>
          <p:cNvSpPr>
            <a:spLocks noGrp="1"/>
          </p:cNvSpPr>
          <p:nvPr>
            <p:ph idx="1"/>
          </p:nvPr>
        </p:nvSpPr>
        <p:spPr/>
        <p:txBody>
          <a:bodyPr/>
          <a:lstStyle/>
          <a:p>
            <a:pPr marL="0" indent="0">
              <a:buNone/>
            </a:pPr>
            <a:r>
              <a:rPr lang="tr-TR" dirty="0"/>
              <a:t>H</a:t>
            </a:r>
            <a:r>
              <a:rPr lang="tr-TR" sz="2800" dirty="0"/>
              <a:t>istogram germe işlemi sonucunda oluşan</a:t>
            </a:r>
            <a:br>
              <a:rPr lang="tr-TR" sz="2800" dirty="0"/>
            </a:br>
            <a:r>
              <a:rPr lang="tr-TR" sz="2800" dirty="0"/>
              <a:t>görüntü histogramı gösterilmiştir.</a:t>
            </a:r>
          </a:p>
          <a:p>
            <a:pPr marL="0" indent="0">
              <a:buNone/>
            </a:pPr>
            <a:r>
              <a:rPr lang="tr-TR" sz="2800" dirty="0"/>
              <a:t>Histogram incelendiğinde ayrık iki histogram tepesi kaybolmuştur.</a:t>
            </a:r>
          </a:p>
          <a:p>
            <a:pPr marL="0" indent="0">
              <a:buNone/>
            </a:pPr>
            <a:r>
              <a:rPr lang="tr-TR" sz="2800" dirty="0"/>
              <a:t>Piksel aralığı ise histogram boyunca yayılmıştır</a:t>
            </a:r>
            <a:endParaRPr lang="tr-TR" dirty="0"/>
          </a:p>
        </p:txBody>
      </p:sp>
      <p:pic>
        <p:nvPicPr>
          <p:cNvPr id="4" name="İçerik Yer Tutucusu 7">
            <a:extLst>
              <a:ext uri="{FF2B5EF4-FFF2-40B4-BE49-F238E27FC236}">
                <a16:creationId xmlns:a16="http://schemas.microsoft.com/office/drawing/2014/main" id="{A9FC70BD-87A1-4F38-8C09-E045F61CD839}"/>
              </a:ext>
            </a:extLst>
          </p:cNvPr>
          <p:cNvPicPr>
            <a:picLocks noGrp="1" noChangeAspect="1"/>
          </p:cNvPicPr>
          <p:nvPr/>
        </p:nvPicPr>
        <p:blipFill>
          <a:blip r:embed="rId2"/>
          <a:stretch>
            <a:fillRect/>
          </a:stretch>
        </p:blipFill>
        <p:spPr>
          <a:xfrm>
            <a:off x="838200" y="3696757"/>
            <a:ext cx="3301940" cy="2615143"/>
          </a:xfrm>
          <a:prstGeom prst="rect">
            <a:avLst/>
          </a:prstGeom>
        </p:spPr>
      </p:pic>
      <p:pic>
        <p:nvPicPr>
          <p:cNvPr id="6" name="İçerik Yer Tutucusu 9">
            <a:extLst>
              <a:ext uri="{FF2B5EF4-FFF2-40B4-BE49-F238E27FC236}">
                <a16:creationId xmlns:a16="http://schemas.microsoft.com/office/drawing/2014/main" id="{447FD1BC-8F4E-4752-AE09-5B8E32FBA824}"/>
              </a:ext>
            </a:extLst>
          </p:cNvPr>
          <p:cNvPicPr>
            <a:picLocks noGrp="1" noChangeAspect="1"/>
          </p:cNvPicPr>
          <p:nvPr/>
        </p:nvPicPr>
        <p:blipFill>
          <a:blip r:embed="rId3"/>
          <a:stretch>
            <a:fillRect/>
          </a:stretch>
        </p:blipFill>
        <p:spPr>
          <a:xfrm>
            <a:off x="7391060" y="3722737"/>
            <a:ext cx="3470422" cy="2589163"/>
          </a:xfrm>
          <a:prstGeom prst="rect">
            <a:avLst/>
          </a:prstGeom>
        </p:spPr>
      </p:pic>
      <p:pic>
        <p:nvPicPr>
          <p:cNvPr id="8" name="Resim 7">
            <a:extLst>
              <a:ext uri="{FF2B5EF4-FFF2-40B4-BE49-F238E27FC236}">
                <a16:creationId xmlns:a16="http://schemas.microsoft.com/office/drawing/2014/main" id="{A3D80352-A88B-0236-5BDA-A32223A3ACF8}"/>
              </a:ext>
            </a:extLst>
          </p:cNvPr>
          <p:cNvPicPr>
            <a:picLocks noChangeAspect="1"/>
          </p:cNvPicPr>
          <p:nvPr/>
        </p:nvPicPr>
        <p:blipFill>
          <a:blip r:embed="rId4"/>
          <a:stretch>
            <a:fillRect/>
          </a:stretch>
        </p:blipFill>
        <p:spPr>
          <a:xfrm>
            <a:off x="4140140" y="4366819"/>
            <a:ext cx="3301940" cy="1495425"/>
          </a:xfrm>
          <a:prstGeom prst="rect">
            <a:avLst/>
          </a:prstGeom>
        </p:spPr>
      </p:pic>
    </p:spTree>
    <p:extLst>
      <p:ext uri="{BB962C8B-B14F-4D97-AF65-F5344CB8AC3E}">
        <p14:creationId xmlns:p14="http://schemas.microsoft.com/office/powerpoint/2010/main" val="378824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63068F-E6DD-C3A7-8F3C-093F6953D1E0}"/>
              </a:ext>
            </a:extLst>
          </p:cNvPr>
          <p:cNvSpPr>
            <a:spLocks noGrp="1"/>
          </p:cNvSpPr>
          <p:nvPr>
            <p:ph type="title"/>
          </p:nvPr>
        </p:nvSpPr>
        <p:spPr>
          <a:xfrm>
            <a:off x="838200" y="286585"/>
            <a:ext cx="10515600" cy="831947"/>
          </a:xfrm>
        </p:spPr>
        <p:txBody>
          <a:bodyPr/>
          <a:lstStyle/>
          <a:p>
            <a:r>
              <a:rPr lang="tr-TR" dirty="0"/>
              <a:t>Histogram Eşitleme</a:t>
            </a:r>
          </a:p>
        </p:txBody>
      </p:sp>
      <p:sp>
        <p:nvSpPr>
          <p:cNvPr id="3" name="İçerik Yer Tutucusu 2">
            <a:extLst>
              <a:ext uri="{FF2B5EF4-FFF2-40B4-BE49-F238E27FC236}">
                <a16:creationId xmlns:a16="http://schemas.microsoft.com/office/drawing/2014/main" id="{FFF0DA7C-7A38-1AC8-4CF4-390BFC0CB6C7}"/>
              </a:ext>
            </a:extLst>
          </p:cNvPr>
          <p:cNvSpPr>
            <a:spLocks noGrp="1"/>
          </p:cNvSpPr>
          <p:nvPr>
            <p:ph idx="1"/>
          </p:nvPr>
        </p:nvSpPr>
        <p:spPr>
          <a:xfrm>
            <a:off x="838200" y="1118532"/>
            <a:ext cx="10515600" cy="1862400"/>
          </a:xfrm>
        </p:spPr>
        <p:txBody>
          <a:bodyPr>
            <a:normAutofit lnSpcReduction="10000"/>
          </a:bodyPr>
          <a:lstStyle/>
          <a:p>
            <a:pPr marL="0" indent="0">
              <a:buNone/>
            </a:pPr>
            <a:r>
              <a:rPr lang="tr-TR" dirty="0"/>
              <a:t>Histogram eşitleme renk değerleri düzgün dağılımlı olmayan görüntüler için uygun bir görüntü iyileştirme metodudur. Şekil 6’daki karşıtlığı iyileştirilmiş görüntü histogramına bakıldığında tepenin olduğu görülmektedir. Ancak histogram eşitleme işleminden sonra daha düzgün yayılımlı bir histogram elde edildiği Şekil 7’de gösterilmiştir.</a:t>
            </a:r>
          </a:p>
          <a:p>
            <a:pPr marL="0" indent="0">
              <a:buNone/>
            </a:pPr>
            <a:endParaRPr lang="tr-TR" dirty="0"/>
          </a:p>
        </p:txBody>
      </p:sp>
      <p:pic>
        <p:nvPicPr>
          <p:cNvPr id="4" name="İçerik Yer Tutucusu 5">
            <a:extLst>
              <a:ext uri="{FF2B5EF4-FFF2-40B4-BE49-F238E27FC236}">
                <a16:creationId xmlns:a16="http://schemas.microsoft.com/office/drawing/2014/main" id="{7E10367D-2D31-46F9-8716-EE05ED8A8613}"/>
              </a:ext>
            </a:extLst>
          </p:cNvPr>
          <p:cNvPicPr>
            <a:picLocks noGrp="1" noChangeAspect="1"/>
          </p:cNvPicPr>
          <p:nvPr/>
        </p:nvPicPr>
        <p:blipFill>
          <a:blip r:embed="rId2"/>
          <a:stretch>
            <a:fillRect/>
          </a:stretch>
        </p:blipFill>
        <p:spPr>
          <a:xfrm>
            <a:off x="838200" y="3274557"/>
            <a:ext cx="3602969" cy="3036524"/>
          </a:xfrm>
          <a:prstGeom prst="rect">
            <a:avLst/>
          </a:prstGeom>
        </p:spPr>
      </p:pic>
      <p:sp>
        <p:nvSpPr>
          <p:cNvPr id="6" name="Metin kutusu 5">
            <a:extLst>
              <a:ext uri="{FF2B5EF4-FFF2-40B4-BE49-F238E27FC236}">
                <a16:creationId xmlns:a16="http://schemas.microsoft.com/office/drawing/2014/main" id="{C482305C-5B5E-3C4B-3513-4593599CBF22}"/>
              </a:ext>
            </a:extLst>
          </p:cNvPr>
          <p:cNvSpPr txBox="1"/>
          <p:nvPr/>
        </p:nvSpPr>
        <p:spPr>
          <a:xfrm>
            <a:off x="4441169" y="3017872"/>
            <a:ext cx="2667297" cy="3293209"/>
          </a:xfrm>
          <a:prstGeom prst="rect">
            <a:avLst/>
          </a:prstGeom>
          <a:noFill/>
        </p:spPr>
        <p:txBody>
          <a:bodyPr wrap="square">
            <a:spAutoFit/>
          </a:bodyPr>
          <a:lstStyle/>
          <a:p>
            <a:r>
              <a:rPr lang="tr-TR" sz="1600" dirty="0"/>
              <a:t>Bu işlemin uygulanması sonucunda elde edilen görüntü Şekil 8’de gösterilmiştir. Ekmek dokularının açık renkte, gözeneklerin ise koyu renkte olduğu görülmektedir. Histogram eşitleme işleminden sonra ön işleme aşaması bitmiş olup, gözeneklerin bölütlenmesiyle görüntü işleme aşamasına geçilecektir.</a:t>
            </a:r>
          </a:p>
        </p:txBody>
      </p:sp>
      <p:pic>
        <p:nvPicPr>
          <p:cNvPr id="7" name="İçerik Yer Tutucusu 5">
            <a:extLst>
              <a:ext uri="{FF2B5EF4-FFF2-40B4-BE49-F238E27FC236}">
                <a16:creationId xmlns:a16="http://schemas.microsoft.com/office/drawing/2014/main" id="{D7931B54-DA8F-4D02-AB54-DEF0A3882AF4}"/>
              </a:ext>
            </a:extLst>
          </p:cNvPr>
          <p:cNvPicPr>
            <a:picLocks noGrp="1" noChangeAspect="1"/>
          </p:cNvPicPr>
          <p:nvPr/>
        </p:nvPicPr>
        <p:blipFill>
          <a:blip r:embed="rId3"/>
          <a:stretch>
            <a:fillRect/>
          </a:stretch>
        </p:blipFill>
        <p:spPr>
          <a:xfrm>
            <a:off x="7108465" y="3274557"/>
            <a:ext cx="3602969" cy="3000636"/>
          </a:xfrm>
          <a:prstGeom prst="rect">
            <a:avLst/>
          </a:prstGeom>
        </p:spPr>
      </p:pic>
    </p:spTree>
    <p:extLst>
      <p:ext uri="{BB962C8B-B14F-4D97-AF65-F5344CB8AC3E}">
        <p14:creationId xmlns:p14="http://schemas.microsoft.com/office/powerpoint/2010/main" val="33717492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931</Words>
  <Application>Microsoft Office PowerPoint</Application>
  <PresentationFormat>Geniş ekran</PresentationFormat>
  <Paragraphs>48</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Görüntü İşleme Teknikleri Kullanılarak Ekmek Doku Analizi ve Arayüz Programının Geliştirilmesi</vt:lpstr>
      <vt:lpstr>Amaç</vt:lpstr>
      <vt:lpstr>Giriş</vt:lpstr>
      <vt:lpstr>PowerPoint Sunusu</vt:lpstr>
      <vt:lpstr>Deneysel Metot</vt:lpstr>
      <vt:lpstr>PowerPoint Sunusu</vt:lpstr>
      <vt:lpstr>Histogram Germe</vt:lpstr>
      <vt:lpstr>PowerPoint Sunusu</vt:lpstr>
      <vt:lpstr>Histogram Eşitleme</vt:lpstr>
      <vt:lpstr>PowerPoint Sunusu</vt:lpstr>
      <vt:lpstr>PowerPoint Sunusu</vt:lpstr>
      <vt:lpstr>PowerPoint Sunusu</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Teknikleriyle Ekmek Kalite Analizi </dc:title>
  <dc:creator>Cihat Erdoğmak</dc:creator>
  <cp:lastModifiedBy>Cihat Erdoğmak</cp:lastModifiedBy>
  <cp:revision>19</cp:revision>
  <dcterms:created xsi:type="dcterms:W3CDTF">2022-11-04T10:28:49Z</dcterms:created>
  <dcterms:modified xsi:type="dcterms:W3CDTF">2022-11-09T20:21:02Z</dcterms:modified>
</cp:coreProperties>
</file>