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1" r:id="rId6"/>
    <p:sldId id="260" r:id="rId7"/>
    <p:sldId id="270" r:id="rId8"/>
    <p:sldId id="259" r:id="rId9"/>
    <p:sldId id="262" r:id="rId10"/>
    <p:sldId id="263" r:id="rId11"/>
    <p:sldId id="271"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21" autoAdjust="0"/>
    <p:restoredTop sz="94660"/>
  </p:normalViewPr>
  <p:slideViewPr>
    <p:cSldViewPr snapToGrid="0">
      <p:cViewPr>
        <p:scale>
          <a:sx n="75" d="100"/>
          <a:sy n="75" d="100"/>
        </p:scale>
        <p:origin x="1896"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972282-CF5F-895D-3A0F-B16673198CD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9AA1C9F-706F-AD8A-98BC-E54BA585A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05D6F12-A4F7-2BE2-3378-A59CBF2B8F04}"/>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E21C1871-E59E-8EE1-23F6-4C93EA60D3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C8DB0F-0A22-C375-508E-B186B2ECCF6D}"/>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80356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550EF-21A2-9984-E53E-DA0355A0D52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87E3211-71E8-FB04-696B-D4CB3B0AF2F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4B2CCC9-8868-2889-2EAD-3E6EC66769FA}"/>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107D6A37-3AFC-24CB-E92F-B42CF5BFF1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557661-6192-7E12-AF88-5FEE47E1E684}"/>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51201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ADE178-BF47-4779-407F-2033959E997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169823F-E91E-CC4A-5230-1743AA13874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7A5B51-0B53-8E5F-7726-BAF880B5BB9B}"/>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4D7E39B7-AA70-FA20-25A4-74C5DBEEB5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D7756AA-20D8-1AE4-959E-5C8023FB8924}"/>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21287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6DEBAC-54E4-3E98-95F2-084E5FE4C0B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E524C98-7330-5173-DC9C-29F2BCED4D9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1D79CB1-7E6A-1AB1-254D-66E6E258A774}"/>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6116B685-3440-059A-C5DB-4986E1877E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08A549-92F4-A048-DBB8-E46171AA3150}"/>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08569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B94B54-7355-FE00-B762-E756A8F5B98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6C24799-E2BB-46CF-04E1-723F2EB5D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CB9CBDD-AC5E-BBB0-5F12-5324B81A466A}"/>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9F1EB158-49CE-8FF6-0CBA-023D0CB611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DD0633-8845-60D5-D027-2FE682CBDD8A}"/>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3104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B916FF-EA10-5FC3-13A6-2D52969AD5A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6D90BB8-743B-C929-55AC-B2DD05A4987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99DB6AE-6AC8-ACE2-2444-17C62E187B7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6E1B86B-8154-E6AB-824E-D57229A55556}"/>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6" name="Alt Bilgi Yer Tutucusu 5">
            <a:extLst>
              <a:ext uri="{FF2B5EF4-FFF2-40B4-BE49-F238E27FC236}">
                <a16:creationId xmlns:a16="http://schemas.microsoft.com/office/drawing/2014/main" id="{22098994-D0FF-C044-B591-65DA273759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1C08390-E504-04E4-5945-AD594ABACFE5}"/>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8865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B550AB-B12C-6E41-88BA-94FB2D4AEC1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F64619C-4466-A811-B35E-30B52249A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ADB2EF4-5BA2-54D2-A3F3-647FBD2417C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89DCDC7-421B-2BCF-2C7F-C6A64BD15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5F05B75-0469-0BF7-6447-C0543168A2E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6CA934B-B4AC-2B98-F962-4BF67760A54D}"/>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8" name="Alt Bilgi Yer Tutucusu 7">
            <a:extLst>
              <a:ext uri="{FF2B5EF4-FFF2-40B4-BE49-F238E27FC236}">
                <a16:creationId xmlns:a16="http://schemas.microsoft.com/office/drawing/2014/main" id="{F89C16B3-BE61-A21C-76B9-01804C4FD9F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4CD7D2-1F38-4050-CA11-7FF212429E83}"/>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76362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BBF18A-4260-5F22-A022-77A14BBAE37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555A88B-CEE9-4BE0-431D-44CE82A594E0}"/>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4" name="Alt Bilgi Yer Tutucusu 3">
            <a:extLst>
              <a:ext uri="{FF2B5EF4-FFF2-40B4-BE49-F238E27FC236}">
                <a16:creationId xmlns:a16="http://schemas.microsoft.com/office/drawing/2014/main" id="{E82416F2-C1D3-625B-430F-531586384FA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86CC76B-D2A0-49D4-D576-93E26479BE22}"/>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77460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EEA8ED-A033-D399-0AA3-44E617C17EC3}"/>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3" name="Alt Bilgi Yer Tutucusu 2">
            <a:extLst>
              <a:ext uri="{FF2B5EF4-FFF2-40B4-BE49-F238E27FC236}">
                <a16:creationId xmlns:a16="http://schemas.microsoft.com/office/drawing/2014/main" id="{86C3DBB6-6465-4AF1-61AC-71802B39B1D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81EA73B-131E-D87C-D9A3-1E41737AF67C}"/>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90771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8FE3D-9887-4F4A-0294-1174B7B2A0D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60953C8-5945-8323-9A1E-3A001DF70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5E24842-2504-61F6-94CC-43CF726E8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843C48-6435-8496-7BD4-F58E17889FF9}"/>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6" name="Alt Bilgi Yer Tutucusu 5">
            <a:extLst>
              <a:ext uri="{FF2B5EF4-FFF2-40B4-BE49-F238E27FC236}">
                <a16:creationId xmlns:a16="http://schemas.microsoft.com/office/drawing/2014/main" id="{930F4C1D-BFEB-42D5-12E1-BD66B1E05C1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ADF2AE5-756B-AFA9-7C03-6D194B1EFDD9}"/>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49515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F0DF7-34D5-AEBD-6703-188C62BF996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E1CA2AC-4411-2E00-927A-40465E565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A29726B-F3AA-007B-850C-66A29A4B3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0505C0B-4807-DB4C-1D82-286FAAA301BD}"/>
              </a:ext>
            </a:extLst>
          </p:cNvPr>
          <p:cNvSpPr>
            <a:spLocks noGrp="1"/>
          </p:cNvSpPr>
          <p:nvPr>
            <p:ph type="dt" sz="half" idx="10"/>
          </p:nvPr>
        </p:nvSpPr>
        <p:spPr/>
        <p:txBody>
          <a:bodyPr/>
          <a:lstStyle/>
          <a:p>
            <a:fld id="{15D7041F-BD4A-4A84-9D73-59A669A86AD7}" type="datetimeFigureOut">
              <a:rPr lang="tr-TR" smtClean="0"/>
              <a:t>15.12.2022</a:t>
            </a:fld>
            <a:endParaRPr lang="tr-TR"/>
          </a:p>
        </p:txBody>
      </p:sp>
      <p:sp>
        <p:nvSpPr>
          <p:cNvPr id="6" name="Alt Bilgi Yer Tutucusu 5">
            <a:extLst>
              <a:ext uri="{FF2B5EF4-FFF2-40B4-BE49-F238E27FC236}">
                <a16:creationId xmlns:a16="http://schemas.microsoft.com/office/drawing/2014/main" id="{3AC395D6-01E7-7A69-CDB8-3843F1C0D8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5F56FD-CEF7-EFBE-0FB1-2B6A0E7614A9}"/>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77238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1DF44DB-C760-BF1F-BCB3-567576DDB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25E0E4C-7AE4-8A07-7999-DCD7ADF2E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7A4806-FA6D-8FCE-64DB-73F6C6B39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7041F-BD4A-4A84-9D73-59A669A86AD7}" type="datetimeFigureOut">
              <a:rPr lang="tr-TR" smtClean="0"/>
              <a:t>15.12.2022</a:t>
            </a:fld>
            <a:endParaRPr lang="tr-TR"/>
          </a:p>
        </p:txBody>
      </p:sp>
      <p:sp>
        <p:nvSpPr>
          <p:cNvPr id="5" name="Alt Bilgi Yer Tutucusu 4">
            <a:extLst>
              <a:ext uri="{FF2B5EF4-FFF2-40B4-BE49-F238E27FC236}">
                <a16:creationId xmlns:a16="http://schemas.microsoft.com/office/drawing/2014/main" id="{7E3617D0-D189-81C5-C646-1F4D0FE57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5F95F1F-D8E2-3F6D-9175-663F58A43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9D34C-9408-4BAC-81ED-9E809110287D}" type="slidenum">
              <a:rPr lang="tr-TR" smtClean="0"/>
              <a:t>‹#›</a:t>
            </a:fld>
            <a:endParaRPr lang="tr-TR"/>
          </a:p>
        </p:txBody>
      </p:sp>
    </p:spTree>
    <p:extLst>
      <p:ext uri="{BB962C8B-B14F-4D97-AF65-F5344CB8AC3E}">
        <p14:creationId xmlns:p14="http://schemas.microsoft.com/office/powerpoint/2010/main" val="45580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EFE36-7BED-937B-7AC3-7AC99E33E2DC}"/>
              </a:ext>
            </a:extLst>
          </p:cNvPr>
          <p:cNvSpPr>
            <a:spLocks noGrp="1"/>
          </p:cNvSpPr>
          <p:nvPr>
            <p:ph type="ctrTitle"/>
          </p:nvPr>
        </p:nvSpPr>
        <p:spPr>
          <a:xfrm>
            <a:off x="1524000" y="440267"/>
            <a:ext cx="9144000" cy="1794933"/>
          </a:xfrm>
        </p:spPr>
        <p:txBody>
          <a:bodyPr>
            <a:normAutofit/>
          </a:bodyPr>
          <a:lstStyle/>
          <a:p>
            <a:r>
              <a:rPr lang="tr-TR" sz="4000" dirty="0"/>
              <a:t>Retina Kan Damarlarını Çıkarmak için Eşikleme Temelli Morfolojik Bir Yöntem</a:t>
            </a:r>
          </a:p>
        </p:txBody>
      </p:sp>
      <p:sp>
        <p:nvSpPr>
          <p:cNvPr id="3" name="Alt Başlık 2">
            <a:extLst>
              <a:ext uri="{FF2B5EF4-FFF2-40B4-BE49-F238E27FC236}">
                <a16:creationId xmlns:a16="http://schemas.microsoft.com/office/drawing/2014/main" id="{9EFA0DAA-6644-3BD0-4D62-9C53274682A5}"/>
              </a:ext>
            </a:extLst>
          </p:cNvPr>
          <p:cNvSpPr>
            <a:spLocks noGrp="1"/>
          </p:cNvSpPr>
          <p:nvPr>
            <p:ph type="subTitle" idx="1"/>
          </p:nvPr>
        </p:nvSpPr>
        <p:spPr>
          <a:xfrm>
            <a:off x="1524000" y="2455336"/>
            <a:ext cx="9144000" cy="4199464"/>
          </a:xfrm>
        </p:spPr>
        <p:txBody>
          <a:bodyPr>
            <a:normAutofit/>
          </a:bodyPr>
          <a:lstStyle/>
          <a:p>
            <a:r>
              <a:rPr lang="tr-TR" dirty="0"/>
              <a:t>Buket Toptaş1</a:t>
            </a:r>
          </a:p>
          <a:p>
            <a:r>
              <a:rPr lang="tr-TR" dirty="0"/>
              <a:t>Davut Hanbay2 </a:t>
            </a:r>
          </a:p>
          <a:p>
            <a:endParaRPr lang="tr-TR" sz="800" dirty="0"/>
          </a:p>
          <a:p>
            <a:r>
              <a:rPr lang="tr-TR" dirty="0"/>
              <a:t>1* Bandırma </a:t>
            </a:r>
            <a:r>
              <a:rPr lang="tr-TR" dirty="0" err="1"/>
              <a:t>Onyedi</a:t>
            </a:r>
            <a:r>
              <a:rPr lang="tr-TR" dirty="0"/>
              <a:t> Eylül Üniversitesi, Bilgisayar Mühendisliği Bölümü, Bandırma, Balıkesir, Türkiye </a:t>
            </a:r>
          </a:p>
          <a:p>
            <a:r>
              <a:rPr lang="tr-TR" dirty="0"/>
              <a:t>2* İnönü Üniversitesi, Bilgisayar Mühendisliği Bölümü, 44280,Malatya, Türkiye</a:t>
            </a:r>
            <a:endParaRPr lang="tr-TR" sz="1000" dirty="0"/>
          </a:p>
          <a:p>
            <a:r>
              <a:rPr lang="tr-TR" dirty="0"/>
              <a:t>Cihat Erdoğmak</a:t>
            </a:r>
          </a:p>
          <a:p>
            <a:r>
              <a:rPr lang="tr-TR" dirty="0"/>
              <a:t>02215076018</a:t>
            </a:r>
          </a:p>
          <a:p>
            <a:r>
              <a:rPr lang="tr-TR" dirty="0"/>
              <a:t>Bilgisayar Mühendisliği 2. Sınıf (İÖ)</a:t>
            </a:r>
          </a:p>
          <a:p>
            <a:endParaRPr lang="tr-TR" dirty="0"/>
          </a:p>
          <a:p>
            <a:endParaRPr lang="tr-TR" dirty="0"/>
          </a:p>
        </p:txBody>
      </p:sp>
    </p:spTree>
    <p:extLst>
      <p:ext uri="{BB962C8B-B14F-4D97-AF65-F5344CB8AC3E}">
        <p14:creationId xmlns:p14="http://schemas.microsoft.com/office/powerpoint/2010/main" val="62150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74161-0DCF-8DFE-1086-6CD9971E05F5}"/>
              </a:ext>
            </a:extLst>
          </p:cNvPr>
          <p:cNvSpPr>
            <a:spLocks noGrp="1"/>
          </p:cNvSpPr>
          <p:nvPr>
            <p:ph type="title"/>
          </p:nvPr>
        </p:nvSpPr>
        <p:spPr>
          <a:xfrm>
            <a:off x="838200" y="365125"/>
            <a:ext cx="10515600" cy="879475"/>
          </a:xfrm>
        </p:spPr>
        <p:txBody>
          <a:bodyPr/>
          <a:lstStyle/>
          <a:p>
            <a:r>
              <a:rPr lang="tr-TR" dirty="0"/>
              <a:t>3 Kullanılan yöntem</a:t>
            </a:r>
          </a:p>
        </p:txBody>
      </p:sp>
      <p:sp>
        <p:nvSpPr>
          <p:cNvPr id="3" name="İçerik Yer Tutucusu 2">
            <a:extLst>
              <a:ext uri="{FF2B5EF4-FFF2-40B4-BE49-F238E27FC236}">
                <a16:creationId xmlns:a16="http://schemas.microsoft.com/office/drawing/2014/main" id="{EBFE4983-219E-37D0-3C68-82DB5575E1E6}"/>
              </a:ext>
            </a:extLst>
          </p:cNvPr>
          <p:cNvSpPr>
            <a:spLocks noGrp="1"/>
          </p:cNvSpPr>
          <p:nvPr>
            <p:ph idx="1"/>
          </p:nvPr>
        </p:nvSpPr>
        <p:spPr>
          <a:xfrm>
            <a:off x="838200" y="1244600"/>
            <a:ext cx="6337300" cy="4932363"/>
          </a:xfrm>
        </p:spPr>
        <p:txBody>
          <a:bodyPr/>
          <a:lstStyle/>
          <a:p>
            <a:pPr marL="0" indent="0">
              <a:buNone/>
            </a:pPr>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a:t>
            </a:r>
            <a:r>
              <a:rPr lang="tr-TR" dirty="0" err="1"/>
              <a:t>dönüştürülü</a:t>
            </a:r>
            <a:r>
              <a:rPr lang="tr-TR" dirty="0"/>
              <a:t>. Gri ölçekli görüntülerin tersi üzerinde önerilen sistem uygulanır.</a:t>
            </a:r>
          </a:p>
          <a:p>
            <a:pPr marL="0" indent="0">
              <a:buNone/>
            </a:pPr>
            <a:endParaRPr lang="tr-TR" dirty="0"/>
          </a:p>
        </p:txBody>
      </p:sp>
      <p:pic>
        <p:nvPicPr>
          <p:cNvPr id="10" name="Resim 9">
            <a:extLst>
              <a:ext uri="{FF2B5EF4-FFF2-40B4-BE49-F238E27FC236}">
                <a16:creationId xmlns:a16="http://schemas.microsoft.com/office/drawing/2014/main" id="{9B13E8D3-97F7-EC86-03E3-6059FC40C9F1}"/>
              </a:ext>
            </a:extLst>
          </p:cNvPr>
          <p:cNvPicPr>
            <a:picLocks noChangeAspect="1"/>
          </p:cNvPicPr>
          <p:nvPr/>
        </p:nvPicPr>
        <p:blipFill>
          <a:blip r:embed="rId2"/>
          <a:stretch>
            <a:fillRect/>
          </a:stretch>
        </p:blipFill>
        <p:spPr>
          <a:xfrm>
            <a:off x="7408985" y="365125"/>
            <a:ext cx="3944815" cy="6176963"/>
          </a:xfrm>
          <a:prstGeom prst="rect">
            <a:avLst/>
          </a:prstGeom>
        </p:spPr>
      </p:pic>
    </p:spTree>
    <p:extLst>
      <p:ext uri="{BB962C8B-B14F-4D97-AF65-F5344CB8AC3E}">
        <p14:creationId xmlns:p14="http://schemas.microsoft.com/office/powerpoint/2010/main" val="378824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D49D58-C1D1-84E5-B98C-E2D196F28047}"/>
              </a:ext>
            </a:extLst>
          </p:cNvPr>
          <p:cNvSpPr>
            <a:spLocks noGrp="1"/>
          </p:cNvSpPr>
          <p:nvPr>
            <p:ph type="title"/>
          </p:nvPr>
        </p:nvSpPr>
        <p:spPr>
          <a:xfrm>
            <a:off x="838200" y="365125"/>
            <a:ext cx="10515600" cy="727075"/>
          </a:xfrm>
        </p:spPr>
        <p:txBody>
          <a:bodyPr/>
          <a:lstStyle/>
          <a:p>
            <a:r>
              <a:rPr lang="tr-TR" dirty="0"/>
              <a:t>4 Bulgular ve tartışma</a:t>
            </a:r>
          </a:p>
        </p:txBody>
      </p:sp>
      <p:sp>
        <p:nvSpPr>
          <p:cNvPr id="3" name="İçerik Yer Tutucusu 2">
            <a:extLst>
              <a:ext uri="{FF2B5EF4-FFF2-40B4-BE49-F238E27FC236}">
                <a16:creationId xmlns:a16="http://schemas.microsoft.com/office/drawing/2014/main" id="{E69019DF-C38C-2348-6E37-08F59F7067F3}"/>
              </a:ext>
            </a:extLst>
          </p:cNvPr>
          <p:cNvSpPr>
            <a:spLocks noGrp="1"/>
          </p:cNvSpPr>
          <p:nvPr>
            <p:ph idx="1"/>
          </p:nvPr>
        </p:nvSpPr>
        <p:spPr>
          <a:xfrm>
            <a:off x="838200" y="1092200"/>
            <a:ext cx="10515600" cy="5084763"/>
          </a:xfrm>
        </p:spPr>
        <p:txBody>
          <a:bodyPr/>
          <a:lstStyle/>
          <a:p>
            <a:pPr marL="0" indent="0">
              <a:buNone/>
            </a:pPr>
            <a:r>
              <a:rPr lang="tr-TR" dirty="0"/>
              <a:t>Üç farklı eşikleme algoritması iyileştirilmiş </a:t>
            </a:r>
            <a:r>
              <a:rPr lang="tr-TR" dirty="0" err="1"/>
              <a:t>fundus</a:t>
            </a:r>
            <a:r>
              <a:rPr lang="tr-TR"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a:t>
            </a:r>
          </a:p>
        </p:txBody>
      </p:sp>
    </p:spTree>
    <p:extLst>
      <p:ext uri="{BB962C8B-B14F-4D97-AF65-F5344CB8AC3E}">
        <p14:creationId xmlns:p14="http://schemas.microsoft.com/office/powerpoint/2010/main" val="355789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B6FF7-D3D2-A521-9AB3-42A34BB84877}"/>
              </a:ext>
            </a:extLst>
          </p:cNvPr>
          <p:cNvSpPr>
            <a:spLocks noGrp="1"/>
          </p:cNvSpPr>
          <p:nvPr>
            <p:ph type="title"/>
          </p:nvPr>
        </p:nvSpPr>
        <p:spPr>
          <a:xfrm>
            <a:off x="596901" y="205589"/>
            <a:ext cx="10515600" cy="583538"/>
          </a:xfrm>
        </p:spPr>
        <p:txBody>
          <a:bodyPr>
            <a:normAutofit fontScale="90000"/>
          </a:bodyPr>
          <a:lstStyle/>
          <a:p>
            <a:r>
              <a:rPr lang="tr-TR" dirty="0"/>
              <a:t>SONUÇLAR</a:t>
            </a:r>
          </a:p>
        </p:txBody>
      </p:sp>
      <p:sp>
        <p:nvSpPr>
          <p:cNvPr id="3" name="İçerik Yer Tutucusu 2">
            <a:extLst>
              <a:ext uri="{FF2B5EF4-FFF2-40B4-BE49-F238E27FC236}">
                <a16:creationId xmlns:a16="http://schemas.microsoft.com/office/drawing/2014/main" id="{F5AEECB1-CD2A-CA9A-96CF-C54BB27C920E}"/>
              </a:ext>
            </a:extLst>
          </p:cNvPr>
          <p:cNvSpPr>
            <a:spLocks noGrp="1"/>
          </p:cNvSpPr>
          <p:nvPr>
            <p:ph idx="1"/>
          </p:nvPr>
        </p:nvSpPr>
        <p:spPr>
          <a:xfrm>
            <a:off x="596901" y="1011804"/>
            <a:ext cx="10651434" cy="4834392"/>
          </a:xfrm>
        </p:spPr>
        <p:txBody>
          <a:bodyPr>
            <a:normAutofit/>
          </a:bodyPr>
          <a:lstStyle/>
          <a:p>
            <a:pPr marL="0" indent="0">
              <a:buNone/>
            </a:pPr>
            <a:r>
              <a:rPr lang="tr-TR" dirty="0"/>
              <a:t>Diğer yöntemlerle performans karşılaştırması</a:t>
            </a:r>
          </a:p>
        </p:txBody>
      </p:sp>
      <p:pic>
        <p:nvPicPr>
          <p:cNvPr id="7" name="Resim 6">
            <a:extLst>
              <a:ext uri="{FF2B5EF4-FFF2-40B4-BE49-F238E27FC236}">
                <a16:creationId xmlns:a16="http://schemas.microsoft.com/office/drawing/2014/main" id="{C59DFBA7-AD02-1569-D695-7F103F9DD7C5}"/>
              </a:ext>
            </a:extLst>
          </p:cNvPr>
          <p:cNvPicPr>
            <a:picLocks noChangeAspect="1"/>
          </p:cNvPicPr>
          <p:nvPr/>
        </p:nvPicPr>
        <p:blipFill>
          <a:blip r:embed="rId2"/>
          <a:stretch>
            <a:fillRect/>
          </a:stretch>
        </p:blipFill>
        <p:spPr>
          <a:xfrm>
            <a:off x="7112000" y="1466859"/>
            <a:ext cx="4762500" cy="2386100"/>
          </a:xfrm>
          <a:prstGeom prst="rect">
            <a:avLst/>
          </a:prstGeom>
        </p:spPr>
      </p:pic>
      <p:sp>
        <p:nvSpPr>
          <p:cNvPr id="9" name="Metin kutusu 8">
            <a:extLst>
              <a:ext uri="{FF2B5EF4-FFF2-40B4-BE49-F238E27FC236}">
                <a16:creationId xmlns:a16="http://schemas.microsoft.com/office/drawing/2014/main" id="{A76891E3-4F98-4604-46BC-1A316E626BD5}"/>
              </a:ext>
            </a:extLst>
          </p:cNvPr>
          <p:cNvSpPr txBox="1"/>
          <p:nvPr/>
        </p:nvSpPr>
        <p:spPr>
          <a:xfrm>
            <a:off x="838200" y="1466859"/>
            <a:ext cx="6273800" cy="3693319"/>
          </a:xfrm>
          <a:prstGeom prst="rect">
            <a:avLst/>
          </a:prstGeom>
          <a:noFill/>
        </p:spPr>
        <p:txBody>
          <a:bodyPr wrap="square">
            <a:spAutoFit/>
          </a:bodyPr>
          <a:lstStyle/>
          <a:p>
            <a:r>
              <a:rPr lang="tr-TR" dirty="0"/>
              <a:t>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p>
        </p:txBody>
      </p:sp>
    </p:spTree>
    <p:extLst>
      <p:ext uri="{BB962C8B-B14F-4D97-AF65-F5344CB8AC3E}">
        <p14:creationId xmlns:p14="http://schemas.microsoft.com/office/powerpoint/2010/main" val="131955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1C9FB-EE8F-BB09-7901-10A8B64DBDE5}"/>
              </a:ext>
            </a:extLst>
          </p:cNvPr>
          <p:cNvSpPr>
            <a:spLocks noGrp="1"/>
          </p:cNvSpPr>
          <p:nvPr>
            <p:ph type="title"/>
          </p:nvPr>
        </p:nvSpPr>
        <p:spPr>
          <a:xfrm>
            <a:off x="838200" y="365126"/>
            <a:ext cx="10515600" cy="1040342"/>
          </a:xfrm>
        </p:spPr>
        <p:txBody>
          <a:bodyPr/>
          <a:lstStyle/>
          <a:p>
            <a:r>
              <a:rPr lang="tr-TR" dirty="0"/>
              <a:t>Amaç</a:t>
            </a:r>
          </a:p>
        </p:txBody>
      </p:sp>
      <p:sp>
        <p:nvSpPr>
          <p:cNvPr id="3" name="İçerik Yer Tutucusu 2">
            <a:extLst>
              <a:ext uri="{FF2B5EF4-FFF2-40B4-BE49-F238E27FC236}">
                <a16:creationId xmlns:a16="http://schemas.microsoft.com/office/drawing/2014/main" id="{55C38821-C6FC-07E2-DAA8-D9D0ABCED264}"/>
              </a:ext>
            </a:extLst>
          </p:cNvPr>
          <p:cNvSpPr>
            <a:spLocks noGrp="1"/>
          </p:cNvSpPr>
          <p:nvPr>
            <p:ph idx="1"/>
          </p:nvPr>
        </p:nvSpPr>
        <p:spPr>
          <a:xfrm>
            <a:off x="838200" y="1405468"/>
            <a:ext cx="10515600" cy="4771495"/>
          </a:xfrm>
        </p:spPr>
        <p:txBody>
          <a:bodyPr>
            <a:normAutofit/>
          </a:bodyPr>
          <a:lstStyle/>
          <a:p>
            <a:pPr marL="0" indent="0">
              <a:buNone/>
            </a:pPr>
            <a:r>
              <a:rPr lang="tr-TR" dirty="0"/>
              <a:t>Son yıllarda, diyabete bağlı retina hastalığı körlüğün önde gelen nedenlerinden biri haline gelmiştir. Bu hastalığın önüne geçebilmek için retina ağ yapısının doğru bölütlenmesi gerekir.</a:t>
            </a:r>
          </a:p>
          <a:p>
            <a:pPr marL="0" indent="0">
              <a:buNone/>
            </a:pPr>
            <a:r>
              <a:rPr lang="tr-TR" dirty="0"/>
              <a:t>Bu makalede amaç farklı eşikleme algoritmalarının renkli retina damarların </a:t>
            </a:r>
            <a:r>
              <a:rPr lang="tr-TR" dirty="0" err="1"/>
              <a:t>fundus</a:t>
            </a:r>
            <a:r>
              <a:rPr lang="tr-TR" dirty="0"/>
              <a:t> görüntüsü üzerinde otomatik olarak </a:t>
            </a:r>
            <a:r>
              <a:rPr lang="tr-TR" dirty="0" err="1"/>
              <a:t>bölütleyen</a:t>
            </a:r>
            <a:r>
              <a:rPr lang="tr-TR" dirty="0"/>
              <a:t> 3 yöntem karşılaştırılmıştır.</a:t>
            </a:r>
          </a:p>
          <a:p>
            <a:pPr marL="0" indent="0">
              <a:buNone/>
            </a:pPr>
            <a:r>
              <a:rPr lang="tr-TR" dirty="0"/>
              <a:t>Bu yöntemler; </a:t>
            </a:r>
          </a:p>
          <a:p>
            <a:pPr marL="0" indent="0">
              <a:buNone/>
            </a:pPr>
            <a:r>
              <a:rPr lang="tr-TR" dirty="0"/>
              <a:t>• Çoklu Eşikleme</a:t>
            </a:r>
          </a:p>
          <a:p>
            <a:pPr marL="0" indent="0">
              <a:buNone/>
            </a:pPr>
            <a:r>
              <a:rPr lang="tr-TR" dirty="0"/>
              <a:t>• Maksimum Entropi Tabanlı Eşikleme </a:t>
            </a:r>
          </a:p>
          <a:p>
            <a:pPr marL="0" indent="0">
              <a:buNone/>
            </a:pPr>
            <a:r>
              <a:rPr lang="tr-TR" dirty="0"/>
              <a:t>• Bulanık Kümeleme Tabanlı Eşikleme yöntemleridir.</a:t>
            </a:r>
          </a:p>
        </p:txBody>
      </p:sp>
    </p:spTree>
    <p:extLst>
      <p:ext uri="{BB962C8B-B14F-4D97-AF65-F5344CB8AC3E}">
        <p14:creationId xmlns:p14="http://schemas.microsoft.com/office/powerpoint/2010/main" val="17966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D632AD-BB89-404D-105B-4F6E3529673E}"/>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3B6A019-14E9-664B-16C4-E681037AEE60}"/>
              </a:ext>
            </a:extLst>
          </p:cNvPr>
          <p:cNvSpPr>
            <a:spLocks noGrp="1"/>
          </p:cNvSpPr>
          <p:nvPr>
            <p:ph idx="1"/>
          </p:nvPr>
        </p:nvSpPr>
        <p:spPr/>
        <p:txBody>
          <a:bodyPr>
            <a:normAutofit lnSpcReduction="10000"/>
          </a:bodyPr>
          <a:lstStyle/>
          <a:p>
            <a:pPr marL="0" indent="0">
              <a:buNone/>
            </a:pPr>
            <a:r>
              <a:rPr lang="tr-TR" dirty="0"/>
              <a:t>Diyabete bağlı retina bozuklukları kişilerde körlüğe sebep olan ve Diyabetik Retinopati (DR) olarak adlandırılan en önemli hastalıklardan biridir. </a:t>
            </a:r>
          </a:p>
          <a:p>
            <a:pPr marL="0" indent="0">
              <a:buNone/>
            </a:pPr>
            <a:r>
              <a:rPr lang="tr-TR" dirty="0"/>
              <a:t>Retina görüntülerinin tespit edilmesi için bilgisayar destekli sistemler geliştirilmiştir. Bu sistemler yenilikçi yöntemler kullanarak sürekli geliştirilmektedir. </a:t>
            </a:r>
          </a:p>
          <a:p>
            <a:pPr marL="0" indent="0">
              <a:buNone/>
            </a:pPr>
            <a:r>
              <a:rPr lang="tr-TR" dirty="0"/>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p>
        </p:txBody>
      </p:sp>
    </p:spTree>
    <p:extLst>
      <p:ext uri="{BB962C8B-B14F-4D97-AF65-F5344CB8AC3E}">
        <p14:creationId xmlns:p14="http://schemas.microsoft.com/office/powerpoint/2010/main" val="352678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D497DE-1F18-C927-ECB4-B340C5D1B83B}"/>
              </a:ext>
            </a:extLst>
          </p:cNvPr>
          <p:cNvSpPr>
            <a:spLocks noGrp="1"/>
          </p:cNvSpPr>
          <p:nvPr>
            <p:ph type="title"/>
          </p:nvPr>
        </p:nvSpPr>
        <p:spPr/>
        <p:txBody>
          <a:bodyPr/>
          <a:lstStyle/>
          <a:p>
            <a:r>
              <a:rPr lang="tr-TR" dirty="0"/>
              <a:t>Giriş (devam)</a:t>
            </a:r>
          </a:p>
        </p:txBody>
      </p:sp>
      <p:sp>
        <p:nvSpPr>
          <p:cNvPr id="3" name="İçerik Yer Tutucusu 2">
            <a:extLst>
              <a:ext uri="{FF2B5EF4-FFF2-40B4-BE49-F238E27FC236}">
                <a16:creationId xmlns:a16="http://schemas.microsoft.com/office/drawing/2014/main" id="{98789127-4BFF-66B1-4C04-FD9CDBA6395C}"/>
              </a:ext>
            </a:extLst>
          </p:cNvPr>
          <p:cNvSpPr>
            <a:spLocks noGrp="1"/>
          </p:cNvSpPr>
          <p:nvPr>
            <p:ph idx="1"/>
          </p:nvPr>
        </p:nvSpPr>
        <p:spPr/>
        <p:txBody>
          <a:bodyPr>
            <a:normAutofit lnSpcReduction="10000"/>
          </a:bodyPr>
          <a:lstStyle/>
          <a:p>
            <a:pPr marL="0" indent="0">
              <a:buNone/>
            </a:pPr>
            <a:r>
              <a:rPr lang="tr-TR" dirty="0"/>
              <a:t>Ancak geleneksel yöntemler olarak adlandırılan denetimli/denetimsiz öğrenme yöntemleri, morfolojik yöntemler, uyum süzgeci gibi yöntemler daha hızlı ve daha anlaşılabilir yöntemlerdir. Ve bu makalede geleneksel bir yöntem olan morfolojik tabanlı bir yöntem kullanılmıştır. </a:t>
            </a:r>
          </a:p>
          <a:p>
            <a:pPr marL="0" indent="0">
              <a:buNone/>
            </a:pPr>
            <a:r>
              <a:rPr lang="tr-TR" dirty="0"/>
              <a:t>Retinanın oksijensiz kalması sonucu retinada istenmeyen yeni damarlar oluşur. Bu damarlar hassas bir yapıda olup DR hastalığının habercisidir. Bu durumu çözmek için morfolojik tabanlı bir yöntem önerilmiştir.</a:t>
            </a:r>
          </a:p>
          <a:p>
            <a:pPr marL="0" indent="0">
              <a:buNone/>
            </a:pPr>
            <a:r>
              <a:rPr lang="tr-TR" dirty="0"/>
              <a:t>Bu yöntemde, ilk önce RGB renk uzayındaki görüntüler gri ölçekli görüntülere dönüştürülmüştür sonrasında ise Morfolojik üst ve alt şapka yöntemin kullanılması ile retina damalarının belirginleştirilmesi sağlanmıştır.</a:t>
            </a:r>
          </a:p>
        </p:txBody>
      </p:sp>
    </p:spTree>
    <p:extLst>
      <p:ext uri="{BB962C8B-B14F-4D97-AF65-F5344CB8AC3E}">
        <p14:creationId xmlns:p14="http://schemas.microsoft.com/office/powerpoint/2010/main" val="144654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etin kutusu 16">
            <a:extLst>
              <a:ext uri="{FF2B5EF4-FFF2-40B4-BE49-F238E27FC236}">
                <a16:creationId xmlns:a16="http://schemas.microsoft.com/office/drawing/2014/main" id="{0CCEA054-2883-3773-043C-034F0B17EEE9}"/>
              </a:ext>
            </a:extLst>
          </p:cNvPr>
          <p:cNvSpPr txBox="1"/>
          <p:nvPr/>
        </p:nvSpPr>
        <p:spPr>
          <a:xfrm>
            <a:off x="725557" y="250032"/>
            <a:ext cx="6094674" cy="584775"/>
          </a:xfrm>
          <a:prstGeom prst="rect">
            <a:avLst/>
          </a:prstGeom>
          <a:noFill/>
        </p:spPr>
        <p:txBody>
          <a:bodyPr wrap="square">
            <a:spAutoFit/>
          </a:bodyPr>
          <a:lstStyle/>
          <a:p>
            <a:r>
              <a:rPr lang="tr-TR" sz="3200" dirty="0"/>
              <a:t>Özet Olarak (Akış Şeması)</a:t>
            </a:r>
          </a:p>
        </p:txBody>
      </p:sp>
      <p:pic>
        <p:nvPicPr>
          <p:cNvPr id="6" name="İçerik Yer Tutucusu 5">
            <a:extLst>
              <a:ext uri="{FF2B5EF4-FFF2-40B4-BE49-F238E27FC236}">
                <a16:creationId xmlns:a16="http://schemas.microsoft.com/office/drawing/2014/main" id="{28722036-EC5F-9EE9-E01A-859D1839CEE3}"/>
              </a:ext>
            </a:extLst>
          </p:cNvPr>
          <p:cNvPicPr>
            <a:picLocks noGrp="1" noChangeAspect="1"/>
          </p:cNvPicPr>
          <p:nvPr>
            <p:ph idx="1"/>
          </p:nvPr>
        </p:nvPicPr>
        <p:blipFill>
          <a:blip r:embed="rId2"/>
          <a:stretch>
            <a:fillRect/>
          </a:stretch>
        </p:blipFill>
        <p:spPr>
          <a:xfrm>
            <a:off x="830262" y="834807"/>
            <a:ext cx="10201275" cy="4610100"/>
          </a:xfrm>
        </p:spPr>
      </p:pic>
      <p:pic>
        <p:nvPicPr>
          <p:cNvPr id="10" name="Resim 9">
            <a:extLst>
              <a:ext uri="{FF2B5EF4-FFF2-40B4-BE49-F238E27FC236}">
                <a16:creationId xmlns:a16="http://schemas.microsoft.com/office/drawing/2014/main" id="{76090CF7-CA94-34C1-CF96-96549A34A8F1}"/>
              </a:ext>
            </a:extLst>
          </p:cNvPr>
          <p:cNvPicPr>
            <a:picLocks noChangeAspect="1"/>
          </p:cNvPicPr>
          <p:nvPr/>
        </p:nvPicPr>
        <p:blipFill>
          <a:blip r:embed="rId3"/>
          <a:stretch>
            <a:fillRect/>
          </a:stretch>
        </p:blipFill>
        <p:spPr>
          <a:xfrm>
            <a:off x="1576387" y="5444907"/>
            <a:ext cx="1266825" cy="1200150"/>
          </a:xfrm>
          <a:prstGeom prst="rect">
            <a:avLst/>
          </a:prstGeom>
        </p:spPr>
      </p:pic>
      <p:pic>
        <p:nvPicPr>
          <p:cNvPr id="18" name="Resim 17">
            <a:extLst>
              <a:ext uri="{FF2B5EF4-FFF2-40B4-BE49-F238E27FC236}">
                <a16:creationId xmlns:a16="http://schemas.microsoft.com/office/drawing/2014/main" id="{35E34D1B-FFDA-810D-F2F8-03CD2E1D9FC7}"/>
              </a:ext>
            </a:extLst>
          </p:cNvPr>
          <p:cNvPicPr>
            <a:picLocks noChangeAspect="1"/>
          </p:cNvPicPr>
          <p:nvPr/>
        </p:nvPicPr>
        <p:blipFill>
          <a:blip r:embed="rId4"/>
          <a:stretch>
            <a:fillRect/>
          </a:stretch>
        </p:blipFill>
        <p:spPr>
          <a:xfrm>
            <a:off x="4000500" y="5455443"/>
            <a:ext cx="1143000" cy="1152525"/>
          </a:xfrm>
          <a:prstGeom prst="rect">
            <a:avLst/>
          </a:prstGeom>
        </p:spPr>
      </p:pic>
      <p:pic>
        <p:nvPicPr>
          <p:cNvPr id="20" name="Resim 19">
            <a:extLst>
              <a:ext uri="{FF2B5EF4-FFF2-40B4-BE49-F238E27FC236}">
                <a16:creationId xmlns:a16="http://schemas.microsoft.com/office/drawing/2014/main" id="{6E2E525C-AE19-4F66-D172-812F736D1124}"/>
              </a:ext>
            </a:extLst>
          </p:cNvPr>
          <p:cNvPicPr>
            <a:picLocks noChangeAspect="1"/>
          </p:cNvPicPr>
          <p:nvPr/>
        </p:nvPicPr>
        <p:blipFill>
          <a:blip r:embed="rId5"/>
          <a:stretch>
            <a:fillRect/>
          </a:stretch>
        </p:blipFill>
        <p:spPr>
          <a:xfrm>
            <a:off x="6564312" y="5468719"/>
            <a:ext cx="1171575" cy="1152525"/>
          </a:xfrm>
          <a:prstGeom prst="rect">
            <a:avLst/>
          </a:prstGeom>
        </p:spPr>
      </p:pic>
      <p:pic>
        <p:nvPicPr>
          <p:cNvPr id="22" name="Resim 21">
            <a:extLst>
              <a:ext uri="{FF2B5EF4-FFF2-40B4-BE49-F238E27FC236}">
                <a16:creationId xmlns:a16="http://schemas.microsoft.com/office/drawing/2014/main" id="{F6E44F21-501F-71F7-DC94-DB22A800DF0D}"/>
              </a:ext>
            </a:extLst>
          </p:cNvPr>
          <p:cNvPicPr>
            <a:picLocks noChangeAspect="1"/>
          </p:cNvPicPr>
          <p:nvPr/>
        </p:nvPicPr>
        <p:blipFill>
          <a:blip r:embed="rId5"/>
          <a:stretch>
            <a:fillRect/>
          </a:stretch>
        </p:blipFill>
        <p:spPr>
          <a:xfrm>
            <a:off x="9156699" y="5455443"/>
            <a:ext cx="1171575" cy="1152525"/>
          </a:xfrm>
          <a:prstGeom prst="rect">
            <a:avLst/>
          </a:prstGeom>
        </p:spPr>
      </p:pic>
      <p:pic>
        <p:nvPicPr>
          <p:cNvPr id="24" name="Resim 23">
            <a:extLst>
              <a:ext uri="{FF2B5EF4-FFF2-40B4-BE49-F238E27FC236}">
                <a16:creationId xmlns:a16="http://schemas.microsoft.com/office/drawing/2014/main" id="{BECD7DC6-7760-8305-44D9-E54CB36C59D3}"/>
              </a:ext>
            </a:extLst>
          </p:cNvPr>
          <p:cNvPicPr>
            <a:picLocks noChangeAspect="1"/>
          </p:cNvPicPr>
          <p:nvPr/>
        </p:nvPicPr>
        <p:blipFill>
          <a:blip r:embed="rId6"/>
          <a:stretch>
            <a:fillRect/>
          </a:stretch>
        </p:blipFill>
        <p:spPr>
          <a:xfrm>
            <a:off x="2978943" y="5825907"/>
            <a:ext cx="885825" cy="438150"/>
          </a:xfrm>
          <a:prstGeom prst="rect">
            <a:avLst/>
          </a:prstGeom>
        </p:spPr>
      </p:pic>
      <p:pic>
        <p:nvPicPr>
          <p:cNvPr id="26" name="Resim 25">
            <a:extLst>
              <a:ext uri="{FF2B5EF4-FFF2-40B4-BE49-F238E27FC236}">
                <a16:creationId xmlns:a16="http://schemas.microsoft.com/office/drawing/2014/main" id="{9D647AD0-E04B-13DD-7EFD-EE06E29FA1BD}"/>
              </a:ext>
            </a:extLst>
          </p:cNvPr>
          <p:cNvPicPr>
            <a:picLocks noChangeAspect="1"/>
          </p:cNvPicPr>
          <p:nvPr/>
        </p:nvPicPr>
        <p:blipFill>
          <a:blip r:embed="rId6"/>
          <a:stretch>
            <a:fillRect/>
          </a:stretch>
        </p:blipFill>
        <p:spPr>
          <a:xfrm>
            <a:off x="5428455" y="5825907"/>
            <a:ext cx="885825" cy="438150"/>
          </a:xfrm>
          <a:prstGeom prst="rect">
            <a:avLst/>
          </a:prstGeom>
        </p:spPr>
      </p:pic>
      <p:pic>
        <p:nvPicPr>
          <p:cNvPr id="28" name="Resim 27">
            <a:extLst>
              <a:ext uri="{FF2B5EF4-FFF2-40B4-BE49-F238E27FC236}">
                <a16:creationId xmlns:a16="http://schemas.microsoft.com/office/drawing/2014/main" id="{3FBE2481-475A-3700-333B-DF9FE3BEAC55}"/>
              </a:ext>
            </a:extLst>
          </p:cNvPr>
          <p:cNvPicPr>
            <a:picLocks noChangeAspect="1"/>
          </p:cNvPicPr>
          <p:nvPr/>
        </p:nvPicPr>
        <p:blipFill>
          <a:blip r:embed="rId6"/>
          <a:stretch>
            <a:fillRect/>
          </a:stretch>
        </p:blipFill>
        <p:spPr>
          <a:xfrm>
            <a:off x="8003380" y="5825907"/>
            <a:ext cx="885825" cy="438150"/>
          </a:xfrm>
          <a:prstGeom prst="rect">
            <a:avLst/>
          </a:prstGeom>
        </p:spPr>
      </p:pic>
    </p:spTree>
    <p:extLst>
      <p:ext uri="{BB962C8B-B14F-4D97-AF65-F5344CB8AC3E}">
        <p14:creationId xmlns:p14="http://schemas.microsoft.com/office/powerpoint/2010/main" val="164116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D4896A-31A3-C64D-DFBD-EC24152A268E}"/>
              </a:ext>
            </a:extLst>
          </p:cNvPr>
          <p:cNvSpPr>
            <a:spLocks noGrp="1"/>
          </p:cNvSpPr>
          <p:nvPr>
            <p:ph type="title"/>
          </p:nvPr>
        </p:nvSpPr>
        <p:spPr>
          <a:xfrm>
            <a:off x="673100" y="200025"/>
            <a:ext cx="10515600" cy="688975"/>
          </a:xfrm>
        </p:spPr>
        <p:txBody>
          <a:bodyPr>
            <a:normAutofit fontScale="90000"/>
          </a:bodyPr>
          <a:lstStyle/>
          <a:p>
            <a:r>
              <a:rPr lang="tr-TR" dirty="0"/>
              <a:t>Materyal ve Metot</a:t>
            </a:r>
          </a:p>
        </p:txBody>
      </p:sp>
      <p:sp>
        <p:nvSpPr>
          <p:cNvPr id="3" name="İçerik Yer Tutucusu 2">
            <a:extLst>
              <a:ext uri="{FF2B5EF4-FFF2-40B4-BE49-F238E27FC236}">
                <a16:creationId xmlns:a16="http://schemas.microsoft.com/office/drawing/2014/main" id="{1CE391AC-821F-3C59-738C-AF7E61846272}"/>
              </a:ext>
            </a:extLst>
          </p:cNvPr>
          <p:cNvSpPr>
            <a:spLocks noGrp="1"/>
          </p:cNvSpPr>
          <p:nvPr>
            <p:ph idx="1"/>
          </p:nvPr>
        </p:nvSpPr>
        <p:spPr>
          <a:xfrm>
            <a:off x="673100" y="889000"/>
            <a:ext cx="10515600" cy="5588000"/>
          </a:xfrm>
        </p:spPr>
        <p:txBody>
          <a:bodyPr>
            <a:normAutofit/>
          </a:bodyPr>
          <a:lstStyle/>
          <a:p>
            <a:r>
              <a:rPr lang="tr-TR" dirty="0"/>
              <a:t>1 Morfolojik işlemler</a:t>
            </a:r>
          </a:p>
          <a:p>
            <a:pPr marL="0" indent="0">
              <a:buNone/>
            </a:pPr>
            <a:r>
              <a:rPr lang="tr-TR" dirty="0"/>
              <a:t>Morfolojik işlemlerin temel amacı, görüntünün temel özelliklerini korumak ve görüntüyü basitleştirmektir. Bu çalışmada, üst-şapka ve alt-şapka dönüşümleri kan damarlarına belirginlik kazandırmak için kullanılır.</a:t>
            </a:r>
          </a:p>
          <a:p>
            <a:pPr marL="0" indent="0">
              <a:buNone/>
            </a:pPr>
            <a:r>
              <a:rPr lang="tr-TR" dirty="0" err="1"/>
              <a:t>Üstşapka</a:t>
            </a:r>
            <a:r>
              <a:rPr lang="tr-TR" dirty="0"/>
              <a:t> dönüşümü, bir giriş görüntüsüne morfolojik açma işlemi uygulandıktan sonra uygulama sonucunun orijinal giriş görüntüsünden çıkarılması işlemidir.</a:t>
            </a:r>
          </a:p>
          <a:p>
            <a:pPr marL="0" indent="0">
              <a:buNone/>
            </a:pPr>
            <a:endParaRPr lang="tr-TR" dirty="0"/>
          </a:p>
          <a:p>
            <a:pPr marL="0" indent="0">
              <a:buNone/>
            </a:pPr>
            <a:r>
              <a:rPr lang="tr-TR" dirty="0"/>
              <a:t>Alt-şapka dönüşümü, bir giriş görüntüsüne morfolojik bir kapama işlemi uygulandıktan sonra uygulama sonucunun orijinal giriş görüntüsünden çıkarılması işlemidir.</a:t>
            </a:r>
          </a:p>
          <a:p>
            <a:pPr marL="0" indent="0">
              <a:buNone/>
            </a:pPr>
            <a:endParaRPr lang="tr-TR" dirty="0"/>
          </a:p>
        </p:txBody>
      </p:sp>
      <p:pic>
        <p:nvPicPr>
          <p:cNvPr id="5" name="Resim 4">
            <a:extLst>
              <a:ext uri="{FF2B5EF4-FFF2-40B4-BE49-F238E27FC236}">
                <a16:creationId xmlns:a16="http://schemas.microsoft.com/office/drawing/2014/main" id="{3C803FDB-E883-8DAE-E75A-A21AFA6202A3}"/>
              </a:ext>
            </a:extLst>
          </p:cNvPr>
          <p:cNvPicPr>
            <a:picLocks noChangeAspect="1"/>
          </p:cNvPicPr>
          <p:nvPr/>
        </p:nvPicPr>
        <p:blipFill>
          <a:blip r:embed="rId2"/>
          <a:stretch>
            <a:fillRect/>
          </a:stretch>
        </p:blipFill>
        <p:spPr>
          <a:xfrm>
            <a:off x="673100" y="4246120"/>
            <a:ext cx="2800040" cy="632267"/>
          </a:xfrm>
          <a:prstGeom prst="rect">
            <a:avLst/>
          </a:prstGeom>
        </p:spPr>
      </p:pic>
      <p:pic>
        <p:nvPicPr>
          <p:cNvPr id="11" name="Resim 10">
            <a:extLst>
              <a:ext uri="{FF2B5EF4-FFF2-40B4-BE49-F238E27FC236}">
                <a16:creationId xmlns:a16="http://schemas.microsoft.com/office/drawing/2014/main" id="{7BBBF4BB-180D-A009-09CE-DD0EFF64BFA7}"/>
              </a:ext>
            </a:extLst>
          </p:cNvPr>
          <p:cNvPicPr>
            <a:picLocks noChangeAspect="1"/>
          </p:cNvPicPr>
          <p:nvPr/>
        </p:nvPicPr>
        <p:blipFill>
          <a:blip r:embed="rId3"/>
          <a:stretch>
            <a:fillRect/>
          </a:stretch>
        </p:blipFill>
        <p:spPr>
          <a:xfrm>
            <a:off x="673100" y="6031933"/>
            <a:ext cx="2800040" cy="620699"/>
          </a:xfrm>
          <a:prstGeom prst="rect">
            <a:avLst/>
          </a:prstGeom>
        </p:spPr>
      </p:pic>
    </p:spTree>
    <p:extLst>
      <p:ext uri="{BB962C8B-B14F-4D97-AF65-F5344CB8AC3E}">
        <p14:creationId xmlns:p14="http://schemas.microsoft.com/office/powerpoint/2010/main" val="31052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20895D-23F2-658A-79B5-375CB4C63527}"/>
              </a:ext>
            </a:extLst>
          </p:cNvPr>
          <p:cNvSpPr>
            <a:spLocks noGrp="1"/>
          </p:cNvSpPr>
          <p:nvPr>
            <p:ph type="title"/>
          </p:nvPr>
        </p:nvSpPr>
        <p:spPr>
          <a:xfrm>
            <a:off x="838200" y="365125"/>
            <a:ext cx="10515600" cy="727075"/>
          </a:xfrm>
        </p:spPr>
        <p:txBody>
          <a:bodyPr>
            <a:normAutofit/>
          </a:bodyPr>
          <a:lstStyle/>
          <a:p>
            <a:r>
              <a:rPr lang="tr-TR" dirty="0"/>
              <a:t>Materyal ve Metot</a:t>
            </a:r>
          </a:p>
        </p:txBody>
      </p:sp>
      <p:sp>
        <p:nvSpPr>
          <p:cNvPr id="3" name="İçerik Yer Tutucusu 2">
            <a:extLst>
              <a:ext uri="{FF2B5EF4-FFF2-40B4-BE49-F238E27FC236}">
                <a16:creationId xmlns:a16="http://schemas.microsoft.com/office/drawing/2014/main" id="{40A60BFA-4488-2F2E-EDD7-588DC90E3A10}"/>
              </a:ext>
            </a:extLst>
          </p:cNvPr>
          <p:cNvSpPr>
            <a:spLocks noGrp="1"/>
          </p:cNvSpPr>
          <p:nvPr>
            <p:ph idx="1"/>
          </p:nvPr>
        </p:nvSpPr>
        <p:spPr>
          <a:xfrm>
            <a:off x="838200" y="1253331"/>
            <a:ext cx="10515600" cy="4351338"/>
          </a:xfrm>
        </p:spPr>
        <p:txBody>
          <a:bodyPr/>
          <a:lstStyle/>
          <a:p>
            <a:r>
              <a:rPr lang="tr-TR" dirty="0"/>
              <a:t>2 Eşikleme yöntemleri</a:t>
            </a:r>
          </a:p>
          <a:p>
            <a:pPr marL="0" indent="0">
              <a:buNone/>
            </a:pPr>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p>
          <a:p>
            <a:pPr marL="0" indent="0">
              <a:buNone/>
            </a:pPr>
            <a:r>
              <a:rPr lang="tr-TR" dirty="0"/>
              <a:t>1 Çok seviyeli eşikleme: </a:t>
            </a:r>
          </a:p>
          <a:p>
            <a:pPr marL="0" indent="0">
              <a:buNone/>
            </a:pPr>
            <a:r>
              <a:rPr lang="tr-TR" dirty="0"/>
              <a:t>Gri ölçekli görüntüyü birkaç farklı bölgeye ayırabilen bir işlemdir</a:t>
            </a:r>
          </a:p>
          <a:p>
            <a:pPr marL="0" indent="0">
              <a:buNone/>
            </a:pPr>
            <a:endParaRPr lang="tr-TR" dirty="0"/>
          </a:p>
        </p:txBody>
      </p:sp>
      <p:pic>
        <p:nvPicPr>
          <p:cNvPr id="5" name="Resim 4">
            <a:extLst>
              <a:ext uri="{FF2B5EF4-FFF2-40B4-BE49-F238E27FC236}">
                <a16:creationId xmlns:a16="http://schemas.microsoft.com/office/drawing/2014/main" id="{19BC400E-052D-C11C-6607-031A1866A321}"/>
              </a:ext>
            </a:extLst>
          </p:cNvPr>
          <p:cNvPicPr>
            <a:picLocks noChangeAspect="1"/>
          </p:cNvPicPr>
          <p:nvPr/>
        </p:nvPicPr>
        <p:blipFill>
          <a:blip r:embed="rId2"/>
          <a:stretch>
            <a:fillRect/>
          </a:stretch>
        </p:blipFill>
        <p:spPr>
          <a:xfrm>
            <a:off x="838200" y="4791868"/>
            <a:ext cx="3853953" cy="1278731"/>
          </a:xfrm>
          <a:prstGeom prst="rect">
            <a:avLst/>
          </a:prstGeom>
        </p:spPr>
      </p:pic>
    </p:spTree>
    <p:extLst>
      <p:ext uri="{BB962C8B-B14F-4D97-AF65-F5344CB8AC3E}">
        <p14:creationId xmlns:p14="http://schemas.microsoft.com/office/powerpoint/2010/main" val="351386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7DA921-D32B-72B2-8C3A-DEBB50C0B135}"/>
              </a:ext>
            </a:extLst>
          </p:cNvPr>
          <p:cNvSpPr>
            <a:spLocks noGrp="1"/>
          </p:cNvSpPr>
          <p:nvPr>
            <p:ph idx="1"/>
          </p:nvPr>
        </p:nvSpPr>
        <p:spPr>
          <a:xfrm>
            <a:off x="368300" y="419100"/>
            <a:ext cx="10515600" cy="5630863"/>
          </a:xfrm>
        </p:spPr>
        <p:txBody>
          <a:bodyPr/>
          <a:lstStyle/>
          <a:p>
            <a:pPr marL="0" indent="0">
              <a:buNone/>
            </a:pPr>
            <a:r>
              <a:rPr lang="tr-TR" dirty="0"/>
              <a:t>2 Maksimum entropi tabanlı eşikleme </a:t>
            </a:r>
          </a:p>
          <a:p>
            <a:pPr marL="0" indent="0">
              <a:buNone/>
            </a:pPr>
            <a:r>
              <a:rPr lang="tr-TR" dirty="0"/>
              <a:t>Maksimum entropi tabanlı eşikleme </a:t>
            </a:r>
            <a:r>
              <a:rPr lang="tr-TR" dirty="0" err="1"/>
              <a:t>Entopi</a:t>
            </a:r>
            <a:r>
              <a:rPr lang="tr-TR" dirty="0"/>
              <a:t> yöntemlerine bağlı eşikleme işlemi araştırmacılar tarafından tercih edilen bir yöntemdir. </a:t>
            </a:r>
            <a:r>
              <a:rPr lang="tr-TR" dirty="0" err="1"/>
              <a:t>Otsu’nun</a:t>
            </a:r>
            <a:r>
              <a:rPr lang="tr-TR" dirty="0"/>
              <a:t> eşikleme algoritmasından farklı olarak sınıflar arasındaki varyansı maksimize etmek ya da sınıf içi varyansı minimize etmek yerine sınıflar arası entropi maksimize edilir.</a:t>
            </a:r>
          </a:p>
          <a:p>
            <a:pPr marL="0" indent="0">
              <a:buNone/>
            </a:pPr>
            <a:endParaRPr lang="tr-TR" dirty="0"/>
          </a:p>
        </p:txBody>
      </p:sp>
      <p:pic>
        <p:nvPicPr>
          <p:cNvPr id="13" name="Resim 12">
            <a:extLst>
              <a:ext uri="{FF2B5EF4-FFF2-40B4-BE49-F238E27FC236}">
                <a16:creationId xmlns:a16="http://schemas.microsoft.com/office/drawing/2014/main" id="{873FB9FB-E272-90A1-DF06-105928724E86}"/>
              </a:ext>
            </a:extLst>
          </p:cNvPr>
          <p:cNvPicPr>
            <a:picLocks noChangeAspect="1"/>
          </p:cNvPicPr>
          <p:nvPr/>
        </p:nvPicPr>
        <p:blipFill>
          <a:blip r:embed="rId2"/>
          <a:stretch>
            <a:fillRect/>
          </a:stretch>
        </p:blipFill>
        <p:spPr>
          <a:xfrm>
            <a:off x="247650" y="2968624"/>
            <a:ext cx="2940050" cy="2470893"/>
          </a:xfrm>
          <a:prstGeom prst="rect">
            <a:avLst/>
          </a:prstGeom>
        </p:spPr>
      </p:pic>
      <p:pic>
        <p:nvPicPr>
          <p:cNvPr id="18" name="Resim 17">
            <a:extLst>
              <a:ext uri="{FF2B5EF4-FFF2-40B4-BE49-F238E27FC236}">
                <a16:creationId xmlns:a16="http://schemas.microsoft.com/office/drawing/2014/main" id="{DEA95589-0F48-AB69-1B0D-E34998D54709}"/>
              </a:ext>
            </a:extLst>
          </p:cNvPr>
          <p:cNvPicPr>
            <a:picLocks noChangeAspect="1"/>
          </p:cNvPicPr>
          <p:nvPr/>
        </p:nvPicPr>
        <p:blipFill>
          <a:blip r:embed="rId3"/>
          <a:stretch>
            <a:fillRect/>
          </a:stretch>
        </p:blipFill>
        <p:spPr>
          <a:xfrm>
            <a:off x="3562350" y="2968624"/>
            <a:ext cx="7715256" cy="1400176"/>
          </a:xfrm>
          <a:prstGeom prst="rect">
            <a:avLst/>
          </a:prstGeom>
        </p:spPr>
      </p:pic>
    </p:spTree>
    <p:extLst>
      <p:ext uri="{BB962C8B-B14F-4D97-AF65-F5344CB8AC3E}">
        <p14:creationId xmlns:p14="http://schemas.microsoft.com/office/powerpoint/2010/main" val="269606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8730CFF-A6EC-C625-DE7B-2D32C75A48A6}"/>
              </a:ext>
            </a:extLst>
          </p:cNvPr>
          <p:cNvSpPr>
            <a:spLocks noGrp="1"/>
          </p:cNvSpPr>
          <p:nvPr>
            <p:ph idx="1"/>
          </p:nvPr>
        </p:nvSpPr>
        <p:spPr>
          <a:xfrm>
            <a:off x="393700" y="327653"/>
            <a:ext cx="10515600" cy="2317005"/>
          </a:xfrm>
        </p:spPr>
        <p:txBody>
          <a:bodyPr>
            <a:normAutofit/>
          </a:bodyPr>
          <a:lstStyle/>
          <a:p>
            <a:pPr marL="0" indent="0">
              <a:buNone/>
            </a:pPr>
            <a:r>
              <a:rPr lang="tr-TR" dirty="0"/>
              <a:t>3 Bulanık mantık tabanlı eşikleme Bulanık kümeleme bir yumuşak kümeleme tekniğidir. Bu kümeleme yöntemi, nesnelerin kümelere olan aitliğini ifade etmek için bir derece kavramı kullanır. Her nesne için, toplam derece 1’dir. Her pikselin üyelik değerini hesaplamak için kullanılır.</a:t>
            </a:r>
          </a:p>
        </p:txBody>
      </p:sp>
      <p:pic>
        <p:nvPicPr>
          <p:cNvPr id="9" name="Resim 8">
            <a:extLst>
              <a:ext uri="{FF2B5EF4-FFF2-40B4-BE49-F238E27FC236}">
                <a16:creationId xmlns:a16="http://schemas.microsoft.com/office/drawing/2014/main" id="{887D9D40-1C69-023A-971B-0100FE9505EE}"/>
              </a:ext>
            </a:extLst>
          </p:cNvPr>
          <p:cNvPicPr>
            <a:picLocks noChangeAspect="1"/>
          </p:cNvPicPr>
          <p:nvPr/>
        </p:nvPicPr>
        <p:blipFill>
          <a:blip r:embed="rId2"/>
          <a:stretch>
            <a:fillRect/>
          </a:stretch>
        </p:blipFill>
        <p:spPr>
          <a:xfrm>
            <a:off x="393700" y="2255837"/>
            <a:ext cx="3437761" cy="1757363"/>
          </a:xfrm>
          <a:prstGeom prst="rect">
            <a:avLst/>
          </a:prstGeom>
        </p:spPr>
      </p:pic>
      <p:pic>
        <p:nvPicPr>
          <p:cNvPr id="11" name="Resim 10">
            <a:extLst>
              <a:ext uri="{FF2B5EF4-FFF2-40B4-BE49-F238E27FC236}">
                <a16:creationId xmlns:a16="http://schemas.microsoft.com/office/drawing/2014/main" id="{C3FA5B64-080C-0431-E86E-F4BEB35453E9}"/>
              </a:ext>
            </a:extLst>
          </p:cNvPr>
          <p:cNvPicPr>
            <a:picLocks noChangeAspect="1"/>
          </p:cNvPicPr>
          <p:nvPr/>
        </p:nvPicPr>
        <p:blipFill>
          <a:blip r:embed="rId3"/>
          <a:stretch>
            <a:fillRect/>
          </a:stretch>
        </p:blipFill>
        <p:spPr>
          <a:xfrm>
            <a:off x="3831461" y="2473324"/>
            <a:ext cx="6587222" cy="1322388"/>
          </a:xfrm>
          <a:prstGeom prst="rect">
            <a:avLst/>
          </a:prstGeom>
        </p:spPr>
      </p:pic>
      <p:pic>
        <p:nvPicPr>
          <p:cNvPr id="13" name="Resim 12">
            <a:extLst>
              <a:ext uri="{FF2B5EF4-FFF2-40B4-BE49-F238E27FC236}">
                <a16:creationId xmlns:a16="http://schemas.microsoft.com/office/drawing/2014/main" id="{DF5FDA28-46FE-F65C-91CE-450E30328CDB}"/>
              </a:ext>
            </a:extLst>
          </p:cNvPr>
          <p:cNvPicPr>
            <a:picLocks noChangeAspect="1"/>
          </p:cNvPicPr>
          <p:nvPr/>
        </p:nvPicPr>
        <p:blipFill>
          <a:blip r:embed="rId4"/>
          <a:stretch>
            <a:fillRect/>
          </a:stretch>
        </p:blipFill>
        <p:spPr>
          <a:xfrm>
            <a:off x="4195762" y="2890837"/>
            <a:ext cx="3800475" cy="1076325"/>
          </a:xfrm>
          <a:prstGeom prst="rect">
            <a:avLst/>
          </a:prstGeom>
        </p:spPr>
      </p:pic>
      <p:pic>
        <p:nvPicPr>
          <p:cNvPr id="15" name="Resim 14">
            <a:extLst>
              <a:ext uri="{FF2B5EF4-FFF2-40B4-BE49-F238E27FC236}">
                <a16:creationId xmlns:a16="http://schemas.microsoft.com/office/drawing/2014/main" id="{2BE363D9-F0FA-8939-9039-D4575DCBC0BE}"/>
              </a:ext>
            </a:extLst>
          </p:cNvPr>
          <p:cNvPicPr>
            <a:picLocks noChangeAspect="1"/>
          </p:cNvPicPr>
          <p:nvPr/>
        </p:nvPicPr>
        <p:blipFill>
          <a:blip r:embed="rId4"/>
          <a:stretch>
            <a:fillRect/>
          </a:stretch>
        </p:blipFill>
        <p:spPr>
          <a:xfrm>
            <a:off x="393700" y="4129135"/>
            <a:ext cx="4669317" cy="1322388"/>
          </a:xfrm>
          <a:prstGeom prst="rect">
            <a:avLst/>
          </a:prstGeom>
        </p:spPr>
      </p:pic>
    </p:spTree>
    <p:extLst>
      <p:ext uri="{BB962C8B-B14F-4D97-AF65-F5344CB8AC3E}">
        <p14:creationId xmlns:p14="http://schemas.microsoft.com/office/powerpoint/2010/main" val="117544090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726</Words>
  <Application>Microsoft Office PowerPoint</Application>
  <PresentationFormat>Geniş ekran</PresentationFormat>
  <Paragraphs>46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Retina Kan Damarlarını Çıkarmak için Eşikleme Temelli Morfolojik Bir Yöntem</vt:lpstr>
      <vt:lpstr>Amaç</vt:lpstr>
      <vt:lpstr>Giriş</vt:lpstr>
      <vt:lpstr>Giriş (devam)</vt:lpstr>
      <vt:lpstr>PowerPoint Sunusu</vt:lpstr>
      <vt:lpstr>Materyal ve Metot</vt:lpstr>
      <vt:lpstr>Materyal ve Metot</vt:lpstr>
      <vt:lpstr>PowerPoint Sunusu</vt:lpstr>
      <vt:lpstr>PowerPoint Sunusu</vt:lpstr>
      <vt:lpstr>3 Kullanılan yöntem</vt:lpstr>
      <vt:lpstr>4 Bulgular ve tartışma</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Teknikleriyle Ekmek Kalite Analizi</dc:title>
  <dc:creator>Cihat Erdoğmak</dc:creator>
  <cp:lastModifiedBy>Cihat Erdoğmak</cp:lastModifiedBy>
  <cp:revision>30</cp:revision>
  <dcterms:created xsi:type="dcterms:W3CDTF">2022-11-04T10:28:49Z</dcterms:created>
  <dcterms:modified xsi:type="dcterms:W3CDTF">2022-12-15T12:02:12Z</dcterms:modified>
</cp:coreProperties>
</file>