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12" autoAdjust="0"/>
    <p:restoredTop sz="94660"/>
  </p:normalViewPr>
  <p:slideViewPr>
    <p:cSldViewPr snapToGrid="0">
      <p:cViewPr varScale="1">
        <p:scale>
          <a:sx n="60" d="100"/>
          <a:sy n="60" d="100"/>
        </p:scale>
        <p:origin x="78" y="1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E9B354-F558-1044-4183-61A81D7DEB9B}"/>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92D07476-1D3C-209B-4899-43227A26EF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C1A63011-CBF4-A28F-3132-7C360465B20E}"/>
              </a:ext>
            </a:extLst>
          </p:cNvPr>
          <p:cNvSpPr>
            <a:spLocks noGrp="1"/>
          </p:cNvSpPr>
          <p:nvPr>
            <p:ph type="dt" sz="half" idx="10"/>
          </p:nvPr>
        </p:nvSpPr>
        <p:spPr/>
        <p:txBody>
          <a:bodyPr/>
          <a:lstStyle/>
          <a:p>
            <a:fld id="{F96324A5-7580-47F9-9A7F-D68A6FC4702C}" type="datetimeFigureOut">
              <a:rPr lang="tr-TR" smtClean="0"/>
              <a:t>16.11.2022</a:t>
            </a:fld>
            <a:endParaRPr lang="tr-TR"/>
          </a:p>
        </p:txBody>
      </p:sp>
      <p:sp>
        <p:nvSpPr>
          <p:cNvPr id="5" name="Alt Bilgi Yer Tutucusu 4">
            <a:extLst>
              <a:ext uri="{FF2B5EF4-FFF2-40B4-BE49-F238E27FC236}">
                <a16:creationId xmlns:a16="http://schemas.microsoft.com/office/drawing/2014/main" id="{5D6B2E11-AA4D-2321-4103-24B36607FC9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94E5E15-2AA0-776F-B3AA-710DF17BC068}"/>
              </a:ext>
            </a:extLst>
          </p:cNvPr>
          <p:cNvSpPr>
            <a:spLocks noGrp="1"/>
          </p:cNvSpPr>
          <p:nvPr>
            <p:ph type="sldNum" sz="quarter" idx="12"/>
          </p:nvPr>
        </p:nvSpPr>
        <p:spPr/>
        <p:txBody>
          <a:bodyPr/>
          <a:lstStyle/>
          <a:p>
            <a:fld id="{FC040E70-33C5-4751-AB82-434B33346C3D}" type="slidenum">
              <a:rPr lang="tr-TR" smtClean="0"/>
              <a:t>‹#›</a:t>
            </a:fld>
            <a:endParaRPr lang="tr-TR"/>
          </a:p>
        </p:txBody>
      </p:sp>
    </p:spTree>
    <p:extLst>
      <p:ext uri="{BB962C8B-B14F-4D97-AF65-F5344CB8AC3E}">
        <p14:creationId xmlns:p14="http://schemas.microsoft.com/office/powerpoint/2010/main" val="3238238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A48D61-2B00-69AF-8EAC-BD791FAC71F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9065D680-3F7B-F2F3-5A1E-2B6E511187B4}"/>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3766635-A211-06E4-90FE-494A862604F8}"/>
              </a:ext>
            </a:extLst>
          </p:cNvPr>
          <p:cNvSpPr>
            <a:spLocks noGrp="1"/>
          </p:cNvSpPr>
          <p:nvPr>
            <p:ph type="dt" sz="half" idx="10"/>
          </p:nvPr>
        </p:nvSpPr>
        <p:spPr/>
        <p:txBody>
          <a:bodyPr/>
          <a:lstStyle/>
          <a:p>
            <a:fld id="{F96324A5-7580-47F9-9A7F-D68A6FC4702C}" type="datetimeFigureOut">
              <a:rPr lang="tr-TR" smtClean="0"/>
              <a:t>16.11.2022</a:t>
            </a:fld>
            <a:endParaRPr lang="tr-TR"/>
          </a:p>
        </p:txBody>
      </p:sp>
      <p:sp>
        <p:nvSpPr>
          <p:cNvPr id="5" name="Alt Bilgi Yer Tutucusu 4">
            <a:extLst>
              <a:ext uri="{FF2B5EF4-FFF2-40B4-BE49-F238E27FC236}">
                <a16:creationId xmlns:a16="http://schemas.microsoft.com/office/drawing/2014/main" id="{0965E72E-E1E1-E23F-3B8D-682B4086570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40093DA-1C45-AACF-4826-1B7E6D3938AA}"/>
              </a:ext>
            </a:extLst>
          </p:cNvPr>
          <p:cNvSpPr>
            <a:spLocks noGrp="1"/>
          </p:cNvSpPr>
          <p:nvPr>
            <p:ph type="sldNum" sz="quarter" idx="12"/>
          </p:nvPr>
        </p:nvSpPr>
        <p:spPr/>
        <p:txBody>
          <a:bodyPr/>
          <a:lstStyle/>
          <a:p>
            <a:fld id="{FC040E70-33C5-4751-AB82-434B33346C3D}" type="slidenum">
              <a:rPr lang="tr-TR" smtClean="0"/>
              <a:t>‹#›</a:t>
            </a:fld>
            <a:endParaRPr lang="tr-TR"/>
          </a:p>
        </p:txBody>
      </p:sp>
    </p:spTree>
    <p:extLst>
      <p:ext uri="{BB962C8B-B14F-4D97-AF65-F5344CB8AC3E}">
        <p14:creationId xmlns:p14="http://schemas.microsoft.com/office/powerpoint/2010/main" val="1185113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3F7477C2-CB60-3A19-1882-BE2E923493B6}"/>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5C5126B1-08EF-121A-D7AA-02DFAD49F851}"/>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B84DCCC-35D8-E389-6A9B-C537F3FA23E4}"/>
              </a:ext>
            </a:extLst>
          </p:cNvPr>
          <p:cNvSpPr>
            <a:spLocks noGrp="1"/>
          </p:cNvSpPr>
          <p:nvPr>
            <p:ph type="dt" sz="half" idx="10"/>
          </p:nvPr>
        </p:nvSpPr>
        <p:spPr/>
        <p:txBody>
          <a:bodyPr/>
          <a:lstStyle/>
          <a:p>
            <a:fld id="{F96324A5-7580-47F9-9A7F-D68A6FC4702C}" type="datetimeFigureOut">
              <a:rPr lang="tr-TR" smtClean="0"/>
              <a:t>16.11.2022</a:t>
            </a:fld>
            <a:endParaRPr lang="tr-TR"/>
          </a:p>
        </p:txBody>
      </p:sp>
      <p:sp>
        <p:nvSpPr>
          <p:cNvPr id="5" name="Alt Bilgi Yer Tutucusu 4">
            <a:extLst>
              <a:ext uri="{FF2B5EF4-FFF2-40B4-BE49-F238E27FC236}">
                <a16:creationId xmlns:a16="http://schemas.microsoft.com/office/drawing/2014/main" id="{40BC1941-F83D-18BC-40AA-F77734E74EA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E237E70-A696-CB2F-A477-4F6E141C6B93}"/>
              </a:ext>
            </a:extLst>
          </p:cNvPr>
          <p:cNvSpPr>
            <a:spLocks noGrp="1"/>
          </p:cNvSpPr>
          <p:nvPr>
            <p:ph type="sldNum" sz="quarter" idx="12"/>
          </p:nvPr>
        </p:nvSpPr>
        <p:spPr/>
        <p:txBody>
          <a:bodyPr/>
          <a:lstStyle/>
          <a:p>
            <a:fld id="{FC040E70-33C5-4751-AB82-434B33346C3D}" type="slidenum">
              <a:rPr lang="tr-TR" smtClean="0"/>
              <a:t>‹#›</a:t>
            </a:fld>
            <a:endParaRPr lang="tr-TR"/>
          </a:p>
        </p:txBody>
      </p:sp>
    </p:spTree>
    <p:extLst>
      <p:ext uri="{BB962C8B-B14F-4D97-AF65-F5344CB8AC3E}">
        <p14:creationId xmlns:p14="http://schemas.microsoft.com/office/powerpoint/2010/main" val="427297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A7687E-030F-19AD-6F67-D465D7E6820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56CA2E6-E9F8-04CC-176A-599DA520F242}"/>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8F8F008-1205-DFC8-7741-ECDA5543127E}"/>
              </a:ext>
            </a:extLst>
          </p:cNvPr>
          <p:cNvSpPr>
            <a:spLocks noGrp="1"/>
          </p:cNvSpPr>
          <p:nvPr>
            <p:ph type="dt" sz="half" idx="10"/>
          </p:nvPr>
        </p:nvSpPr>
        <p:spPr/>
        <p:txBody>
          <a:bodyPr/>
          <a:lstStyle/>
          <a:p>
            <a:fld id="{F96324A5-7580-47F9-9A7F-D68A6FC4702C}" type="datetimeFigureOut">
              <a:rPr lang="tr-TR" smtClean="0"/>
              <a:t>16.11.2022</a:t>
            </a:fld>
            <a:endParaRPr lang="tr-TR"/>
          </a:p>
        </p:txBody>
      </p:sp>
      <p:sp>
        <p:nvSpPr>
          <p:cNvPr id="5" name="Alt Bilgi Yer Tutucusu 4">
            <a:extLst>
              <a:ext uri="{FF2B5EF4-FFF2-40B4-BE49-F238E27FC236}">
                <a16:creationId xmlns:a16="http://schemas.microsoft.com/office/drawing/2014/main" id="{BD68DC1C-038E-B06A-7FB4-87725CD86A0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347F8C5-D77A-F098-B4BE-712A6F3518B2}"/>
              </a:ext>
            </a:extLst>
          </p:cNvPr>
          <p:cNvSpPr>
            <a:spLocks noGrp="1"/>
          </p:cNvSpPr>
          <p:nvPr>
            <p:ph type="sldNum" sz="quarter" idx="12"/>
          </p:nvPr>
        </p:nvSpPr>
        <p:spPr/>
        <p:txBody>
          <a:bodyPr/>
          <a:lstStyle/>
          <a:p>
            <a:fld id="{FC040E70-33C5-4751-AB82-434B33346C3D}" type="slidenum">
              <a:rPr lang="tr-TR" smtClean="0"/>
              <a:t>‹#›</a:t>
            </a:fld>
            <a:endParaRPr lang="tr-TR"/>
          </a:p>
        </p:txBody>
      </p:sp>
    </p:spTree>
    <p:extLst>
      <p:ext uri="{BB962C8B-B14F-4D97-AF65-F5344CB8AC3E}">
        <p14:creationId xmlns:p14="http://schemas.microsoft.com/office/powerpoint/2010/main" val="368950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28F9B8-153F-1926-B40A-E19136CF8107}"/>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7C11AAAB-7B3C-D29B-D8AC-10E6692B6D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BB012C21-DA69-B47E-BBF3-BEF7D8E59C6D}"/>
              </a:ext>
            </a:extLst>
          </p:cNvPr>
          <p:cNvSpPr>
            <a:spLocks noGrp="1"/>
          </p:cNvSpPr>
          <p:nvPr>
            <p:ph type="dt" sz="half" idx="10"/>
          </p:nvPr>
        </p:nvSpPr>
        <p:spPr/>
        <p:txBody>
          <a:bodyPr/>
          <a:lstStyle/>
          <a:p>
            <a:fld id="{F96324A5-7580-47F9-9A7F-D68A6FC4702C}" type="datetimeFigureOut">
              <a:rPr lang="tr-TR" smtClean="0"/>
              <a:t>16.11.2022</a:t>
            </a:fld>
            <a:endParaRPr lang="tr-TR"/>
          </a:p>
        </p:txBody>
      </p:sp>
      <p:sp>
        <p:nvSpPr>
          <p:cNvPr id="5" name="Alt Bilgi Yer Tutucusu 4">
            <a:extLst>
              <a:ext uri="{FF2B5EF4-FFF2-40B4-BE49-F238E27FC236}">
                <a16:creationId xmlns:a16="http://schemas.microsoft.com/office/drawing/2014/main" id="{A7399A91-62F9-ABE4-3D5E-8EA8698E916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8CBA9B8-C64C-FAF9-ACE0-04F1D294B623}"/>
              </a:ext>
            </a:extLst>
          </p:cNvPr>
          <p:cNvSpPr>
            <a:spLocks noGrp="1"/>
          </p:cNvSpPr>
          <p:nvPr>
            <p:ph type="sldNum" sz="quarter" idx="12"/>
          </p:nvPr>
        </p:nvSpPr>
        <p:spPr/>
        <p:txBody>
          <a:bodyPr/>
          <a:lstStyle/>
          <a:p>
            <a:fld id="{FC040E70-33C5-4751-AB82-434B33346C3D}" type="slidenum">
              <a:rPr lang="tr-TR" smtClean="0"/>
              <a:t>‹#›</a:t>
            </a:fld>
            <a:endParaRPr lang="tr-TR"/>
          </a:p>
        </p:txBody>
      </p:sp>
    </p:spTree>
    <p:extLst>
      <p:ext uri="{BB962C8B-B14F-4D97-AF65-F5344CB8AC3E}">
        <p14:creationId xmlns:p14="http://schemas.microsoft.com/office/powerpoint/2010/main" val="2916941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C96F81-A3DA-DC05-C413-DC45979B9FE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FBFAFE4-5951-46FD-8EA8-B91A43610C9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41612564-362A-6FDA-0FA5-82430F73198F}"/>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F91A4662-F4CE-D694-D6D9-A4FAF2A9B9F6}"/>
              </a:ext>
            </a:extLst>
          </p:cNvPr>
          <p:cNvSpPr>
            <a:spLocks noGrp="1"/>
          </p:cNvSpPr>
          <p:nvPr>
            <p:ph type="dt" sz="half" idx="10"/>
          </p:nvPr>
        </p:nvSpPr>
        <p:spPr/>
        <p:txBody>
          <a:bodyPr/>
          <a:lstStyle/>
          <a:p>
            <a:fld id="{F96324A5-7580-47F9-9A7F-D68A6FC4702C}" type="datetimeFigureOut">
              <a:rPr lang="tr-TR" smtClean="0"/>
              <a:t>16.11.2022</a:t>
            </a:fld>
            <a:endParaRPr lang="tr-TR"/>
          </a:p>
        </p:txBody>
      </p:sp>
      <p:sp>
        <p:nvSpPr>
          <p:cNvPr id="6" name="Alt Bilgi Yer Tutucusu 5">
            <a:extLst>
              <a:ext uri="{FF2B5EF4-FFF2-40B4-BE49-F238E27FC236}">
                <a16:creationId xmlns:a16="http://schemas.microsoft.com/office/drawing/2014/main" id="{FC363D63-D745-DE33-FCF3-98F20472AEE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65D583A-ABBE-7C57-4DE8-419D00D9C20D}"/>
              </a:ext>
            </a:extLst>
          </p:cNvPr>
          <p:cNvSpPr>
            <a:spLocks noGrp="1"/>
          </p:cNvSpPr>
          <p:nvPr>
            <p:ph type="sldNum" sz="quarter" idx="12"/>
          </p:nvPr>
        </p:nvSpPr>
        <p:spPr/>
        <p:txBody>
          <a:bodyPr/>
          <a:lstStyle/>
          <a:p>
            <a:fld id="{FC040E70-33C5-4751-AB82-434B33346C3D}" type="slidenum">
              <a:rPr lang="tr-TR" smtClean="0"/>
              <a:t>‹#›</a:t>
            </a:fld>
            <a:endParaRPr lang="tr-TR"/>
          </a:p>
        </p:txBody>
      </p:sp>
    </p:spTree>
    <p:extLst>
      <p:ext uri="{BB962C8B-B14F-4D97-AF65-F5344CB8AC3E}">
        <p14:creationId xmlns:p14="http://schemas.microsoft.com/office/powerpoint/2010/main" val="2150345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C9BDDB-BACD-A36E-052B-CEFC1883A67E}"/>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83599E1-A01F-F64A-8553-7913597DB0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B87C4337-DD33-9A05-CCEE-A4D1E7DF7528}"/>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8E4142CA-4F94-8ED2-F9B6-4E93D47FE5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0875EBE0-59C2-878F-180C-E34545C19BC5}"/>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E6B5162-116B-1E68-2150-C7C83FCE17E1}"/>
              </a:ext>
            </a:extLst>
          </p:cNvPr>
          <p:cNvSpPr>
            <a:spLocks noGrp="1"/>
          </p:cNvSpPr>
          <p:nvPr>
            <p:ph type="dt" sz="half" idx="10"/>
          </p:nvPr>
        </p:nvSpPr>
        <p:spPr/>
        <p:txBody>
          <a:bodyPr/>
          <a:lstStyle/>
          <a:p>
            <a:fld id="{F96324A5-7580-47F9-9A7F-D68A6FC4702C}" type="datetimeFigureOut">
              <a:rPr lang="tr-TR" smtClean="0"/>
              <a:t>16.11.2022</a:t>
            </a:fld>
            <a:endParaRPr lang="tr-TR"/>
          </a:p>
        </p:txBody>
      </p:sp>
      <p:sp>
        <p:nvSpPr>
          <p:cNvPr id="8" name="Alt Bilgi Yer Tutucusu 7">
            <a:extLst>
              <a:ext uri="{FF2B5EF4-FFF2-40B4-BE49-F238E27FC236}">
                <a16:creationId xmlns:a16="http://schemas.microsoft.com/office/drawing/2014/main" id="{4CEA41FF-B1EA-3B96-7E85-B47594C92613}"/>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34E7E43F-C1F0-0C91-110C-8C11AE4BEF9E}"/>
              </a:ext>
            </a:extLst>
          </p:cNvPr>
          <p:cNvSpPr>
            <a:spLocks noGrp="1"/>
          </p:cNvSpPr>
          <p:nvPr>
            <p:ph type="sldNum" sz="quarter" idx="12"/>
          </p:nvPr>
        </p:nvSpPr>
        <p:spPr/>
        <p:txBody>
          <a:bodyPr/>
          <a:lstStyle/>
          <a:p>
            <a:fld id="{FC040E70-33C5-4751-AB82-434B33346C3D}" type="slidenum">
              <a:rPr lang="tr-TR" smtClean="0"/>
              <a:t>‹#›</a:t>
            </a:fld>
            <a:endParaRPr lang="tr-TR"/>
          </a:p>
        </p:txBody>
      </p:sp>
    </p:spTree>
    <p:extLst>
      <p:ext uri="{BB962C8B-B14F-4D97-AF65-F5344CB8AC3E}">
        <p14:creationId xmlns:p14="http://schemas.microsoft.com/office/powerpoint/2010/main" val="3535984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0E7DD0-F590-6257-E215-53C261B071F5}"/>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52CF5E36-CAFB-079A-B915-38F2F58895DE}"/>
              </a:ext>
            </a:extLst>
          </p:cNvPr>
          <p:cNvSpPr>
            <a:spLocks noGrp="1"/>
          </p:cNvSpPr>
          <p:nvPr>
            <p:ph type="dt" sz="half" idx="10"/>
          </p:nvPr>
        </p:nvSpPr>
        <p:spPr/>
        <p:txBody>
          <a:bodyPr/>
          <a:lstStyle/>
          <a:p>
            <a:fld id="{F96324A5-7580-47F9-9A7F-D68A6FC4702C}" type="datetimeFigureOut">
              <a:rPr lang="tr-TR" smtClean="0"/>
              <a:t>16.11.2022</a:t>
            </a:fld>
            <a:endParaRPr lang="tr-TR"/>
          </a:p>
        </p:txBody>
      </p:sp>
      <p:sp>
        <p:nvSpPr>
          <p:cNvPr id="4" name="Alt Bilgi Yer Tutucusu 3">
            <a:extLst>
              <a:ext uri="{FF2B5EF4-FFF2-40B4-BE49-F238E27FC236}">
                <a16:creationId xmlns:a16="http://schemas.microsoft.com/office/drawing/2014/main" id="{F958B2BD-0077-8E7A-F8DD-0D15296CB4C8}"/>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12BB6399-4AD4-9712-ADD5-A6B23E005F7D}"/>
              </a:ext>
            </a:extLst>
          </p:cNvPr>
          <p:cNvSpPr>
            <a:spLocks noGrp="1"/>
          </p:cNvSpPr>
          <p:nvPr>
            <p:ph type="sldNum" sz="quarter" idx="12"/>
          </p:nvPr>
        </p:nvSpPr>
        <p:spPr/>
        <p:txBody>
          <a:bodyPr/>
          <a:lstStyle/>
          <a:p>
            <a:fld id="{FC040E70-33C5-4751-AB82-434B33346C3D}" type="slidenum">
              <a:rPr lang="tr-TR" smtClean="0"/>
              <a:t>‹#›</a:t>
            </a:fld>
            <a:endParaRPr lang="tr-TR"/>
          </a:p>
        </p:txBody>
      </p:sp>
    </p:spTree>
    <p:extLst>
      <p:ext uri="{BB962C8B-B14F-4D97-AF65-F5344CB8AC3E}">
        <p14:creationId xmlns:p14="http://schemas.microsoft.com/office/powerpoint/2010/main" val="3564409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50BBCF98-DFA1-2351-2B83-561770B83F35}"/>
              </a:ext>
            </a:extLst>
          </p:cNvPr>
          <p:cNvSpPr>
            <a:spLocks noGrp="1"/>
          </p:cNvSpPr>
          <p:nvPr>
            <p:ph type="dt" sz="half" idx="10"/>
          </p:nvPr>
        </p:nvSpPr>
        <p:spPr/>
        <p:txBody>
          <a:bodyPr/>
          <a:lstStyle/>
          <a:p>
            <a:fld id="{F96324A5-7580-47F9-9A7F-D68A6FC4702C}" type="datetimeFigureOut">
              <a:rPr lang="tr-TR" smtClean="0"/>
              <a:t>16.11.2022</a:t>
            </a:fld>
            <a:endParaRPr lang="tr-TR"/>
          </a:p>
        </p:txBody>
      </p:sp>
      <p:sp>
        <p:nvSpPr>
          <p:cNvPr id="3" name="Alt Bilgi Yer Tutucusu 2">
            <a:extLst>
              <a:ext uri="{FF2B5EF4-FFF2-40B4-BE49-F238E27FC236}">
                <a16:creationId xmlns:a16="http://schemas.microsoft.com/office/drawing/2014/main" id="{0FB18660-4C03-8CBD-B0F9-F247BF338270}"/>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8814C6F2-EBF8-3908-E9FA-BC5196BC144D}"/>
              </a:ext>
            </a:extLst>
          </p:cNvPr>
          <p:cNvSpPr>
            <a:spLocks noGrp="1"/>
          </p:cNvSpPr>
          <p:nvPr>
            <p:ph type="sldNum" sz="quarter" idx="12"/>
          </p:nvPr>
        </p:nvSpPr>
        <p:spPr/>
        <p:txBody>
          <a:bodyPr/>
          <a:lstStyle/>
          <a:p>
            <a:fld id="{FC040E70-33C5-4751-AB82-434B33346C3D}" type="slidenum">
              <a:rPr lang="tr-TR" smtClean="0"/>
              <a:t>‹#›</a:t>
            </a:fld>
            <a:endParaRPr lang="tr-TR"/>
          </a:p>
        </p:txBody>
      </p:sp>
    </p:spTree>
    <p:extLst>
      <p:ext uri="{BB962C8B-B14F-4D97-AF65-F5344CB8AC3E}">
        <p14:creationId xmlns:p14="http://schemas.microsoft.com/office/powerpoint/2010/main" val="2810483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00D9BF-98E8-EC5B-9331-C269EBB093D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9E43CB85-7EBA-84FE-AFD0-7D890A2251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AF792FF-E430-5544-E5D3-F16F90CDFA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2DAE74C-D122-A075-A1AA-55FE4B725DBD}"/>
              </a:ext>
            </a:extLst>
          </p:cNvPr>
          <p:cNvSpPr>
            <a:spLocks noGrp="1"/>
          </p:cNvSpPr>
          <p:nvPr>
            <p:ph type="dt" sz="half" idx="10"/>
          </p:nvPr>
        </p:nvSpPr>
        <p:spPr/>
        <p:txBody>
          <a:bodyPr/>
          <a:lstStyle/>
          <a:p>
            <a:fld id="{F96324A5-7580-47F9-9A7F-D68A6FC4702C}" type="datetimeFigureOut">
              <a:rPr lang="tr-TR" smtClean="0"/>
              <a:t>16.11.2022</a:t>
            </a:fld>
            <a:endParaRPr lang="tr-TR"/>
          </a:p>
        </p:txBody>
      </p:sp>
      <p:sp>
        <p:nvSpPr>
          <p:cNvPr id="6" name="Alt Bilgi Yer Tutucusu 5">
            <a:extLst>
              <a:ext uri="{FF2B5EF4-FFF2-40B4-BE49-F238E27FC236}">
                <a16:creationId xmlns:a16="http://schemas.microsoft.com/office/drawing/2014/main" id="{3E534AC2-0D02-2F9D-4F47-AEA74E2CEF7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F18AD2F-B7C9-E796-7408-CC58A04E4A97}"/>
              </a:ext>
            </a:extLst>
          </p:cNvPr>
          <p:cNvSpPr>
            <a:spLocks noGrp="1"/>
          </p:cNvSpPr>
          <p:nvPr>
            <p:ph type="sldNum" sz="quarter" idx="12"/>
          </p:nvPr>
        </p:nvSpPr>
        <p:spPr/>
        <p:txBody>
          <a:bodyPr/>
          <a:lstStyle/>
          <a:p>
            <a:fld id="{FC040E70-33C5-4751-AB82-434B33346C3D}" type="slidenum">
              <a:rPr lang="tr-TR" smtClean="0"/>
              <a:t>‹#›</a:t>
            </a:fld>
            <a:endParaRPr lang="tr-TR"/>
          </a:p>
        </p:txBody>
      </p:sp>
    </p:spTree>
    <p:extLst>
      <p:ext uri="{BB962C8B-B14F-4D97-AF65-F5344CB8AC3E}">
        <p14:creationId xmlns:p14="http://schemas.microsoft.com/office/powerpoint/2010/main" val="805568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77127E-980B-37F1-DA76-6DD3D5ADAD7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DC02BC2-1F2B-DCDB-2CAD-0A058E5C56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DDC9F373-EF20-9739-C58C-632F9368CE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4B9AD70-6255-B9BC-02D4-CA7D8F20971F}"/>
              </a:ext>
            </a:extLst>
          </p:cNvPr>
          <p:cNvSpPr>
            <a:spLocks noGrp="1"/>
          </p:cNvSpPr>
          <p:nvPr>
            <p:ph type="dt" sz="half" idx="10"/>
          </p:nvPr>
        </p:nvSpPr>
        <p:spPr/>
        <p:txBody>
          <a:bodyPr/>
          <a:lstStyle/>
          <a:p>
            <a:fld id="{F96324A5-7580-47F9-9A7F-D68A6FC4702C}" type="datetimeFigureOut">
              <a:rPr lang="tr-TR" smtClean="0"/>
              <a:t>16.11.2022</a:t>
            </a:fld>
            <a:endParaRPr lang="tr-TR"/>
          </a:p>
        </p:txBody>
      </p:sp>
      <p:sp>
        <p:nvSpPr>
          <p:cNvPr id="6" name="Alt Bilgi Yer Tutucusu 5">
            <a:extLst>
              <a:ext uri="{FF2B5EF4-FFF2-40B4-BE49-F238E27FC236}">
                <a16:creationId xmlns:a16="http://schemas.microsoft.com/office/drawing/2014/main" id="{1A054E47-4C3E-90A6-4D32-74BFDB13EBC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ED15017-888C-14F3-D04D-541F952DA200}"/>
              </a:ext>
            </a:extLst>
          </p:cNvPr>
          <p:cNvSpPr>
            <a:spLocks noGrp="1"/>
          </p:cNvSpPr>
          <p:nvPr>
            <p:ph type="sldNum" sz="quarter" idx="12"/>
          </p:nvPr>
        </p:nvSpPr>
        <p:spPr/>
        <p:txBody>
          <a:bodyPr/>
          <a:lstStyle/>
          <a:p>
            <a:fld id="{FC040E70-33C5-4751-AB82-434B33346C3D}" type="slidenum">
              <a:rPr lang="tr-TR" smtClean="0"/>
              <a:t>‹#›</a:t>
            </a:fld>
            <a:endParaRPr lang="tr-TR"/>
          </a:p>
        </p:txBody>
      </p:sp>
    </p:spTree>
    <p:extLst>
      <p:ext uri="{BB962C8B-B14F-4D97-AF65-F5344CB8AC3E}">
        <p14:creationId xmlns:p14="http://schemas.microsoft.com/office/powerpoint/2010/main" val="2306551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D22AE687-A4E0-09D8-4369-B14F183D62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77456B3-1BC4-6511-2ACE-0C4CB03641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AAD05EA-9096-0F6A-DC7A-3EF9DB94CC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324A5-7580-47F9-9A7F-D68A6FC4702C}" type="datetimeFigureOut">
              <a:rPr lang="tr-TR" smtClean="0"/>
              <a:t>16.11.2022</a:t>
            </a:fld>
            <a:endParaRPr lang="tr-TR"/>
          </a:p>
        </p:txBody>
      </p:sp>
      <p:sp>
        <p:nvSpPr>
          <p:cNvPr id="5" name="Alt Bilgi Yer Tutucusu 4">
            <a:extLst>
              <a:ext uri="{FF2B5EF4-FFF2-40B4-BE49-F238E27FC236}">
                <a16:creationId xmlns:a16="http://schemas.microsoft.com/office/drawing/2014/main" id="{A8D81730-8A5C-693A-3603-5578339967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F967ADCB-9320-EE7E-A999-22AAB658CB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040E70-33C5-4751-AB82-434B33346C3D}" type="slidenum">
              <a:rPr lang="tr-TR" smtClean="0"/>
              <a:t>‹#›</a:t>
            </a:fld>
            <a:endParaRPr lang="tr-TR"/>
          </a:p>
        </p:txBody>
      </p:sp>
    </p:spTree>
    <p:extLst>
      <p:ext uri="{BB962C8B-B14F-4D97-AF65-F5344CB8AC3E}">
        <p14:creationId xmlns:p14="http://schemas.microsoft.com/office/powerpoint/2010/main" val="4116373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6EFE36-7BED-937B-7AC3-7AC99E33E2DC}"/>
              </a:ext>
            </a:extLst>
          </p:cNvPr>
          <p:cNvSpPr>
            <a:spLocks noGrp="1"/>
          </p:cNvSpPr>
          <p:nvPr>
            <p:ph type="ctrTitle"/>
          </p:nvPr>
        </p:nvSpPr>
        <p:spPr>
          <a:xfrm>
            <a:off x="1524000" y="565265"/>
            <a:ext cx="9144000" cy="1437178"/>
          </a:xfrm>
        </p:spPr>
        <p:txBody>
          <a:bodyPr>
            <a:normAutofit/>
          </a:bodyPr>
          <a:lstStyle/>
          <a:p>
            <a:r>
              <a:rPr lang="tr-TR" sz="4400" dirty="0"/>
              <a:t>Görüntü İşleme Yöntemleri Kullanılarak Kiraz Meyvesinin Sınıflandırılması</a:t>
            </a:r>
          </a:p>
        </p:txBody>
      </p:sp>
      <p:sp>
        <p:nvSpPr>
          <p:cNvPr id="3" name="Alt Başlık 2">
            <a:extLst>
              <a:ext uri="{FF2B5EF4-FFF2-40B4-BE49-F238E27FC236}">
                <a16:creationId xmlns:a16="http://schemas.microsoft.com/office/drawing/2014/main" id="{9EFA0DAA-6644-3BD0-4D62-9C53274682A5}"/>
              </a:ext>
            </a:extLst>
          </p:cNvPr>
          <p:cNvSpPr>
            <a:spLocks noGrp="1"/>
          </p:cNvSpPr>
          <p:nvPr>
            <p:ph type="subTitle" idx="1"/>
          </p:nvPr>
        </p:nvSpPr>
        <p:spPr>
          <a:xfrm>
            <a:off x="1524000" y="2455336"/>
            <a:ext cx="9144000" cy="4199464"/>
          </a:xfrm>
        </p:spPr>
        <p:txBody>
          <a:bodyPr>
            <a:normAutofit/>
          </a:bodyPr>
          <a:lstStyle/>
          <a:p>
            <a:r>
              <a:rPr lang="tr-TR" dirty="0"/>
              <a:t>Hayri İncekara1* </a:t>
            </a:r>
          </a:p>
          <a:p>
            <a:r>
              <a:rPr lang="tr-TR" dirty="0"/>
              <a:t>Murat Selek2</a:t>
            </a:r>
            <a:endParaRPr lang="tr-TR" sz="800" dirty="0"/>
          </a:p>
          <a:p>
            <a:r>
              <a:rPr lang="tr-TR" dirty="0"/>
              <a:t>1 Selçuk Üniversitesi, Fen Bilimleri Enstitüsü, Bilişim Teknolojileri Mühendisliği, Konya, Türkiye</a:t>
            </a:r>
          </a:p>
          <a:p>
            <a:r>
              <a:rPr lang="tr-TR" dirty="0"/>
              <a:t> 2 Konya Teknik Üniversitesi, Teknik Bilimler Meslek Yüksekokulu, Elektronik ve Otomasyon Bölümü, Konya, Türkiye</a:t>
            </a:r>
            <a:endParaRPr lang="tr-TR" sz="1000" dirty="0"/>
          </a:p>
          <a:p>
            <a:r>
              <a:rPr lang="tr-TR" dirty="0"/>
              <a:t>Cihat Erdoğmak</a:t>
            </a:r>
          </a:p>
          <a:p>
            <a:r>
              <a:rPr lang="tr-TR" dirty="0"/>
              <a:t>02215076018</a:t>
            </a:r>
          </a:p>
          <a:p>
            <a:r>
              <a:rPr lang="tr-TR" dirty="0"/>
              <a:t>Bilgisayar Mühendisliği 2. Sınıf (İÖ)</a:t>
            </a:r>
          </a:p>
          <a:p>
            <a:endParaRPr lang="tr-TR" dirty="0"/>
          </a:p>
          <a:p>
            <a:endParaRPr lang="tr-TR" dirty="0"/>
          </a:p>
        </p:txBody>
      </p:sp>
    </p:spTree>
    <p:extLst>
      <p:ext uri="{BB962C8B-B14F-4D97-AF65-F5344CB8AC3E}">
        <p14:creationId xmlns:p14="http://schemas.microsoft.com/office/powerpoint/2010/main" val="621509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0CF5B6-357F-C7D7-AEE7-2E45EA346667}"/>
              </a:ext>
            </a:extLst>
          </p:cNvPr>
          <p:cNvSpPr>
            <a:spLocks noGrp="1"/>
          </p:cNvSpPr>
          <p:nvPr>
            <p:ph type="title"/>
          </p:nvPr>
        </p:nvSpPr>
        <p:spPr/>
        <p:txBody>
          <a:bodyPr>
            <a:normAutofit/>
          </a:bodyPr>
          <a:lstStyle/>
          <a:p>
            <a:r>
              <a:rPr lang="tr-TR" sz="3600" dirty="0"/>
              <a:t>4- Kirazların Boyutlarına Göre Sınıflandırılması</a:t>
            </a:r>
          </a:p>
        </p:txBody>
      </p:sp>
      <p:sp>
        <p:nvSpPr>
          <p:cNvPr id="3" name="İçerik Yer Tutucusu 2">
            <a:extLst>
              <a:ext uri="{FF2B5EF4-FFF2-40B4-BE49-F238E27FC236}">
                <a16:creationId xmlns:a16="http://schemas.microsoft.com/office/drawing/2014/main" id="{0D8E7EE3-09C1-81BB-83F8-FCB7BF835B92}"/>
              </a:ext>
            </a:extLst>
          </p:cNvPr>
          <p:cNvSpPr>
            <a:spLocks noGrp="1"/>
          </p:cNvSpPr>
          <p:nvPr>
            <p:ph idx="1"/>
          </p:nvPr>
        </p:nvSpPr>
        <p:spPr/>
        <p:txBody>
          <a:bodyPr/>
          <a:lstStyle/>
          <a:p>
            <a:pPr marL="0" indent="0">
              <a:buNone/>
            </a:pPr>
            <a:r>
              <a:rPr lang="tr-TR" dirty="0"/>
              <a:t>Yapılan çalışmada kirazlar üst üste gelmeden ayrık olarak resimlenmiştir. Bu sayede sınıflandırma başarısı %100 olarak gerçekleşmiştir. Ancak kirazların üst üste gelmesi durumunda sınıflandırma başarısının düşeceği değerlendirilmektedir. </a:t>
            </a:r>
          </a:p>
          <a:p>
            <a:pPr marL="0" indent="0">
              <a:buNone/>
            </a:pPr>
            <a:r>
              <a:rPr lang="tr-TR" dirty="0"/>
              <a:t>Bu sınıflandırılma daha önce gösterilen tablodaki alanların ve kirazların piksel sayılarına göre baz alınarak yapılmıştır.</a:t>
            </a:r>
          </a:p>
          <a:p>
            <a:pPr marL="0" indent="0">
              <a:buNone/>
            </a:pPr>
            <a:endParaRPr lang="tr-TR" dirty="0"/>
          </a:p>
        </p:txBody>
      </p:sp>
      <p:pic>
        <p:nvPicPr>
          <p:cNvPr id="7" name="Resim 6">
            <a:extLst>
              <a:ext uri="{FF2B5EF4-FFF2-40B4-BE49-F238E27FC236}">
                <a16:creationId xmlns:a16="http://schemas.microsoft.com/office/drawing/2014/main" id="{9B4721C7-2600-71CD-4D0C-573BD90EB6D2}"/>
              </a:ext>
            </a:extLst>
          </p:cNvPr>
          <p:cNvPicPr>
            <a:picLocks noChangeAspect="1"/>
          </p:cNvPicPr>
          <p:nvPr/>
        </p:nvPicPr>
        <p:blipFill>
          <a:blip r:embed="rId2"/>
          <a:stretch>
            <a:fillRect/>
          </a:stretch>
        </p:blipFill>
        <p:spPr>
          <a:xfrm>
            <a:off x="3441707" y="4372225"/>
            <a:ext cx="5308585" cy="1939675"/>
          </a:xfrm>
          <a:prstGeom prst="rect">
            <a:avLst/>
          </a:prstGeom>
        </p:spPr>
      </p:pic>
    </p:spTree>
    <p:extLst>
      <p:ext uri="{BB962C8B-B14F-4D97-AF65-F5344CB8AC3E}">
        <p14:creationId xmlns:p14="http://schemas.microsoft.com/office/powerpoint/2010/main" val="373697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9FFD61-DA44-C5A4-F31D-291F2CEE300B}"/>
              </a:ext>
            </a:extLst>
          </p:cNvPr>
          <p:cNvSpPr>
            <a:spLocks noGrp="1"/>
          </p:cNvSpPr>
          <p:nvPr>
            <p:ph type="title"/>
          </p:nvPr>
        </p:nvSpPr>
        <p:spPr>
          <a:xfrm>
            <a:off x="838200" y="365125"/>
            <a:ext cx="10515600" cy="918243"/>
          </a:xfrm>
        </p:spPr>
        <p:txBody>
          <a:bodyPr/>
          <a:lstStyle/>
          <a:p>
            <a:r>
              <a:rPr lang="tr-TR" dirty="0"/>
              <a:t>Sonuç</a:t>
            </a:r>
          </a:p>
        </p:txBody>
      </p:sp>
      <p:sp>
        <p:nvSpPr>
          <p:cNvPr id="3" name="İçerik Yer Tutucusu 2">
            <a:extLst>
              <a:ext uri="{FF2B5EF4-FFF2-40B4-BE49-F238E27FC236}">
                <a16:creationId xmlns:a16="http://schemas.microsoft.com/office/drawing/2014/main" id="{59534239-9461-A58A-2FAB-A84158E6F4CD}"/>
              </a:ext>
            </a:extLst>
          </p:cNvPr>
          <p:cNvSpPr>
            <a:spLocks noGrp="1"/>
          </p:cNvSpPr>
          <p:nvPr>
            <p:ph idx="1"/>
          </p:nvPr>
        </p:nvSpPr>
        <p:spPr>
          <a:xfrm>
            <a:off x="838200" y="1443789"/>
            <a:ext cx="10515600" cy="4733174"/>
          </a:xfrm>
        </p:spPr>
        <p:txBody>
          <a:bodyPr>
            <a:normAutofit lnSpcReduction="10000"/>
          </a:bodyPr>
          <a:lstStyle/>
          <a:p>
            <a:pPr marL="0" indent="0">
              <a:buNone/>
            </a:pPr>
            <a:r>
              <a:rPr lang="tr-TR" dirty="0"/>
              <a:t>Yapılan çalışmada, Ülkemizde yaygın olarak yetiştirilen ve en önemli ihracat ürünlerinden birisi olan kiraz 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dahada arttırılacaktır. Yapılan çalışmada kiraz meyvesinin referans boyut değerleri isteğe göre değiştirilerek farklı boyutlarda sınıflama işlemleri de gerçekleştirilebilmektedir. Ayrıca kiraz meyvesinin sınıflandırılması için uygulanan algoritma ve filtreleme yöntemleri farklı meyvelerin sınıflandırılmasında da kullanılabilmektedir. Bu amaçla farklı meyvelere ait boyut bilgileri sisteme girilerek farklı meyvelerinde sınıflandırılması sağlanabilmektedir.</a:t>
            </a:r>
          </a:p>
        </p:txBody>
      </p:sp>
    </p:spTree>
    <p:extLst>
      <p:ext uri="{BB962C8B-B14F-4D97-AF65-F5344CB8AC3E}">
        <p14:creationId xmlns:p14="http://schemas.microsoft.com/office/powerpoint/2010/main" val="3605048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91C9FB-EE8F-BB09-7901-10A8B64DBDE5}"/>
              </a:ext>
            </a:extLst>
          </p:cNvPr>
          <p:cNvSpPr>
            <a:spLocks noGrp="1"/>
          </p:cNvSpPr>
          <p:nvPr>
            <p:ph type="title"/>
          </p:nvPr>
        </p:nvSpPr>
        <p:spPr>
          <a:xfrm>
            <a:off x="838200" y="365126"/>
            <a:ext cx="10515600" cy="1040342"/>
          </a:xfrm>
        </p:spPr>
        <p:txBody>
          <a:bodyPr/>
          <a:lstStyle/>
          <a:p>
            <a:r>
              <a:rPr lang="tr-TR" dirty="0"/>
              <a:t>Amaç</a:t>
            </a:r>
          </a:p>
        </p:txBody>
      </p:sp>
      <p:sp>
        <p:nvSpPr>
          <p:cNvPr id="3" name="İçerik Yer Tutucusu 2">
            <a:extLst>
              <a:ext uri="{FF2B5EF4-FFF2-40B4-BE49-F238E27FC236}">
                <a16:creationId xmlns:a16="http://schemas.microsoft.com/office/drawing/2014/main" id="{55C38821-C6FC-07E2-DAA8-D9D0ABCED264}"/>
              </a:ext>
            </a:extLst>
          </p:cNvPr>
          <p:cNvSpPr>
            <a:spLocks noGrp="1"/>
          </p:cNvSpPr>
          <p:nvPr>
            <p:ph idx="1"/>
          </p:nvPr>
        </p:nvSpPr>
        <p:spPr>
          <a:xfrm>
            <a:off x="838200" y="1405468"/>
            <a:ext cx="10515600" cy="4771495"/>
          </a:xfrm>
        </p:spPr>
        <p:txBody>
          <a:bodyPr>
            <a:normAutofit/>
          </a:bodyPr>
          <a:lstStyle/>
          <a:p>
            <a:pPr marL="0" indent="0">
              <a:buNone/>
            </a:pPr>
            <a:r>
              <a:rPr lang="tr-TR" dirty="0"/>
              <a:t>Yapılan çalışmada, ülkemizde yaygın olarak yetiştirilen ve önemli ihracat ürünlerinden biri olan kiraz meyvesinin, Matlab R2013a programı kullanılarak büyüklüklerine göre sınıflandırılması amaçlanmıştır. </a:t>
            </a:r>
          </a:p>
          <a:p>
            <a:pPr marL="0" indent="0">
              <a:buNone/>
            </a:pPr>
            <a:r>
              <a:rPr lang="tr-TR" dirty="0"/>
              <a:t>Böylelikle klasik manuel sınıflandırılmanın aksine iş tasarrufu yapılması ve daha az insan kaynağı kullanılması asıl amacı taşımaktadır.</a:t>
            </a:r>
          </a:p>
          <a:p>
            <a:pPr marL="0" indent="0">
              <a:buNone/>
            </a:pPr>
            <a:endParaRPr lang="tr-TR" dirty="0"/>
          </a:p>
          <a:p>
            <a:pPr marL="0" indent="0">
              <a:buNone/>
            </a:pPr>
            <a:endParaRPr lang="tr-TR" dirty="0"/>
          </a:p>
        </p:txBody>
      </p:sp>
    </p:spTree>
    <p:extLst>
      <p:ext uri="{BB962C8B-B14F-4D97-AF65-F5344CB8AC3E}">
        <p14:creationId xmlns:p14="http://schemas.microsoft.com/office/powerpoint/2010/main" val="1796610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D632AD-BB89-404D-105B-4F6E3529673E}"/>
              </a:ext>
            </a:extLst>
          </p:cNvPr>
          <p:cNvSpPr>
            <a:spLocks noGrp="1"/>
          </p:cNvSpPr>
          <p:nvPr>
            <p:ph type="title"/>
          </p:nvPr>
        </p:nvSpPr>
        <p:spPr/>
        <p:txBody>
          <a:bodyPr/>
          <a:lstStyle/>
          <a:p>
            <a:r>
              <a:rPr lang="tr-TR" dirty="0"/>
              <a:t>Giriş</a:t>
            </a:r>
          </a:p>
        </p:txBody>
      </p:sp>
      <p:sp>
        <p:nvSpPr>
          <p:cNvPr id="3" name="İçerik Yer Tutucusu 2">
            <a:extLst>
              <a:ext uri="{FF2B5EF4-FFF2-40B4-BE49-F238E27FC236}">
                <a16:creationId xmlns:a16="http://schemas.microsoft.com/office/drawing/2014/main" id="{A3B6A019-14E9-664B-16C4-E681037AEE60}"/>
              </a:ext>
            </a:extLst>
          </p:cNvPr>
          <p:cNvSpPr>
            <a:spLocks noGrp="1"/>
          </p:cNvSpPr>
          <p:nvPr>
            <p:ph idx="1"/>
          </p:nvPr>
        </p:nvSpPr>
        <p:spPr/>
        <p:txBody>
          <a:bodyPr/>
          <a:lstStyle/>
          <a:p>
            <a:pPr marL="0" indent="0">
              <a:buNone/>
            </a:pPr>
            <a:r>
              <a:rPr lang="tr-TR" dirty="0"/>
              <a:t>Bu amaçla, görüntü işleme yöntemleri ile görüntünün arka planı siyah bir zemin haline getirilerek sınıflandırılacak kiraz meyvesinin arka planı temizlenmiştir. Daha sonra elde edilen görüntü çeşitli filtreleme işlemlerine tabi tutulmuş ve belirli algoritmalar ile kirazların sınır alanları belirlenmiştir. Sınırları belirlenen kirazlara ait boyut bilgisi hesaplanarak, kirazlara ait boyutsal sınıflandırma işlemi gerçekleştirilmiştir.</a:t>
            </a:r>
          </a:p>
        </p:txBody>
      </p:sp>
    </p:spTree>
    <p:extLst>
      <p:ext uri="{BB962C8B-B14F-4D97-AF65-F5344CB8AC3E}">
        <p14:creationId xmlns:p14="http://schemas.microsoft.com/office/powerpoint/2010/main" val="3526788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B08FCBB7-88D6-64F8-3386-F3C94CCAD2D9}"/>
              </a:ext>
            </a:extLst>
          </p:cNvPr>
          <p:cNvPicPr>
            <a:picLocks noGrp="1" noChangeAspect="1"/>
          </p:cNvPicPr>
          <p:nvPr>
            <p:ph idx="1"/>
          </p:nvPr>
        </p:nvPicPr>
        <p:blipFill>
          <a:blip r:embed="rId2"/>
          <a:stretch>
            <a:fillRect/>
          </a:stretch>
        </p:blipFill>
        <p:spPr>
          <a:xfrm>
            <a:off x="2822324" y="2484112"/>
            <a:ext cx="2145723" cy="779588"/>
          </a:xfrm>
        </p:spPr>
      </p:pic>
      <p:pic>
        <p:nvPicPr>
          <p:cNvPr id="11" name="Resim 10">
            <a:extLst>
              <a:ext uri="{FF2B5EF4-FFF2-40B4-BE49-F238E27FC236}">
                <a16:creationId xmlns:a16="http://schemas.microsoft.com/office/drawing/2014/main" id="{9FBF6C0C-9033-22C2-412F-689E4B2DE399}"/>
              </a:ext>
            </a:extLst>
          </p:cNvPr>
          <p:cNvPicPr>
            <a:picLocks noChangeAspect="1"/>
          </p:cNvPicPr>
          <p:nvPr/>
        </p:nvPicPr>
        <p:blipFill>
          <a:blip r:embed="rId3"/>
          <a:stretch>
            <a:fillRect/>
          </a:stretch>
        </p:blipFill>
        <p:spPr>
          <a:xfrm>
            <a:off x="7149741" y="551281"/>
            <a:ext cx="2533650" cy="6153150"/>
          </a:xfrm>
          <a:prstGeom prst="rect">
            <a:avLst/>
          </a:prstGeom>
        </p:spPr>
      </p:pic>
      <p:pic>
        <p:nvPicPr>
          <p:cNvPr id="13" name="Resim 12">
            <a:extLst>
              <a:ext uri="{FF2B5EF4-FFF2-40B4-BE49-F238E27FC236}">
                <a16:creationId xmlns:a16="http://schemas.microsoft.com/office/drawing/2014/main" id="{70F14346-F5EA-A473-E450-C7236906F134}"/>
              </a:ext>
            </a:extLst>
          </p:cNvPr>
          <p:cNvPicPr>
            <a:picLocks noChangeAspect="1"/>
          </p:cNvPicPr>
          <p:nvPr/>
        </p:nvPicPr>
        <p:blipFill>
          <a:blip r:embed="rId4"/>
          <a:stretch>
            <a:fillRect/>
          </a:stretch>
        </p:blipFill>
        <p:spPr>
          <a:xfrm>
            <a:off x="3035468" y="345730"/>
            <a:ext cx="1809750" cy="800100"/>
          </a:xfrm>
          <a:prstGeom prst="rect">
            <a:avLst/>
          </a:prstGeom>
        </p:spPr>
      </p:pic>
      <p:pic>
        <p:nvPicPr>
          <p:cNvPr id="15" name="Resim 14">
            <a:extLst>
              <a:ext uri="{FF2B5EF4-FFF2-40B4-BE49-F238E27FC236}">
                <a16:creationId xmlns:a16="http://schemas.microsoft.com/office/drawing/2014/main" id="{BE41174E-F185-6C57-381E-5BDAC5BCBF0A}"/>
              </a:ext>
            </a:extLst>
          </p:cNvPr>
          <p:cNvPicPr>
            <a:picLocks noChangeAspect="1"/>
          </p:cNvPicPr>
          <p:nvPr/>
        </p:nvPicPr>
        <p:blipFill>
          <a:blip r:embed="rId5"/>
          <a:stretch>
            <a:fillRect/>
          </a:stretch>
        </p:blipFill>
        <p:spPr>
          <a:xfrm>
            <a:off x="2838425" y="1420049"/>
            <a:ext cx="2203836" cy="779588"/>
          </a:xfrm>
          <a:prstGeom prst="rect">
            <a:avLst/>
          </a:prstGeom>
        </p:spPr>
      </p:pic>
      <p:pic>
        <p:nvPicPr>
          <p:cNvPr id="17" name="Resim 16">
            <a:extLst>
              <a:ext uri="{FF2B5EF4-FFF2-40B4-BE49-F238E27FC236}">
                <a16:creationId xmlns:a16="http://schemas.microsoft.com/office/drawing/2014/main" id="{55714B1D-2B5E-AFBB-BAD1-D1BD9843FBC0}"/>
              </a:ext>
            </a:extLst>
          </p:cNvPr>
          <p:cNvPicPr>
            <a:picLocks noChangeAspect="1"/>
          </p:cNvPicPr>
          <p:nvPr/>
        </p:nvPicPr>
        <p:blipFill>
          <a:blip r:embed="rId6"/>
          <a:stretch>
            <a:fillRect/>
          </a:stretch>
        </p:blipFill>
        <p:spPr>
          <a:xfrm>
            <a:off x="2211556" y="3627856"/>
            <a:ext cx="3457575" cy="1266825"/>
          </a:xfrm>
          <a:prstGeom prst="rect">
            <a:avLst/>
          </a:prstGeom>
        </p:spPr>
      </p:pic>
      <p:pic>
        <p:nvPicPr>
          <p:cNvPr id="19" name="Resim 18">
            <a:extLst>
              <a:ext uri="{FF2B5EF4-FFF2-40B4-BE49-F238E27FC236}">
                <a16:creationId xmlns:a16="http://schemas.microsoft.com/office/drawing/2014/main" id="{629AC015-5C93-F193-9EF1-9AF3679BD22B}"/>
              </a:ext>
            </a:extLst>
          </p:cNvPr>
          <p:cNvPicPr>
            <a:picLocks noChangeAspect="1"/>
          </p:cNvPicPr>
          <p:nvPr/>
        </p:nvPicPr>
        <p:blipFill>
          <a:blip r:embed="rId7"/>
          <a:stretch>
            <a:fillRect/>
          </a:stretch>
        </p:blipFill>
        <p:spPr>
          <a:xfrm>
            <a:off x="2702093" y="5568950"/>
            <a:ext cx="2476500" cy="923925"/>
          </a:xfrm>
          <a:prstGeom prst="rect">
            <a:avLst/>
          </a:prstGeom>
        </p:spPr>
      </p:pic>
      <p:sp>
        <p:nvSpPr>
          <p:cNvPr id="21" name="Metin kutusu 20">
            <a:extLst>
              <a:ext uri="{FF2B5EF4-FFF2-40B4-BE49-F238E27FC236}">
                <a16:creationId xmlns:a16="http://schemas.microsoft.com/office/drawing/2014/main" id="{41471D83-1F90-664A-24CC-022F2B427BB1}"/>
              </a:ext>
            </a:extLst>
          </p:cNvPr>
          <p:cNvSpPr txBox="1"/>
          <p:nvPr/>
        </p:nvSpPr>
        <p:spPr>
          <a:xfrm>
            <a:off x="4845218" y="-8170"/>
            <a:ext cx="2847703" cy="769441"/>
          </a:xfrm>
          <a:prstGeom prst="rect">
            <a:avLst/>
          </a:prstGeom>
          <a:noFill/>
        </p:spPr>
        <p:txBody>
          <a:bodyPr wrap="none" rtlCol="0">
            <a:spAutoFit/>
          </a:bodyPr>
          <a:lstStyle/>
          <a:p>
            <a:r>
              <a:rPr lang="tr-TR" sz="4400" dirty="0"/>
              <a:t>Özet Olarak</a:t>
            </a:r>
          </a:p>
        </p:txBody>
      </p:sp>
    </p:spTree>
    <p:extLst>
      <p:ext uri="{BB962C8B-B14F-4D97-AF65-F5344CB8AC3E}">
        <p14:creationId xmlns:p14="http://schemas.microsoft.com/office/powerpoint/2010/main" val="1130931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CEB819-F3B2-8348-CE78-0F0DA8F804A6}"/>
              </a:ext>
            </a:extLst>
          </p:cNvPr>
          <p:cNvSpPr>
            <a:spLocks noGrp="1"/>
          </p:cNvSpPr>
          <p:nvPr>
            <p:ph type="title"/>
          </p:nvPr>
        </p:nvSpPr>
        <p:spPr/>
        <p:txBody>
          <a:bodyPr/>
          <a:lstStyle/>
          <a:p>
            <a:r>
              <a:rPr lang="tr-TR" dirty="0" err="1"/>
              <a:t>Meteryal</a:t>
            </a:r>
            <a:r>
              <a:rPr lang="tr-TR" dirty="0"/>
              <a:t> ve Metot</a:t>
            </a:r>
          </a:p>
        </p:txBody>
      </p:sp>
      <p:sp>
        <p:nvSpPr>
          <p:cNvPr id="3" name="İçerik Yer Tutucusu 2">
            <a:extLst>
              <a:ext uri="{FF2B5EF4-FFF2-40B4-BE49-F238E27FC236}">
                <a16:creationId xmlns:a16="http://schemas.microsoft.com/office/drawing/2014/main" id="{922E64DF-2AAD-0588-DE76-28349E62032B}"/>
              </a:ext>
            </a:extLst>
          </p:cNvPr>
          <p:cNvSpPr>
            <a:spLocks noGrp="1"/>
          </p:cNvSpPr>
          <p:nvPr>
            <p:ph idx="1"/>
          </p:nvPr>
        </p:nvSpPr>
        <p:spPr>
          <a:xfrm>
            <a:off x="838199" y="1825625"/>
            <a:ext cx="10856495" cy="4351338"/>
          </a:xfrm>
        </p:spPr>
        <p:txBody>
          <a:bodyPr/>
          <a:lstStyle/>
          <a:p>
            <a:pPr marL="0" indent="0">
              <a:buNone/>
            </a:pPr>
            <a:r>
              <a:rPr lang="tr-TR" sz="2800" b="1" dirty="0"/>
              <a:t>Görüntü işlemeyi matrisler üzerinde yapılan işlemler bütünü şeklinde de tanımlayabiliriz. Resimler çeşitli renklerin bir araya geldiği karelerden oluşmaktadır. Görüntü işleme yöntemlerinde pikseli oluşturan matris hücrelerinin üzerinden işlemler yapılmaktadır. Aşağıdaki Şekil ’de görsel bir karakterin sayısallaştırılması gösterilmiştir. </a:t>
            </a:r>
          </a:p>
          <a:p>
            <a:pPr marL="0" indent="0">
              <a:buNone/>
            </a:pPr>
            <a:endParaRPr lang="tr-TR" dirty="0"/>
          </a:p>
        </p:txBody>
      </p:sp>
      <p:pic>
        <p:nvPicPr>
          <p:cNvPr id="5" name="Resim 4">
            <a:extLst>
              <a:ext uri="{FF2B5EF4-FFF2-40B4-BE49-F238E27FC236}">
                <a16:creationId xmlns:a16="http://schemas.microsoft.com/office/drawing/2014/main" id="{1D4FAB4C-381A-065A-7409-3464F3553A9D}"/>
              </a:ext>
            </a:extLst>
          </p:cNvPr>
          <p:cNvPicPr>
            <a:picLocks noChangeAspect="1"/>
          </p:cNvPicPr>
          <p:nvPr/>
        </p:nvPicPr>
        <p:blipFill>
          <a:blip r:embed="rId2"/>
          <a:stretch>
            <a:fillRect/>
          </a:stretch>
        </p:blipFill>
        <p:spPr>
          <a:xfrm>
            <a:off x="2896021" y="3809624"/>
            <a:ext cx="6740850" cy="2683251"/>
          </a:xfrm>
          <a:prstGeom prst="rect">
            <a:avLst/>
          </a:prstGeom>
        </p:spPr>
      </p:pic>
    </p:spTree>
    <p:extLst>
      <p:ext uri="{BB962C8B-B14F-4D97-AF65-F5344CB8AC3E}">
        <p14:creationId xmlns:p14="http://schemas.microsoft.com/office/powerpoint/2010/main" val="4281065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C743C9-0F13-B652-3402-3BDFD7B8703E}"/>
              </a:ext>
            </a:extLst>
          </p:cNvPr>
          <p:cNvSpPr>
            <a:spLocks noGrp="1"/>
          </p:cNvSpPr>
          <p:nvPr>
            <p:ph type="title"/>
          </p:nvPr>
        </p:nvSpPr>
        <p:spPr/>
        <p:txBody>
          <a:bodyPr/>
          <a:lstStyle/>
          <a:p>
            <a:r>
              <a:rPr lang="tr-TR" dirty="0"/>
              <a:t>Uygulama</a:t>
            </a:r>
          </a:p>
        </p:txBody>
      </p:sp>
      <p:sp>
        <p:nvSpPr>
          <p:cNvPr id="3" name="İçerik Yer Tutucusu 2">
            <a:extLst>
              <a:ext uri="{FF2B5EF4-FFF2-40B4-BE49-F238E27FC236}">
                <a16:creationId xmlns:a16="http://schemas.microsoft.com/office/drawing/2014/main" id="{49E4B689-EDE0-D457-EE80-70D0218A2771}"/>
              </a:ext>
            </a:extLst>
          </p:cNvPr>
          <p:cNvSpPr>
            <a:spLocks noGrp="1"/>
          </p:cNvSpPr>
          <p:nvPr>
            <p:ph idx="1"/>
          </p:nvPr>
        </p:nvSpPr>
        <p:spPr/>
        <p:txBody>
          <a:bodyPr/>
          <a:lstStyle/>
          <a:p>
            <a:pPr marL="0" indent="0">
              <a:buNone/>
            </a:pPr>
            <a:r>
              <a:rPr lang="tr-TR" sz="2800" b="1" dirty="0"/>
              <a:t>Kirazların görüntü işleme yöntemi ile sınıflandırılması için Matlab R2013a programı kullanılmıştır. Sınıflandırma işlemi yapılacak kirazlar Türk Standardı Tasarısı 793’de belirlenen veriler ve diğer kaynaklardan elde edilen boyut standartlarına göre sınıflandırılmıştır.</a:t>
            </a:r>
            <a:endParaRPr lang="tr-TR" dirty="0"/>
          </a:p>
        </p:txBody>
      </p:sp>
      <p:pic>
        <p:nvPicPr>
          <p:cNvPr id="5" name="Resim 4">
            <a:extLst>
              <a:ext uri="{FF2B5EF4-FFF2-40B4-BE49-F238E27FC236}">
                <a16:creationId xmlns:a16="http://schemas.microsoft.com/office/drawing/2014/main" id="{D5B7E465-DCBD-D776-017D-E501F626F139}"/>
              </a:ext>
            </a:extLst>
          </p:cNvPr>
          <p:cNvPicPr>
            <a:picLocks noChangeAspect="1"/>
          </p:cNvPicPr>
          <p:nvPr/>
        </p:nvPicPr>
        <p:blipFill>
          <a:blip r:embed="rId2"/>
          <a:stretch>
            <a:fillRect/>
          </a:stretch>
        </p:blipFill>
        <p:spPr>
          <a:xfrm>
            <a:off x="953752" y="3489157"/>
            <a:ext cx="7186957" cy="2687805"/>
          </a:xfrm>
          <a:prstGeom prst="rect">
            <a:avLst/>
          </a:prstGeom>
        </p:spPr>
      </p:pic>
      <p:sp>
        <p:nvSpPr>
          <p:cNvPr id="7" name="Metin kutusu 6">
            <a:extLst>
              <a:ext uri="{FF2B5EF4-FFF2-40B4-BE49-F238E27FC236}">
                <a16:creationId xmlns:a16="http://schemas.microsoft.com/office/drawing/2014/main" id="{714B9B7F-8E28-3857-3651-C0F276C819D6}"/>
              </a:ext>
            </a:extLst>
          </p:cNvPr>
          <p:cNvSpPr txBox="1"/>
          <p:nvPr/>
        </p:nvSpPr>
        <p:spPr>
          <a:xfrm>
            <a:off x="8256261" y="3429000"/>
            <a:ext cx="3807402" cy="3108543"/>
          </a:xfrm>
          <a:prstGeom prst="rect">
            <a:avLst/>
          </a:prstGeom>
          <a:noFill/>
        </p:spPr>
        <p:txBody>
          <a:bodyPr wrap="square">
            <a:spAutoFit/>
          </a:bodyPr>
          <a:lstStyle/>
          <a:p>
            <a:r>
              <a:rPr lang="tr-TR" sz="2800" dirty="0"/>
              <a:t>Yapılan çalışmada, görüntüsü alınan kirazların Tablo’ da belirlenen standartlara göre Matlab programı ile sınıflandırılması yapılmıştır.</a:t>
            </a:r>
          </a:p>
        </p:txBody>
      </p:sp>
    </p:spTree>
    <p:extLst>
      <p:ext uri="{BB962C8B-B14F-4D97-AF65-F5344CB8AC3E}">
        <p14:creationId xmlns:p14="http://schemas.microsoft.com/office/powerpoint/2010/main" val="227421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DA64A1-E449-8207-C32B-20012E04BA7B}"/>
              </a:ext>
            </a:extLst>
          </p:cNvPr>
          <p:cNvSpPr>
            <a:spLocks noGrp="1"/>
          </p:cNvSpPr>
          <p:nvPr>
            <p:ph type="title"/>
          </p:nvPr>
        </p:nvSpPr>
        <p:spPr>
          <a:xfrm>
            <a:off x="838200" y="365125"/>
            <a:ext cx="10515600" cy="1325563"/>
          </a:xfrm>
        </p:spPr>
        <p:txBody>
          <a:bodyPr>
            <a:normAutofit/>
          </a:bodyPr>
          <a:lstStyle/>
          <a:p>
            <a:r>
              <a:rPr lang="tr-TR" sz="3600" dirty="0"/>
              <a:t>1- Resmin Alınması</a:t>
            </a:r>
          </a:p>
        </p:txBody>
      </p:sp>
      <p:sp>
        <p:nvSpPr>
          <p:cNvPr id="3" name="İçerik Yer Tutucusu 2">
            <a:extLst>
              <a:ext uri="{FF2B5EF4-FFF2-40B4-BE49-F238E27FC236}">
                <a16:creationId xmlns:a16="http://schemas.microsoft.com/office/drawing/2014/main" id="{6A1B738F-ACF6-14DD-97E2-D7E5658C5E4A}"/>
              </a:ext>
            </a:extLst>
          </p:cNvPr>
          <p:cNvSpPr>
            <a:spLocks noGrp="1"/>
          </p:cNvSpPr>
          <p:nvPr>
            <p:ph idx="1"/>
          </p:nvPr>
        </p:nvSpPr>
        <p:spPr/>
        <p:txBody>
          <a:bodyPr/>
          <a:lstStyle/>
          <a:p>
            <a:pPr marL="0" indent="0">
              <a:buNone/>
            </a:pPr>
            <a:r>
              <a:rPr lang="tr-TR" dirty="0"/>
              <a:t>Kirazlar resmedilirken dikkat edilmesi gereken önemli bir unsur kirazların üst üste gelmemesidir.</a:t>
            </a:r>
          </a:p>
          <a:p>
            <a:pPr marL="0" indent="0">
              <a:buNone/>
            </a:pPr>
            <a:r>
              <a:rPr lang="tr-TR" dirty="0"/>
              <a:t>Bu çalışma esnasında kirazların çerçevelerinin belirlenmesinde sıkıntılar oluşturabileceğinden kirazlar ayrı ayrı resmedilir.</a:t>
            </a:r>
          </a:p>
          <a:p>
            <a:pPr marL="0" indent="0">
              <a:buNone/>
            </a:pPr>
            <a:endParaRPr lang="tr-TR" dirty="0"/>
          </a:p>
        </p:txBody>
      </p:sp>
      <p:pic>
        <p:nvPicPr>
          <p:cNvPr id="5" name="Resim 4">
            <a:extLst>
              <a:ext uri="{FF2B5EF4-FFF2-40B4-BE49-F238E27FC236}">
                <a16:creationId xmlns:a16="http://schemas.microsoft.com/office/drawing/2014/main" id="{8BEDEC21-3486-B16D-5100-C78024659210}"/>
              </a:ext>
            </a:extLst>
          </p:cNvPr>
          <p:cNvPicPr>
            <a:picLocks noChangeAspect="1"/>
          </p:cNvPicPr>
          <p:nvPr/>
        </p:nvPicPr>
        <p:blipFill>
          <a:blip r:embed="rId2"/>
          <a:stretch>
            <a:fillRect/>
          </a:stretch>
        </p:blipFill>
        <p:spPr>
          <a:xfrm>
            <a:off x="2784809" y="3599940"/>
            <a:ext cx="6622381" cy="2892935"/>
          </a:xfrm>
          <a:prstGeom prst="rect">
            <a:avLst/>
          </a:prstGeom>
        </p:spPr>
      </p:pic>
    </p:spTree>
    <p:extLst>
      <p:ext uri="{BB962C8B-B14F-4D97-AF65-F5344CB8AC3E}">
        <p14:creationId xmlns:p14="http://schemas.microsoft.com/office/powerpoint/2010/main" val="3010666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522813-92C6-5C8D-DDDC-C64CA92DB1CE}"/>
              </a:ext>
            </a:extLst>
          </p:cNvPr>
          <p:cNvSpPr>
            <a:spLocks noGrp="1"/>
          </p:cNvSpPr>
          <p:nvPr>
            <p:ph type="title"/>
          </p:nvPr>
        </p:nvSpPr>
        <p:spPr/>
        <p:txBody>
          <a:bodyPr>
            <a:normAutofit/>
          </a:bodyPr>
          <a:lstStyle/>
          <a:p>
            <a:r>
              <a:rPr lang="tr-TR" sz="3600" dirty="0"/>
              <a:t>2- Resimlerin Siyah-Beyaz Piksellere Dönüştürülmesi</a:t>
            </a:r>
          </a:p>
        </p:txBody>
      </p:sp>
      <p:sp>
        <p:nvSpPr>
          <p:cNvPr id="3" name="İçerik Yer Tutucusu 2">
            <a:extLst>
              <a:ext uri="{FF2B5EF4-FFF2-40B4-BE49-F238E27FC236}">
                <a16:creationId xmlns:a16="http://schemas.microsoft.com/office/drawing/2014/main" id="{A2C9CEBC-DE39-E421-3B5C-9DD0ABEFBF42}"/>
              </a:ext>
            </a:extLst>
          </p:cNvPr>
          <p:cNvSpPr>
            <a:spLocks noGrp="1"/>
          </p:cNvSpPr>
          <p:nvPr>
            <p:ph idx="1"/>
          </p:nvPr>
        </p:nvSpPr>
        <p:spPr/>
        <p:txBody>
          <a:bodyPr/>
          <a:lstStyle/>
          <a:p>
            <a:pPr marL="0" indent="0">
              <a:buNone/>
            </a:pPr>
            <a:r>
              <a:rPr lang="tr-TR" dirty="0"/>
              <a:t>İşlenmiş olarak sisteme yüklenen resim siyah- beyaz piksellere dönüştürülmektedir. Resmin siyah-beyaz piksellere yani </a:t>
            </a:r>
            <a:r>
              <a:rPr lang="tr-TR" dirty="0" err="1"/>
              <a:t>binary</a:t>
            </a:r>
            <a:r>
              <a:rPr lang="tr-TR" dirty="0"/>
              <a:t> moda dönüştürülmesi iki aşamada gerçekleşmektedir.</a:t>
            </a:r>
          </a:p>
          <a:p>
            <a:pPr marL="0" indent="0">
              <a:buNone/>
            </a:pPr>
            <a:r>
              <a:rPr lang="tr-TR" dirty="0" err="1"/>
              <a:t>Binary</a:t>
            </a:r>
            <a:r>
              <a:rPr lang="tr-TR" dirty="0"/>
              <a:t> moddaki resim Matlab </a:t>
            </a:r>
            <a:r>
              <a:rPr lang="tr-TR" dirty="0" err="1"/>
              <a:t>bwboundaries</a:t>
            </a:r>
            <a:r>
              <a:rPr lang="tr-TR" dirty="0"/>
              <a:t> komutu ile ters çevrilerek arka plan siyaha sınıflandırılacak olan kirazlar beyaza dönüştürülmektedir.</a:t>
            </a:r>
          </a:p>
          <a:p>
            <a:pPr marL="0" indent="0">
              <a:buNone/>
            </a:pPr>
            <a:endParaRPr lang="tr-TR" dirty="0"/>
          </a:p>
        </p:txBody>
      </p:sp>
      <p:pic>
        <p:nvPicPr>
          <p:cNvPr id="5" name="Resim 4">
            <a:extLst>
              <a:ext uri="{FF2B5EF4-FFF2-40B4-BE49-F238E27FC236}">
                <a16:creationId xmlns:a16="http://schemas.microsoft.com/office/drawing/2014/main" id="{A5EC3C40-01D5-DDFF-1C1B-9114C1D197B2}"/>
              </a:ext>
            </a:extLst>
          </p:cNvPr>
          <p:cNvPicPr>
            <a:picLocks noChangeAspect="1"/>
          </p:cNvPicPr>
          <p:nvPr/>
        </p:nvPicPr>
        <p:blipFill>
          <a:blip r:embed="rId2"/>
          <a:stretch>
            <a:fillRect/>
          </a:stretch>
        </p:blipFill>
        <p:spPr>
          <a:xfrm>
            <a:off x="3082448" y="4319838"/>
            <a:ext cx="6027103" cy="2173037"/>
          </a:xfrm>
          <a:prstGeom prst="rect">
            <a:avLst/>
          </a:prstGeom>
        </p:spPr>
      </p:pic>
    </p:spTree>
    <p:extLst>
      <p:ext uri="{BB962C8B-B14F-4D97-AF65-F5344CB8AC3E}">
        <p14:creationId xmlns:p14="http://schemas.microsoft.com/office/powerpoint/2010/main" val="3207271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5D0CC6-4CFF-1B79-4FFE-F38120262464}"/>
              </a:ext>
            </a:extLst>
          </p:cNvPr>
          <p:cNvSpPr>
            <a:spLocks noGrp="1"/>
          </p:cNvSpPr>
          <p:nvPr>
            <p:ph type="title"/>
          </p:nvPr>
        </p:nvSpPr>
        <p:spPr/>
        <p:txBody>
          <a:bodyPr>
            <a:normAutofit/>
          </a:bodyPr>
          <a:lstStyle/>
          <a:p>
            <a:r>
              <a:rPr lang="tr-TR" sz="3600" dirty="0"/>
              <a:t>3-Eşikleme Yöntemiyle Kirazların Sınırlarının Belirlenmesi</a:t>
            </a:r>
          </a:p>
        </p:txBody>
      </p:sp>
      <p:sp>
        <p:nvSpPr>
          <p:cNvPr id="3" name="İçerik Yer Tutucusu 2">
            <a:extLst>
              <a:ext uri="{FF2B5EF4-FFF2-40B4-BE49-F238E27FC236}">
                <a16:creationId xmlns:a16="http://schemas.microsoft.com/office/drawing/2014/main" id="{E4D689F2-28A1-01A5-E12E-D2D42081F987}"/>
              </a:ext>
            </a:extLst>
          </p:cNvPr>
          <p:cNvSpPr>
            <a:spLocks noGrp="1"/>
          </p:cNvSpPr>
          <p:nvPr>
            <p:ph idx="1"/>
          </p:nvPr>
        </p:nvSpPr>
        <p:spPr>
          <a:xfrm>
            <a:off x="838200" y="1690688"/>
            <a:ext cx="10515600" cy="4351338"/>
          </a:xfrm>
        </p:spPr>
        <p:txBody>
          <a:bodyPr>
            <a:normAutofit/>
          </a:bodyPr>
          <a:lstStyle/>
          <a:p>
            <a:pPr marL="0" indent="0">
              <a:buNone/>
            </a:pPr>
            <a:r>
              <a:rPr lang="tr-TR" dirty="0"/>
              <a:t>Resim siyah-beyaz piksellere dönüştürülüp ters çevirme işlemi uygulandıktan sonra resimde bulunan belirli boyutun altındaki gürültü olarak tabir edilen nesneler Matlab </a:t>
            </a:r>
            <a:r>
              <a:rPr lang="tr-TR" dirty="0" err="1"/>
              <a:t>bwareaopen</a:t>
            </a:r>
            <a:r>
              <a:rPr lang="tr-TR" dirty="0"/>
              <a:t> komutu ile kaldırılmıştır.</a:t>
            </a:r>
          </a:p>
          <a:p>
            <a:pPr marL="0" indent="0">
              <a:buNone/>
            </a:pPr>
            <a:r>
              <a:rPr lang="tr-TR" dirty="0"/>
              <a:t>Daha sonra program tarafından tespit edilen kirazların sınırları eşikleme yöntemi kullanılarak mavi renk ile belirlenmiş ve resimde bulunan nesne sayısı ekrana yansıtılmıştır. </a:t>
            </a:r>
          </a:p>
        </p:txBody>
      </p:sp>
      <p:pic>
        <p:nvPicPr>
          <p:cNvPr id="5" name="Resim 4">
            <a:extLst>
              <a:ext uri="{FF2B5EF4-FFF2-40B4-BE49-F238E27FC236}">
                <a16:creationId xmlns:a16="http://schemas.microsoft.com/office/drawing/2014/main" id="{A4A0A211-F467-A7EA-87ED-A188DDD77F6F}"/>
              </a:ext>
            </a:extLst>
          </p:cNvPr>
          <p:cNvPicPr>
            <a:picLocks noChangeAspect="1"/>
          </p:cNvPicPr>
          <p:nvPr/>
        </p:nvPicPr>
        <p:blipFill>
          <a:blip r:embed="rId2"/>
          <a:stretch>
            <a:fillRect/>
          </a:stretch>
        </p:blipFill>
        <p:spPr>
          <a:xfrm>
            <a:off x="3112356" y="4540877"/>
            <a:ext cx="5967287" cy="2132639"/>
          </a:xfrm>
          <a:prstGeom prst="rect">
            <a:avLst/>
          </a:prstGeom>
        </p:spPr>
      </p:pic>
    </p:spTree>
    <p:extLst>
      <p:ext uri="{BB962C8B-B14F-4D97-AF65-F5344CB8AC3E}">
        <p14:creationId xmlns:p14="http://schemas.microsoft.com/office/powerpoint/2010/main" val="22542974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529</Words>
  <Application>Microsoft Office PowerPoint</Application>
  <PresentationFormat>Geniş ekran</PresentationFormat>
  <Paragraphs>33</Paragraphs>
  <Slides>11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11</vt:i4>
      </vt:variant>
    </vt:vector>
  </HeadingPairs>
  <TitlesOfParts>
    <vt:vector size="15" baseType="lpstr">
      <vt:lpstr>Arial</vt:lpstr>
      <vt:lpstr>Calibri</vt:lpstr>
      <vt:lpstr>Calibri Light</vt:lpstr>
      <vt:lpstr>Office Teması</vt:lpstr>
      <vt:lpstr>Görüntü İşleme Yöntemleri Kullanılarak Kiraz Meyvesinin Sınıflandırılması</vt:lpstr>
      <vt:lpstr>Amaç</vt:lpstr>
      <vt:lpstr>Giriş</vt:lpstr>
      <vt:lpstr>PowerPoint Sunusu</vt:lpstr>
      <vt:lpstr>Meteryal ve Metot</vt:lpstr>
      <vt:lpstr>Uygulama</vt:lpstr>
      <vt:lpstr>1- Resmin Alınması</vt:lpstr>
      <vt:lpstr>2- Resimlerin Siyah-Beyaz Piksellere Dönüştürülmesi</vt:lpstr>
      <vt:lpstr>3-Eşikleme Yöntemiyle Kirazların Sınırlarının Belirlenmesi</vt:lpstr>
      <vt:lpstr>4- Kirazların Boyutlarına Göre Sınıflandırılması</vt:lpstr>
      <vt:lpstr>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Yöntemleri Kullanılarak Kiraz Meyvesinin Sınıflandırılması</dc:title>
  <dc:creator>Cihat Erdoğmak</dc:creator>
  <cp:lastModifiedBy>Cihat Erdoğmak</cp:lastModifiedBy>
  <cp:revision>1</cp:revision>
  <dcterms:created xsi:type="dcterms:W3CDTF">2022-11-16T09:02:05Z</dcterms:created>
  <dcterms:modified xsi:type="dcterms:W3CDTF">2022-11-16T10:10:56Z</dcterms:modified>
</cp:coreProperties>
</file>