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4" y="-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FRTB SA </a:t>
            </a:r>
            <a:r>
              <a:rPr lang="ko-KR" altLang="en-US" dirty="0" smtClean="0"/>
              <a:t>설명서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임대선</a:t>
            </a:r>
            <a:r>
              <a:rPr lang="en-US" altLang="ko-KR" dirty="0" smtClean="0"/>
              <a:t>(FRM®,CIIA®)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altLang="ko-KR" dirty="0" smtClean="0"/>
              <a:t>FRTB SA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362809"/>
            <a:ext cx="8596668" cy="4678554"/>
          </a:xfrm>
        </p:spPr>
        <p:txBody>
          <a:bodyPr/>
          <a:lstStyle/>
          <a:p>
            <a:r>
              <a:rPr lang="en-US" altLang="ko-KR" dirty="0" smtClean="0"/>
              <a:t>FRTB SA = </a:t>
            </a:r>
            <a:r>
              <a:rPr lang="ko-KR" altLang="en-US" dirty="0" smtClean="0"/>
              <a:t>민감도리스크</a:t>
            </a:r>
            <a:r>
              <a:rPr lang="en-US" altLang="ko-KR" dirty="0" smtClean="0"/>
              <a:t>(SRC)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부도리스크</a:t>
            </a:r>
            <a:r>
              <a:rPr lang="en-US" altLang="ko-KR" dirty="0" smtClean="0"/>
              <a:t>(DRC) + </a:t>
            </a:r>
            <a:r>
              <a:rPr lang="ko-KR" altLang="en-US" dirty="0" err="1" smtClean="0"/>
              <a:t>잔여리스크</a:t>
            </a:r>
            <a:r>
              <a:rPr lang="en-US" altLang="ko-KR" dirty="0" smtClean="0"/>
              <a:t>(RRAO)</a:t>
            </a:r>
          </a:p>
          <a:p>
            <a:r>
              <a:rPr lang="ko-KR" altLang="en-US" dirty="0" smtClean="0"/>
              <a:t>민감도리스크</a:t>
            </a:r>
            <a:r>
              <a:rPr lang="en-US" altLang="ko-KR" dirty="0" smtClean="0"/>
              <a:t>(SRC) =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CSR : </a:t>
            </a:r>
            <a:r>
              <a:rPr lang="ko-KR" altLang="en-US" dirty="0" smtClean="0"/>
              <a:t>신용스프레드 리스크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채권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GIRR : </a:t>
            </a:r>
            <a:r>
              <a:rPr lang="ko-KR" altLang="en-US" dirty="0" err="1" smtClean="0"/>
              <a:t>일반금리</a:t>
            </a:r>
            <a:r>
              <a:rPr lang="ko-KR" altLang="en-US" dirty="0" smtClean="0"/>
              <a:t> 리스크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이자율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EQR : </a:t>
            </a:r>
            <a:r>
              <a:rPr lang="ko-KR" altLang="en-US" dirty="0" smtClean="0"/>
              <a:t>주식 리스크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주식 및 </a:t>
            </a:r>
            <a:r>
              <a:rPr lang="ko-KR" altLang="en-US" dirty="0" err="1" smtClean="0"/>
              <a:t>주식옵션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FXR : </a:t>
            </a:r>
            <a:r>
              <a:rPr lang="ko-KR" altLang="en-US" dirty="0" smtClean="0"/>
              <a:t>외환 리스크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외환포지션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외환옵션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COMR : </a:t>
            </a:r>
            <a:r>
              <a:rPr lang="ko-KR" altLang="en-US" dirty="0" smtClean="0"/>
              <a:t>일반상품 리스크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배출권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70080"/>
              </p:ext>
            </p:extLst>
          </p:nvPr>
        </p:nvGraphicFramePr>
        <p:xfrm>
          <a:off x="3280499" y="1792328"/>
          <a:ext cx="70856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63">
                  <a:extLst>
                    <a:ext uri="{9D8B030D-6E8A-4147-A177-3AD203B41FA5}">
                      <a16:colId xmlns:a16="http://schemas.microsoft.com/office/drawing/2014/main" val="423752717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935763573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3533294957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769355612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042504623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478308923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2151367339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2673952949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3097372149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578955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GIRR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EQR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FXR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COMR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1296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CSR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GIRR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EQR</a:t>
                      </a:r>
                      <a:r>
                        <a:rPr lang="en-US" altLang="ko-KR" sz="1400" baseline="0" dirty="0" smtClean="0"/>
                        <a:t>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FXR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COMR</a:t>
                      </a:r>
                      <a:r>
                        <a:rPr lang="en-US" altLang="ko-KR" sz="1400" baseline="0" dirty="0" smtClean="0"/>
                        <a:t>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440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CSR Vega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GIRR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EQR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FXR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178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CSR Curvature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GIRR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EQR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FXR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COMR</a:t>
                      </a:r>
                      <a:r>
                        <a:rPr lang="en-US" altLang="ko-KR" sz="1400" baseline="0" dirty="0" smtClean="0"/>
                        <a:t>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081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8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altLang="ko-KR" dirty="0" smtClean="0"/>
              <a:t>FRTB SA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362809"/>
            <a:ext cx="8596668" cy="4678554"/>
          </a:xfrm>
        </p:spPr>
        <p:txBody>
          <a:bodyPr/>
          <a:lstStyle/>
          <a:p>
            <a:r>
              <a:rPr lang="en-US" altLang="ko-KR" dirty="0" smtClean="0"/>
              <a:t>FRTB SA = </a:t>
            </a:r>
            <a:r>
              <a:rPr lang="ko-KR" altLang="en-US" dirty="0" smtClean="0"/>
              <a:t>민감도리스크</a:t>
            </a:r>
            <a:r>
              <a:rPr lang="en-US" altLang="ko-KR" dirty="0" smtClean="0"/>
              <a:t>(SRC)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부도리스크</a:t>
            </a:r>
            <a:r>
              <a:rPr lang="en-US" altLang="ko-KR" dirty="0" smtClean="0"/>
              <a:t>(DRC) + </a:t>
            </a:r>
            <a:r>
              <a:rPr lang="ko-KR" altLang="en-US" dirty="0" err="1" smtClean="0"/>
              <a:t>잔여리스크</a:t>
            </a:r>
            <a:r>
              <a:rPr lang="en-US" altLang="ko-KR" dirty="0" smtClean="0"/>
              <a:t>(RRAO)</a:t>
            </a:r>
          </a:p>
          <a:p>
            <a:r>
              <a:rPr lang="ko-KR" altLang="en-US" dirty="0" smtClean="0"/>
              <a:t>민감도리스크</a:t>
            </a:r>
            <a:r>
              <a:rPr lang="en-US" altLang="ko-KR" dirty="0" smtClean="0"/>
              <a:t>(SRC) =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측정방식에</a:t>
            </a:r>
            <a:r>
              <a:rPr lang="ko-KR" altLang="en-US" dirty="0" smtClean="0"/>
              <a:t> 따른 민감도 구성요소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80499" y="1792328"/>
          <a:ext cx="70856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63">
                  <a:extLst>
                    <a:ext uri="{9D8B030D-6E8A-4147-A177-3AD203B41FA5}">
                      <a16:colId xmlns:a16="http://schemas.microsoft.com/office/drawing/2014/main" val="423752717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935763573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3533294957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769355612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042504623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478308923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2151367339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2673952949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3097372149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578955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GIRR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EQR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FXR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COMR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1296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CSR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GIRR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EQR</a:t>
                      </a:r>
                      <a:r>
                        <a:rPr lang="en-US" altLang="ko-KR" sz="1400" baseline="0" dirty="0" smtClean="0"/>
                        <a:t>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FXR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COMR</a:t>
                      </a:r>
                      <a:r>
                        <a:rPr lang="en-US" altLang="ko-KR" sz="1400" baseline="0" dirty="0" smtClean="0"/>
                        <a:t>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440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CSR Vega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GIRR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EQR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FXR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178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CSR Curvature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GIRR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EQR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FXR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COMR</a:t>
                      </a:r>
                      <a:r>
                        <a:rPr lang="en-US" altLang="ko-KR" sz="1400" baseline="0" dirty="0" smtClean="0"/>
                        <a:t>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08140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6" y="3892964"/>
            <a:ext cx="3293551" cy="22503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86674" y="3725298"/>
                <a:ext cx="2656818" cy="1027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+0.0001</m:t>
                              </m:r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     (</a:t>
                </a:r>
                <a:r>
                  <a:rPr lang="ko-KR" altLang="en-US" dirty="0" smtClean="0"/>
                  <a:t>또는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1.01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74" y="3725298"/>
                <a:ext cx="2656818" cy="1027910"/>
              </a:xfrm>
              <a:prstGeom prst="rect">
                <a:avLst/>
              </a:prstGeom>
              <a:blipFill>
                <a:blip r:embed="rId3"/>
                <a:stretch>
                  <a:fillRect b="-3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316335" y="6223537"/>
            <a:ext cx="346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델타 민감도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354" y="3842868"/>
            <a:ext cx="3724275" cy="2352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91799" y="6223537"/>
            <a:ext cx="346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커버쳐</a:t>
            </a:r>
            <a:r>
              <a:rPr lang="ko-KR" altLang="en-US" b="1" dirty="0" smtClean="0"/>
              <a:t> 민감도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5122200" y="3629213"/>
                <a:ext cx="3283132" cy="687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00" y="3629213"/>
                <a:ext cx="3283132" cy="687496"/>
              </a:xfrm>
              <a:prstGeom prst="rect">
                <a:avLst/>
              </a:prstGeom>
              <a:blipFill>
                <a:blip r:embed="rId5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738" y="4193513"/>
            <a:ext cx="1905000" cy="1847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67263" y="6188406"/>
            <a:ext cx="346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베가 </a:t>
            </a:r>
            <a:r>
              <a:rPr lang="ko-KR" altLang="en-US" b="1" dirty="0" smtClean="0"/>
              <a:t>민감도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8276584" y="4064048"/>
                <a:ext cx="2164560" cy="618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𝛿𝜎</m:t>
                          </m:r>
                        </m:den>
                      </m:f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84" y="4064048"/>
                <a:ext cx="2164560" cy="6189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altLang="ko-KR" dirty="0" smtClean="0"/>
              <a:t>FRTB SA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362809"/>
            <a:ext cx="8596668" cy="4678554"/>
          </a:xfrm>
        </p:spPr>
        <p:txBody>
          <a:bodyPr/>
          <a:lstStyle/>
          <a:p>
            <a:r>
              <a:rPr lang="en-US" altLang="ko-KR" dirty="0" smtClean="0"/>
              <a:t>FRTB SA = </a:t>
            </a:r>
            <a:r>
              <a:rPr lang="ko-KR" altLang="en-US" dirty="0" smtClean="0"/>
              <a:t>민감도리스크</a:t>
            </a:r>
            <a:r>
              <a:rPr lang="en-US" altLang="ko-KR" dirty="0" smtClean="0"/>
              <a:t>(SRC)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부도리스크</a:t>
            </a:r>
            <a:r>
              <a:rPr lang="en-US" altLang="ko-KR" dirty="0" smtClean="0"/>
              <a:t>(DRC) + </a:t>
            </a:r>
            <a:r>
              <a:rPr lang="ko-KR" altLang="en-US" dirty="0" err="1" smtClean="0"/>
              <a:t>잔여리스크</a:t>
            </a:r>
            <a:r>
              <a:rPr lang="en-US" altLang="ko-KR" dirty="0" smtClean="0"/>
              <a:t>(RRAO)</a:t>
            </a:r>
          </a:p>
          <a:p>
            <a:r>
              <a:rPr lang="ko-KR" altLang="en-US" dirty="0" smtClean="0"/>
              <a:t>민감도리스크</a:t>
            </a:r>
            <a:r>
              <a:rPr lang="en-US" altLang="ko-KR" dirty="0" smtClean="0"/>
              <a:t>(SRC) =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1200" dirty="0" smtClean="0"/>
          </a:p>
          <a:p>
            <a:r>
              <a:rPr lang="ko-KR" altLang="en-US" dirty="0" smtClean="0"/>
              <a:t>델타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커버쳐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베가는 각 민감도의 </a:t>
            </a:r>
            <a:r>
              <a:rPr lang="en-US" altLang="ko-KR" dirty="0" smtClean="0"/>
              <a:t>Correlated Weighted </a:t>
            </a:r>
            <a:r>
              <a:rPr lang="en-US" altLang="ko-KR" dirty="0" err="1" smtClean="0"/>
              <a:t>Sumation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80499" y="1792328"/>
          <a:ext cx="70856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63">
                  <a:extLst>
                    <a:ext uri="{9D8B030D-6E8A-4147-A177-3AD203B41FA5}">
                      <a16:colId xmlns:a16="http://schemas.microsoft.com/office/drawing/2014/main" val="423752717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935763573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3533294957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769355612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042504623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478308923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2151367339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2673952949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3097372149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578955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GIRR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EQR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FXR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COMR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1296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CSR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GIRR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EQR</a:t>
                      </a:r>
                      <a:r>
                        <a:rPr lang="en-US" altLang="ko-KR" sz="1400" baseline="0" dirty="0" smtClean="0"/>
                        <a:t>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FXR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COMR</a:t>
                      </a:r>
                      <a:r>
                        <a:rPr lang="en-US" altLang="ko-KR" sz="1400" baseline="0" dirty="0" smtClean="0"/>
                        <a:t>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440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CSR Vega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GIRR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EQR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FXR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178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CSR Curvature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GIRR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EQR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FXR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COMR</a:t>
                      </a:r>
                      <a:r>
                        <a:rPr lang="en-US" altLang="ko-KR" sz="1400" baseline="0" dirty="0" smtClean="0"/>
                        <a:t>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0814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1099673" y="4281206"/>
                <a:ext cx="4356247" cy="422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Delta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3" y="4281206"/>
                <a:ext cx="4356247" cy="4224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1099673" y="4868313"/>
                <a:ext cx="4653427" cy="422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Curvature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,…</m:t>
                          </m:r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3" y="4868313"/>
                <a:ext cx="4653427" cy="422423"/>
              </a:xfrm>
              <a:prstGeom prst="rect">
                <a:avLst/>
              </a:prstGeom>
              <a:blipFill>
                <a:blip r:embed="rId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1099673" y="5455420"/>
                <a:ext cx="4234328" cy="422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Vega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3" y="5455420"/>
                <a:ext cx="4234328" cy="422423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0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altLang="ko-KR" dirty="0" smtClean="0"/>
              <a:t>FRTB SA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362809"/>
            <a:ext cx="9990666" cy="4678554"/>
          </a:xfrm>
        </p:spPr>
        <p:txBody>
          <a:bodyPr/>
          <a:lstStyle/>
          <a:p>
            <a:r>
              <a:rPr lang="en-US" altLang="ko-KR" dirty="0" smtClean="0"/>
              <a:t>FRTB SA = </a:t>
            </a:r>
            <a:r>
              <a:rPr lang="ko-KR" altLang="en-US" dirty="0" smtClean="0"/>
              <a:t>민감도리스크</a:t>
            </a:r>
            <a:r>
              <a:rPr lang="en-US" altLang="ko-KR" dirty="0" smtClean="0"/>
              <a:t>(SRC)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부도리스크</a:t>
            </a:r>
            <a:r>
              <a:rPr lang="en-US" altLang="ko-KR" dirty="0" smtClean="0"/>
              <a:t>(DRC) + </a:t>
            </a:r>
            <a:r>
              <a:rPr lang="ko-KR" altLang="en-US" dirty="0" err="1" smtClean="0"/>
              <a:t>잔여리스크</a:t>
            </a:r>
            <a:r>
              <a:rPr lang="en-US" altLang="ko-KR" dirty="0" smtClean="0"/>
              <a:t>(RRAO)</a:t>
            </a:r>
          </a:p>
          <a:p>
            <a:r>
              <a:rPr lang="ko-KR" altLang="en-US" dirty="0" smtClean="0"/>
              <a:t>민감도리스크</a:t>
            </a:r>
            <a:r>
              <a:rPr lang="en-US" altLang="ko-KR" dirty="0" smtClean="0"/>
              <a:t>(SRC) =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1200" dirty="0" smtClean="0"/>
          </a:p>
          <a:p>
            <a:r>
              <a:rPr lang="ko-KR" altLang="en-US" dirty="0" smtClean="0"/>
              <a:t>델타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커버쳐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베가는 각 민감도의 </a:t>
            </a:r>
            <a:r>
              <a:rPr lang="en-US" altLang="ko-KR" dirty="0" smtClean="0"/>
              <a:t>Correlated Weighted </a:t>
            </a:r>
            <a:r>
              <a:rPr lang="en-US" altLang="ko-KR" dirty="0" err="1" smtClean="0"/>
              <a:t>Sumation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델타를 예시로 </a:t>
            </a:r>
            <a:r>
              <a:rPr lang="en-US" altLang="ko-KR" dirty="0" smtClean="0"/>
              <a:t>(1) </a:t>
            </a:r>
            <a:r>
              <a:rPr lang="ko-KR" altLang="en-US" dirty="0" err="1" smtClean="0"/>
              <a:t>위험가중</a:t>
            </a:r>
            <a:r>
              <a:rPr lang="ko-KR" altLang="en-US" dirty="0" smtClean="0"/>
              <a:t> 민감도 산출</a:t>
            </a:r>
            <a:r>
              <a:rPr lang="en-US" altLang="ko-KR" dirty="0" smtClean="0"/>
              <a:t>, (2) </a:t>
            </a:r>
            <a:r>
              <a:rPr lang="ko-KR" altLang="en-US" dirty="0" err="1" smtClean="0"/>
              <a:t>버킷내</a:t>
            </a:r>
            <a:r>
              <a:rPr lang="ko-KR" altLang="en-US" dirty="0" smtClean="0"/>
              <a:t> 델타 계산</a:t>
            </a:r>
            <a:r>
              <a:rPr lang="en-US" altLang="ko-KR" dirty="0" smtClean="0"/>
              <a:t>, (3) </a:t>
            </a:r>
            <a:r>
              <a:rPr lang="ko-KR" altLang="en-US" dirty="0" err="1" smtClean="0"/>
              <a:t>버킷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통합델타</a:t>
            </a:r>
            <a:r>
              <a:rPr lang="ko-KR" altLang="en-US" dirty="0" smtClean="0"/>
              <a:t> 계산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80499" y="1792328"/>
          <a:ext cx="70856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63">
                  <a:extLst>
                    <a:ext uri="{9D8B030D-6E8A-4147-A177-3AD203B41FA5}">
                      <a16:colId xmlns:a16="http://schemas.microsoft.com/office/drawing/2014/main" val="423752717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935763573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3533294957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769355612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042504623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478308923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2151367339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2673952949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3097372149"/>
                    </a:ext>
                  </a:extLst>
                </a:gridCol>
                <a:gridCol w="708563">
                  <a:extLst>
                    <a:ext uri="{9D8B030D-6E8A-4147-A177-3AD203B41FA5}">
                      <a16:colId xmlns:a16="http://schemas.microsoft.com/office/drawing/2014/main" val="1578955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GIRR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EQR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FXR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COMR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1296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CSR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GIRR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EQR</a:t>
                      </a:r>
                      <a:r>
                        <a:rPr lang="en-US" altLang="ko-KR" sz="1400" baseline="0" dirty="0" smtClean="0"/>
                        <a:t>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FXR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COMR</a:t>
                      </a:r>
                      <a:r>
                        <a:rPr lang="en-US" altLang="ko-KR" sz="1400" baseline="0" dirty="0" smtClean="0"/>
                        <a:t> Delta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440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CSR Vega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GIRR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EQR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FXR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COMR Vega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178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CSR Curvature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GIRR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EQR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FXR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COMR</a:t>
                      </a:r>
                      <a:r>
                        <a:rPr lang="en-US" altLang="ko-KR" sz="1400" baseline="0" dirty="0" smtClean="0"/>
                        <a:t> Curvature</a:t>
                      </a:r>
                      <a:endParaRPr lang="ko-KR" altLang="en-US" sz="140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0814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45870" y="4555991"/>
                <a:ext cx="1781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70" y="4555991"/>
                <a:ext cx="1781192" cy="276999"/>
              </a:xfrm>
              <a:prstGeom prst="rect">
                <a:avLst/>
              </a:prstGeom>
              <a:blipFill>
                <a:blip r:embed="rId2"/>
                <a:stretch>
                  <a:fillRect r="-683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45871" y="4977226"/>
                <a:ext cx="4956810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𝑊𝑆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71" y="4977226"/>
                <a:ext cx="4956810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245870" y="5807066"/>
                <a:ext cx="8370570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𝑅𝑖𝑠𝑘𝐶𝑙𝑎𝑠𝑠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70" y="5807066"/>
                <a:ext cx="8370570" cy="818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360</Words>
  <Application>Microsoft Office PowerPoint</Application>
  <PresentationFormat>와이드스크린</PresentationFormat>
  <Paragraphs>148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HY그래픽M</vt:lpstr>
      <vt:lpstr>맑은 고딕</vt:lpstr>
      <vt:lpstr>Arial</vt:lpstr>
      <vt:lpstr>Cambria Math</vt:lpstr>
      <vt:lpstr>Trebuchet MS</vt:lpstr>
      <vt:lpstr>Wingdings 3</vt:lpstr>
      <vt:lpstr>패싯</vt:lpstr>
      <vt:lpstr>FRTB SA 설명서</vt:lpstr>
      <vt:lpstr>FRTB SA</vt:lpstr>
      <vt:lpstr>FRTB SA</vt:lpstr>
      <vt:lpstr>FRTB SA</vt:lpstr>
      <vt:lpstr>FRTB 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FRTB SA 설명서</dc:title>
  <dc:creator>DAESUN IM</dc:creator>
  <cp:lastModifiedBy>DAESUN IM</cp:lastModifiedBy>
  <cp:revision>17</cp:revision>
  <dcterms:created xsi:type="dcterms:W3CDTF">2025-01-29T07:44:32Z</dcterms:created>
  <dcterms:modified xsi:type="dcterms:W3CDTF">2025-01-29T09:06:24Z</dcterms:modified>
</cp:coreProperties>
</file>