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303" r:id="rId2"/>
    <p:sldId id="643" r:id="rId3"/>
    <p:sldId id="678" r:id="rId4"/>
    <p:sldId id="702" r:id="rId5"/>
    <p:sldId id="642" r:id="rId6"/>
    <p:sldId id="703" r:id="rId7"/>
    <p:sldId id="644" r:id="rId8"/>
    <p:sldId id="689" r:id="rId9"/>
    <p:sldId id="691" r:id="rId10"/>
    <p:sldId id="645" r:id="rId11"/>
    <p:sldId id="646" r:id="rId12"/>
    <p:sldId id="680" r:id="rId13"/>
    <p:sldId id="698" r:id="rId14"/>
    <p:sldId id="699" r:id="rId15"/>
    <p:sldId id="700" r:id="rId16"/>
    <p:sldId id="701" r:id="rId17"/>
    <p:sldId id="687" r:id="rId18"/>
    <p:sldId id="682" r:id="rId19"/>
    <p:sldId id="683" r:id="rId20"/>
    <p:sldId id="684" r:id="rId21"/>
    <p:sldId id="692" r:id="rId22"/>
    <p:sldId id="694" r:id="rId23"/>
    <p:sldId id="685" r:id="rId24"/>
    <p:sldId id="686" r:id="rId25"/>
    <p:sldId id="697" r:id="rId26"/>
    <p:sldId id="688" r:id="rId27"/>
    <p:sldId id="704" r:id="rId28"/>
    <p:sldId id="706" r:id="rId29"/>
  </p:sldIdLst>
  <p:sldSz cx="9144000" cy="6858000" type="screen4x3"/>
  <p:notesSz cx="6858000" cy="92964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94" d="100"/>
          <a:sy n="94" d="100"/>
        </p:scale>
        <p:origin x="9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vl1pPr>
          </a:lstStyle>
          <a:p>
            <a:pPr>
              <a:defRPr/>
            </a:pPr>
            <a:endParaRPr lang="en-US" altLang="en-US"/>
          </a:p>
        </p:txBody>
      </p:sp>
      <p:sp>
        <p:nvSpPr>
          <p:cNvPr id="70659"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vl1pPr>
          </a:lstStyle>
          <a:p>
            <a:pPr>
              <a:defRPr/>
            </a:pPr>
            <a:endParaRPr lang="en-US" altLang="en-US"/>
          </a:p>
        </p:txBody>
      </p:sp>
      <p:sp>
        <p:nvSpPr>
          <p:cNvPr id="70660"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vl1pPr>
          </a:lstStyle>
          <a:p>
            <a:pPr>
              <a:defRPr/>
            </a:pPr>
            <a:r>
              <a:rPr lang="en-US"/>
              <a:t>Copyright © 2010 by Neil D. Pearson.  All rights reserved.</a:t>
            </a:r>
          </a:p>
        </p:txBody>
      </p:sp>
      <p:sp>
        <p:nvSpPr>
          <p:cNvPr id="70661"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200" smtClean="0"/>
            </a:lvl1pPr>
          </a:lstStyle>
          <a:p>
            <a:pPr>
              <a:defRPr/>
            </a:pPr>
            <a:fld id="{6255B612-DBFA-4E0E-BFDF-894383DC37F2}" type="slidenum">
              <a:rPr lang="en-US" altLang="en-US"/>
              <a:pPr>
                <a:defRPr/>
              </a:pPr>
              <a:t>‹#›</a:t>
            </a:fld>
            <a:endParaRPr lang="en-US" altLang="en-US"/>
          </a:p>
        </p:txBody>
      </p:sp>
    </p:spTree>
    <p:extLst>
      <p:ext uri="{BB962C8B-B14F-4D97-AF65-F5344CB8AC3E}">
        <p14:creationId xmlns:p14="http://schemas.microsoft.com/office/powerpoint/2010/main" val="21923801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vl1pPr>
          </a:lstStyle>
          <a:p>
            <a:pPr>
              <a:defRPr/>
            </a:pPr>
            <a:endParaRPr lang="en-US" altLang="en-US"/>
          </a:p>
        </p:txBody>
      </p:sp>
      <p:sp>
        <p:nvSpPr>
          <p:cNvPr id="6147" name="Rectangle 3"/>
          <p:cNvSpPr>
            <a:spLocks noGrp="1" noChangeArrowheads="1"/>
          </p:cNvSpPr>
          <p:nvPr>
            <p:ph type="dt" idx="1"/>
          </p:nvPr>
        </p:nvSpPr>
        <p:spPr bwMode="auto">
          <a:xfrm>
            <a:off x="3886200" y="0"/>
            <a:ext cx="2971800" cy="4635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vl1pPr>
          </a:lstStyle>
          <a:p>
            <a:pPr>
              <a:defRPr/>
            </a:pPr>
            <a:endParaRPr lang="en-US" altLang="en-US"/>
          </a:p>
        </p:txBody>
      </p:sp>
      <p:sp>
        <p:nvSpPr>
          <p:cNvPr id="4100" name="Rectangle 4"/>
          <p:cNvSpPr>
            <a:spLocks noGrp="1" noRot="1" noChangeAspect="1" noChangeArrowheads="1" noTextEdit="1"/>
          </p:cNvSpPr>
          <p:nvPr>
            <p:ph type="sldImg" idx="2"/>
          </p:nvPr>
        </p:nvSpPr>
        <p:spPr bwMode="auto">
          <a:xfrm>
            <a:off x="1106488"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2971800" cy="4635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vl1pPr>
          </a:lstStyle>
          <a:p>
            <a:pPr>
              <a:defRPr/>
            </a:pPr>
            <a:r>
              <a:rPr lang="en-US"/>
              <a:t>Copyright © 2010 by Neil D. Pearson.  All rights reserved.</a:t>
            </a:r>
          </a:p>
        </p:txBody>
      </p:sp>
      <p:sp>
        <p:nvSpPr>
          <p:cNvPr id="6151" name="Rectangle 7"/>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200" smtClean="0"/>
            </a:lvl1pPr>
          </a:lstStyle>
          <a:p>
            <a:pPr>
              <a:defRPr/>
            </a:pPr>
            <a:fld id="{5BC0686D-16B4-4DB8-AB41-F46B3FE624BE}" type="slidenum">
              <a:rPr lang="en-US" altLang="en-US"/>
              <a:pPr>
                <a:defRPr/>
              </a:pPr>
              <a:t>‹#›</a:t>
            </a:fld>
            <a:endParaRPr lang="en-US" altLang="en-US"/>
          </a:p>
        </p:txBody>
      </p:sp>
    </p:spTree>
    <p:extLst>
      <p:ext uri="{BB962C8B-B14F-4D97-AF65-F5344CB8AC3E}">
        <p14:creationId xmlns:p14="http://schemas.microsoft.com/office/powerpoint/2010/main" val="321051694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71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F76BA59B-1D69-4FA0-9766-3D8C5D171D27}" type="slidenum">
              <a:rPr lang="en-US" altLang="en-US" sz="1200"/>
              <a:pPr/>
              <a:t>1</a:t>
            </a:fld>
            <a:endParaRPr lang="en-US" altLang="en-US" sz="1200"/>
          </a:p>
        </p:txBody>
      </p:sp>
      <p:sp>
        <p:nvSpPr>
          <p:cNvPr id="7172" name="Rectangle 2"/>
          <p:cNvSpPr>
            <a:spLocks noGrp="1" noRot="1" noChangeAspect="1" noChangeArrowheads="1" noTextEdit="1"/>
          </p:cNvSpPr>
          <p:nvPr>
            <p:ph type="sldImg"/>
          </p:nvPr>
        </p:nvSpPr>
        <p:spPr>
          <a:ln/>
        </p:spPr>
      </p:sp>
      <p:sp>
        <p:nvSpPr>
          <p:cNvPr id="71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77983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3921C98B-584B-4373-9541-94712342E390}" type="slidenum">
              <a:rPr lang="en-US" altLang="en-US" sz="1200"/>
              <a:pPr/>
              <a:t>10</a:t>
            </a:fld>
            <a:endParaRPr lang="en-US" altLang="en-US" sz="1200"/>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36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B946AB43-46FC-4A50-817B-CF6434785B03}" type="slidenum">
              <a:rPr lang="en-US" altLang="en-US" sz="1200"/>
              <a:pPr/>
              <a:t>11</a:t>
            </a:fld>
            <a:endParaRPr lang="en-US" altLang="en-US" sz="1200"/>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09421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6B89F9DC-082B-4D8C-9FE8-14C411EB7F3A}" type="slidenum">
              <a:rPr lang="zh-CN" altLang="en-US" sz="1200"/>
              <a:pPr/>
              <a:t>12</a:t>
            </a:fld>
            <a:endParaRPr lang="en-US" altLang="zh-CN" sz="1200"/>
          </a:p>
        </p:txBody>
      </p:sp>
      <p:sp>
        <p:nvSpPr>
          <p:cNvPr id="29699" name="Rectangle 2"/>
          <p:cNvSpPr>
            <a:spLocks noGrp="1" noRot="1" noChangeAspect="1" noChangeArrowheads="1" noTextEdit="1"/>
          </p:cNvSpPr>
          <p:nvPr>
            <p:ph type="sldImg"/>
          </p:nvPr>
        </p:nvSpPr>
        <p:spPr>
          <a:xfrm>
            <a:off x="1108075" y="696913"/>
            <a:ext cx="4643438" cy="3484562"/>
          </a:xfrm>
          <a:ln/>
        </p:spPr>
      </p:sp>
      <p:sp>
        <p:nvSpPr>
          <p:cNvPr id="29700"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04520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3174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56758608-9B22-4F68-8B1A-6B7F154D249C}" type="slidenum">
              <a:rPr lang="en-US" altLang="en-US" sz="1200"/>
              <a:pPr/>
              <a:t>13</a:t>
            </a:fld>
            <a:endParaRPr lang="en-US" altLang="en-US" sz="1200"/>
          </a:p>
        </p:txBody>
      </p:sp>
    </p:spTree>
    <p:extLst>
      <p:ext uri="{BB962C8B-B14F-4D97-AF65-F5344CB8AC3E}">
        <p14:creationId xmlns:p14="http://schemas.microsoft.com/office/powerpoint/2010/main" val="38366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379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33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1E407D42-B45B-4CD7-9BD4-AFBA9EA2B00D}" type="slidenum">
              <a:rPr lang="en-US" altLang="en-US" sz="1200"/>
              <a:pPr/>
              <a:t>14</a:t>
            </a:fld>
            <a:endParaRPr lang="en-US" altLang="en-US" sz="1200"/>
          </a:p>
        </p:txBody>
      </p:sp>
    </p:spTree>
    <p:extLst>
      <p:ext uri="{BB962C8B-B14F-4D97-AF65-F5344CB8AC3E}">
        <p14:creationId xmlns:p14="http://schemas.microsoft.com/office/powerpoint/2010/main" val="1319805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358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91866F4F-7C85-42DB-A2D9-F757036A2678}" type="slidenum">
              <a:rPr lang="en-US" altLang="en-US" sz="1200"/>
              <a:pPr/>
              <a:t>15</a:t>
            </a:fld>
            <a:endParaRPr lang="en-US" altLang="en-US" sz="1200"/>
          </a:p>
        </p:txBody>
      </p:sp>
    </p:spTree>
    <p:extLst>
      <p:ext uri="{BB962C8B-B14F-4D97-AF65-F5344CB8AC3E}">
        <p14:creationId xmlns:p14="http://schemas.microsoft.com/office/powerpoint/2010/main" val="114552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66CD238F-3A8A-49A8-B07D-B3FF8AECBD0F}" type="slidenum">
              <a:rPr lang="zh-CN" altLang="en-US" sz="1200"/>
              <a:pPr/>
              <a:t>16</a:t>
            </a:fld>
            <a:endParaRPr lang="en-US" altLang="zh-CN" sz="1200"/>
          </a:p>
        </p:txBody>
      </p:sp>
      <p:sp>
        <p:nvSpPr>
          <p:cNvPr id="37891" name="Rectangle 2"/>
          <p:cNvSpPr>
            <a:spLocks noGrp="1" noRot="1" noChangeAspect="1" noChangeArrowheads="1" noTextEdit="1"/>
          </p:cNvSpPr>
          <p:nvPr>
            <p:ph type="sldImg"/>
          </p:nvPr>
        </p:nvSpPr>
        <p:spPr>
          <a:xfrm>
            <a:off x="1108075" y="696913"/>
            <a:ext cx="4643438" cy="3484562"/>
          </a:xfrm>
          <a:ln/>
        </p:spPr>
      </p:sp>
      <p:sp>
        <p:nvSpPr>
          <p:cNvPr id="3789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3004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8DD3A7F9-BB8D-4B54-BC09-3D4CDF521B22}" type="slidenum">
              <a:rPr lang="zh-CN" altLang="en-US" sz="1200"/>
              <a:pPr/>
              <a:t>17</a:t>
            </a:fld>
            <a:endParaRPr lang="en-US" altLang="zh-CN" sz="1200"/>
          </a:p>
        </p:txBody>
      </p:sp>
      <p:sp>
        <p:nvSpPr>
          <p:cNvPr id="39939" name="Rectangle 2"/>
          <p:cNvSpPr>
            <a:spLocks noGrp="1" noRot="1" noChangeAspect="1" noChangeArrowheads="1" noTextEdit="1"/>
          </p:cNvSpPr>
          <p:nvPr>
            <p:ph type="sldImg"/>
          </p:nvPr>
        </p:nvSpPr>
        <p:spPr>
          <a:xfrm>
            <a:off x="1108075" y="696913"/>
            <a:ext cx="4643438" cy="3484562"/>
          </a:xfrm>
          <a:ln/>
        </p:spPr>
      </p:sp>
      <p:sp>
        <p:nvSpPr>
          <p:cNvPr id="39940"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83367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3E4E804B-FFA9-42E2-BFE1-1D22FCE5CC3E}" type="slidenum">
              <a:rPr lang="zh-CN" altLang="en-US" sz="1200"/>
              <a:pPr/>
              <a:t>18</a:t>
            </a:fld>
            <a:endParaRPr lang="en-US" altLang="zh-CN" sz="1200"/>
          </a:p>
        </p:txBody>
      </p:sp>
      <p:sp>
        <p:nvSpPr>
          <p:cNvPr id="41987" name="Rectangle 2"/>
          <p:cNvSpPr>
            <a:spLocks noGrp="1" noRot="1" noChangeAspect="1" noChangeArrowheads="1" noTextEdit="1"/>
          </p:cNvSpPr>
          <p:nvPr>
            <p:ph type="sldImg"/>
          </p:nvPr>
        </p:nvSpPr>
        <p:spPr>
          <a:xfrm>
            <a:off x="1108075" y="696913"/>
            <a:ext cx="4643438" cy="3484562"/>
          </a:xfrm>
          <a:ln/>
        </p:spPr>
      </p:sp>
      <p:sp>
        <p:nvSpPr>
          <p:cNvPr id="41988"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1777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09A5FADC-0B61-45F1-8CD0-F6484741F427}" type="slidenum">
              <a:rPr lang="zh-CN" altLang="en-US" sz="1200"/>
              <a:pPr/>
              <a:t>19</a:t>
            </a:fld>
            <a:endParaRPr lang="en-US" altLang="zh-CN" sz="1200"/>
          </a:p>
        </p:txBody>
      </p:sp>
      <p:sp>
        <p:nvSpPr>
          <p:cNvPr id="44035" name="Rectangle 2"/>
          <p:cNvSpPr>
            <a:spLocks noGrp="1" noRot="1" noChangeAspect="1" noChangeArrowheads="1" noTextEdit="1"/>
          </p:cNvSpPr>
          <p:nvPr>
            <p:ph type="sldImg"/>
          </p:nvPr>
        </p:nvSpPr>
        <p:spPr>
          <a:xfrm>
            <a:off x="1108075" y="696913"/>
            <a:ext cx="4643438" cy="3484562"/>
          </a:xfrm>
          <a:ln/>
        </p:spPr>
      </p:sp>
      <p:sp>
        <p:nvSpPr>
          <p:cNvPr id="44036"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71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92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4BC08001-646B-4A5E-875C-6CEEE5CC62B2}" type="slidenum">
              <a:rPr lang="en-US" altLang="en-US" sz="1200"/>
              <a:pPr/>
              <a:t>2</a:t>
            </a:fld>
            <a:endParaRPr lang="en-US" altLang="en-US" sz="1200"/>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35612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9F9CD8D1-2CFD-4D6D-AA6B-73FB5D8017FB}" type="slidenum">
              <a:rPr lang="zh-CN" altLang="en-US" sz="1200"/>
              <a:pPr/>
              <a:t>20</a:t>
            </a:fld>
            <a:endParaRPr lang="en-US" altLang="zh-CN" sz="1200"/>
          </a:p>
        </p:txBody>
      </p:sp>
      <p:sp>
        <p:nvSpPr>
          <p:cNvPr id="46083" name="Rectangle 2"/>
          <p:cNvSpPr>
            <a:spLocks noGrp="1" noRot="1" noChangeAspect="1" noChangeArrowheads="1" noTextEdit="1"/>
          </p:cNvSpPr>
          <p:nvPr>
            <p:ph type="sldImg"/>
          </p:nvPr>
        </p:nvSpPr>
        <p:spPr>
          <a:xfrm>
            <a:off x="1108075" y="696913"/>
            <a:ext cx="4643438" cy="3484562"/>
          </a:xfrm>
          <a:ln/>
        </p:spPr>
      </p:sp>
      <p:sp>
        <p:nvSpPr>
          <p:cNvPr id="46084"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14205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2002-2006 by Neil D. Pearson.  All rights reserved.</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F4685189-1CD1-4D37-A5F5-7138F6FE57A7}" type="slidenum">
              <a:rPr lang="en-US" altLang="en-US" sz="1200"/>
              <a:pPr/>
              <a:t>21</a:t>
            </a:fld>
            <a:endParaRPr lang="en-US" altLang="en-US" sz="1200"/>
          </a:p>
        </p:txBody>
      </p:sp>
      <p:sp>
        <p:nvSpPr>
          <p:cNvPr id="48132" name="Rectangle 2"/>
          <p:cNvSpPr>
            <a:spLocks noGrp="1" noRot="1" noChangeAspect="1" noChangeArrowheads="1" noTextEdit="1"/>
          </p:cNvSpPr>
          <p:nvPr>
            <p:ph type="sldImg"/>
          </p:nvPr>
        </p:nvSpPr>
        <p:spPr>
          <a:xfrm>
            <a:off x="1127125" y="722313"/>
            <a:ext cx="4605338" cy="3454400"/>
          </a:xfrm>
          <a:ln w="12700" cap="flat">
            <a:solidFill>
              <a:schemeClr val="tx1"/>
            </a:solidFill>
          </a:ln>
        </p:spPr>
      </p:sp>
      <p:sp>
        <p:nvSpPr>
          <p:cNvPr id="48133" name="Rectangle 3"/>
          <p:cNvSpPr>
            <a:spLocks noGrp="1" noChangeArrowheads="1"/>
          </p:cNvSpPr>
          <p:nvPr>
            <p:ph type="body" idx="1"/>
          </p:nvPr>
        </p:nvSpPr>
        <p:spPr>
          <a:xfrm>
            <a:off x="912813" y="4416425"/>
            <a:ext cx="5030787" cy="4168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1" tIns="46001" rIns="92001" bIns="46001"/>
          <a:lstStyle/>
          <a:p>
            <a:endParaRPr lang="en-US" altLang="en-US" smtClean="0"/>
          </a:p>
        </p:txBody>
      </p:sp>
    </p:spTree>
    <p:extLst>
      <p:ext uri="{BB962C8B-B14F-4D97-AF65-F5344CB8AC3E}">
        <p14:creationId xmlns:p14="http://schemas.microsoft.com/office/powerpoint/2010/main" val="592482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2002-2006 by Neil D. Pearson.  All rights reserved.</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EE64B356-0A48-4B32-AB70-72B193AD4BC2}" type="slidenum">
              <a:rPr lang="en-US" altLang="en-US" sz="1200"/>
              <a:pPr/>
              <a:t>22</a:t>
            </a:fld>
            <a:endParaRPr lang="en-US" altLang="en-US" sz="1200"/>
          </a:p>
        </p:txBody>
      </p:sp>
      <p:sp>
        <p:nvSpPr>
          <p:cNvPr id="50180" name="Rectangle 2"/>
          <p:cNvSpPr>
            <a:spLocks noGrp="1" noRot="1" noChangeAspect="1" noChangeArrowheads="1" noTextEdit="1"/>
          </p:cNvSpPr>
          <p:nvPr>
            <p:ph type="sldImg"/>
          </p:nvPr>
        </p:nvSpPr>
        <p:spPr>
          <a:xfrm>
            <a:off x="1127125" y="722313"/>
            <a:ext cx="4605338" cy="3454400"/>
          </a:xfrm>
          <a:ln w="12700" cap="flat">
            <a:solidFill>
              <a:schemeClr val="tx1"/>
            </a:solidFill>
          </a:ln>
        </p:spPr>
      </p:sp>
      <p:sp>
        <p:nvSpPr>
          <p:cNvPr id="50181" name="Rectangle 3"/>
          <p:cNvSpPr>
            <a:spLocks noGrp="1" noChangeArrowheads="1"/>
          </p:cNvSpPr>
          <p:nvPr>
            <p:ph type="body" idx="1"/>
          </p:nvPr>
        </p:nvSpPr>
        <p:spPr>
          <a:xfrm>
            <a:off x="912813" y="4416425"/>
            <a:ext cx="5030787" cy="4168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01" tIns="46001" rIns="92001" bIns="46001"/>
          <a:lstStyle/>
          <a:p>
            <a:endParaRPr lang="en-US" altLang="en-US" smtClean="0"/>
          </a:p>
        </p:txBody>
      </p:sp>
    </p:spTree>
    <p:extLst>
      <p:ext uri="{BB962C8B-B14F-4D97-AF65-F5344CB8AC3E}">
        <p14:creationId xmlns:p14="http://schemas.microsoft.com/office/powerpoint/2010/main" val="1928882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F6272B81-C56A-4C9A-A006-0D5F242CD573}" type="slidenum">
              <a:rPr lang="zh-CN" altLang="en-US" sz="1200"/>
              <a:pPr/>
              <a:t>23</a:t>
            </a:fld>
            <a:endParaRPr lang="en-US" altLang="zh-CN" sz="1200"/>
          </a:p>
        </p:txBody>
      </p:sp>
      <p:sp>
        <p:nvSpPr>
          <p:cNvPr id="52227" name="Rectangle 2"/>
          <p:cNvSpPr>
            <a:spLocks noGrp="1" noRot="1" noChangeAspect="1" noChangeArrowheads="1" noTextEdit="1"/>
          </p:cNvSpPr>
          <p:nvPr>
            <p:ph type="sldImg"/>
          </p:nvPr>
        </p:nvSpPr>
        <p:spPr>
          <a:xfrm>
            <a:off x="1108075" y="696913"/>
            <a:ext cx="4643438" cy="3484562"/>
          </a:xfrm>
          <a:ln/>
        </p:spPr>
      </p:sp>
      <p:sp>
        <p:nvSpPr>
          <p:cNvPr id="52228"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48936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0AAA106F-79F5-4D54-B39A-794F41B36488}" type="slidenum">
              <a:rPr lang="zh-CN" altLang="en-US" sz="1200"/>
              <a:pPr/>
              <a:t>24</a:t>
            </a:fld>
            <a:endParaRPr lang="en-US" altLang="zh-CN" sz="1200"/>
          </a:p>
        </p:txBody>
      </p:sp>
      <p:sp>
        <p:nvSpPr>
          <p:cNvPr id="54275" name="Rectangle 2"/>
          <p:cNvSpPr>
            <a:spLocks noGrp="1" noRot="1" noChangeAspect="1" noChangeArrowheads="1" noTextEdit="1"/>
          </p:cNvSpPr>
          <p:nvPr>
            <p:ph type="sldImg"/>
          </p:nvPr>
        </p:nvSpPr>
        <p:spPr>
          <a:xfrm>
            <a:off x="1108075" y="696913"/>
            <a:ext cx="4643438" cy="3484562"/>
          </a:xfrm>
          <a:ln/>
        </p:spPr>
      </p:sp>
      <p:sp>
        <p:nvSpPr>
          <p:cNvPr id="54276"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5668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816E19D2-563B-481D-AB44-630656A47BE4}" type="slidenum">
              <a:rPr lang="zh-CN" altLang="en-US" sz="1200"/>
              <a:pPr/>
              <a:t>25</a:t>
            </a:fld>
            <a:endParaRPr lang="en-US" altLang="zh-CN" sz="1200"/>
          </a:p>
        </p:txBody>
      </p:sp>
      <p:sp>
        <p:nvSpPr>
          <p:cNvPr id="56323" name="Rectangle 2"/>
          <p:cNvSpPr>
            <a:spLocks noGrp="1" noRot="1" noChangeAspect="1" noChangeArrowheads="1" noTextEdit="1"/>
          </p:cNvSpPr>
          <p:nvPr>
            <p:ph type="sldImg"/>
          </p:nvPr>
        </p:nvSpPr>
        <p:spPr>
          <a:xfrm>
            <a:off x="1108075" y="696913"/>
            <a:ext cx="4643438" cy="3484562"/>
          </a:xfrm>
          <a:ln/>
        </p:spPr>
      </p:sp>
      <p:sp>
        <p:nvSpPr>
          <p:cNvPr id="56324"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77306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2F93399A-1A71-4DF3-92BF-917D4019C8B7}" type="slidenum">
              <a:rPr lang="zh-CN" altLang="en-US" sz="1200"/>
              <a:pPr/>
              <a:t>26</a:t>
            </a:fld>
            <a:endParaRPr lang="en-US" altLang="zh-CN" sz="1200"/>
          </a:p>
        </p:txBody>
      </p:sp>
      <p:sp>
        <p:nvSpPr>
          <p:cNvPr id="58371" name="Rectangle 2"/>
          <p:cNvSpPr>
            <a:spLocks noGrp="1" noRot="1" noChangeAspect="1" noChangeArrowheads="1" noTextEdit="1"/>
          </p:cNvSpPr>
          <p:nvPr>
            <p:ph type="sldImg"/>
          </p:nvPr>
        </p:nvSpPr>
        <p:spPr>
          <a:xfrm>
            <a:off x="1108075" y="696913"/>
            <a:ext cx="4643438" cy="3484562"/>
          </a:xfrm>
          <a:ln/>
        </p:spPr>
      </p:sp>
      <p:sp>
        <p:nvSpPr>
          <p:cNvPr id="58372"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9524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E0C187B7-9C39-415B-9EF2-46A5AB9A3CF4}" type="slidenum">
              <a:rPr lang="zh-CN" altLang="en-US" sz="1200"/>
              <a:pPr/>
              <a:t>27</a:t>
            </a:fld>
            <a:endParaRPr lang="en-US" altLang="zh-CN" sz="1200"/>
          </a:p>
        </p:txBody>
      </p:sp>
      <p:sp>
        <p:nvSpPr>
          <p:cNvPr id="60419" name="Rectangle 2"/>
          <p:cNvSpPr>
            <a:spLocks noGrp="1" noRot="1" noChangeAspect="1" noChangeArrowheads="1" noTextEdit="1"/>
          </p:cNvSpPr>
          <p:nvPr>
            <p:ph type="sldImg"/>
          </p:nvPr>
        </p:nvSpPr>
        <p:spPr>
          <a:xfrm>
            <a:off x="1108075" y="696913"/>
            <a:ext cx="4643438" cy="3484562"/>
          </a:xfrm>
          <a:ln/>
        </p:spPr>
      </p:sp>
      <p:sp>
        <p:nvSpPr>
          <p:cNvPr id="60420"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424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EDA4C4F9-A6A8-44F6-B477-01A099A0448E}" type="slidenum">
              <a:rPr lang="zh-CN" altLang="en-US" sz="1200"/>
              <a:pPr/>
              <a:t>28</a:t>
            </a:fld>
            <a:endParaRPr lang="en-US" altLang="zh-CN" sz="1200"/>
          </a:p>
        </p:txBody>
      </p:sp>
      <p:sp>
        <p:nvSpPr>
          <p:cNvPr id="62467" name="Rectangle 2"/>
          <p:cNvSpPr>
            <a:spLocks noGrp="1" noRot="1" noChangeAspect="1" noChangeArrowheads="1" noTextEdit="1"/>
          </p:cNvSpPr>
          <p:nvPr>
            <p:ph type="sldImg"/>
          </p:nvPr>
        </p:nvSpPr>
        <p:spPr>
          <a:xfrm>
            <a:off x="1108075" y="696913"/>
            <a:ext cx="4643438" cy="3484562"/>
          </a:xfrm>
          <a:ln/>
        </p:spPr>
      </p:sp>
      <p:sp>
        <p:nvSpPr>
          <p:cNvPr id="62468" name="Rectangle 3"/>
          <p:cNvSpPr>
            <a:spLocks noGrp="1" noChangeArrowheads="1"/>
          </p:cNvSpPr>
          <p:nvPr>
            <p:ph type="body" idx="1"/>
          </p:nvPr>
        </p:nvSpPr>
        <p:spPr>
          <a:xfrm>
            <a:off x="912813" y="4416425"/>
            <a:ext cx="503237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821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0ECCF3C2-4690-48D4-AE2D-AEB5AD3B2FAB}" type="slidenum">
              <a:rPr lang="en-US" altLang="en-US" sz="1200"/>
              <a:pPr/>
              <a:t>3</a:t>
            </a:fld>
            <a:endParaRPr lang="en-US" altLang="en-US" sz="1200"/>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28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04E2CBF0-45B7-44B7-93A8-36E7B60C7119}" type="slidenum">
              <a:rPr lang="en-US" altLang="en-US" sz="1200"/>
              <a:pPr/>
              <a:t>4</a:t>
            </a:fld>
            <a:endParaRPr lang="en-US" altLang="en-US" sz="12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5365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153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F9D7FAA0-0701-4A1D-91DA-61E73E5318C5}" type="slidenum">
              <a:rPr lang="en-US" altLang="en-US" sz="1200"/>
              <a:pPr/>
              <a:t>5</a:t>
            </a:fld>
            <a:endParaRPr lang="en-US" altLang="en-US" sz="1200"/>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959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5FC8C735-56E9-462D-B7A4-9C5205BFA7F9}" type="slidenum">
              <a:rPr lang="en-US" altLang="en-US" sz="1200"/>
              <a:pPr/>
              <a:t>6</a:t>
            </a:fld>
            <a:endParaRPr lang="en-US" altLang="en-US" sz="12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7273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3A73DC86-F0E9-40BA-B6F0-D250D4459E8F}" type="slidenum">
              <a:rPr lang="en-US" altLang="en-US" sz="1200"/>
              <a:pPr/>
              <a:t>7</a:t>
            </a:fld>
            <a:endParaRPr lang="en-US" altLang="en-US" sz="1200"/>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7178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DAA87DA9-1655-4CE3-8333-D2FE6487E137}" type="slidenum">
              <a:rPr lang="en-US" altLang="en-US" sz="1200"/>
              <a:pPr/>
              <a:t>8</a:t>
            </a:fld>
            <a:endParaRPr lang="en-US" altLang="en-US" sz="1200"/>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2374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tLang="en-US" sz="1200" smtClean="0"/>
              <a:t>Copyright © 2010 by Neil D. Pearson.  All rights reserved.</a:t>
            </a:r>
          </a:p>
        </p:txBody>
      </p:sp>
      <p:sp>
        <p:nvSpPr>
          <p:cNvPr id="235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1400">
                <a:solidFill>
                  <a:schemeClr val="tx1"/>
                </a:solidFill>
                <a:latin typeface="Times New Roman" panose="02020603050405020304" pitchFamily="18" charset="0"/>
              </a:defRPr>
            </a:lvl1pPr>
            <a:lvl2pPr marL="742950" indent="-285750" defTabSz="912813">
              <a:defRPr sz="1400">
                <a:solidFill>
                  <a:schemeClr val="tx1"/>
                </a:solidFill>
                <a:latin typeface="Times New Roman" panose="02020603050405020304" pitchFamily="18" charset="0"/>
              </a:defRPr>
            </a:lvl2pPr>
            <a:lvl3pPr marL="1143000" indent="-228600" defTabSz="912813">
              <a:defRPr sz="1400">
                <a:solidFill>
                  <a:schemeClr val="tx1"/>
                </a:solidFill>
                <a:latin typeface="Times New Roman" panose="02020603050405020304" pitchFamily="18" charset="0"/>
              </a:defRPr>
            </a:lvl3pPr>
            <a:lvl4pPr marL="1600200" indent="-228600" defTabSz="912813">
              <a:defRPr sz="1400">
                <a:solidFill>
                  <a:schemeClr val="tx1"/>
                </a:solidFill>
                <a:latin typeface="Times New Roman" panose="02020603050405020304" pitchFamily="18" charset="0"/>
              </a:defRPr>
            </a:lvl4pPr>
            <a:lvl5pPr marL="2057400" indent="-228600" defTabSz="912813">
              <a:defRPr sz="1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defRPr sz="1400">
                <a:solidFill>
                  <a:schemeClr val="tx1"/>
                </a:solidFill>
                <a:latin typeface="Times New Roman" panose="02020603050405020304" pitchFamily="18" charset="0"/>
              </a:defRPr>
            </a:lvl9pPr>
          </a:lstStyle>
          <a:p>
            <a:fld id="{CB7DC6E1-30A6-4F3B-84C5-028403AADA3E}" type="slidenum">
              <a:rPr lang="en-US" altLang="en-US" sz="1200"/>
              <a:pPr/>
              <a:t>9</a:t>
            </a:fld>
            <a:endParaRPr lang="en-US" altLang="en-US" sz="1200"/>
          </a:p>
        </p:txBody>
      </p:sp>
    </p:spTree>
    <p:extLst>
      <p:ext uri="{BB962C8B-B14F-4D97-AF65-F5344CB8AC3E}">
        <p14:creationId xmlns:p14="http://schemas.microsoft.com/office/powerpoint/2010/main" val="283841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200">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dirty="0">
                <a:latin typeface="Calibri" panose="020F0502020204030204" pitchFamily="34" charset="0"/>
                <a:cs typeface="Calibri" panose="020F0502020204030204" pitchFamily="34"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dirty="0" smtClean="0">
                <a:latin typeface="Calibri" panose="020F0502020204030204" pitchFamily="34" charset="0"/>
                <a:cs typeface="Calibri" panose="020F0502020204030204" pitchFamily="34" charset="0"/>
              </a:defRPr>
            </a:lvl1pPr>
          </a:lstStyle>
          <a:p>
            <a:pPr>
              <a:defRPr/>
            </a:pPr>
            <a:r>
              <a:rPr lang="en-US"/>
              <a:t>Copyright © 2010, 2013 by Neil D. Pearson.  All rights reserved.</a:t>
            </a:r>
          </a:p>
        </p:txBody>
      </p:sp>
      <p:sp>
        <p:nvSpPr>
          <p:cNvPr id="6" name="Rectangle 6"/>
          <p:cNvSpPr>
            <a:spLocks noGrp="1" noChangeArrowheads="1"/>
          </p:cNvSpPr>
          <p:nvPr>
            <p:ph type="sldNum" sz="quarter" idx="12"/>
          </p:nvPr>
        </p:nvSpPr>
        <p:spPr/>
        <p:txBody>
          <a:bodyPr/>
          <a:lstStyle>
            <a:lvl1pPr>
              <a:defRPr smtClean="0">
                <a:latin typeface="Calibri" panose="020F0502020204030204" pitchFamily="34" charset="0"/>
                <a:cs typeface="Calibri" panose="020F0502020204030204" pitchFamily="34" charset="0"/>
              </a:defRPr>
            </a:lvl1pPr>
          </a:lstStyle>
          <a:p>
            <a:pPr>
              <a:defRPr/>
            </a:pPr>
            <a:fld id="{5B9D5788-23CF-4BE8-B4FF-BB00D04801A4}" type="slidenum">
              <a:rPr lang="en-US" altLang="en-US"/>
              <a:pPr>
                <a:defRPr/>
              </a:pPr>
              <a:t>‹#›</a:t>
            </a:fld>
            <a:endParaRPr lang="en-US" altLang="en-US" dirty="0"/>
          </a:p>
        </p:txBody>
      </p:sp>
    </p:spTree>
    <p:extLst>
      <p:ext uri="{BB962C8B-B14F-4D97-AF65-F5344CB8AC3E}">
        <p14:creationId xmlns:p14="http://schemas.microsoft.com/office/powerpoint/2010/main" val="115267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6" name="Rectangle 6"/>
          <p:cNvSpPr>
            <a:spLocks noGrp="1" noChangeArrowheads="1"/>
          </p:cNvSpPr>
          <p:nvPr>
            <p:ph type="sldNum" sz="quarter" idx="12"/>
          </p:nvPr>
        </p:nvSpPr>
        <p:spPr>
          <a:ln/>
        </p:spPr>
        <p:txBody>
          <a:bodyPr/>
          <a:lstStyle>
            <a:lvl1pPr>
              <a:defRPr/>
            </a:lvl1pPr>
          </a:lstStyle>
          <a:p>
            <a:pPr>
              <a:defRPr/>
            </a:pPr>
            <a:fld id="{9CD4DC7A-08FC-421A-9A19-4559C44598A4}" type="slidenum">
              <a:rPr lang="en-US" altLang="en-US"/>
              <a:pPr>
                <a:defRPr/>
              </a:pPr>
              <a:t>‹#›</a:t>
            </a:fld>
            <a:endParaRPr lang="en-US" altLang="en-US"/>
          </a:p>
        </p:txBody>
      </p:sp>
    </p:spTree>
    <p:extLst>
      <p:ext uri="{BB962C8B-B14F-4D97-AF65-F5344CB8AC3E}">
        <p14:creationId xmlns:p14="http://schemas.microsoft.com/office/powerpoint/2010/main" val="119080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6" name="Rectangle 6"/>
          <p:cNvSpPr>
            <a:spLocks noGrp="1" noChangeArrowheads="1"/>
          </p:cNvSpPr>
          <p:nvPr>
            <p:ph type="sldNum" sz="quarter" idx="12"/>
          </p:nvPr>
        </p:nvSpPr>
        <p:spPr>
          <a:ln/>
        </p:spPr>
        <p:txBody>
          <a:bodyPr/>
          <a:lstStyle>
            <a:lvl1pPr>
              <a:defRPr/>
            </a:lvl1pPr>
          </a:lstStyle>
          <a:p>
            <a:pPr>
              <a:defRPr/>
            </a:pPr>
            <a:fld id="{30908BB5-5AAD-446A-B4EC-4811722FE38D}" type="slidenum">
              <a:rPr lang="en-US" altLang="en-US"/>
              <a:pPr>
                <a:defRPr/>
              </a:pPr>
              <a:t>‹#›</a:t>
            </a:fld>
            <a:endParaRPr lang="en-US" altLang="en-US"/>
          </a:p>
        </p:txBody>
      </p:sp>
    </p:spTree>
    <p:extLst>
      <p:ext uri="{BB962C8B-B14F-4D97-AF65-F5344CB8AC3E}">
        <p14:creationId xmlns:p14="http://schemas.microsoft.com/office/powerpoint/2010/main" val="249146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lvl1pPr algn="l">
              <a:defRPr sz="2800" baseline="0">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1371600"/>
            <a:ext cx="7772400" cy="4724400"/>
          </a:xfrm>
        </p:spPr>
        <p:txBody>
          <a:bodyPr/>
          <a:lstStyle>
            <a:lvl1pPr>
              <a:defRPr sz="2400" baseline="0">
                <a:latin typeface="Calibri" panose="020F0502020204030204" pitchFamily="34" charset="0"/>
                <a:cs typeface="Calibri" panose="020F0502020204030204" pitchFamily="34" charset="0"/>
              </a:defRPr>
            </a:lvl1pPr>
            <a:lvl2pPr>
              <a:defRPr sz="2200" baseline="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dirty="0">
                <a:latin typeface="Calibri" panose="020F0502020204030204" pitchFamily="34" charset="0"/>
                <a:cs typeface="Calibri" panose="020F0502020204030204" pitchFamily="34"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sz="1200" baseline="0" dirty="0" smtClean="0">
                <a:latin typeface="Calibri" panose="020F0502020204030204" pitchFamily="34" charset="0"/>
                <a:cs typeface="Calibri" panose="020F0502020204030204" pitchFamily="34" charset="0"/>
              </a:defRPr>
            </a:lvl1pPr>
          </a:lstStyle>
          <a:p>
            <a:pPr>
              <a:defRPr/>
            </a:pPr>
            <a:r>
              <a:rPr lang="en-US"/>
              <a:t>Copyright © 2010, 2013 by Neil D. Pearson.  All rights reserved.</a:t>
            </a:r>
          </a:p>
        </p:txBody>
      </p:sp>
      <p:sp>
        <p:nvSpPr>
          <p:cNvPr id="6" name="Rectangle 6"/>
          <p:cNvSpPr>
            <a:spLocks noGrp="1" noChangeArrowheads="1"/>
          </p:cNvSpPr>
          <p:nvPr>
            <p:ph type="sldNum" sz="quarter" idx="12"/>
          </p:nvPr>
        </p:nvSpPr>
        <p:spPr/>
        <p:txBody>
          <a:bodyPr/>
          <a:lstStyle>
            <a:lvl1pPr>
              <a:defRPr smtClean="0">
                <a:latin typeface="Calibri" panose="020F0502020204030204" pitchFamily="34" charset="0"/>
                <a:cs typeface="Calibri" panose="020F0502020204030204" pitchFamily="34" charset="0"/>
              </a:defRPr>
            </a:lvl1pPr>
          </a:lstStyle>
          <a:p>
            <a:pPr>
              <a:defRPr/>
            </a:pPr>
            <a:fld id="{7F59A318-6A8E-48F0-AB75-62C71AE7FC8B}" type="slidenum">
              <a:rPr lang="en-US" altLang="en-US"/>
              <a:pPr>
                <a:defRPr/>
              </a:pPr>
              <a:t>‹#›</a:t>
            </a:fld>
            <a:endParaRPr lang="en-US" altLang="en-US" dirty="0"/>
          </a:p>
        </p:txBody>
      </p:sp>
    </p:spTree>
    <p:extLst>
      <p:ext uri="{BB962C8B-B14F-4D97-AF65-F5344CB8AC3E}">
        <p14:creationId xmlns:p14="http://schemas.microsoft.com/office/powerpoint/2010/main" val="366892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6" name="Rectangle 6"/>
          <p:cNvSpPr>
            <a:spLocks noGrp="1" noChangeArrowheads="1"/>
          </p:cNvSpPr>
          <p:nvPr>
            <p:ph type="sldNum" sz="quarter" idx="12"/>
          </p:nvPr>
        </p:nvSpPr>
        <p:spPr>
          <a:ln/>
        </p:spPr>
        <p:txBody>
          <a:bodyPr/>
          <a:lstStyle>
            <a:lvl1pPr>
              <a:defRPr/>
            </a:lvl1pPr>
          </a:lstStyle>
          <a:p>
            <a:pPr>
              <a:defRPr/>
            </a:pPr>
            <a:fld id="{537E9B89-9CFD-43A1-8ED0-AC388A6C97CA}" type="slidenum">
              <a:rPr lang="en-US" altLang="en-US"/>
              <a:pPr>
                <a:defRPr/>
              </a:pPr>
              <a:t>‹#›</a:t>
            </a:fld>
            <a:endParaRPr lang="en-US" altLang="en-US"/>
          </a:p>
        </p:txBody>
      </p:sp>
    </p:spTree>
    <p:extLst>
      <p:ext uri="{BB962C8B-B14F-4D97-AF65-F5344CB8AC3E}">
        <p14:creationId xmlns:p14="http://schemas.microsoft.com/office/powerpoint/2010/main" val="245022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7" name="Rectangle 6"/>
          <p:cNvSpPr>
            <a:spLocks noGrp="1" noChangeArrowheads="1"/>
          </p:cNvSpPr>
          <p:nvPr>
            <p:ph type="sldNum" sz="quarter" idx="12"/>
          </p:nvPr>
        </p:nvSpPr>
        <p:spPr>
          <a:ln/>
        </p:spPr>
        <p:txBody>
          <a:bodyPr/>
          <a:lstStyle>
            <a:lvl1pPr>
              <a:defRPr/>
            </a:lvl1pPr>
          </a:lstStyle>
          <a:p>
            <a:pPr>
              <a:defRPr/>
            </a:pPr>
            <a:fld id="{298678A6-9B85-4045-AF81-0B6C3BDBDB55}" type="slidenum">
              <a:rPr lang="en-US" altLang="en-US"/>
              <a:pPr>
                <a:defRPr/>
              </a:pPr>
              <a:t>‹#›</a:t>
            </a:fld>
            <a:endParaRPr lang="en-US" altLang="en-US"/>
          </a:p>
        </p:txBody>
      </p:sp>
    </p:spTree>
    <p:extLst>
      <p:ext uri="{BB962C8B-B14F-4D97-AF65-F5344CB8AC3E}">
        <p14:creationId xmlns:p14="http://schemas.microsoft.com/office/powerpoint/2010/main" val="145155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9" name="Rectangle 6"/>
          <p:cNvSpPr>
            <a:spLocks noGrp="1" noChangeArrowheads="1"/>
          </p:cNvSpPr>
          <p:nvPr>
            <p:ph type="sldNum" sz="quarter" idx="12"/>
          </p:nvPr>
        </p:nvSpPr>
        <p:spPr>
          <a:ln/>
        </p:spPr>
        <p:txBody>
          <a:bodyPr/>
          <a:lstStyle>
            <a:lvl1pPr>
              <a:defRPr/>
            </a:lvl1pPr>
          </a:lstStyle>
          <a:p>
            <a:pPr>
              <a:defRPr/>
            </a:pPr>
            <a:fld id="{023FEA5F-FDBF-4146-B886-945FDBC10F4B}" type="slidenum">
              <a:rPr lang="en-US" altLang="en-US"/>
              <a:pPr>
                <a:defRPr/>
              </a:pPr>
              <a:t>‹#›</a:t>
            </a:fld>
            <a:endParaRPr lang="en-US" altLang="en-US"/>
          </a:p>
        </p:txBody>
      </p:sp>
    </p:spTree>
    <p:extLst>
      <p:ext uri="{BB962C8B-B14F-4D97-AF65-F5344CB8AC3E}">
        <p14:creationId xmlns:p14="http://schemas.microsoft.com/office/powerpoint/2010/main" val="35022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5" name="Rectangle 6"/>
          <p:cNvSpPr>
            <a:spLocks noGrp="1" noChangeArrowheads="1"/>
          </p:cNvSpPr>
          <p:nvPr>
            <p:ph type="sldNum" sz="quarter" idx="12"/>
          </p:nvPr>
        </p:nvSpPr>
        <p:spPr>
          <a:ln/>
        </p:spPr>
        <p:txBody>
          <a:bodyPr/>
          <a:lstStyle>
            <a:lvl1pPr>
              <a:defRPr/>
            </a:lvl1pPr>
          </a:lstStyle>
          <a:p>
            <a:pPr>
              <a:defRPr/>
            </a:pPr>
            <a:fld id="{CB762282-AFC6-421D-A4E5-2A1E363462B9}" type="slidenum">
              <a:rPr lang="en-US" altLang="en-US"/>
              <a:pPr>
                <a:defRPr/>
              </a:pPr>
              <a:t>‹#›</a:t>
            </a:fld>
            <a:endParaRPr lang="en-US" altLang="en-US"/>
          </a:p>
        </p:txBody>
      </p:sp>
    </p:spTree>
    <p:extLst>
      <p:ext uri="{BB962C8B-B14F-4D97-AF65-F5344CB8AC3E}">
        <p14:creationId xmlns:p14="http://schemas.microsoft.com/office/powerpoint/2010/main" val="415319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4" name="Rectangle 6"/>
          <p:cNvSpPr>
            <a:spLocks noGrp="1" noChangeArrowheads="1"/>
          </p:cNvSpPr>
          <p:nvPr>
            <p:ph type="sldNum" sz="quarter" idx="12"/>
          </p:nvPr>
        </p:nvSpPr>
        <p:spPr>
          <a:ln/>
        </p:spPr>
        <p:txBody>
          <a:bodyPr/>
          <a:lstStyle>
            <a:lvl1pPr>
              <a:defRPr/>
            </a:lvl1pPr>
          </a:lstStyle>
          <a:p>
            <a:pPr>
              <a:defRPr/>
            </a:pPr>
            <a:fld id="{8C62BA18-3A72-453B-A5CB-C67CD1A76DF7}" type="slidenum">
              <a:rPr lang="en-US" altLang="en-US"/>
              <a:pPr>
                <a:defRPr/>
              </a:pPr>
              <a:t>‹#›</a:t>
            </a:fld>
            <a:endParaRPr lang="en-US" altLang="en-US"/>
          </a:p>
        </p:txBody>
      </p:sp>
    </p:spTree>
    <p:extLst>
      <p:ext uri="{BB962C8B-B14F-4D97-AF65-F5344CB8AC3E}">
        <p14:creationId xmlns:p14="http://schemas.microsoft.com/office/powerpoint/2010/main" val="27112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7" name="Rectangle 6"/>
          <p:cNvSpPr>
            <a:spLocks noGrp="1" noChangeArrowheads="1"/>
          </p:cNvSpPr>
          <p:nvPr>
            <p:ph type="sldNum" sz="quarter" idx="12"/>
          </p:nvPr>
        </p:nvSpPr>
        <p:spPr>
          <a:ln/>
        </p:spPr>
        <p:txBody>
          <a:bodyPr/>
          <a:lstStyle>
            <a:lvl1pPr>
              <a:defRPr/>
            </a:lvl1pPr>
          </a:lstStyle>
          <a:p>
            <a:pPr>
              <a:defRPr/>
            </a:pPr>
            <a:fld id="{A7821023-D4BA-4754-A312-C32709F657D0}" type="slidenum">
              <a:rPr lang="en-US" altLang="en-US"/>
              <a:pPr>
                <a:defRPr/>
              </a:pPr>
              <a:t>‹#›</a:t>
            </a:fld>
            <a:endParaRPr lang="en-US" altLang="en-US"/>
          </a:p>
        </p:txBody>
      </p:sp>
    </p:spTree>
    <p:extLst>
      <p:ext uri="{BB962C8B-B14F-4D97-AF65-F5344CB8AC3E}">
        <p14:creationId xmlns:p14="http://schemas.microsoft.com/office/powerpoint/2010/main" val="230822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2010, 2013 by Neil D. Pearson.  All rights reserved.</a:t>
            </a:r>
          </a:p>
        </p:txBody>
      </p:sp>
      <p:sp>
        <p:nvSpPr>
          <p:cNvPr id="7" name="Rectangle 6"/>
          <p:cNvSpPr>
            <a:spLocks noGrp="1" noChangeArrowheads="1"/>
          </p:cNvSpPr>
          <p:nvPr>
            <p:ph type="sldNum" sz="quarter" idx="12"/>
          </p:nvPr>
        </p:nvSpPr>
        <p:spPr>
          <a:ln/>
        </p:spPr>
        <p:txBody>
          <a:bodyPr/>
          <a:lstStyle>
            <a:lvl1pPr>
              <a:defRPr/>
            </a:lvl1pPr>
          </a:lstStyle>
          <a:p>
            <a:pPr>
              <a:defRPr/>
            </a:pPr>
            <a:fld id="{67F18B41-7CDF-4233-8339-7A61D70DC08E}" type="slidenum">
              <a:rPr lang="en-US" altLang="en-US"/>
              <a:pPr>
                <a:defRPr/>
              </a:pPr>
              <a:t>‹#›</a:t>
            </a:fld>
            <a:endParaRPr lang="en-US" altLang="en-US"/>
          </a:p>
        </p:txBody>
      </p:sp>
    </p:spTree>
    <p:extLst>
      <p:ext uri="{BB962C8B-B14F-4D97-AF65-F5344CB8AC3E}">
        <p14:creationId xmlns:p14="http://schemas.microsoft.com/office/powerpoint/2010/main" val="24989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vl1pPr>
          </a:lstStyle>
          <a:p>
            <a:pPr>
              <a:defRPr/>
            </a:pPr>
            <a:r>
              <a:rPr lang="en-US"/>
              <a:t>Copyright © 2010, 2013 by Neil D. Pearson.  All rights reserved.</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fld id="{BD8A3C8E-2801-4518-8AE6-F08D4916D88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defRPr>
      </a:lvl5pPr>
      <a:lvl6pPr marL="457200" algn="ctr" rtl="0" eaLnBrk="0" fontAlgn="base" hangingPunct="0">
        <a:spcBef>
          <a:spcPct val="0"/>
        </a:spcBef>
        <a:spcAft>
          <a:spcPct val="0"/>
        </a:spcAft>
        <a:defRPr sz="3600">
          <a:solidFill>
            <a:schemeClr val="tx2"/>
          </a:solidFill>
          <a:latin typeface="Times New Roman" pitchFamily="18" charset="0"/>
        </a:defRPr>
      </a:lvl6pPr>
      <a:lvl7pPr marL="914400" algn="ctr" rtl="0" eaLnBrk="0" fontAlgn="base" hangingPunct="0">
        <a:spcBef>
          <a:spcPct val="0"/>
        </a:spcBef>
        <a:spcAft>
          <a:spcPct val="0"/>
        </a:spcAft>
        <a:defRPr sz="3600">
          <a:solidFill>
            <a:schemeClr val="tx2"/>
          </a:solidFill>
          <a:latin typeface="Times New Roman" pitchFamily="18" charset="0"/>
        </a:defRPr>
      </a:lvl7pPr>
      <a:lvl8pPr marL="1371600" algn="ctr" rtl="0" eaLnBrk="0" fontAlgn="base" hangingPunct="0">
        <a:spcBef>
          <a:spcPct val="0"/>
        </a:spcBef>
        <a:spcAft>
          <a:spcPct val="0"/>
        </a:spcAft>
        <a:defRPr sz="3600">
          <a:solidFill>
            <a:schemeClr val="tx2"/>
          </a:solidFill>
          <a:latin typeface="Times New Roman" pitchFamily="18" charset="0"/>
        </a:defRPr>
      </a:lvl8pPr>
      <a:lvl9pPr marL="1828800" algn="ctr" rtl="0" eaLnBrk="0" fontAlgn="base" hangingPunct="0">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Copyright © 2010, 2013 by Neil D. Pearson.  All rights reserved.</a:t>
            </a:r>
          </a:p>
        </p:txBody>
      </p:sp>
      <p:sp>
        <p:nvSpPr>
          <p:cNvPr id="6147" name="Rectangle 2"/>
          <p:cNvSpPr>
            <a:spLocks noGrp="1" noChangeArrowheads="1"/>
          </p:cNvSpPr>
          <p:nvPr>
            <p:ph type="ctrTitle"/>
          </p:nvPr>
        </p:nvSpPr>
        <p:spPr>
          <a:xfrm>
            <a:off x="685800" y="1981200"/>
            <a:ext cx="7772400" cy="1143000"/>
          </a:xfrm>
          <a:noFill/>
        </p:spPr>
        <p:txBody>
          <a:bodyPr lIns="92075" tIns="46038" rIns="92075" bIns="46038" anchor="b"/>
          <a:lstStyle/>
          <a:p>
            <a:r>
              <a:rPr lang="en-US" altLang="en-US" smtClean="0"/>
              <a:t>Gaussian Copula Modeling of Default Times</a:t>
            </a:r>
          </a:p>
        </p:txBody>
      </p:sp>
      <p:sp>
        <p:nvSpPr>
          <p:cNvPr id="6148" name="Rectangle 3"/>
          <p:cNvSpPr>
            <a:spLocks noGrp="1" noChangeArrowheads="1"/>
          </p:cNvSpPr>
          <p:nvPr>
            <p:ph type="subTitle" idx="1"/>
          </p:nvPr>
        </p:nvSpPr>
        <p:spPr>
          <a:xfrm>
            <a:off x="1295400" y="3505200"/>
            <a:ext cx="6502400" cy="914400"/>
          </a:xfrm>
          <a:noFill/>
        </p:spPr>
        <p:txBody>
          <a:bodyPr lIns="92075" tIns="46038" rIns="92075" bIns="46038"/>
          <a:lstStyle/>
          <a:p>
            <a:pPr marL="342900" indent="-342900"/>
            <a:r>
              <a:rPr lang="en-US" altLang="en-US" smtClean="0"/>
              <a:t>Neil D. Pearson</a:t>
            </a:r>
          </a:p>
        </p:txBody>
      </p:sp>
    </p:spTree>
  </p:cSld>
  <p:clrMapOvr>
    <a:masterClrMapping/>
  </p:clrMapOvr>
  <p:transition advTm="5928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24579" name="Rectangle 2"/>
          <p:cNvSpPr>
            <a:spLocks noGrp="1" noChangeArrowheads="1"/>
          </p:cNvSpPr>
          <p:nvPr>
            <p:ph type="title"/>
          </p:nvPr>
        </p:nvSpPr>
        <p:spPr/>
        <p:txBody>
          <a:bodyPr/>
          <a:lstStyle/>
          <a:p>
            <a:r>
              <a:rPr lang="en-US" altLang="en-US" smtClean="0"/>
              <a:t>Annual Default Rates Illustrate Need to Model Default Dependence</a:t>
            </a:r>
          </a:p>
        </p:txBody>
      </p:sp>
      <p:sp>
        <p:nvSpPr>
          <p:cNvPr id="24580" name="Rectangle 3"/>
          <p:cNvSpPr>
            <a:spLocks noGrp="1" noChangeArrowheads="1"/>
          </p:cNvSpPr>
          <p:nvPr>
            <p:ph type="body" idx="1"/>
          </p:nvPr>
        </p:nvSpPr>
        <p:spPr/>
        <p:txBody>
          <a:bodyPr/>
          <a:lstStyle/>
          <a:p>
            <a:r>
              <a:rPr lang="en-US" altLang="en-US" smtClean="0"/>
              <a:t>The variability in the annual default rates in the previous slides illustrates the need to model default dependence</a:t>
            </a:r>
          </a:p>
          <a:p>
            <a:r>
              <a:rPr lang="en-US" altLang="en-US" smtClean="0"/>
              <a:t>There are many rated obligors; if defaults were independent, the annual default rates would show little variability due to the law of large numbers (each year, there are a large number of obligors exposed to the risk of default)</a:t>
            </a:r>
          </a:p>
          <a:p>
            <a:r>
              <a:rPr lang="en-US" altLang="en-US" smtClean="0">
                <a:cs typeface="Times New Roman" panose="02020603050405020304" pitchFamily="18" charset="0"/>
              </a:rPr>
              <a:t>Modeling default dependence is necessary to capture the distribution of defaults of a portfolio   </a:t>
            </a:r>
          </a:p>
          <a:p>
            <a:pPr lvl="1"/>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26627" name="Rectangle 2"/>
          <p:cNvSpPr>
            <a:spLocks noGrp="1" noChangeArrowheads="1"/>
          </p:cNvSpPr>
          <p:nvPr>
            <p:ph type="title"/>
          </p:nvPr>
        </p:nvSpPr>
        <p:spPr>
          <a:xfrm>
            <a:off x="685800" y="228600"/>
            <a:ext cx="7772400" cy="762000"/>
          </a:xfrm>
        </p:spPr>
        <p:txBody>
          <a:bodyPr/>
          <a:lstStyle/>
          <a:p>
            <a:r>
              <a:rPr lang="en-US" altLang="en-US" smtClean="0"/>
              <a:t>Problem in Modeling Default Dependence</a:t>
            </a:r>
          </a:p>
        </p:txBody>
      </p:sp>
      <p:sp>
        <p:nvSpPr>
          <p:cNvPr id="15364" name="Rectangle 3"/>
          <p:cNvSpPr>
            <a:spLocks noGrp="1" noChangeArrowheads="1"/>
          </p:cNvSpPr>
          <p:nvPr>
            <p:ph type="body" idx="1"/>
          </p:nvPr>
        </p:nvSpPr>
        <p:spPr>
          <a:xfrm>
            <a:off x="685800" y="914400"/>
            <a:ext cx="7772400" cy="5181600"/>
          </a:xfrm>
        </p:spPr>
        <p:txBody>
          <a:bodyPr/>
          <a:lstStyle/>
          <a:p>
            <a:pPr marL="0" indent="0">
              <a:buFontTx/>
              <a:buNone/>
              <a:defRPr/>
            </a:pPr>
            <a:r>
              <a:rPr lang="en-US" altLang="en-US" dirty="0" smtClean="0"/>
              <a:t>How to model default dependence is not obvious</a:t>
            </a:r>
          </a:p>
          <a:p>
            <a:pPr>
              <a:spcBef>
                <a:spcPts val="25"/>
              </a:spcBef>
              <a:defRPr/>
            </a:pPr>
            <a:r>
              <a:rPr lang="en-US" altLang="en-US" dirty="0" smtClean="0"/>
              <a:t>Default event is naturally modeled as a binomial random variable. With one obligor A, there are 2 outcomes:</a:t>
            </a:r>
          </a:p>
          <a:p>
            <a:pPr>
              <a:defRPr/>
            </a:pPr>
            <a:endParaRPr lang="en-US" altLang="en-US" dirty="0" smtClean="0"/>
          </a:p>
          <a:p>
            <a:pPr>
              <a:defRPr/>
            </a:pPr>
            <a:endParaRPr lang="en-US" altLang="en-US" dirty="0" smtClean="0"/>
          </a:p>
          <a:p>
            <a:pPr>
              <a:defRPr/>
            </a:pPr>
            <a:r>
              <a:rPr lang="en-US" altLang="en-US" dirty="0" smtClean="0"/>
              <a:t>With two obligors A and B, there are 2</a:t>
            </a:r>
            <a:r>
              <a:rPr lang="en-US" altLang="en-US" baseline="30000" dirty="0" smtClean="0"/>
              <a:t>2</a:t>
            </a:r>
            <a:r>
              <a:rPr lang="en-US" altLang="en-US" dirty="0" smtClean="0"/>
              <a:t> = 4 outcomes:</a:t>
            </a:r>
          </a:p>
          <a:p>
            <a:pPr>
              <a:defRPr/>
            </a:pPr>
            <a:endParaRPr lang="en-US" altLang="en-US" dirty="0" smtClean="0"/>
          </a:p>
          <a:p>
            <a:pPr>
              <a:defRPr/>
            </a:pPr>
            <a:endParaRPr lang="en-US" altLang="en-US" dirty="0" smtClean="0"/>
          </a:p>
          <a:p>
            <a:pPr>
              <a:defRPr/>
            </a:pPr>
            <a:endParaRPr lang="en-US" altLang="en-US" dirty="0" smtClean="0"/>
          </a:p>
          <a:p>
            <a:pPr>
              <a:defRPr/>
            </a:pPr>
            <a:endParaRPr lang="en-US" altLang="en-US" dirty="0" smtClean="0"/>
          </a:p>
          <a:p>
            <a:pPr>
              <a:spcBef>
                <a:spcPts val="25"/>
              </a:spcBef>
              <a:defRPr/>
            </a:pPr>
            <a:r>
              <a:rPr lang="en-US" altLang="en-US" sz="2200" dirty="0" smtClean="0"/>
              <a:t>On can imagine modeling default dependence by assigning probabilities to the various outcomes.  But with </a:t>
            </a:r>
            <a:r>
              <a:rPr lang="en-US" altLang="en-US" sz="2200" i="1" dirty="0" smtClean="0"/>
              <a:t>N</a:t>
            </a:r>
            <a:r>
              <a:rPr lang="en-US" altLang="en-US" sz="2200" dirty="0" smtClean="0"/>
              <a:t> obligors there are 2</a:t>
            </a:r>
            <a:r>
              <a:rPr lang="en-US" altLang="en-US" sz="2200" i="1" baseline="30000" dirty="0" smtClean="0"/>
              <a:t>N</a:t>
            </a:r>
            <a:r>
              <a:rPr lang="en-US" altLang="en-US" sz="2200" dirty="0" smtClean="0"/>
              <a:t> outcomes, and it is not feasible to work with such a model</a:t>
            </a:r>
          </a:p>
          <a:p>
            <a:pPr lvl="1">
              <a:buFontTx/>
              <a:buNone/>
              <a:defRPr/>
            </a:pPr>
            <a:endParaRPr lang="en-US" altLang="en-US" dirty="0" smtClean="0"/>
          </a:p>
        </p:txBody>
      </p:sp>
      <p:graphicFrame>
        <p:nvGraphicFramePr>
          <p:cNvPr id="5" name="Table 4"/>
          <p:cNvGraphicFramePr>
            <a:graphicFrameLocks noGrp="1"/>
          </p:cNvGraphicFramePr>
          <p:nvPr/>
        </p:nvGraphicFramePr>
        <p:xfrm>
          <a:off x="2057400" y="2209800"/>
          <a:ext cx="4114800" cy="741364"/>
        </p:xfrm>
        <a:graphic>
          <a:graphicData uri="http://schemas.openxmlformats.org/drawingml/2006/table">
            <a:tbl>
              <a:tblPr firstRow="1" bandRow="1">
                <a:tableStyleId>{5C22544A-7EE6-4342-B048-85BDC9FD1C3A}</a:tableStyleId>
              </a:tblPr>
              <a:tblGrid>
                <a:gridCol w="2236304"/>
                <a:gridCol w="1878496"/>
              </a:tblGrid>
              <a:tr h="370682">
                <a:tc gridSpan="2">
                  <a:txBody>
                    <a:bodyPr/>
                    <a:lstStyle/>
                    <a:p>
                      <a:pPr algn="ctr"/>
                      <a:r>
                        <a:rPr lang="en-US" sz="1800" dirty="0" smtClean="0">
                          <a:solidFill>
                            <a:schemeClr val="tx1"/>
                          </a:solidFill>
                        </a:rPr>
                        <a:t>Obligor A</a:t>
                      </a:r>
                      <a:endParaRPr lang="en-US" sz="1800" dirty="0">
                        <a:solidFill>
                          <a:schemeClr val="tx1"/>
                        </a:solidFill>
                      </a:endParaRPr>
                    </a:p>
                  </a:txBody>
                  <a:tcPr marT="45700" marB="45700"/>
                </a:tc>
                <a:tc hMerge="1">
                  <a:txBody>
                    <a:bodyPr/>
                    <a:lstStyle/>
                    <a:p>
                      <a:endParaRPr lang="en-US" dirty="0"/>
                    </a:p>
                  </a:txBody>
                  <a:tcPr/>
                </a:tc>
              </a:tr>
              <a:tr h="370682">
                <a:tc>
                  <a:txBody>
                    <a:bodyPr/>
                    <a:lstStyle/>
                    <a:p>
                      <a:r>
                        <a:rPr lang="en-US" sz="1800" dirty="0" smtClean="0"/>
                        <a:t>Obligor A survives</a:t>
                      </a:r>
                      <a:endParaRPr lang="en-US" sz="1800" dirty="0"/>
                    </a:p>
                  </a:txBody>
                  <a:tcPr marT="45700" marB="45700"/>
                </a:tc>
                <a:tc>
                  <a:txBody>
                    <a:bodyPr/>
                    <a:lstStyle/>
                    <a:p>
                      <a:r>
                        <a:rPr lang="en-US" sz="1800" dirty="0" smtClean="0"/>
                        <a:t>Obligor A defaults</a:t>
                      </a:r>
                      <a:endParaRPr lang="en-US" sz="1800" dirty="0"/>
                    </a:p>
                  </a:txBody>
                  <a:tcPr marT="45700" marB="45700"/>
                </a:tc>
              </a:tr>
            </a:tbl>
          </a:graphicData>
        </a:graphic>
      </p:graphicFrame>
      <p:graphicFrame>
        <p:nvGraphicFramePr>
          <p:cNvPr id="6" name="Table 5"/>
          <p:cNvGraphicFramePr>
            <a:graphicFrameLocks noGrp="1"/>
          </p:cNvGraphicFramePr>
          <p:nvPr/>
        </p:nvGraphicFramePr>
        <p:xfrm>
          <a:off x="1752600" y="3429000"/>
          <a:ext cx="5105400" cy="1651278"/>
        </p:xfrm>
        <a:graphic>
          <a:graphicData uri="http://schemas.openxmlformats.org/drawingml/2006/table">
            <a:tbl>
              <a:tblPr/>
              <a:tblGrid>
                <a:gridCol w="1196975"/>
                <a:gridCol w="1927225"/>
                <a:gridCol w="1981200"/>
              </a:tblGrid>
              <a:tr h="371238">
                <a:tc>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Times New Roman" pitchFamily="18" charset="0"/>
                      </a:endParaRP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rPr>
                        <a:t>Obligor A</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639881">
                <a:tc rowSpan="2">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50000"/>
                        </a:lnSpc>
                        <a:spcBef>
                          <a:spcPts val="600"/>
                        </a:spcBef>
                        <a:spcAft>
                          <a:spcPct val="0"/>
                        </a:spcAft>
                        <a:buClrTx/>
                        <a:buSzTx/>
                        <a:buFontTx/>
                        <a:buNone/>
                        <a:tabLst/>
                      </a:pPr>
                      <a:endParaRPr kumimoji="0" lang="en-US" altLang="en-US" sz="1800" b="1" i="0" u="none" strike="noStrike" cap="none" normalizeH="0" baseline="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itchFamily="18" charset="0"/>
                        </a:rPr>
                        <a:t>Obligor B</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0C99C"/>
                    </a:solidFill>
                  </a:tcPr>
                </a:tc>
                <a:tc>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A survives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B survives</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A defaults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B survives</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9881">
                <a:tc vMerge="1">
                  <a:txBody>
                    <a:bodyPr/>
                    <a:lstStyle/>
                    <a:p>
                      <a:endParaRPr lang="en-US"/>
                    </a:p>
                  </a:txBody>
                  <a:tcPr/>
                </a:tc>
                <a:tc>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A survives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B defaults</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spcBef>
                          <a:spcPct val="20000"/>
                        </a:spcBef>
                        <a:defRPr sz="2400">
                          <a:solidFill>
                            <a:schemeClr val="tx1"/>
                          </a:solidFill>
                          <a:latin typeface="Times New Roman" pitchFamily="18" charset="0"/>
                        </a:defRPr>
                      </a:lvl1pPr>
                      <a:lvl2pPr marL="742950" indent="-285750">
                        <a:spcBef>
                          <a:spcPct val="20000"/>
                        </a:spcBef>
                        <a:defRPr sz="2000">
                          <a:solidFill>
                            <a:schemeClr val="tx1"/>
                          </a:solidFill>
                          <a:latin typeface="Times New Roman" pitchFamily="18" charset="0"/>
                        </a:defRPr>
                      </a:lvl2pPr>
                      <a:lvl3pPr marL="1143000" indent="-228600">
                        <a:spcBef>
                          <a:spcPct val="20000"/>
                        </a:spcBef>
                        <a:defRPr>
                          <a:solidFill>
                            <a:schemeClr val="tx1"/>
                          </a:solidFill>
                          <a:latin typeface="Times New Roman" pitchFamily="18"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eaLnBrk="0" fontAlgn="base" hangingPunct="0">
                        <a:spcBef>
                          <a:spcPct val="20000"/>
                        </a:spcBef>
                        <a:spcAft>
                          <a:spcPct val="0"/>
                        </a:spcAft>
                        <a:defRPr>
                          <a:solidFill>
                            <a:schemeClr val="tx1"/>
                          </a:solidFill>
                          <a:latin typeface="Times New Roman" pitchFamily="18" charset="0"/>
                        </a:defRPr>
                      </a:lvl6pPr>
                      <a:lvl7pPr marL="2971800" indent="-228600" eaLnBrk="0" fontAlgn="base" hangingPunct="0">
                        <a:spcBef>
                          <a:spcPct val="20000"/>
                        </a:spcBef>
                        <a:spcAft>
                          <a:spcPct val="0"/>
                        </a:spcAft>
                        <a:defRPr>
                          <a:solidFill>
                            <a:schemeClr val="tx1"/>
                          </a:solidFill>
                          <a:latin typeface="Times New Roman" pitchFamily="18" charset="0"/>
                        </a:defRPr>
                      </a:lvl7pPr>
                      <a:lvl8pPr marL="3429000" indent="-228600" eaLnBrk="0" fontAlgn="base" hangingPunct="0">
                        <a:spcBef>
                          <a:spcPct val="20000"/>
                        </a:spcBef>
                        <a:spcAft>
                          <a:spcPct val="0"/>
                        </a:spcAft>
                        <a:defRPr>
                          <a:solidFill>
                            <a:schemeClr val="tx1"/>
                          </a:solidFill>
                          <a:latin typeface="Times New Roman" pitchFamily="18" charset="0"/>
                        </a:defRPr>
                      </a:lvl8pPr>
                      <a:lvl9pPr marL="3886200" indent="-228600"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A defaults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itchFamily="18" charset="0"/>
                        </a:rPr>
                        <a:t>Obligor B defaults</a:t>
                      </a:r>
                    </a:p>
                  </a:txBody>
                  <a:tcPr marT="45690" marB="456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924800" cy="609600"/>
          </a:xfrm>
        </p:spPr>
        <p:txBody>
          <a:bodyPr/>
          <a:lstStyle/>
          <a:p>
            <a:r>
              <a:rPr lang="en-US" altLang="en-US" smtClean="0"/>
              <a:t>A Simple Approach for a 1-Period Model</a:t>
            </a:r>
          </a:p>
        </p:txBody>
      </p:sp>
      <p:sp>
        <p:nvSpPr>
          <p:cNvPr id="28675" name="Rectangle 3"/>
          <p:cNvSpPr>
            <a:spLocks noGrp="1" noChangeArrowheads="1"/>
          </p:cNvSpPr>
          <p:nvPr>
            <p:ph type="body" idx="1"/>
          </p:nvPr>
        </p:nvSpPr>
        <p:spPr>
          <a:xfrm>
            <a:off x="685800" y="990600"/>
            <a:ext cx="7772400" cy="4876800"/>
          </a:xfrm>
        </p:spPr>
        <p:txBody>
          <a:bodyPr/>
          <a:lstStyle/>
          <a:p>
            <a:pPr>
              <a:spcBef>
                <a:spcPts val="25"/>
              </a:spcBef>
            </a:pPr>
            <a:r>
              <a:rPr lang="en-US" altLang="en-US" smtClean="0"/>
              <a:t>Default event driven by Gaussian (normal) r.v. </a:t>
            </a:r>
            <a:r>
              <a:rPr lang="en-US" altLang="en-US" i="1" smtClean="0"/>
              <a:t>Z</a:t>
            </a:r>
            <a:r>
              <a:rPr lang="en-US" altLang="en-US" i="1" baseline="-25000" smtClean="0"/>
              <a:t>i</a:t>
            </a:r>
            <a:r>
              <a:rPr lang="en-US" altLang="en-US" smtClean="0"/>
              <a:t> </a:t>
            </a:r>
          </a:p>
          <a:p>
            <a:pPr>
              <a:spcBef>
                <a:spcPts val="25"/>
              </a:spcBef>
            </a:pPr>
            <a:r>
              <a:rPr lang="en-US" altLang="en-US" smtClean="0"/>
              <a:t>For each name, default occurs when underlying r.v. </a:t>
            </a:r>
            <a:r>
              <a:rPr lang="en-US" altLang="en-US" i="1" smtClean="0"/>
              <a:t>Z</a:t>
            </a:r>
            <a:r>
              <a:rPr lang="en-US" altLang="en-US" i="1" baseline="-25000" smtClean="0"/>
              <a:t>i</a:t>
            </a:r>
            <a:r>
              <a:rPr lang="en-US" altLang="en-US" smtClean="0"/>
              <a:t> is in tail, i.e. if </a:t>
            </a:r>
            <a:r>
              <a:rPr lang="en-US" altLang="en-US" i="1" smtClean="0"/>
              <a:t>Z</a:t>
            </a:r>
            <a:r>
              <a:rPr lang="en-US" altLang="en-US" i="1" baseline="-25000" smtClean="0"/>
              <a:t>i</a:t>
            </a:r>
            <a:r>
              <a:rPr lang="en-US" altLang="en-US" smtClean="0"/>
              <a:t> </a:t>
            </a:r>
            <a:r>
              <a:rPr lang="en-US" altLang="en-US" smtClean="0">
                <a:sym typeface="Symbol" panose="05050102010706020507" pitchFamily="18" charset="2"/>
              </a:rPr>
              <a:t>N</a:t>
            </a:r>
            <a:r>
              <a:rPr lang="en-US" altLang="en-US" baseline="30000" smtClean="0">
                <a:latin typeface="Symbol" panose="05050102010706020507" pitchFamily="18" charset="2"/>
                <a:sym typeface="Symbol" panose="05050102010706020507" pitchFamily="18" charset="2"/>
              </a:rPr>
              <a:t>-</a:t>
            </a:r>
            <a:r>
              <a:rPr lang="en-US" altLang="en-US" baseline="30000" smtClean="0">
                <a:sym typeface="Symbol" panose="05050102010706020507" pitchFamily="18" charset="2"/>
              </a:rPr>
              <a:t>1</a:t>
            </a:r>
            <a:r>
              <a:rPr lang="en-US" altLang="en-US" smtClean="0">
                <a:sym typeface="Symbol" panose="05050102010706020507" pitchFamily="18" charset="2"/>
              </a:rPr>
              <a:t>(</a:t>
            </a:r>
            <a:r>
              <a:rPr lang="en-US" altLang="en-US" i="1" smtClean="0">
                <a:sym typeface="Symbol" panose="05050102010706020507" pitchFamily="18" charset="2"/>
              </a:rPr>
              <a:t>p</a:t>
            </a:r>
            <a:r>
              <a:rPr lang="en-US" altLang="en-US" i="1" baseline="-25000" smtClean="0">
                <a:sym typeface="Symbol" panose="05050102010706020507" pitchFamily="18" charset="2"/>
              </a:rPr>
              <a:t>i</a:t>
            </a:r>
            <a:r>
              <a:rPr lang="en-US" altLang="en-US" smtClean="0">
                <a:sym typeface="Symbol" panose="05050102010706020507" pitchFamily="18" charset="2"/>
              </a:rPr>
              <a:t>)</a:t>
            </a:r>
            <a:r>
              <a:rPr lang="en-US" altLang="en-US" smtClean="0"/>
              <a:t>:</a:t>
            </a:r>
          </a:p>
        </p:txBody>
      </p:sp>
      <p:pic>
        <p:nvPicPr>
          <p:cNvPr id="286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286000"/>
            <a:ext cx="6061075"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7" name="Line 5"/>
          <p:cNvSpPr>
            <a:spLocks noChangeShapeType="1"/>
          </p:cNvSpPr>
          <p:nvPr/>
        </p:nvSpPr>
        <p:spPr bwMode="auto">
          <a:xfrm flipV="1">
            <a:off x="2514600" y="5181600"/>
            <a:ext cx="0" cy="8382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Text Box 6"/>
          <p:cNvSpPr txBox="1">
            <a:spLocks noChangeArrowheads="1"/>
          </p:cNvSpPr>
          <p:nvPr/>
        </p:nvSpPr>
        <p:spPr bwMode="auto">
          <a:xfrm>
            <a:off x="1576388" y="4084638"/>
            <a:ext cx="104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solidFill>
                  <a:srgbClr val="FF0000"/>
                </a:solidFill>
                <a:cs typeface="Arial" panose="020B0604020202020204" pitchFamily="34" charset="0"/>
              </a:rPr>
              <a:t>Default</a:t>
            </a:r>
          </a:p>
        </p:txBody>
      </p:sp>
      <p:sp>
        <p:nvSpPr>
          <p:cNvPr id="28679" name="Line 7"/>
          <p:cNvSpPr>
            <a:spLocks noChangeShapeType="1"/>
          </p:cNvSpPr>
          <p:nvPr/>
        </p:nvSpPr>
        <p:spPr bwMode="auto">
          <a:xfrm>
            <a:off x="1905000" y="4572000"/>
            <a:ext cx="381000" cy="1219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228600"/>
            <a:ext cx="7772400" cy="685800"/>
          </a:xfrm>
        </p:spPr>
        <p:txBody>
          <a:bodyPr/>
          <a:lstStyle/>
          <a:p>
            <a:r>
              <a:rPr lang="en-US" altLang="en-US" smtClean="0"/>
              <a:t>Remark</a:t>
            </a:r>
          </a:p>
        </p:txBody>
      </p:sp>
      <p:sp>
        <p:nvSpPr>
          <p:cNvPr id="30723" name="Content Placeholder 2"/>
          <p:cNvSpPr>
            <a:spLocks noGrp="1"/>
          </p:cNvSpPr>
          <p:nvPr>
            <p:ph idx="1"/>
          </p:nvPr>
        </p:nvSpPr>
        <p:spPr>
          <a:xfrm>
            <a:off x="685800" y="914400"/>
            <a:ext cx="7620000" cy="5181600"/>
          </a:xfrm>
        </p:spPr>
        <p:txBody>
          <a:bodyPr/>
          <a:lstStyle/>
          <a:p>
            <a:pPr marL="0" indent="0">
              <a:buFontTx/>
              <a:buNone/>
            </a:pPr>
            <a:r>
              <a:rPr lang="en-US" altLang="en-US" sz="2000" smtClean="0"/>
              <a:t>Normal distribution function </a:t>
            </a:r>
            <a:r>
              <a:rPr lang="en-US" altLang="en-US" sz="2000" i="1" smtClean="0"/>
              <a:t>p</a:t>
            </a:r>
            <a:r>
              <a:rPr lang="en-US" altLang="en-US" sz="2000" smtClean="0"/>
              <a:t> = N(</a:t>
            </a:r>
            <a:r>
              <a:rPr lang="en-US" altLang="en-US" sz="2000" i="1" smtClean="0"/>
              <a:t>x</a:t>
            </a:r>
            <a:r>
              <a:rPr lang="en-US" altLang="en-US" sz="2000" smtClean="0"/>
              <a:t>) converts a quantile </a:t>
            </a:r>
            <a:r>
              <a:rPr lang="en-US" altLang="en-US" sz="2000" i="1" smtClean="0"/>
              <a:t>x</a:t>
            </a:r>
            <a:r>
              <a:rPr lang="en-US" altLang="en-US" sz="2000" smtClean="0"/>
              <a:t> to a probability </a:t>
            </a:r>
            <a:r>
              <a:rPr lang="en-US" altLang="en-US" sz="2000" i="1" smtClean="0"/>
              <a:t>p</a:t>
            </a:r>
            <a:r>
              <a:rPr lang="en-US" altLang="en-US" sz="2000" smtClean="0"/>
              <a:t>, e.g. 0.05 = N(</a:t>
            </a:r>
            <a:r>
              <a:rPr lang="en-US" altLang="en-US" sz="2000" smtClean="0">
                <a:latin typeface="Symbol" panose="05050102010706020507" pitchFamily="18" charset="2"/>
              </a:rPr>
              <a:t>-</a:t>
            </a:r>
            <a:r>
              <a:rPr lang="en-US" altLang="en-US" sz="2000" smtClean="0"/>
              <a:t>1.645)</a:t>
            </a:r>
          </a:p>
          <a:p>
            <a:pPr marL="0" indent="0">
              <a:buFontTx/>
              <a:buNone/>
            </a:pPr>
            <a:r>
              <a:rPr lang="en-US" altLang="en-US" sz="2000" smtClean="0"/>
              <a:t>Inverse </a:t>
            </a:r>
            <a:r>
              <a:rPr lang="en-US" altLang="en-US" sz="2000" i="1" smtClean="0"/>
              <a:t>x</a:t>
            </a:r>
            <a:r>
              <a:rPr lang="en-US" altLang="en-US" sz="2000" smtClean="0"/>
              <a:t> = N</a:t>
            </a:r>
            <a:r>
              <a:rPr lang="en-US" altLang="en-US" sz="2000" baseline="30000" smtClean="0">
                <a:latin typeface="Symbol" panose="05050102010706020507" pitchFamily="18" charset="2"/>
              </a:rPr>
              <a:t>-</a:t>
            </a:r>
            <a:r>
              <a:rPr lang="en-US" altLang="en-US" sz="2000" baseline="30000" smtClean="0"/>
              <a:t>1</a:t>
            </a:r>
            <a:r>
              <a:rPr lang="en-US" altLang="en-US" sz="2000" smtClean="0"/>
              <a:t>(</a:t>
            </a:r>
            <a:r>
              <a:rPr lang="en-US" altLang="en-US" sz="2000" i="1" smtClean="0"/>
              <a:t>p</a:t>
            </a:r>
            <a:r>
              <a:rPr lang="en-US" altLang="en-US" sz="2000" smtClean="0"/>
              <a:t>) converts a probability </a:t>
            </a:r>
            <a:r>
              <a:rPr lang="en-US" altLang="en-US" sz="2000" i="1" smtClean="0"/>
              <a:t>p</a:t>
            </a:r>
            <a:r>
              <a:rPr lang="en-US" altLang="en-US" sz="2000" smtClean="0"/>
              <a:t> to a quantile </a:t>
            </a:r>
            <a:r>
              <a:rPr lang="en-US" altLang="en-US" sz="2000" i="1" smtClean="0"/>
              <a:t>x</a:t>
            </a:r>
            <a:r>
              <a:rPr lang="en-US" altLang="en-US" sz="2000" smtClean="0"/>
              <a:t>, e.g. </a:t>
            </a:r>
            <a:r>
              <a:rPr lang="en-US" altLang="en-US" sz="2000" smtClean="0">
                <a:latin typeface="Symbol" panose="05050102010706020507" pitchFamily="18" charset="2"/>
                <a:sym typeface="Symbol" panose="05050102010706020507" pitchFamily="18" charset="2"/>
              </a:rPr>
              <a:t>-</a:t>
            </a:r>
            <a:r>
              <a:rPr lang="en-US" altLang="en-US" sz="2000" smtClean="0">
                <a:sym typeface="Symbol" panose="05050102010706020507" pitchFamily="18" charset="2"/>
              </a:rPr>
              <a:t>1.645 = N</a:t>
            </a:r>
            <a:r>
              <a:rPr lang="en-US" altLang="en-US" sz="2000" baseline="30000" smtClean="0">
                <a:latin typeface="Symbol" panose="05050102010706020507" pitchFamily="18" charset="2"/>
                <a:sym typeface="Symbol" panose="05050102010706020507" pitchFamily="18" charset="2"/>
              </a:rPr>
              <a:t>-</a:t>
            </a:r>
            <a:r>
              <a:rPr lang="en-US" altLang="en-US" sz="2000" baseline="30000" smtClean="0">
                <a:sym typeface="Symbol" panose="05050102010706020507" pitchFamily="18" charset="2"/>
              </a:rPr>
              <a:t>1</a:t>
            </a:r>
            <a:r>
              <a:rPr lang="en-US" altLang="en-US" sz="2000" smtClean="0">
                <a:sym typeface="Symbol" panose="05050102010706020507" pitchFamily="18" charset="2"/>
              </a:rPr>
              <a:t>(0.05)</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pic>
        <p:nvPicPr>
          <p:cNvPr id="3072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0"/>
            <a:ext cx="433705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86000"/>
            <a:ext cx="433705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7"/>
          <p:cNvSpPr txBox="1">
            <a:spLocks noChangeArrowheads="1"/>
          </p:cNvSpPr>
          <p:nvPr/>
        </p:nvSpPr>
        <p:spPr bwMode="auto">
          <a:xfrm>
            <a:off x="304800" y="5486400"/>
            <a:ext cx="8523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latin typeface="Calibri" panose="020F0502020204030204" pitchFamily="34" charset="0"/>
                <a:cs typeface="Calibri" panose="020F0502020204030204" pitchFamily="34" charset="0"/>
              </a:rPr>
              <a:t>If we want to simulate a default event that has a probability of 0.05, we can simulate the </a:t>
            </a:r>
          </a:p>
          <a:p>
            <a:pPr>
              <a:spcBef>
                <a:spcPct val="0"/>
              </a:spcBef>
              <a:buFontTx/>
              <a:buNone/>
            </a:pPr>
            <a:r>
              <a:rPr lang="en-US" altLang="en-US" sz="1800" dirty="0">
                <a:latin typeface="Calibri" panose="020F0502020204030204" pitchFamily="34" charset="0"/>
                <a:cs typeface="Calibri" panose="020F0502020204030204" pitchFamily="34" charset="0"/>
              </a:rPr>
              <a:t>normal </a:t>
            </a:r>
            <a:r>
              <a:rPr lang="en-US" altLang="en-US" sz="1800" dirty="0" err="1">
                <a:latin typeface="Calibri" panose="020F0502020204030204" pitchFamily="34" charset="0"/>
                <a:cs typeface="Calibri" panose="020F0502020204030204" pitchFamily="34" charset="0"/>
              </a:rPr>
              <a:t>r.v</a:t>
            </a:r>
            <a:r>
              <a:rPr lang="en-US" altLang="en-US" sz="1800" dirty="0">
                <a:latin typeface="Calibri" panose="020F0502020204030204" pitchFamily="34" charset="0"/>
                <a:cs typeface="Calibri" panose="020F0502020204030204" pitchFamily="34" charset="0"/>
              </a:rPr>
              <a:t>. Z, and then say that default occurs if </a:t>
            </a:r>
            <a:r>
              <a:rPr lang="en-US" altLang="en-US" sz="1800" i="1" dirty="0">
                <a:latin typeface="Calibri" panose="020F0502020204030204" pitchFamily="34" charset="0"/>
                <a:cs typeface="Calibri" panose="020F0502020204030204" pitchFamily="34" charset="0"/>
              </a:rPr>
              <a:t>Z</a:t>
            </a:r>
            <a:r>
              <a:rPr lang="en-US" altLang="en-US" sz="1800" dirty="0">
                <a:latin typeface="Calibri" panose="020F0502020204030204" pitchFamily="34" charset="0"/>
                <a:cs typeface="Calibri" panose="020F0502020204030204" pitchFamily="34" charset="0"/>
              </a:rPr>
              <a:t> </a:t>
            </a:r>
            <a:r>
              <a:rPr lang="en-US" altLang="en-US" sz="1800" dirty="0">
                <a:latin typeface="Calibri" panose="020F0502020204030204" pitchFamily="34" charset="0"/>
                <a:cs typeface="Calibri" panose="020F0502020204030204" pitchFamily="34" charset="0"/>
                <a:sym typeface="Symbol" panose="05050102010706020507" pitchFamily="18" charset="2"/>
              </a:rPr>
              <a:t> </a:t>
            </a:r>
            <a:r>
              <a:rPr lang="en-US" altLang="en-US" sz="1800" dirty="0">
                <a:latin typeface="Symbol" panose="05050102010706020507" pitchFamily="18" charset="2"/>
                <a:cs typeface="Calibri" panose="020F0502020204030204" pitchFamily="34" charset="0"/>
                <a:sym typeface="Symbol" panose="05050102010706020507" pitchFamily="18" charset="2"/>
              </a:rPr>
              <a:t>-</a:t>
            </a:r>
            <a:r>
              <a:rPr lang="en-US" altLang="en-US" sz="1800" dirty="0">
                <a:latin typeface="Calibri" panose="020F0502020204030204" pitchFamily="34" charset="0"/>
                <a:cs typeface="Calibri" panose="020F0502020204030204" pitchFamily="34" charset="0"/>
                <a:sym typeface="Symbol" panose="05050102010706020507" pitchFamily="18" charset="2"/>
              </a:rPr>
              <a:t>1.645 = N</a:t>
            </a:r>
            <a:r>
              <a:rPr lang="en-US" altLang="en-US" sz="1800" baseline="30000" dirty="0">
                <a:latin typeface="Symbol" panose="05050102010706020507" pitchFamily="18" charset="2"/>
                <a:cs typeface="Calibri" panose="020F0502020204030204" pitchFamily="34" charset="0"/>
                <a:sym typeface="Symbol" panose="05050102010706020507" pitchFamily="18" charset="2"/>
              </a:rPr>
              <a:t>-</a:t>
            </a:r>
            <a:r>
              <a:rPr lang="en-US" altLang="en-US" sz="1800" baseline="30000" dirty="0">
                <a:latin typeface="Calibri" panose="020F0502020204030204" pitchFamily="34" charset="0"/>
                <a:cs typeface="Calibri" panose="020F0502020204030204" pitchFamily="34" charset="0"/>
                <a:sym typeface="Symbol" panose="05050102010706020507" pitchFamily="18" charset="2"/>
              </a:rPr>
              <a:t>1</a:t>
            </a:r>
            <a:r>
              <a:rPr lang="en-US" altLang="en-US" sz="1800" dirty="0">
                <a:latin typeface="Calibri" panose="020F0502020204030204" pitchFamily="34" charset="0"/>
                <a:cs typeface="Calibri" panose="020F0502020204030204" pitchFamily="34" charset="0"/>
                <a:sym typeface="Symbol" panose="05050102010706020507" pitchFamily="18" charset="2"/>
              </a:rPr>
              <a:t>(0.05).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Useful Observation</a:t>
            </a:r>
          </a:p>
        </p:txBody>
      </p:sp>
      <p:sp>
        <p:nvSpPr>
          <p:cNvPr id="32771" name="Content Placeholder 2"/>
          <p:cNvSpPr>
            <a:spLocks noGrp="1"/>
          </p:cNvSpPr>
          <p:nvPr>
            <p:ph idx="1"/>
          </p:nvPr>
        </p:nvSpPr>
        <p:spPr>
          <a:xfrm>
            <a:off x="685800" y="1143000"/>
            <a:ext cx="7772400" cy="4953000"/>
          </a:xfrm>
        </p:spPr>
        <p:txBody>
          <a:bodyPr/>
          <a:lstStyle/>
          <a:p>
            <a:pPr marL="0" indent="0">
              <a:buFontTx/>
              <a:buNone/>
            </a:pPr>
            <a:r>
              <a:rPr lang="en-US" altLang="en-US" dirty="0" smtClean="0"/>
              <a:t>Normal distribution function </a:t>
            </a:r>
            <a:r>
              <a:rPr lang="en-US" altLang="en-US" i="1" dirty="0" smtClean="0"/>
              <a:t>p</a:t>
            </a:r>
            <a:r>
              <a:rPr lang="en-US" altLang="en-US" dirty="0" smtClean="0"/>
              <a:t> = N(</a:t>
            </a:r>
            <a:r>
              <a:rPr lang="en-US" altLang="en-US" i="1" dirty="0" smtClean="0"/>
              <a:t>x</a:t>
            </a:r>
            <a:r>
              <a:rPr lang="en-US" altLang="en-US" dirty="0" smtClean="0"/>
              <a:t>) converts a quantile </a:t>
            </a:r>
            <a:r>
              <a:rPr lang="en-US" altLang="en-US" i="1" dirty="0" smtClean="0"/>
              <a:t>x</a:t>
            </a:r>
            <a:r>
              <a:rPr lang="en-US" altLang="en-US" dirty="0" smtClean="0"/>
              <a:t> to a probability </a:t>
            </a:r>
            <a:r>
              <a:rPr lang="en-US" altLang="en-US" i="1" dirty="0" smtClean="0"/>
              <a:t>p</a:t>
            </a:r>
            <a:r>
              <a:rPr lang="en-US" altLang="en-US" dirty="0" smtClean="0"/>
              <a:t>, e.g. 0.05 = N(</a:t>
            </a:r>
            <a:r>
              <a:rPr lang="en-US" altLang="en-US" dirty="0" smtClean="0">
                <a:latin typeface="Symbol" panose="05050102010706020507" pitchFamily="18" charset="2"/>
              </a:rPr>
              <a:t>-</a:t>
            </a:r>
            <a:r>
              <a:rPr lang="en-US" altLang="en-US" dirty="0" smtClean="0"/>
              <a:t>1.645)</a:t>
            </a:r>
          </a:p>
          <a:p>
            <a:pPr marL="0" indent="0">
              <a:buFontTx/>
              <a:buNone/>
            </a:pPr>
            <a:r>
              <a:rPr lang="en-US" altLang="en-US" dirty="0" smtClean="0"/>
              <a:t>Consider </a:t>
            </a:r>
            <a:r>
              <a:rPr lang="en-US" altLang="en-US" i="1" dirty="0" smtClean="0"/>
              <a:t>x</a:t>
            </a:r>
            <a:r>
              <a:rPr lang="en-US" altLang="en-US" dirty="0" smtClean="0"/>
              <a:t>, </a:t>
            </a:r>
            <a:r>
              <a:rPr lang="en-US" altLang="en-US" i="1" dirty="0" smtClean="0"/>
              <a:t>y</a:t>
            </a:r>
            <a:r>
              <a:rPr lang="en-US" altLang="en-US" dirty="0" smtClean="0"/>
              <a:t> </a:t>
            </a:r>
            <a:r>
              <a:rPr lang="en-US" altLang="en-US" dirty="0" smtClean="0">
                <a:sym typeface="Symbol" panose="05050102010706020507" pitchFamily="18" charset="2"/>
              </a:rPr>
              <a:t></a:t>
            </a:r>
            <a:r>
              <a:rPr lang="en-US" altLang="en-US" dirty="0" smtClean="0"/>
              <a:t>, and </a:t>
            </a:r>
            <a:r>
              <a:rPr lang="en-US" altLang="en-US" i="1" dirty="0" smtClean="0"/>
              <a:t>p</a:t>
            </a:r>
            <a:r>
              <a:rPr lang="en-US" altLang="en-US" dirty="0" smtClean="0"/>
              <a:t> = N(</a:t>
            </a:r>
            <a:r>
              <a:rPr lang="en-US" altLang="en-US" i="1" dirty="0" smtClean="0"/>
              <a:t>x</a:t>
            </a:r>
            <a:r>
              <a:rPr lang="en-US" altLang="en-US" dirty="0" smtClean="0"/>
              <a:t>) and </a:t>
            </a:r>
            <a:r>
              <a:rPr lang="en-US" altLang="en-US" i="1" dirty="0" smtClean="0"/>
              <a:t>q</a:t>
            </a:r>
            <a:r>
              <a:rPr lang="en-US" altLang="en-US" dirty="0" smtClean="0"/>
              <a:t> = N(</a:t>
            </a:r>
            <a:r>
              <a:rPr lang="en-US" altLang="en-US" i="1" dirty="0" smtClean="0"/>
              <a:t>y</a:t>
            </a:r>
            <a:r>
              <a:rPr lang="en-US" altLang="en-US" dirty="0" smtClean="0"/>
              <a:t>)</a:t>
            </a:r>
            <a:r>
              <a:rPr lang="en-US" altLang="en-US" dirty="0" smtClean="0">
                <a:sym typeface="Symbol" panose="05050102010706020507" pitchFamily="18" charset="2"/>
              </a:rPr>
              <a:t> </a:t>
            </a:r>
            <a:r>
              <a:rPr lang="en-US" altLang="en-US" dirty="0" smtClean="0"/>
              <a:t> [0, 1].  Also, consider a </a:t>
            </a:r>
            <a:r>
              <a:rPr lang="en-US" altLang="en-US" dirty="0" err="1" smtClean="0"/>
              <a:t>r.v</a:t>
            </a:r>
            <a:r>
              <a:rPr lang="en-US" altLang="en-US" dirty="0" smtClean="0"/>
              <a:t>. </a:t>
            </a:r>
            <a:r>
              <a:rPr lang="en-US" altLang="en-US" i="1" dirty="0" smtClean="0"/>
              <a:t>U</a:t>
            </a:r>
            <a:r>
              <a:rPr lang="en-US" altLang="en-US" dirty="0" smtClean="0"/>
              <a:t> = N(</a:t>
            </a:r>
            <a:r>
              <a:rPr lang="en-US" altLang="en-US" i="1" dirty="0" smtClean="0"/>
              <a:t>Z</a:t>
            </a:r>
            <a:r>
              <a:rPr lang="en-US" altLang="en-US" dirty="0" smtClean="0"/>
              <a:t>), where </a:t>
            </a:r>
            <a:r>
              <a:rPr lang="en-US" altLang="en-US" i="1" dirty="0" smtClean="0"/>
              <a:t>Z</a:t>
            </a:r>
            <a:r>
              <a:rPr lang="en-US" altLang="en-US" dirty="0" smtClean="0"/>
              <a:t> ~ N(0, 1) </a:t>
            </a:r>
          </a:p>
          <a:p>
            <a:pPr marL="0" indent="0">
              <a:buFontTx/>
              <a:buNone/>
            </a:pPr>
            <a:r>
              <a:rPr lang="en-US" altLang="en-US" dirty="0" smtClean="0"/>
              <a:t>Because </a:t>
            </a:r>
          </a:p>
          <a:p>
            <a:pPr marL="0" indent="0" algn="ctr">
              <a:buFontTx/>
              <a:buNone/>
            </a:pPr>
            <a:r>
              <a:rPr lang="en-US" altLang="en-US" dirty="0" err="1" smtClean="0"/>
              <a:t>Prob</a:t>
            </a:r>
            <a:r>
              <a:rPr lang="en-US" altLang="en-US" dirty="0" smtClean="0"/>
              <a:t>(Z </a:t>
            </a:r>
            <a:r>
              <a:rPr lang="en-US" altLang="en-US" dirty="0" smtClean="0">
                <a:sym typeface="Symbol" panose="05050102010706020507" pitchFamily="18" charset="2"/>
              </a:rPr>
              <a:t> </a:t>
            </a:r>
            <a:r>
              <a:rPr lang="en-US" altLang="en-US" dirty="0" smtClean="0"/>
              <a:t>[</a:t>
            </a:r>
            <a:r>
              <a:rPr lang="en-US" altLang="en-US" i="1" dirty="0" smtClean="0"/>
              <a:t>x</a:t>
            </a:r>
            <a:r>
              <a:rPr lang="en-US" altLang="en-US" dirty="0" smtClean="0"/>
              <a:t>, </a:t>
            </a:r>
            <a:r>
              <a:rPr lang="en-US" altLang="en-US" i="1" dirty="0" smtClean="0"/>
              <a:t>y</a:t>
            </a:r>
            <a:r>
              <a:rPr lang="en-US" altLang="en-US" dirty="0" smtClean="0"/>
              <a:t>]) = N(</a:t>
            </a:r>
            <a:r>
              <a:rPr lang="en-US" altLang="en-US" i="1" dirty="0" smtClean="0"/>
              <a:t>y</a:t>
            </a:r>
            <a:r>
              <a:rPr lang="en-US" altLang="en-US" dirty="0" smtClean="0"/>
              <a:t>) – N(</a:t>
            </a:r>
            <a:r>
              <a:rPr lang="en-US" altLang="en-US" i="1" dirty="0" smtClean="0"/>
              <a:t>x</a:t>
            </a:r>
            <a:r>
              <a:rPr lang="en-US" altLang="en-US" dirty="0" smtClean="0"/>
              <a:t>), </a:t>
            </a:r>
          </a:p>
          <a:p>
            <a:pPr marL="0" indent="0">
              <a:buFontTx/>
              <a:buNone/>
            </a:pPr>
            <a:r>
              <a:rPr lang="en-US" altLang="en-US" dirty="0" smtClean="0"/>
              <a:t>it must be that </a:t>
            </a:r>
          </a:p>
          <a:p>
            <a:pPr marL="0" indent="0" algn="ctr">
              <a:buFontTx/>
              <a:buNone/>
            </a:pPr>
            <a:r>
              <a:rPr lang="en-US" altLang="en-US" dirty="0" err="1" smtClean="0"/>
              <a:t>Prob</a:t>
            </a:r>
            <a:r>
              <a:rPr lang="en-US" altLang="en-US" dirty="0" smtClean="0"/>
              <a:t>(</a:t>
            </a:r>
            <a:r>
              <a:rPr lang="en-US" altLang="en-US" i="1" dirty="0" smtClean="0"/>
              <a:t>U</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p</a:t>
            </a:r>
            <a:r>
              <a:rPr lang="en-US" altLang="en-US" dirty="0" smtClean="0"/>
              <a:t>, </a:t>
            </a:r>
            <a:r>
              <a:rPr lang="en-US" altLang="en-US" i="1" dirty="0" smtClean="0"/>
              <a:t>q</a:t>
            </a:r>
            <a:r>
              <a:rPr lang="en-US" altLang="en-US" dirty="0" smtClean="0"/>
              <a:t>]) = </a:t>
            </a:r>
            <a:r>
              <a:rPr lang="en-US" altLang="en-US" i="1" dirty="0" smtClean="0"/>
              <a:t>q</a:t>
            </a:r>
            <a:r>
              <a:rPr lang="en-US" altLang="en-US" dirty="0" smtClean="0"/>
              <a:t> – </a:t>
            </a:r>
            <a:r>
              <a:rPr lang="en-US" altLang="en-US" i="1" dirty="0" smtClean="0"/>
              <a:t>p</a:t>
            </a:r>
            <a:r>
              <a:rPr lang="en-US" altLang="en-US" dirty="0" smtClean="0"/>
              <a:t>.  </a:t>
            </a:r>
          </a:p>
          <a:p>
            <a:pPr marL="0" indent="0">
              <a:buFontTx/>
              <a:buNone/>
            </a:pPr>
            <a:r>
              <a:rPr lang="en-US" altLang="en-US" dirty="0" smtClean="0"/>
              <a:t>That is, the probability that </a:t>
            </a:r>
            <a:r>
              <a:rPr lang="en-US" altLang="en-US" i="1" dirty="0" smtClean="0"/>
              <a:t>U</a:t>
            </a:r>
            <a:r>
              <a:rPr lang="en-US" altLang="en-US" dirty="0" smtClean="0"/>
              <a:t> is in an interval [</a:t>
            </a:r>
            <a:r>
              <a:rPr lang="en-US" altLang="en-US" i="1" dirty="0" smtClean="0"/>
              <a:t>p</a:t>
            </a:r>
            <a:r>
              <a:rPr lang="en-US" altLang="en-US" dirty="0" smtClean="0"/>
              <a:t>, </a:t>
            </a:r>
            <a:r>
              <a:rPr lang="en-US" altLang="en-US" i="1" dirty="0" smtClean="0"/>
              <a:t>q</a:t>
            </a:r>
            <a:r>
              <a:rPr lang="en-US" altLang="en-US" dirty="0" smtClean="0"/>
              <a:t>] is just the length of the interval </a:t>
            </a:r>
            <a:r>
              <a:rPr lang="en-US" altLang="en-US" i="1" dirty="0" smtClean="0"/>
              <a:t>q</a:t>
            </a:r>
            <a:r>
              <a:rPr lang="en-US" altLang="en-US" dirty="0" smtClean="0"/>
              <a:t> – </a:t>
            </a:r>
            <a:r>
              <a:rPr lang="en-US" altLang="en-US" i="1" dirty="0" smtClean="0"/>
              <a:t>p</a:t>
            </a:r>
            <a:r>
              <a:rPr lang="en-US" altLang="en-US" dirty="0" smtClean="0"/>
              <a:t>.  Thus, the </a:t>
            </a:r>
            <a:r>
              <a:rPr lang="en-US" altLang="en-US" dirty="0" err="1" smtClean="0"/>
              <a:t>r.v</a:t>
            </a:r>
            <a:r>
              <a:rPr lang="en-US" altLang="en-US" dirty="0" smtClean="0"/>
              <a:t>. </a:t>
            </a:r>
            <a:r>
              <a:rPr lang="en-US" altLang="en-US" i="1" dirty="0" smtClean="0"/>
              <a:t>U</a:t>
            </a:r>
            <a:r>
              <a:rPr lang="en-US" altLang="en-US" dirty="0" smtClean="0"/>
              <a:t> = N(</a:t>
            </a:r>
            <a:r>
              <a:rPr lang="en-US" altLang="en-US" i="1" dirty="0" smtClean="0"/>
              <a:t>Z</a:t>
            </a:r>
            <a:r>
              <a:rPr lang="en-US" altLang="en-US" dirty="0" smtClean="0"/>
              <a:t>) is uniformly distributed on the interval [0, 1]</a:t>
            </a:r>
          </a:p>
        </p:txBody>
      </p:sp>
      <p:sp>
        <p:nvSpPr>
          <p:cNvPr id="327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Useful Observation</a:t>
            </a:r>
          </a:p>
        </p:txBody>
      </p:sp>
      <p:sp>
        <p:nvSpPr>
          <p:cNvPr id="34819" name="Content Placeholder 2"/>
          <p:cNvSpPr>
            <a:spLocks noGrp="1"/>
          </p:cNvSpPr>
          <p:nvPr>
            <p:ph idx="1"/>
          </p:nvPr>
        </p:nvSpPr>
        <p:spPr>
          <a:xfrm>
            <a:off x="685800" y="1143000"/>
            <a:ext cx="8001000" cy="4953000"/>
          </a:xfrm>
        </p:spPr>
        <p:txBody>
          <a:bodyPr/>
          <a:lstStyle/>
          <a:p>
            <a:pPr marL="0" indent="0">
              <a:buFontTx/>
              <a:buNone/>
            </a:pPr>
            <a:r>
              <a:rPr lang="en-US" altLang="en-US" dirty="0" smtClean="0"/>
              <a:t>The transformation </a:t>
            </a:r>
          </a:p>
          <a:p>
            <a:pPr marL="0" indent="0" algn="ctr">
              <a:buFontTx/>
              <a:buNone/>
            </a:pPr>
            <a:r>
              <a:rPr lang="en-US" altLang="en-US" i="1" dirty="0" smtClean="0"/>
              <a:t>U</a:t>
            </a:r>
            <a:r>
              <a:rPr lang="en-US" altLang="en-US" dirty="0" smtClean="0"/>
              <a:t> = N(</a:t>
            </a:r>
            <a:r>
              <a:rPr lang="en-US" altLang="en-US" i="1" dirty="0" smtClean="0"/>
              <a:t>Z</a:t>
            </a:r>
            <a:r>
              <a:rPr lang="en-US" altLang="en-US" dirty="0" smtClean="0"/>
              <a:t>) </a:t>
            </a:r>
          </a:p>
          <a:p>
            <a:pPr marL="0" indent="0">
              <a:buFontTx/>
              <a:buNone/>
            </a:pPr>
            <a:r>
              <a:rPr lang="en-US" altLang="en-US" dirty="0" smtClean="0"/>
              <a:t>converts Normal </a:t>
            </a:r>
            <a:r>
              <a:rPr lang="en-US" altLang="en-US" dirty="0" err="1" smtClean="0"/>
              <a:t>r.v</a:t>
            </a:r>
            <a:r>
              <a:rPr lang="en-US" altLang="en-US" dirty="0" smtClean="0"/>
              <a:t>. </a:t>
            </a:r>
            <a:r>
              <a:rPr lang="en-US" altLang="en-US" i="1" dirty="0" smtClean="0"/>
              <a:t>Z</a:t>
            </a:r>
            <a:r>
              <a:rPr lang="en-US" altLang="en-US" dirty="0" smtClean="0"/>
              <a:t> to a uniform </a:t>
            </a:r>
            <a:r>
              <a:rPr lang="en-US" altLang="en-US" dirty="0" err="1" smtClean="0"/>
              <a:t>r.v</a:t>
            </a:r>
            <a:r>
              <a:rPr lang="en-US" altLang="en-US" dirty="0" smtClean="0"/>
              <a:t>. </a:t>
            </a:r>
            <a:r>
              <a:rPr lang="en-US" altLang="en-US" i="1" dirty="0" smtClean="0"/>
              <a:t>U</a:t>
            </a:r>
            <a:r>
              <a:rPr lang="en-US" altLang="en-US" dirty="0" smtClean="0"/>
              <a:t>. The transformation </a:t>
            </a:r>
          </a:p>
          <a:p>
            <a:pPr marL="0" indent="0" algn="ctr">
              <a:buFontTx/>
              <a:buNone/>
            </a:pPr>
            <a:r>
              <a:rPr lang="en-US" altLang="en-US" i="1" dirty="0" smtClean="0"/>
              <a:t>Z</a:t>
            </a:r>
            <a:r>
              <a:rPr lang="en-US" altLang="en-US" dirty="0" smtClean="0"/>
              <a:t> = N</a:t>
            </a:r>
            <a:r>
              <a:rPr lang="en-US" altLang="en-US" baseline="30000" dirty="0" smtClean="0">
                <a:latin typeface="Symbol" panose="05050102010706020507" pitchFamily="18" charset="2"/>
              </a:rPr>
              <a:t>-</a:t>
            </a:r>
            <a:r>
              <a:rPr lang="en-US" altLang="en-US" baseline="30000" dirty="0" smtClean="0"/>
              <a:t>1</a:t>
            </a:r>
            <a:r>
              <a:rPr lang="en-US" altLang="en-US" dirty="0" smtClean="0"/>
              <a:t>(</a:t>
            </a:r>
            <a:r>
              <a:rPr lang="en-US" altLang="en-US" i="1" dirty="0" smtClean="0"/>
              <a:t>U</a:t>
            </a:r>
            <a:r>
              <a:rPr lang="en-US" altLang="en-US" dirty="0" smtClean="0"/>
              <a:t>) </a:t>
            </a:r>
          </a:p>
          <a:p>
            <a:pPr marL="0" indent="0">
              <a:buFontTx/>
              <a:buNone/>
            </a:pPr>
            <a:r>
              <a:rPr lang="en-US" altLang="en-US" dirty="0" smtClean="0"/>
              <a:t>converts a uniform </a:t>
            </a:r>
            <a:r>
              <a:rPr lang="en-US" altLang="en-US" dirty="0" err="1" smtClean="0"/>
              <a:t>r.v</a:t>
            </a:r>
            <a:r>
              <a:rPr lang="en-US" altLang="en-US" dirty="0" smtClean="0"/>
              <a:t>. </a:t>
            </a:r>
            <a:r>
              <a:rPr lang="en-US" altLang="en-US" i="1" dirty="0" smtClean="0"/>
              <a:t>U</a:t>
            </a:r>
            <a:r>
              <a:rPr lang="en-US" altLang="en-US" dirty="0" smtClean="0"/>
              <a:t> to a Normal </a:t>
            </a:r>
            <a:r>
              <a:rPr lang="en-US" altLang="en-US" dirty="0" err="1" smtClean="0"/>
              <a:t>r.v</a:t>
            </a:r>
            <a:r>
              <a:rPr lang="en-US" altLang="en-US" dirty="0" smtClean="0"/>
              <a:t>. Z</a:t>
            </a:r>
          </a:p>
          <a:p>
            <a:pPr marL="0" indent="0">
              <a:buFontTx/>
              <a:buNone/>
            </a:pPr>
            <a:r>
              <a:rPr lang="en-US" altLang="en-US" dirty="0" smtClean="0"/>
              <a:t>This is true for any distribution function </a:t>
            </a:r>
            <a:r>
              <a:rPr lang="en-US" altLang="en-US" i="1" dirty="0" smtClean="0"/>
              <a:t>F</a:t>
            </a:r>
            <a:r>
              <a:rPr lang="en-US" altLang="en-US" dirty="0" smtClean="0"/>
              <a:t>: The transformation </a:t>
            </a:r>
          </a:p>
          <a:p>
            <a:pPr marL="0" indent="0" algn="ctr">
              <a:buFontTx/>
              <a:buNone/>
            </a:pPr>
            <a:r>
              <a:rPr lang="en-US" altLang="en-US" i="1" dirty="0" smtClean="0"/>
              <a:t>U</a:t>
            </a:r>
            <a:r>
              <a:rPr lang="en-US" altLang="en-US" dirty="0" smtClean="0"/>
              <a:t> = </a:t>
            </a:r>
            <a:r>
              <a:rPr lang="en-US" altLang="en-US" i="1" dirty="0" smtClean="0"/>
              <a:t>F</a:t>
            </a:r>
            <a:r>
              <a:rPr lang="en-US" altLang="en-US" dirty="0" smtClean="0"/>
              <a:t>(</a:t>
            </a:r>
            <a:r>
              <a:rPr lang="en-US" altLang="en-US" i="1" dirty="0" smtClean="0"/>
              <a:t>X</a:t>
            </a:r>
            <a:r>
              <a:rPr lang="en-US" altLang="en-US" dirty="0" smtClean="0"/>
              <a:t>) </a:t>
            </a:r>
          </a:p>
          <a:p>
            <a:pPr marL="0" indent="0">
              <a:buFontTx/>
              <a:buNone/>
            </a:pPr>
            <a:r>
              <a:rPr lang="en-US" altLang="en-US" dirty="0" smtClean="0"/>
              <a:t>converts </a:t>
            </a:r>
            <a:r>
              <a:rPr lang="en-US" altLang="en-US" dirty="0" err="1" smtClean="0"/>
              <a:t>r.v</a:t>
            </a:r>
            <a:r>
              <a:rPr lang="en-US" altLang="en-US" dirty="0" smtClean="0"/>
              <a:t>. </a:t>
            </a:r>
            <a:r>
              <a:rPr lang="en-US" altLang="en-US" i="1" dirty="0" smtClean="0"/>
              <a:t>X</a:t>
            </a:r>
            <a:r>
              <a:rPr lang="en-US" altLang="en-US" dirty="0" smtClean="0"/>
              <a:t> to a uniform </a:t>
            </a:r>
            <a:r>
              <a:rPr lang="en-US" altLang="en-US" dirty="0" err="1" smtClean="0"/>
              <a:t>r.v</a:t>
            </a:r>
            <a:r>
              <a:rPr lang="en-US" altLang="en-US" dirty="0" smtClean="0"/>
              <a:t>. </a:t>
            </a:r>
            <a:r>
              <a:rPr lang="en-US" altLang="en-US" i="1" dirty="0" smtClean="0"/>
              <a:t>U</a:t>
            </a:r>
            <a:r>
              <a:rPr lang="en-US" altLang="en-US" dirty="0" smtClean="0"/>
              <a:t>. The transformation </a:t>
            </a:r>
          </a:p>
          <a:p>
            <a:pPr marL="0" indent="0" algn="ctr">
              <a:buFontTx/>
              <a:buNone/>
            </a:pPr>
            <a:r>
              <a:rPr lang="en-US" altLang="en-US" i="1" dirty="0" smtClean="0"/>
              <a:t>X</a:t>
            </a:r>
            <a:r>
              <a:rPr lang="en-US" altLang="en-US" dirty="0" smtClean="0"/>
              <a:t> = </a:t>
            </a:r>
            <a:r>
              <a:rPr lang="en-US" altLang="en-US" i="1" dirty="0" smtClean="0"/>
              <a:t>F</a:t>
            </a:r>
            <a:r>
              <a:rPr lang="en-US" altLang="en-US" baseline="30000" dirty="0" smtClean="0">
                <a:latin typeface="Symbol" panose="05050102010706020507" pitchFamily="18" charset="2"/>
              </a:rPr>
              <a:t>-</a:t>
            </a:r>
            <a:r>
              <a:rPr lang="en-US" altLang="en-US" baseline="30000" dirty="0" smtClean="0"/>
              <a:t>1 </a:t>
            </a:r>
            <a:r>
              <a:rPr lang="en-US" altLang="en-US" dirty="0" smtClean="0"/>
              <a:t>(</a:t>
            </a:r>
            <a:r>
              <a:rPr lang="en-US" altLang="en-US" i="1" dirty="0" smtClean="0"/>
              <a:t>U</a:t>
            </a:r>
            <a:r>
              <a:rPr lang="en-US" altLang="en-US" dirty="0" smtClean="0"/>
              <a:t>) </a:t>
            </a:r>
          </a:p>
          <a:p>
            <a:pPr marL="0" indent="0">
              <a:buFontTx/>
              <a:buNone/>
            </a:pPr>
            <a:r>
              <a:rPr lang="en-US" altLang="en-US" dirty="0" smtClean="0"/>
              <a:t>converts a uniform </a:t>
            </a:r>
            <a:r>
              <a:rPr lang="en-US" altLang="en-US" dirty="0" err="1" smtClean="0"/>
              <a:t>r.v</a:t>
            </a:r>
            <a:r>
              <a:rPr lang="en-US" altLang="en-US" dirty="0" smtClean="0"/>
              <a:t>. </a:t>
            </a:r>
            <a:r>
              <a:rPr lang="en-US" altLang="en-US" i="1" dirty="0" smtClean="0"/>
              <a:t>U</a:t>
            </a:r>
            <a:r>
              <a:rPr lang="en-US" altLang="en-US" dirty="0" smtClean="0"/>
              <a:t> to an </a:t>
            </a:r>
            <a:r>
              <a:rPr lang="en-US" altLang="en-US" dirty="0" err="1" smtClean="0"/>
              <a:t>r.v</a:t>
            </a:r>
            <a:r>
              <a:rPr lang="en-US" altLang="en-US" dirty="0" smtClean="0"/>
              <a:t>. with the given distribution </a:t>
            </a:r>
            <a:r>
              <a:rPr lang="en-US" altLang="en-US" dirty="0" smtClean="0"/>
              <a:t>function </a:t>
            </a:r>
            <a:r>
              <a:rPr lang="en-US" altLang="en-US" i="1" dirty="0" smtClean="0"/>
              <a:t>F</a:t>
            </a:r>
            <a:endParaRPr lang="en-US" altLang="en-US" i="1" dirty="0" smtClean="0"/>
          </a:p>
          <a:p>
            <a:pPr marL="0" indent="0">
              <a:buFontTx/>
              <a:buNone/>
            </a:pPr>
            <a:endParaRPr lang="en-US" altLang="en-US" dirty="0" smtClean="0"/>
          </a:p>
          <a:p>
            <a:pPr marL="0" indent="0">
              <a:buFontTx/>
              <a:buNone/>
            </a:pPr>
            <a:endParaRPr lang="en-US" altLang="en-US" dirty="0" smtClean="0"/>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924800" cy="609600"/>
          </a:xfrm>
        </p:spPr>
        <p:txBody>
          <a:bodyPr/>
          <a:lstStyle/>
          <a:p>
            <a:r>
              <a:rPr lang="en-US" altLang="en-US" smtClean="0"/>
              <a:t>Example</a:t>
            </a:r>
          </a:p>
        </p:txBody>
      </p:sp>
      <p:sp>
        <p:nvSpPr>
          <p:cNvPr id="36867" name="Rectangle 3"/>
          <p:cNvSpPr>
            <a:spLocks noGrp="1" noChangeArrowheads="1"/>
          </p:cNvSpPr>
          <p:nvPr>
            <p:ph type="body" idx="1"/>
          </p:nvPr>
        </p:nvSpPr>
        <p:spPr>
          <a:xfrm>
            <a:off x="685800" y="838200"/>
            <a:ext cx="7772400" cy="5029200"/>
          </a:xfrm>
        </p:spPr>
        <p:txBody>
          <a:bodyPr/>
          <a:lstStyle/>
          <a:p>
            <a:pPr marL="0" indent="0">
              <a:buFontTx/>
              <a:buNone/>
            </a:pPr>
            <a:r>
              <a:rPr lang="en-US" altLang="en-US" smtClean="0"/>
              <a:t>Simulate realizations of Normal r.v.’s </a:t>
            </a:r>
            <a:r>
              <a:rPr lang="en-US" altLang="en-US" i="1" smtClean="0"/>
              <a:t>Z</a:t>
            </a:r>
            <a:r>
              <a:rPr lang="en-US" altLang="en-US" i="1" baseline="-25000" smtClean="0"/>
              <a:t>i</a:t>
            </a:r>
            <a:r>
              <a:rPr lang="en-US" altLang="en-US" smtClean="0"/>
              <a:t> and </a:t>
            </a:r>
            <a:r>
              <a:rPr lang="en-US" altLang="en-US" i="1" smtClean="0"/>
              <a:t>Z</a:t>
            </a:r>
            <a:r>
              <a:rPr lang="en-US" altLang="en-US" i="1" baseline="-25000" smtClean="0"/>
              <a:t>j</a:t>
            </a:r>
            <a:r>
              <a:rPr lang="en-US" altLang="en-US" smtClean="0"/>
              <a:t>, for example </a:t>
            </a:r>
            <a:r>
              <a:rPr lang="en-US" altLang="en-US" i="1" smtClean="0"/>
              <a:t>z</a:t>
            </a:r>
            <a:r>
              <a:rPr lang="en-US" altLang="en-US" i="1" baseline="-25000" smtClean="0"/>
              <a:t>i</a:t>
            </a:r>
            <a:r>
              <a:rPr lang="en-US" altLang="en-US" smtClean="0"/>
              <a:t> = </a:t>
            </a:r>
            <a:r>
              <a:rPr lang="en-US" altLang="en-US" smtClean="0">
                <a:latin typeface="Symbol" panose="05050102010706020507" pitchFamily="18" charset="2"/>
              </a:rPr>
              <a:t>-</a:t>
            </a:r>
            <a:r>
              <a:rPr lang="en-US" altLang="en-US" smtClean="0"/>
              <a:t>1.82 and </a:t>
            </a:r>
            <a:r>
              <a:rPr lang="en-US" altLang="en-US" i="1" smtClean="0"/>
              <a:t>z</a:t>
            </a:r>
            <a:r>
              <a:rPr lang="en-US" altLang="en-US" i="1" baseline="-25000" smtClean="0"/>
              <a:t>j </a:t>
            </a:r>
            <a:r>
              <a:rPr lang="en-US" altLang="en-US" smtClean="0"/>
              <a:t>= 0.37</a:t>
            </a:r>
          </a:p>
          <a:p>
            <a:pPr marL="0" indent="0">
              <a:spcBef>
                <a:spcPts val="600"/>
              </a:spcBef>
              <a:buFontTx/>
              <a:buNone/>
            </a:pPr>
            <a:r>
              <a:rPr lang="en-US" altLang="en-US" smtClean="0"/>
              <a:t>The two random variables defined by </a:t>
            </a:r>
          </a:p>
          <a:p>
            <a:pPr marL="0" indent="0">
              <a:buFontTx/>
              <a:buNone/>
            </a:pPr>
            <a:r>
              <a:rPr lang="en-US" altLang="en-US" i="1" smtClean="0"/>
              <a:t>		U</a:t>
            </a:r>
            <a:r>
              <a:rPr lang="en-US" altLang="en-US" i="1" baseline="-25000" smtClean="0"/>
              <a:t>i</a:t>
            </a:r>
            <a:r>
              <a:rPr lang="en-US" altLang="en-US" smtClean="0"/>
              <a:t>  </a:t>
            </a:r>
            <a:r>
              <a:rPr lang="en-US" altLang="en-US" smtClean="0">
                <a:sym typeface="Symbol" panose="05050102010706020507" pitchFamily="18" charset="2"/>
              </a:rPr>
              <a:t>= N(</a:t>
            </a:r>
            <a:r>
              <a:rPr lang="en-US" altLang="en-US" i="1" smtClean="0">
                <a:sym typeface="Symbol" panose="05050102010706020507" pitchFamily="18" charset="2"/>
              </a:rPr>
              <a:t>Z</a:t>
            </a:r>
            <a:r>
              <a:rPr lang="en-US" altLang="en-US" i="1" baseline="-25000" smtClean="0">
                <a:sym typeface="Symbol" panose="05050102010706020507" pitchFamily="18" charset="2"/>
              </a:rPr>
              <a:t>i</a:t>
            </a:r>
            <a:r>
              <a:rPr lang="en-US" altLang="en-US" smtClean="0">
                <a:sym typeface="Symbol" panose="05050102010706020507" pitchFamily="18" charset="2"/>
              </a:rPr>
              <a:t>) = N(</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1.82) = 0.03438,</a:t>
            </a:r>
          </a:p>
          <a:p>
            <a:pPr marL="0" indent="0">
              <a:buFontTx/>
              <a:buNone/>
            </a:pPr>
            <a:r>
              <a:rPr lang="en-US" altLang="en-US" i="1" smtClean="0"/>
              <a:t>		U</a:t>
            </a:r>
            <a:r>
              <a:rPr lang="en-US" altLang="en-US" i="1" baseline="-25000" smtClean="0"/>
              <a:t>j</a:t>
            </a:r>
            <a:r>
              <a:rPr lang="en-US" altLang="en-US" smtClean="0"/>
              <a:t>  </a:t>
            </a:r>
            <a:r>
              <a:rPr lang="en-US" altLang="en-US" smtClean="0">
                <a:sym typeface="Symbol" panose="05050102010706020507" pitchFamily="18" charset="2"/>
              </a:rPr>
              <a:t>= N(</a:t>
            </a:r>
            <a:r>
              <a:rPr lang="en-US" altLang="en-US" i="1" smtClean="0">
                <a:sym typeface="Symbol" panose="05050102010706020507" pitchFamily="18" charset="2"/>
              </a:rPr>
              <a:t>z</a:t>
            </a:r>
            <a:r>
              <a:rPr lang="en-US" altLang="en-US" i="1" baseline="-25000" smtClean="0">
                <a:sym typeface="Symbol" panose="05050102010706020507" pitchFamily="18" charset="2"/>
              </a:rPr>
              <a:t>j</a:t>
            </a:r>
            <a:r>
              <a:rPr lang="en-US" altLang="en-US" smtClean="0">
                <a:sym typeface="Symbol" panose="05050102010706020507" pitchFamily="18" charset="2"/>
              </a:rPr>
              <a:t>) = N(</a:t>
            </a:r>
            <a:r>
              <a:rPr lang="en-US" altLang="en-US" smtClean="0">
                <a:latin typeface="Symbol" panose="05050102010706020507" pitchFamily="18" charset="2"/>
                <a:sym typeface="Symbol" panose="05050102010706020507" pitchFamily="18" charset="2"/>
              </a:rPr>
              <a:t>0.37</a:t>
            </a:r>
            <a:r>
              <a:rPr lang="en-US" altLang="en-US" smtClean="0">
                <a:sym typeface="Symbol" panose="05050102010706020507" pitchFamily="18" charset="2"/>
              </a:rPr>
              <a:t>) = 0.64431</a:t>
            </a:r>
          </a:p>
          <a:p>
            <a:pPr marL="0" indent="0">
              <a:buFontTx/>
              <a:buNone/>
            </a:pPr>
            <a:r>
              <a:rPr lang="en-US" altLang="en-US" smtClean="0">
                <a:sym typeface="Symbol" panose="05050102010706020507" pitchFamily="18" charset="2"/>
              </a:rPr>
              <a:t>are uniformly distribued on [0, 1]</a:t>
            </a:r>
          </a:p>
          <a:p>
            <a:pPr marL="0" indent="0">
              <a:buFontTx/>
              <a:buNone/>
            </a:pPr>
            <a:r>
              <a:rPr lang="en-US" altLang="en-US" smtClean="0">
                <a:sym typeface="Symbol" panose="05050102010706020507" pitchFamily="18" charset="2"/>
              </a:rPr>
              <a:t>Going the other way, </a:t>
            </a:r>
          </a:p>
          <a:p>
            <a:pPr marL="0" indent="0">
              <a:buFontTx/>
              <a:buNone/>
            </a:pPr>
            <a:r>
              <a:rPr lang="en-US" altLang="en-US" i="1" smtClean="0">
                <a:latin typeface="Symbol" panose="05050102010706020507" pitchFamily="18" charset="2"/>
                <a:sym typeface="Symbol" panose="05050102010706020507" pitchFamily="18" charset="2"/>
              </a:rPr>
              <a:t>		</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1.82 = N</a:t>
            </a:r>
            <a:r>
              <a:rPr lang="en-US" altLang="en-US" baseline="30000" smtClean="0">
                <a:latin typeface="Symbol" panose="05050102010706020507" pitchFamily="18" charset="2"/>
                <a:sym typeface="Symbol" panose="05050102010706020507" pitchFamily="18" charset="2"/>
              </a:rPr>
              <a:t>-</a:t>
            </a:r>
            <a:r>
              <a:rPr lang="en-US" altLang="en-US" baseline="30000" smtClean="0">
                <a:sym typeface="Symbol" panose="05050102010706020507" pitchFamily="18" charset="2"/>
              </a:rPr>
              <a:t>1</a:t>
            </a:r>
            <a:r>
              <a:rPr lang="en-US" altLang="en-US" smtClean="0">
                <a:sym typeface="Symbol" panose="05050102010706020507" pitchFamily="18" charset="2"/>
              </a:rPr>
              <a:t>(0.03438),</a:t>
            </a:r>
          </a:p>
          <a:p>
            <a:pPr marL="0" indent="0">
              <a:buFontTx/>
              <a:buNone/>
            </a:pPr>
            <a:r>
              <a:rPr lang="en-US" altLang="en-US" i="1" smtClean="0"/>
              <a:t>		  </a:t>
            </a:r>
            <a:r>
              <a:rPr lang="en-US" altLang="en-US" smtClean="0">
                <a:latin typeface="Symbol" panose="05050102010706020507" pitchFamily="18" charset="2"/>
                <a:sym typeface="Symbol" panose="05050102010706020507" pitchFamily="18" charset="2"/>
              </a:rPr>
              <a:t>0.37</a:t>
            </a:r>
            <a:r>
              <a:rPr lang="en-US" altLang="en-US" smtClean="0">
                <a:sym typeface="Symbol" panose="05050102010706020507" pitchFamily="18" charset="2"/>
              </a:rPr>
              <a:t> = N</a:t>
            </a:r>
            <a:r>
              <a:rPr lang="en-US" altLang="en-US" baseline="30000" smtClean="0">
                <a:latin typeface="Symbol" panose="05050102010706020507" pitchFamily="18" charset="2"/>
                <a:sym typeface="Symbol" panose="05050102010706020507" pitchFamily="18" charset="2"/>
              </a:rPr>
              <a:t>-</a:t>
            </a:r>
            <a:r>
              <a:rPr lang="en-US" altLang="en-US" baseline="30000" smtClean="0">
                <a:sym typeface="Symbol" panose="05050102010706020507" pitchFamily="18" charset="2"/>
              </a:rPr>
              <a:t>1</a:t>
            </a:r>
            <a:r>
              <a:rPr lang="en-US" altLang="en-US" smtClean="0">
                <a:sym typeface="Symbol" panose="05050102010706020507" pitchFamily="18" charset="2"/>
              </a:rPr>
              <a:t>(0.64431)</a:t>
            </a:r>
          </a:p>
          <a:p>
            <a:pPr marL="0" indent="0">
              <a:buFontTx/>
              <a:buNone/>
            </a:pPr>
            <a:r>
              <a:rPr lang="en-US" altLang="en-US" smtClean="0">
                <a:sym typeface="Symbol" panose="05050102010706020507" pitchFamily="18" charset="2"/>
              </a:rPr>
              <a:t>are Normal r.v.’s</a:t>
            </a:r>
          </a:p>
          <a:p>
            <a:pPr marL="0" indent="0">
              <a:buFontTx/>
              <a:buNone/>
            </a:pPr>
            <a:endParaRPr lang="en-US" altLang="en-US" smtClean="0">
              <a:sym typeface="Symbol" panose="05050102010706020507" pitchFamily="18" charset="2"/>
            </a:endParaRPr>
          </a:p>
        </p:txBody>
      </p:sp>
      <p:sp>
        <p:nvSpPr>
          <p:cNvPr id="36868" name="Line 4"/>
          <p:cNvSpPr>
            <a:spLocks noChangeShapeType="1"/>
          </p:cNvSpPr>
          <p:nvPr/>
        </p:nvSpPr>
        <p:spPr bwMode="auto">
          <a:xfrm flipV="1">
            <a:off x="2514600" y="5181600"/>
            <a:ext cx="0" cy="838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81000"/>
            <a:ext cx="7924800" cy="609600"/>
          </a:xfrm>
        </p:spPr>
        <p:txBody>
          <a:bodyPr/>
          <a:lstStyle/>
          <a:p>
            <a:r>
              <a:rPr lang="en-US" altLang="en-US" smtClean="0"/>
              <a:t>Incorporate Correlation</a:t>
            </a:r>
          </a:p>
        </p:txBody>
      </p:sp>
      <p:sp>
        <p:nvSpPr>
          <p:cNvPr id="38915" name="Rectangle 3"/>
          <p:cNvSpPr>
            <a:spLocks noGrp="1" noChangeArrowheads="1"/>
          </p:cNvSpPr>
          <p:nvPr>
            <p:ph type="body" idx="1"/>
          </p:nvPr>
        </p:nvSpPr>
        <p:spPr>
          <a:xfrm>
            <a:off x="685800" y="1143000"/>
            <a:ext cx="7772400" cy="4724400"/>
          </a:xfrm>
        </p:spPr>
        <p:txBody>
          <a:bodyPr/>
          <a:lstStyle/>
          <a:p>
            <a:r>
              <a:rPr lang="en-US" altLang="en-US" dirty="0" smtClean="0"/>
              <a:t>The two normal </a:t>
            </a:r>
            <a:r>
              <a:rPr lang="en-US" altLang="en-US" dirty="0" err="1" smtClean="0"/>
              <a:t>r.v.’s</a:t>
            </a:r>
            <a:r>
              <a:rPr lang="en-US" altLang="en-US" dirty="0" smtClean="0"/>
              <a:t> </a:t>
            </a:r>
            <a:r>
              <a:rPr lang="en-US" altLang="en-US" i="1" dirty="0" smtClean="0"/>
              <a:t>Z</a:t>
            </a:r>
            <a:r>
              <a:rPr lang="en-US" altLang="en-US" i="1" baseline="-25000" dirty="0" smtClean="0"/>
              <a:t>i</a:t>
            </a:r>
            <a:r>
              <a:rPr lang="en-US" altLang="en-US" dirty="0" smtClean="0"/>
              <a:t> and </a:t>
            </a:r>
            <a:r>
              <a:rPr lang="en-US" altLang="en-US" i="1" dirty="0" err="1" smtClean="0"/>
              <a:t>Z</a:t>
            </a:r>
            <a:r>
              <a:rPr lang="en-US" altLang="en-US" i="1" baseline="-25000" dirty="0" err="1" smtClean="0"/>
              <a:t>j</a:t>
            </a:r>
            <a:r>
              <a:rPr lang="en-US" altLang="en-US" dirty="0" smtClean="0"/>
              <a:t> can be correlated</a:t>
            </a:r>
          </a:p>
          <a:p>
            <a:r>
              <a:rPr lang="en-US" altLang="en-US" dirty="0" smtClean="0"/>
              <a:t>If </a:t>
            </a:r>
            <a:r>
              <a:rPr lang="en-US" altLang="en-US" dirty="0" smtClean="0"/>
              <a:t>we have two names </a:t>
            </a:r>
            <a:r>
              <a:rPr lang="en-US" altLang="en-US" i="1" dirty="0" err="1" smtClean="0"/>
              <a:t>i</a:t>
            </a:r>
            <a:r>
              <a:rPr lang="en-US" altLang="en-US" dirty="0" smtClean="0"/>
              <a:t> and </a:t>
            </a:r>
            <a:r>
              <a:rPr lang="en-US" altLang="en-US" i="1" dirty="0" smtClean="0"/>
              <a:t>j</a:t>
            </a:r>
            <a:r>
              <a:rPr lang="en-US" altLang="en-US" dirty="0" smtClean="0"/>
              <a:t> with default probabilities </a:t>
            </a:r>
            <a:r>
              <a:rPr lang="en-US" altLang="en-US" i="1" dirty="0" smtClean="0"/>
              <a:t>p</a:t>
            </a:r>
            <a:r>
              <a:rPr lang="en-US" altLang="en-US" i="1" baseline="-25000" dirty="0" smtClean="0"/>
              <a:t>i</a:t>
            </a:r>
            <a:r>
              <a:rPr lang="en-US" altLang="en-US" dirty="0" smtClean="0"/>
              <a:t> and </a:t>
            </a:r>
            <a:r>
              <a:rPr lang="en-US" altLang="en-US" i="1" dirty="0" err="1" smtClean="0"/>
              <a:t>p</a:t>
            </a:r>
            <a:r>
              <a:rPr lang="en-US" altLang="en-US" i="1" baseline="-25000" dirty="0" err="1" smtClean="0"/>
              <a:t>j</a:t>
            </a:r>
            <a:r>
              <a:rPr lang="en-US" altLang="en-US" dirty="0" smtClean="0"/>
              <a:t>, then: </a:t>
            </a:r>
          </a:p>
          <a:p>
            <a:pPr lvl="1"/>
            <a:r>
              <a:rPr lang="en-US" altLang="en-US" dirty="0" smtClean="0"/>
              <a:t>Obligor </a:t>
            </a:r>
            <a:r>
              <a:rPr lang="en-US" altLang="en-US" i="1" dirty="0" err="1" smtClean="0"/>
              <a:t>i</a:t>
            </a:r>
            <a:r>
              <a:rPr lang="en-US" altLang="en-US" dirty="0" smtClean="0"/>
              <a:t> defaults when </a:t>
            </a:r>
            <a:r>
              <a:rPr lang="en-US" altLang="en-US" i="1" dirty="0" smtClean="0"/>
              <a:t>Z</a:t>
            </a:r>
            <a:r>
              <a:rPr lang="en-US" altLang="en-US" i="1" baseline="-25000" dirty="0" smtClean="0"/>
              <a:t>i</a:t>
            </a:r>
            <a:r>
              <a:rPr lang="en-US" altLang="en-US" dirty="0" smtClean="0"/>
              <a:t> is in tail, i.e. if </a:t>
            </a:r>
            <a:r>
              <a:rPr lang="en-US" altLang="en-US" i="1" dirty="0" smtClean="0"/>
              <a:t>Z</a:t>
            </a:r>
            <a:r>
              <a:rPr lang="en-US" altLang="en-US" i="1" baseline="-25000" dirty="0" smtClean="0"/>
              <a:t>i</a:t>
            </a:r>
            <a:r>
              <a:rPr lang="en-US" altLang="en-US" dirty="0" smtClean="0"/>
              <a:t>  </a:t>
            </a:r>
            <a:r>
              <a:rPr lang="en-US" altLang="en-US" dirty="0" smtClean="0">
                <a:sym typeface="Symbol" panose="05050102010706020507" pitchFamily="18" charset="2"/>
              </a:rPr>
              <a:t> N</a:t>
            </a:r>
            <a:r>
              <a:rPr lang="en-US" altLang="en-US" baseline="30000" dirty="0" smtClean="0">
                <a:latin typeface="Symbol" panose="05050102010706020507" pitchFamily="18" charset="2"/>
                <a:sym typeface="Symbol" panose="05050102010706020507" pitchFamily="18" charset="2"/>
              </a:rPr>
              <a:t>-</a:t>
            </a:r>
            <a:r>
              <a:rPr lang="en-US" altLang="en-US" baseline="30000" dirty="0" smtClean="0">
                <a:sym typeface="Symbol" panose="05050102010706020507" pitchFamily="18" charset="2"/>
              </a:rPr>
              <a:t>1</a:t>
            </a:r>
            <a:r>
              <a:rPr lang="en-US" altLang="en-US" dirty="0" smtClean="0">
                <a:sym typeface="Symbol" panose="05050102010706020507" pitchFamily="18" charset="2"/>
              </a:rPr>
              <a:t>(</a:t>
            </a:r>
            <a:r>
              <a:rPr lang="en-US" altLang="en-US" i="1" dirty="0" smtClean="0">
                <a:sym typeface="Symbol" panose="05050102010706020507" pitchFamily="18" charset="2"/>
              </a:rPr>
              <a:t>p</a:t>
            </a:r>
            <a:r>
              <a:rPr lang="en-US" altLang="en-US" i="1" baseline="-25000" dirty="0" smtClean="0">
                <a:sym typeface="Symbol" panose="05050102010706020507" pitchFamily="18" charset="2"/>
              </a:rPr>
              <a:t>i</a:t>
            </a:r>
            <a:r>
              <a:rPr lang="en-US" altLang="en-US" dirty="0" smtClean="0">
                <a:sym typeface="Symbol" panose="05050102010706020507" pitchFamily="18" charset="2"/>
              </a:rPr>
              <a:t>)</a:t>
            </a:r>
          </a:p>
          <a:p>
            <a:pPr lvl="1"/>
            <a:r>
              <a:rPr lang="en-US" altLang="en-US" dirty="0" smtClean="0"/>
              <a:t>Obligor </a:t>
            </a:r>
            <a:r>
              <a:rPr lang="en-US" altLang="en-US" i="1" dirty="0" smtClean="0"/>
              <a:t>j</a:t>
            </a:r>
            <a:r>
              <a:rPr lang="en-US" altLang="en-US" dirty="0" smtClean="0"/>
              <a:t> defaults when </a:t>
            </a:r>
            <a:r>
              <a:rPr lang="en-US" altLang="en-US" i="1" dirty="0" err="1" smtClean="0"/>
              <a:t>Z</a:t>
            </a:r>
            <a:r>
              <a:rPr lang="en-US" altLang="en-US" i="1" baseline="-25000" dirty="0" err="1" smtClean="0"/>
              <a:t>j</a:t>
            </a:r>
            <a:r>
              <a:rPr lang="en-US" altLang="en-US" dirty="0" smtClean="0"/>
              <a:t> is in tail, i.e. if </a:t>
            </a:r>
            <a:r>
              <a:rPr lang="en-US" altLang="en-US" i="1" dirty="0" err="1" smtClean="0"/>
              <a:t>Z</a:t>
            </a:r>
            <a:r>
              <a:rPr lang="en-US" altLang="en-US" i="1" baseline="-25000" dirty="0" err="1" smtClean="0"/>
              <a:t>j</a:t>
            </a:r>
            <a:r>
              <a:rPr lang="en-US" altLang="en-US" dirty="0" smtClean="0"/>
              <a:t>  </a:t>
            </a:r>
            <a:r>
              <a:rPr lang="en-US" altLang="en-US" dirty="0" smtClean="0">
                <a:sym typeface="Symbol" panose="05050102010706020507" pitchFamily="18" charset="2"/>
              </a:rPr>
              <a:t> N</a:t>
            </a:r>
            <a:r>
              <a:rPr lang="en-US" altLang="en-US" baseline="30000" dirty="0" smtClean="0">
                <a:latin typeface="Symbol" panose="05050102010706020507" pitchFamily="18" charset="2"/>
                <a:sym typeface="Symbol" panose="05050102010706020507" pitchFamily="18" charset="2"/>
              </a:rPr>
              <a:t>-</a:t>
            </a:r>
            <a:r>
              <a:rPr lang="en-US" altLang="en-US" baseline="30000" dirty="0" smtClean="0">
                <a:sym typeface="Symbol" panose="05050102010706020507" pitchFamily="18" charset="2"/>
              </a:rPr>
              <a:t>1</a:t>
            </a:r>
            <a:r>
              <a:rPr lang="en-US" altLang="en-US" dirty="0" smtClean="0">
                <a:sym typeface="Symbol" panose="05050102010706020507" pitchFamily="18" charset="2"/>
              </a:rPr>
              <a:t>(</a:t>
            </a:r>
            <a:r>
              <a:rPr lang="en-US" altLang="en-US" i="1" dirty="0" err="1" smtClean="0">
                <a:sym typeface="Symbol" panose="05050102010706020507" pitchFamily="18" charset="2"/>
              </a:rPr>
              <a:t>p</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a:t>
            </a:r>
          </a:p>
          <a:p>
            <a:r>
              <a:rPr lang="en-US" altLang="en-US" dirty="0" smtClean="0">
                <a:sym typeface="Symbol" panose="05050102010706020507" pitchFamily="18" charset="2"/>
              </a:rPr>
              <a:t>Default dependence is determined by correlation </a:t>
            </a:r>
            <a:r>
              <a:rPr lang="en-US" altLang="en-US" i="1" dirty="0" smtClean="0">
                <a:latin typeface="Symbol" panose="05050102010706020507" pitchFamily="18" charset="2"/>
                <a:sym typeface="Symbol" panose="05050102010706020507" pitchFamily="18" charset="2"/>
              </a:rPr>
              <a:t>r</a:t>
            </a:r>
            <a:r>
              <a:rPr lang="en-US" altLang="en-US" dirty="0" smtClean="0">
                <a:sym typeface="Symbol" panose="05050102010706020507" pitchFamily="18" charset="2"/>
              </a:rPr>
              <a:t> between </a:t>
            </a:r>
            <a:r>
              <a:rPr lang="en-US" altLang="en-US" i="1" dirty="0" smtClean="0">
                <a:sym typeface="Symbol" panose="05050102010706020507" pitchFamily="18" charset="2"/>
              </a:rPr>
              <a:t>Z</a:t>
            </a:r>
            <a:r>
              <a:rPr lang="en-US" altLang="en-US" i="1" baseline="-25000" dirty="0" smtClean="0">
                <a:sym typeface="Symbol" panose="05050102010706020507" pitchFamily="18" charset="2"/>
              </a:rPr>
              <a:t>i</a:t>
            </a:r>
            <a:r>
              <a:rPr lang="en-US" altLang="en-US" dirty="0" smtClean="0">
                <a:sym typeface="Symbol" panose="05050102010706020507" pitchFamily="18" charset="2"/>
              </a:rPr>
              <a:t> and </a:t>
            </a:r>
            <a:r>
              <a:rPr lang="en-US" altLang="en-US" i="1" dirty="0" err="1" smtClean="0">
                <a:sym typeface="Symbol" panose="05050102010706020507" pitchFamily="18" charset="2"/>
              </a:rPr>
              <a:t>Z</a:t>
            </a:r>
            <a:r>
              <a:rPr lang="en-US" altLang="en-US" i="1" baseline="-25000" dirty="0" err="1" smtClean="0">
                <a:sym typeface="Symbol" panose="05050102010706020507" pitchFamily="18" charset="2"/>
              </a:rPr>
              <a:t>j</a:t>
            </a:r>
            <a:endParaRPr lang="en-US" altLang="en-US" i="1" baseline="-25000" dirty="0" smtClean="0">
              <a:sym typeface="Symbol" panose="05050102010706020507" pitchFamily="18" charset="2"/>
            </a:endParaRPr>
          </a:p>
        </p:txBody>
      </p:sp>
      <p:sp>
        <p:nvSpPr>
          <p:cNvPr id="38916" name="Line 4"/>
          <p:cNvSpPr>
            <a:spLocks noChangeShapeType="1"/>
          </p:cNvSpPr>
          <p:nvPr/>
        </p:nvSpPr>
        <p:spPr bwMode="auto">
          <a:xfrm flipV="1">
            <a:off x="2514600" y="5181600"/>
            <a:ext cx="0" cy="838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304800"/>
            <a:ext cx="8661400"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3" name="Line 3"/>
          <p:cNvSpPr>
            <a:spLocks noChangeShapeType="1"/>
          </p:cNvSpPr>
          <p:nvPr/>
        </p:nvSpPr>
        <p:spPr bwMode="auto">
          <a:xfrm flipH="1" flipV="1">
            <a:off x="2971800" y="3733800"/>
            <a:ext cx="406400" cy="1981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4" name="Line 4"/>
          <p:cNvSpPr>
            <a:spLocks noChangeShapeType="1"/>
          </p:cNvSpPr>
          <p:nvPr/>
        </p:nvSpPr>
        <p:spPr bwMode="auto">
          <a:xfrm flipV="1">
            <a:off x="2743200" y="4800600"/>
            <a:ext cx="3733800" cy="381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Text Box 5"/>
          <p:cNvSpPr txBox="1">
            <a:spLocks noChangeArrowheads="1"/>
          </p:cNvSpPr>
          <p:nvPr/>
        </p:nvSpPr>
        <p:spPr bwMode="auto">
          <a:xfrm>
            <a:off x="590550" y="863600"/>
            <a:ext cx="900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i="1">
                <a:solidFill>
                  <a:srgbClr val="000066"/>
                </a:solidFill>
                <a:latin typeface="Symbol" panose="05050102010706020507" pitchFamily="18" charset="2"/>
              </a:rPr>
              <a:t>r</a:t>
            </a:r>
            <a:r>
              <a:rPr lang="en-US" altLang="en-US">
                <a:solidFill>
                  <a:srgbClr val="000066"/>
                </a:solidFill>
              </a:rPr>
              <a:t> </a:t>
            </a:r>
            <a:r>
              <a:rPr lang="en-US" altLang="en-US" sz="2400">
                <a:solidFill>
                  <a:srgbClr val="000066"/>
                </a:solidFill>
                <a:cs typeface="Arial" panose="020B0604020202020204" pitchFamily="34" charset="0"/>
              </a:rPr>
              <a:t>= 0</a:t>
            </a:r>
          </a:p>
        </p:txBody>
      </p:sp>
      <p:sp>
        <p:nvSpPr>
          <p:cNvPr id="40966" name="Text Box 6"/>
          <p:cNvSpPr txBox="1">
            <a:spLocks noChangeArrowheads="1"/>
          </p:cNvSpPr>
          <p:nvPr/>
        </p:nvSpPr>
        <p:spPr bwMode="auto">
          <a:xfrm>
            <a:off x="474663" y="3859213"/>
            <a:ext cx="1327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FF0000"/>
                </a:solidFill>
                <a:cs typeface="Arial" panose="020B0604020202020204" pitchFamily="34" charset="0"/>
              </a:rPr>
              <a:t>Default by</a:t>
            </a:r>
          </a:p>
          <a:p>
            <a:pPr algn="ctr">
              <a:spcBef>
                <a:spcPct val="0"/>
              </a:spcBef>
              <a:buFontTx/>
              <a:buNone/>
            </a:pPr>
            <a:r>
              <a:rPr lang="en-US" altLang="en-US" sz="2000">
                <a:solidFill>
                  <a:srgbClr val="FF0000"/>
                </a:solidFill>
                <a:cs typeface="Arial" panose="020B0604020202020204" pitchFamily="34" charset="0"/>
              </a:rPr>
              <a:t>first name</a:t>
            </a:r>
          </a:p>
        </p:txBody>
      </p:sp>
      <p:sp>
        <p:nvSpPr>
          <p:cNvPr id="40967" name="Line 7"/>
          <p:cNvSpPr>
            <a:spLocks noChangeShapeType="1"/>
          </p:cNvSpPr>
          <p:nvPr/>
        </p:nvSpPr>
        <p:spPr bwMode="auto">
          <a:xfrm>
            <a:off x="1981200" y="4267200"/>
            <a:ext cx="7620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Text Box 8"/>
          <p:cNvSpPr txBox="1">
            <a:spLocks noChangeArrowheads="1"/>
          </p:cNvSpPr>
          <p:nvPr/>
        </p:nvSpPr>
        <p:spPr bwMode="auto">
          <a:xfrm>
            <a:off x="6929438" y="5303838"/>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0099FF"/>
                </a:solidFill>
                <a:cs typeface="Arial" panose="020B0604020202020204" pitchFamily="34" charset="0"/>
              </a:rPr>
              <a:t>Default by</a:t>
            </a:r>
          </a:p>
          <a:p>
            <a:pPr algn="ctr">
              <a:spcBef>
                <a:spcPct val="0"/>
              </a:spcBef>
              <a:buFontTx/>
              <a:buNone/>
            </a:pPr>
            <a:r>
              <a:rPr lang="en-US" altLang="en-US" sz="2000">
                <a:solidFill>
                  <a:srgbClr val="0099FF"/>
                </a:solidFill>
                <a:cs typeface="Arial" panose="020B0604020202020204" pitchFamily="34" charset="0"/>
              </a:rPr>
              <a:t>second name</a:t>
            </a:r>
          </a:p>
        </p:txBody>
      </p:sp>
      <p:sp>
        <p:nvSpPr>
          <p:cNvPr id="40969" name="Line 9"/>
          <p:cNvSpPr>
            <a:spLocks noChangeShapeType="1"/>
          </p:cNvSpPr>
          <p:nvPr/>
        </p:nvSpPr>
        <p:spPr bwMode="auto">
          <a:xfrm flipH="1" flipV="1">
            <a:off x="4876800" y="5334000"/>
            <a:ext cx="1981200" cy="381000"/>
          </a:xfrm>
          <a:prstGeom prst="line">
            <a:avLst/>
          </a:prstGeom>
          <a:noFill/>
          <a:ln w="381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0" name="Text Box 10"/>
          <p:cNvSpPr txBox="1">
            <a:spLocks noChangeArrowheads="1"/>
          </p:cNvSpPr>
          <p:nvPr/>
        </p:nvSpPr>
        <p:spPr bwMode="auto">
          <a:xfrm>
            <a:off x="665163" y="5532438"/>
            <a:ext cx="153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000066"/>
                </a:solidFill>
                <a:cs typeface="Arial" panose="020B0604020202020204" pitchFamily="34" charset="0"/>
              </a:rPr>
              <a:t>Both default</a:t>
            </a:r>
          </a:p>
        </p:txBody>
      </p:sp>
      <p:sp>
        <p:nvSpPr>
          <p:cNvPr id="40971" name="Line 11"/>
          <p:cNvSpPr>
            <a:spLocks noChangeShapeType="1"/>
          </p:cNvSpPr>
          <p:nvPr/>
        </p:nvSpPr>
        <p:spPr bwMode="auto">
          <a:xfrm flipV="1">
            <a:off x="2362200" y="5562600"/>
            <a:ext cx="533400" cy="1524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2"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600" y="304800"/>
            <a:ext cx="8661400"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1" name="Line 3"/>
          <p:cNvSpPr>
            <a:spLocks noChangeShapeType="1"/>
          </p:cNvSpPr>
          <p:nvPr/>
        </p:nvSpPr>
        <p:spPr bwMode="auto">
          <a:xfrm flipH="1" flipV="1">
            <a:off x="3048000" y="3810000"/>
            <a:ext cx="406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 name="Line 4"/>
          <p:cNvSpPr>
            <a:spLocks noChangeShapeType="1"/>
          </p:cNvSpPr>
          <p:nvPr/>
        </p:nvSpPr>
        <p:spPr bwMode="auto">
          <a:xfrm flipV="1">
            <a:off x="2667000" y="4800600"/>
            <a:ext cx="3733800" cy="381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 name="Text Box 5"/>
          <p:cNvSpPr txBox="1">
            <a:spLocks noChangeArrowheads="1"/>
          </p:cNvSpPr>
          <p:nvPr/>
        </p:nvSpPr>
        <p:spPr bwMode="auto">
          <a:xfrm>
            <a:off x="463550" y="863600"/>
            <a:ext cx="1154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i="1">
                <a:solidFill>
                  <a:srgbClr val="000066"/>
                </a:solidFill>
                <a:latin typeface="Symbol" panose="05050102010706020507" pitchFamily="18" charset="2"/>
              </a:rPr>
              <a:t>r</a:t>
            </a:r>
            <a:r>
              <a:rPr lang="en-US" altLang="en-US">
                <a:solidFill>
                  <a:srgbClr val="000066"/>
                </a:solidFill>
              </a:rPr>
              <a:t> </a:t>
            </a:r>
            <a:r>
              <a:rPr lang="en-US" altLang="en-US" sz="2400">
                <a:solidFill>
                  <a:srgbClr val="000066"/>
                </a:solidFill>
                <a:cs typeface="Arial" panose="020B0604020202020204" pitchFamily="34" charset="0"/>
              </a:rPr>
              <a:t>= 0.6</a:t>
            </a:r>
          </a:p>
        </p:txBody>
      </p:sp>
      <p:sp>
        <p:nvSpPr>
          <p:cNvPr id="43014" name="Text Box 6"/>
          <p:cNvSpPr txBox="1">
            <a:spLocks noChangeArrowheads="1"/>
          </p:cNvSpPr>
          <p:nvPr/>
        </p:nvSpPr>
        <p:spPr bwMode="auto">
          <a:xfrm>
            <a:off x="473075" y="3859213"/>
            <a:ext cx="1327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FF0000"/>
                </a:solidFill>
                <a:cs typeface="Arial" panose="020B0604020202020204" pitchFamily="34" charset="0"/>
              </a:rPr>
              <a:t>Default by</a:t>
            </a:r>
          </a:p>
          <a:p>
            <a:pPr algn="ctr">
              <a:spcBef>
                <a:spcPct val="0"/>
              </a:spcBef>
              <a:buFontTx/>
              <a:buNone/>
            </a:pPr>
            <a:r>
              <a:rPr lang="en-US" altLang="en-US" sz="2000">
                <a:solidFill>
                  <a:srgbClr val="FF0000"/>
                </a:solidFill>
                <a:cs typeface="Arial" panose="020B0604020202020204" pitchFamily="34" charset="0"/>
              </a:rPr>
              <a:t>first name</a:t>
            </a:r>
          </a:p>
        </p:txBody>
      </p:sp>
      <p:sp>
        <p:nvSpPr>
          <p:cNvPr id="43015" name="Line 7"/>
          <p:cNvSpPr>
            <a:spLocks noChangeShapeType="1"/>
          </p:cNvSpPr>
          <p:nvPr/>
        </p:nvSpPr>
        <p:spPr bwMode="auto">
          <a:xfrm>
            <a:off x="1981200" y="4267200"/>
            <a:ext cx="7620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6" name="Text Box 8"/>
          <p:cNvSpPr txBox="1">
            <a:spLocks noChangeArrowheads="1"/>
          </p:cNvSpPr>
          <p:nvPr/>
        </p:nvSpPr>
        <p:spPr bwMode="auto">
          <a:xfrm>
            <a:off x="6929438" y="5303838"/>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0099FF"/>
                </a:solidFill>
                <a:cs typeface="Arial" panose="020B0604020202020204" pitchFamily="34" charset="0"/>
              </a:rPr>
              <a:t>Default by</a:t>
            </a:r>
          </a:p>
          <a:p>
            <a:pPr algn="ctr">
              <a:spcBef>
                <a:spcPct val="0"/>
              </a:spcBef>
              <a:buFontTx/>
              <a:buNone/>
            </a:pPr>
            <a:r>
              <a:rPr lang="en-US" altLang="en-US" sz="2000">
                <a:solidFill>
                  <a:srgbClr val="0099FF"/>
                </a:solidFill>
                <a:cs typeface="Arial" panose="020B0604020202020204" pitchFamily="34" charset="0"/>
              </a:rPr>
              <a:t>second name</a:t>
            </a:r>
          </a:p>
        </p:txBody>
      </p:sp>
      <p:sp>
        <p:nvSpPr>
          <p:cNvPr id="43017" name="Line 9"/>
          <p:cNvSpPr>
            <a:spLocks noChangeShapeType="1"/>
          </p:cNvSpPr>
          <p:nvPr/>
        </p:nvSpPr>
        <p:spPr bwMode="auto">
          <a:xfrm flipH="1" flipV="1">
            <a:off x="4876800" y="5334000"/>
            <a:ext cx="1981200" cy="381000"/>
          </a:xfrm>
          <a:prstGeom prst="line">
            <a:avLst/>
          </a:prstGeom>
          <a:noFill/>
          <a:ln w="381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Text Box 10"/>
          <p:cNvSpPr txBox="1">
            <a:spLocks noChangeArrowheads="1"/>
          </p:cNvSpPr>
          <p:nvPr/>
        </p:nvSpPr>
        <p:spPr bwMode="auto">
          <a:xfrm>
            <a:off x="665163" y="5532438"/>
            <a:ext cx="153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000066"/>
                </a:solidFill>
                <a:cs typeface="Arial" panose="020B0604020202020204" pitchFamily="34" charset="0"/>
              </a:rPr>
              <a:t>Both default</a:t>
            </a:r>
          </a:p>
        </p:txBody>
      </p:sp>
      <p:sp>
        <p:nvSpPr>
          <p:cNvPr id="43019" name="Line 11"/>
          <p:cNvSpPr>
            <a:spLocks noChangeShapeType="1"/>
          </p:cNvSpPr>
          <p:nvPr/>
        </p:nvSpPr>
        <p:spPr bwMode="auto">
          <a:xfrm flipV="1">
            <a:off x="2209800" y="5334000"/>
            <a:ext cx="609600" cy="3048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8195" name="Rectangle 2"/>
          <p:cNvSpPr>
            <a:spLocks noGrp="1" noChangeArrowheads="1"/>
          </p:cNvSpPr>
          <p:nvPr>
            <p:ph type="title"/>
          </p:nvPr>
        </p:nvSpPr>
        <p:spPr>
          <a:xfrm>
            <a:off x="685800" y="304800"/>
            <a:ext cx="7772400" cy="457200"/>
          </a:xfrm>
        </p:spPr>
        <p:txBody>
          <a:bodyPr/>
          <a:lstStyle/>
          <a:p>
            <a:r>
              <a:rPr lang="en-US" altLang="en-US" smtClean="0"/>
              <a:t>Multivariate Distributions</a:t>
            </a:r>
          </a:p>
        </p:txBody>
      </p:sp>
      <p:sp>
        <p:nvSpPr>
          <p:cNvPr id="5124" name="Rectangle 3"/>
          <p:cNvSpPr>
            <a:spLocks noGrp="1" noChangeArrowheads="1"/>
          </p:cNvSpPr>
          <p:nvPr>
            <p:ph type="body" idx="1"/>
          </p:nvPr>
        </p:nvSpPr>
        <p:spPr>
          <a:xfrm>
            <a:off x="685800" y="1066800"/>
            <a:ext cx="7772400" cy="5029200"/>
          </a:xfrm>
        </p:spPr>
        <p:txBody>
          <a:bodyPr/>
          <a:lstStyle/>
          <a:p>
            <a:pPr marL="0" indent="0">
              <a:buFontTx/>
              <a:buNone/>
              <a:defRPr/>
            </a:pPr>
            <a:r>
              <a:rPr lang="en-US" dirty="0" smtClean="0">
                <a:cs typeface="Times New Roman" pitchFamily="18" charset="0"/>
              </a:rPr>
              <a:t>One approach to dealing with multivariate distributions of risk factors is to use a particular distribution</a:t>
            </a:r>
          </a:p>
          <a:p>
            <a:pPr>
              <a:defRPr/>
            </a:pPr>
            <a:r>
              <a:rPr lang="en-US" dirty="0" smtClean="0">
                <a:cs typeface="Times New Roman" pitchFamily="18" charset="0"/>
              </a:rPr>
              <a:t>For example, one might use the multivariate normal distribution</a:t>
            </a:r>
          </a:p>
          <a:p>
            <a:pPr>
              <a:defRPr/>
            </a:pPr>
            <a:r>
              <a:rPr lang="en-US" dirty="0" smtClean="0">
                <a:cs typeface="Times New Roman" pitchFamily="18" charset="0"/>
              </a:rPr>
              <a:t>Or due to the limitations of the normal distribution, one might decide to use the </a:t>
            </a:r>
            <a:r>
              <a:rPr lang="en-GB" dirty="0" smtClean="0">
                <a:ea typeface="ＭＳ Ｐゴシック" pitchFamily="34" charset="-128"/>
                <a:cs typeface="Times New Roman" pitchFamily="18" charset="0"/>
              </a:rPr>
              <a:t>multivariate </a:t>
            </a:r>
            <a:r>
              <a:rPr lang="en-GB" i="1" dirty="0" smtClean="0">
                <a:ea typeface="ＭＳ Ｐゴシック" pitchFamily="34" charset="-128"/>
                <a:cs typeface="Times New Roman" pitchFamily="18" charset="0"/>
              </a:rPr>
              <a:t>t </a:t>
            </a:r>
            <a:r>
              <a:rPr lang="en-GB" dirty="0" smtClean="0">
                <a:ea typeface="ＭＳ Ｐゴシック" pitchFamily="34" charset="-128"/>
                <a:cs typeface="Times New Roman" pitchFamily="18" charset="0"/>
              </a:rPr>
              <a:t>distribution</a:t>
            </a:r>
            <a:endParaRPr lang="en-GB" dirty="0" smtClean="0">
              <a:ea typeface="ＭＳ Ｐゴシック" pitchFamily="34" charset="-128"/>
              <a:cs typeface="Times New Roman" pitchFamily="18" charset="0"/>
            </a:endParaRPr>
          </a:p>
          <a:p>
            <a:pPr>
              <a:defRPr/>
            </a:pPr>
            <a:r>
              <a:rPr lang="en-GB" dirty="0" smtClean="0">
                <a:ea typeface="ＭＳ Ｐゴシック" pitchFamily="34" charset="-128"/>
                <a:cs typeface="Times New Roman" pitchFamily="18" charset="0"/>
              </a:rPr>
              <a:t>The asymmetric </a:t>
            </a:r>
            <a:r>
              <a:rPr lang="en-GB" i="1" dirty="0" smtClean="0">
                <a:ea typeface="ＭＳ Ｐゴシック" pitchFamily="34" charset="-128"/>
                <a:cs typeface="Times New Roman" pitchFamily="18" charset="0"/>
              </a:rPr>
              <a:t>t </a:t>
            </a:r>
            <a:r>
              <a:rPr lang="en-GB" dirty="0" smtClean="0">
                <a:ea typeface="ＭＳ Ｐゴシック" pitchFamily="34" charset="-128"/>
                <a:cs typeface="Times New Roman" pitchFamily="18" charset="0"/>
              </a:rPr>
              <a:t>distribution is more flexible but it requires estimating many parameters simultaneously</a:t>
            </a:r>
          </a:p>
          <a:p>
            <a:pPr marL="0" indent="0">
              <a:buFontTx/>
              <a:buNone/>
              <a:defRPr/>
            </a:pPr>
            <a:r>
              <a:rPr lang="en-US" dirty="0" smtClean="0">
                <a:cs typeface="Times New Roman" pitchFamily="18" charset="0"/>
              </a:rPr>
              <a:t>Another approach is to estimate a univariate distribution for each risk factor, and then combine the univariate distributions using copula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04800"/>
            <a:ext cx="7772400" cy="533400"/>
          </a:xfrm>
        </p:spPr>
        <p:txBody>
          <a:bodyPr/>
          <a:lstStyle/>
          <a:p>
            <a:r>
              <a:rPr lang="en-US" altLang="en-US" smtClean="0"/>
              <a:t>Gaussian Copula</a:t>
            </a:r>
          </a:p>
        </p:txBody>
      </p:sp>
      <p:sp>
        <p:nvSpPr>
          <p:cNvPr id="45059" name="Rectangle 3"/>
          <p:cNvSpPr>
            <a:spLocks noGrp="1" noChangeArrowheads="1"/>
          </p:cNvSpPr>
          <p:nvPr>
            <p:ph type="body" idx="1"/>
          </p:nvPr>
        </p:nvSpPr>
        <p:spPr>
          <a:xfrm>
            <a:off x="685800" y="990600"/>
            <a:ext cx="7772400" cy="4953000"/>
          </a:xfrm>
        </p:spPr>
        <p:txBody>
          <a:bodyPr/>
          <a:lstStyle/>
          <a:p>
            <a:pPr>
              <a:lnSpc>
                <a:spcPct val="90000"/>
              </a:lnSpc>
            </a:pPr>
            <a:r>
              <a:rPr lang="en-US" altLang="en-US" smtClean="0"/>
              <a:t>Above simple approach applies only to a single period. One could add multiple periods, using the preceding approach for each period</a:t>
            </a:r>
          </a:p>
          <a:p>
            <a:pPr>
              <a:lnSpc>
                <a:spcPct val="90000"/>
              </a:lnSpc>
            </a:pPr>
            <a:r>
              <a:rPr lang="en-US" altLang="en-US" smtClean="0"/>
              <a:t>However, the standard approach is not to add multiple periods to the model above, but rather to directly model the </a:t>
            </a:r>
            <a:r>
              <a:rPr lang="en-US" altLang="en-US" b="1" smtClean="0"/>
              <a:t>default times</a:t>
            </a:r>
            <a:r>
              <a:rPr lang="en-US" altLang="en-US" smtClean="0"/>
              <a:t>, incorporating default dependence using a Gaussian random variable. </a:t>
            </a:r>
          </a:p>
          <a:p>
            <a:pPr>
              <a:lnSpc>
                <a:spcPct val="90000"/>
              </a:lnSpc>
            </a:pPr>
            <a:r>
              <a:rPr lang="en-US" altLang="en-US" smtClean="0"/>
              <a:t>This approach is known as the “Gaussian copula model” [of correlated default times]</a:t>
            </a:r>
          </a:p>
        </p:txBody>
      </p:sp>
      <p:sp>
        <p:nvSpPr>
          <p:cNvPr id="450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47107" name="Rectangle 2"/>
          <p:cNvSpPr>
            <a:spLocks noGrp="1" noChangeArrowheads="1"/>
          </p:cNvSpPr>
          <p:nvPr>
            <p:ph type="title"/>
          </p:nvPr>
        </p:nvSpPr>
        <p:spPr>
          <a:xfrm>
            <a:off x="685800" y="228600"/>
            <a:ext cx="7772400" cy="609600"/>
          </a:xfrm>
          <a:noFill/>
        </p:spPr>
        <p:txBody>
          <a:bodyPr lIns="92075" tIns="46038" rIns="92075" bIns="46038" anchor="b"/>
          <a:lstStyle/>
          <a:p>
            <a:r>
              <a:rPr lang="en-US" altLang="en-US" dirty="0" smtClean="0"/>
              <a:t>Default time </a:t>
            </a:r>
            <a:r>
              <a:rPr lang="en-US" altLang="en-US" dirty="0" smtClean="0"/>
              <a:t>modeling: preliminaries</a:t>
            </a:r>
            <a:endParaRPr lang="en-US" altLang="en-US" dirty="0" smtClean="0"/>
          </a:p>
        </p:txBody>
      </p:sp>
      <p:sp>
        <p:nvSpPr>
          <p:cNvPr id="47108" name="Rectangle 3"/>
          <p:cNvSpPr>
            <a:spLocks noGrp="1" noChangeArrowheads="1"/>
          </p:cNvSpPr>
          <p:nvPr>
            <p:ph type="body" idx="1"/>
          </p:nvPr>
        </p:nvSpPr>
        <p:spPr>
          <a:xfrm>
            <a:off x="685800" y="1295400"/>
            <a:ext cx="7772400" cy="4800600"/>
          </a:xfrm>
        </p:spPr>
        <p:txBody>
          <a:bodyPr lIns="92075" tIns="46038" rIns="92075" bIns="46038"/>
          <a:lstStyle/>
          <a:p>
            <a:pPr marL="0" indent="0">
              <a:spcBef>
                <a:spcPts val="1200"/>
              </a:spcBef>
              <a:buFontTx/>
              <a:buNone/>
            </a:pPr>
            <a:r>
              <a:rPr lang="en-US" altLang="en-US" dirty="0" smtClean="0"/>
              <a:t>Let</a:t>
            </a:r>
            <a:r>
              <a:rPr lang="en-US" altLang="en-US" i="1" dirty="0" smtClean="0"/>
              <a:t> </a:t>
            </a:r>
            <a:r>
              <a:rPr lang="en-US" altLang="en-US" i="1" dirty="0" smtClean="0">
                <a:latin typeface="Symbol" panose="05050102010706020507" pitchFamily="18" charset="2"/>
              </a:rPr>
              <a:t>t </a:t>
            </a:r>
            <a:r>
              <a:rPr lang="en-US" altLang="en-US" dirty="0" smtClean="0"/>
              <a:t>be the default time; </a:t>
            </a:r>
            <a:r>
              <a:rPr lang="en-US" altLang="en-US" i="1" dirty="0" smtClean="0">
                <a:latin typeface="Symbol" panose="05050102010706020507" pitchFamily="18" charset="2"/>
              </a:rPr>
              <a:t>t</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t </a:t>
            </a:r>
            <a:r>
              <a:rPr lang="en-US" altLang="en-US" dirty="0" smtClean="0">
                <a:sym typeface="Symbol" panose="05050102010706020507" pitchFamily="18" charset="2"/>
              </a:rPr>
              <a:t>means default before or at time</a:t>
            </a:r>
            <a:r>
              <a:rPr lang="en-US" altLang="en-US" i="1" dirty="0" smtClean="0">
                <a:sym typeface="Symbol" panose="05050102010706020507" pitchFamily="18" charset="2"/>
              </a:rPr>
              <a:t> t, </a:t>
            </a:r>
            <a:r>
              <a:rPr lang="en-US" altLang="en-US" dirty="0" smtClean="0">
                <a:sym typeface="Symbol" panose="05050102010706020507" pitchFamily="18" charset="2"/>
              </a:rPr>
              <a:t>while</a:t>
            </a:r>
            <a:r>
              <a:rPr lang="en-US" altLang="en-US" dirty="0" smtClean="0"/>
              <a:t> </a:t>
            </a:r>
            <a:r>
              <a:rPr lang="en-US" altLang="en-US" i="1" dirty="0" smtClean="0">
                <a:latin typeface="Symbol" panose="05050102010706020507" pitchFamily="18" charset="2"/>
              </a:rPr>
              <a:t>t</a:t>
            </a:r>
            <a:r>
              <a:rPr lang="en-US" altLang="en-US" dirty="0" smtClean="0"/>
              <a:t> </a:t>
            </a:r>
            <a:r>
              <a:rPr lang="en-US" altLang="en-US" dirty="0" smtClean="0">
                <a:sym typeface="Symbol" panose="05050102010706020507" pitchFamily="18" charset="2"/>
              </a:rPr>
              <a:t>&gt; </a:t>
            </a:r>
            <a:r>
              <a:rPr lang="en-US" altLang="en-US" i="1" dirty="0" smtClean="0">
                <a:sym typeface="Symbol" panose="05050102010706020507" pitchFamily="18" charset="2"/>
              </a:rPr>
              <a:t>t</a:t>
            </a:r>
            <a:r>
              <a:rPr lang="en-US" altLang="en-US" dirty="0" smtClean="0">
                <a:sym typeface="Symbol" panose="05050102010706020507" pitchFamily="18" charset="2"/>
              </a:rPr>
              <a:t> means survival through time </a:t>
            </a:r>
            <a:r>
              <a:rPr lang="en-US" altLang="en-US" i="1" dirty="0" smtClean="0">
                <a:sym typeface="Symbol" panose="05050102010706020507" pitchFamily="18" charset="2"/>
              </a:rPr>
              <a:t>t</a:t>
            </a:r>
            <a:r>
              <a:rPr lang="en-US" altLang="en-US" dirty="0" smtClean="0">
                <a:sym typeface="Symbol" panose="05050102010706020507" pitchFamily="18" charset="2"/>
              </a:rPr>
              <a:t>.</a:t>
            </a:r>
          </a:p>
          <a:p>
            <a:pPr marL="0" indent="0">
              <a:spcBef>
                <a:spcPts val="1200"/>
              </a:spcBef>
              <a:buFontTx/>
              <a:buNone/>
            </a:pPr>
            <a:r>
              <a:rPr lang="en-US" altLang="en-US" dirty="0" smtClean="0"/>
              <a:t>Let </a:t>
            </a:r>
            <a:r>
              <a:rPr lang="en-US" altLang="en-US" i="1" dirty="0" smtClean="0"/>
              <a:t>h</a:t>
            </a:r>
            <a:r>
              <a:rPr lang="en-US" altLang="en-US" dirty="0" smtClean="0"/>
              <a:t> be a small period of time. Probability of default during the period is </a:t>
            </a:r>
            <a:r>
              <a:rPr lang="en-US" altLang="en-US" i="1" dirty="0" err="1" smtClean="0">
                <a:latin typeface="Symbol" panose="05050102010706020507" pitchFamily="18" charset="2"/>
              </a:rPr>
              <a:t>l</a:t>
            </a:r>
            <a:r>
              <a:rPr lang="en-US" altLang="en-US" i="1" dirty="0" err="1" smtClean="0"/>
              <a:t>h</a:t>
            </a:r>
            <a:r>
              <a:rPr lang="en-US" altLang="en-US" dirty="0" smtClean="0"/>
              <a:t> </a:t>
            </a:r>
            <a:r>
              <a:rPr lang="en-US" altLang="en-US" dirty="0" smtClean="0">
                <a:sym typeface="Symbol" panose="05050102010706020507" pitchFamily="18" charset="2"/>
              </a:rPr>
              <a:t> probability of surviving is 1</a:t>
            </a:r>
            <a:r>
              <a:rPr lang="en-US" altLang="en-US" dirty="0" smtClean="0">
                <a:latin typeface="Symbol" panose="05050102010706020507" pitchFamily="18" charset="2"/>
                <a:sym typeface="Symbol" panose="05050102010706020507" pitchFamily="18" charset="2"/>
              </a:rPr>
              <a:t> </a:t>
            </a:r>
            <a:r>
              <a:rPr lang="en-US" altLang="en-US" dirty="0" smtClean="0">
                <a:sym typeface="Symbol" panose="05050102010706020507" pitchFamily="18" charset="2"/>
              </a:rPr>
              <a:t>– </a:t>
            </a:r>
            <a:r>
              <a:rPr lang="en-US" altLang="en-US" i="1" dirty="0" err="1" smtClean="0">
                <a:latin typeface="Symbol" panose="05050102010706020507" pitchFamily="18" charset="2"/>
              </a:rPr>
              <a:t>l</a:t>
            </a:r>
            <a:r>
              <a:rPr lang="en-US" altLang="en-US" i="1" dirty="0" err="1" smtClean="0"/>
              <a:t>h</a:t>
            </a:r>
            <a:endParaRPr lang="en-US" altLang="en-US" i="1" dirty="0" smtClean="0"/>
          </a:p>
          <a:p>
            <a:pPr marL="0" indent="0">
              <a:spcBef>
                <a:spcPts val="1200"/>
              </a:spcBef>
              <a:buFontTx/>
              <a:buNone/>
            </a:pPr>
            <a:r>
              <a:rPr lang="en-US" altLang="en-US" dirty="0" smtClean="0"/>
              <a:t>Probability of surviving one period = </a:t>
            </a:r>
            <a:r>
              <a:rPr lang="en-US" altLang="en-US" dirty="0" smtClean="0">
                <a:sym typeface="Symbol" panose="05050102010706020507" pitchFamily="18" charset="2"/>
              </a:rPr>
              <a:t>1</a:t>
            </a:r>
            <a:r>
              <a:rPr lang="en-US" altLang="en-US" dirty="0" smtClean="0">
                <a:latin typeface="Symbol" panose="05050102010706020507" pitchFamily="18" charset="2"/>
                <a:sym typeface="Symbol" panose="05050102010706020507" pitchFamily="18" charset="2"/>
              </a:rPr>
              <a:t> </a:t>
            </a:r>
            <a:r>
              <a:rPr lang="en-US" altLang="en-US" dirty="0" smtClean="0">
                <a:sym typeface="Symbol" panose="05050102010706020507" pitchFamily="18" charset="2"/>
              </a:rPr>
              <a:t>– </a:t>
            </a:r>
            <a:r>
              <a:rPr lang="en-US" altLang="en-US" i="1" dirty="0" err="1" smtClean="0">
                <a:latin typeface="Symbol" panose="05050102010706020507" pitchFamily="18" charset="2"/>
              </a:rPr>
              <a:t>l</a:t>
            </a:r>
            <a:r>
              <a:rPr lang="en-US" altLang="en-US" i="1" dirty="0" err="1" smtClean="0"/>
              <a:t>h</a:t>
            </a:r>
            <a:r>
              <a:rPr lang="en-US" altLang="en-US" i="1" dirty="0" smtClean="0"/>
              <a:t> </a:t>
            </a:r>
            <a:r>
              <a:rPr lang="en-US" altLang="en-US" dirty="0" smtClean="0"/>
              <a:t> </a:t>
            </a:r>
            <a:r>
              <a:rPr lang="en-US" altLang="en-US" dirty="0" smtClean="0">
                <a:sym typeface="Symbol" panose="05050102010706020507" pitchFamily="18" charset="2"/>
              </a:rPr>
              <a:t> probability of surviving </a:t>
            </a:r>
            <a:r>
              <a:rPr lang="en-US" altLang="en-US" i="1" dirty="0" smtClean="0">
                <a:sym typeface="Symbol" panose="05050102010706020507" pitchFamily="18" charset="2"/>
              </a:rPr>
              <a:t>N</a:t>
            </a:r>
            <a:r>
              <a:rPr lang="en-US" altLang="en-US" dirty="0" smtClean="0">
                <a:sym typeface="Symbol" panose="05050102010706020507" pitchFamily="18" charset="2"/>
              </a:rPr>
              <a:t> periods is (1</a:t>
            </a:r>
            <a:r>
              <a:rPr lang="en-US" altLang="en-US" dirty="0" smtClean="0">
                <a:latin typeface="Symbol" panose="05050102010706020507" pitchFamily="18" charset="2"/>
                <a:sym typeface="Symbol" panose="05050102010706020507" pitchFamily="18" charset="2"/>
              </a:rPr>
              <a:t> </a:t>
            </a:r>
            <a:r>
              <a:rPr lang="en-US" altLang="en-US" dirty="0" smtClean="0">
                <a:sym typeface="Symbol" panose="05050102010706020507" pitchFamily="18" charset="2"/>
              </a:rPr>
              <a:t>– </a:t>
            </a:r>
            <a:r>
              <a:rPr lang="en-US" altLang="en-US" i="1" dirty="0" err="1" smtClean="0">
                <a:latin typeface="Symbol" panose="05050102010706020507" pitchFamily="18" charset="2"/>
              </a:rPr>
              <a:t>l</a:t>
            </a:r>
            <a:r>
              <a:rPr lang="en-US" altLang="en-US" i="1" dirty="0" err="1" smtClean="0"/>
              <a:t>h</a:t>
            </a:r>
            <a:r>
              <a:rPr lang="en-US" altLang="en-US" dirty="0" smtClean="0"/>
              <a:t>)</a:t>
            </a:r>
            <a:r>
              <a:rPr lang="en-US" altLang="en-US" i="1" baseline="30000" dirty="0" smtClean="0"/>
              <a:t>N</a:t>
            </a:r>
          </a:p>
          <a:p>
            <a:pPr marL="0" indent="0">
              <a:spcBef>
                <a:spcPts val="1200"/>
              </a:spcBef>
              <a:buFontTx/>
              <a:buNone/>
            </a:pPr>
            <a:r>
              <a:rPr lang="en-US" altLang="en-US" dirty="0" smtClean="0"/>
              <a:t>Letting </a:t>
            </a:r>
            <a:r>
              <a:rPr lang="en-US" altLang="en-US" i="1" dirty="0" smtClean="0"/>
              <a:t>h</a:t>
            </a:r>
            <a:r>
              <a:rPr lang="en-US" altLang="en-US" dirty="0" smtClean="0"/>
              <a:t> = </a:t>
            </a:r>
            <a:r>
              <a:rPr lang="en-US" altLang="en-US" i="1" dirty="0" smtClean="0"/>
              <a:t>t</a:t>
            </a:r>
            <a:r>
              <a:rPr lang="en-US" altLang="en-US" dirty="0" smtClean="0"/>
              <a:t>/</a:t>
            </a:r>
            <a:r>
              <a:rPr lang="en-US" altLang="en-US" i="1" dirty="0" smtClean="0"/>
              <a:t>N, </a:t>
            </a:r>
            <a:r>
              <a:rPr lang="en-US" altLang="en-US" dirty="0" smtClean="0"/>
              <a:t>the probability of surviving to </a:t>
            </a:r>
            <a:r>
              <a:rPr lang="en-US" altLang="en-US" i="1" dirty="0" smtClean="0"/>
              <a:t>t</a:t>
            </a:r>
            <a:r>
              <a:rPr lang="en-US" altLang="en-US" dirty="0" smtClean="0"/>
              <a:t> (conditional on having survived up until the current date) is</a:t>
            </a:r>
          </a:p>
          <a:p>
            <a:pPr marL="0" indent="0">
              <a:buFontTx/>
              <a:buNone/>
            </a:pPr>
            <a:endParaRPr lang="en-US" altLang="en-US" i="1" dirty="0" smtClean="0"/>
          </a:p>
        </p:txBody>
      </p:sp>
      <p:graphicFrame>
        <p:nvGraphicFramePr>
          <p:cNvPr id="47109" name="Object 2"/>
          <p:cNvGraphicFramePr>
            <a:graphicFrameLocks noChangeAspect="1"/>
          </p:cNvGraphicFramePr>
          <p:nvPr/>
        </p:nvGraphicFramePr>
        <p:xfrm>
          <a:off x="2908300" y="4876800"/>
          <a:ext cx="2794000" cy="431800"/>
        </p:xfrm>
        <a:graphic>
          <a:graphicData uri="http://schemas.openxmlformats.org/presentationml/2006/ole">
            <mc:AlternateContent xmlns:mc="http://schemas.openxmlformats.org/markup-compatibility/2006">
              <mc:Choice xmlns:v="urn:schemas-microsoft-com:vml" Requires="v">
                <p:oleObj spid="_x0000_s47118" name="Equation" r:id="rId4" imgW="2794000" imgH="431800" progId="Equation.3">
                  <p:embed/>
                </p:oleObj>
              </mc:Choice>
              <mc:Fallback>
                <p:oleObj name="Equation" r:id="rId4" imgW="27940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300" y="4876800"/>
                        <a:ext cx="2794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49155" name="Rectangle 1026"/>
          <p:cNvSpPr>
            <a:spLocks noGrp="1" noChangeArrowheads="1"/>
          </p:cNvSpPr>
          <p:nvPr>
            <p:ph type="title"/>
          </p:nvPr>
        </p:nvSpPr>
        <p:spPr>
          <a:xfrm>
            <a:off x="685800" y="228600"/>
            <a:ext cx="7772400" cy="533400"/>
          </a:xfrm>
          <a:noFill/>
        </p:spPr>
        <p:txBody>
          <a:bodyPr lIns="92075" tIns="46038" rIns="92075" bIns="46038" anchor="b"/>
          <a:lstStyle/>
          <a:p>
            <a:r>
              <a:rPr lang="en-US" altLang="en-US" smtClean="0"/>
              <a:t>Probability of surviving to </a:t>
            </a:r>
            <a:r>
              <a:rPr lang="en-US" altLang="en-US" i="1" smtClean="0"/>
              <a:t>t</a:t>
            </a:r>
            <a:endParaRPr lang="en-US" altLang="en-US" i="1" smtClean="0">
              <a:latin typeface="Symbol" panose="05050102010706020507" pitchFamily="18" charset="2"/>
            </a:endParaRPr>
          </a:p>
        </p:txBody>
      </p:sp>
      <p:sp>
        <p:nvSpPr>
          <p:cNvPr id="49156" name="Rectangle 1027"/>
          <p:cNvSpPr>
            <a:spLocks noGrp="1" noChangeArrowheads="1"/>
          </p:cNvSpPr>
          <p:nvPr>
            <p:ph type="body" idx="1"/>
          </p:nvPr>
        </p:nvSpPr>
        <p:spPr>
          <a:xfrm>
            <a:off x="685800" y="1219200"/>
            <a:ext cx="7772400" cy="4876800"/>
          </a:xfrm>
        </p:spPr>
        <p:txBody>
          <a:bodyPr lIns="92075" tIns="46038" rIns="92075" bIns="46038"/>
          <a:lstStyle/>
          <a:p>
            <a:pPr marL="0" indent="0">
              <a:buFontTx/>
              <a:buNone/>
            </a:pPr>
            <a:r>
              <a:rPr lang="en-US" altLang="en-US" smtClean="0"/>
              <a:t>Let the period </a:t>
            </a:r>
            <a:r>
              <a:rPr lang="en-US" altLang="en-US" i="1" smtClean="0"/>
              <a:t>h</a:t>
            </a:r>
            <a:r>
              <a:rPr lang="en-US" altLang="en-US" smtClean="0"/>
              <a:t> become small (</a:t>
            </a:r>
            <a:r>
              <a:rPr lang="en-US" altLang="en-US" i="1" smtClean="0"/>
              <a:t>h</a:t>
            </a:r>
            <a:r>
              <a:rPr lang="en-US" altLang="en-US" smtClean="0"/>
              <a:t> </a:t>
            </a:r>
            <a:r>
              <a:rPr lang="en-US" altLang="en-US" smtClean="0">
                <a:sym typeface="Symbol" panose="05050102010706020507" pitchFamily="18" charset="2"/>
              </a:rPr>
              <a:t></a:t>
            </a:r>
            <a:r>
              <a:rPr lang="en-US" altLang="en-US" smtClean="0"/>
              <a:t> 0, </a:t>
            </a:r>
            <a:r>
              <a:rPr lang="en-US" altLang="en-US" i="1" smtClean="0"/>
              <a:t>N</a:t>
            </a:r>
            <a:r>
              <a:rPr lang="en-US" altLang="en-US" smtClean="0"/>
              <a:t> </a:t>
            </a:r>
            <a:r>
              <a:rPr lang="en-US" altLang="en-US" smtClean="0">
                <a:sym typeface="Symbol" panose="05050102010706020507" pitchFamily="18" charset="2"/>
              </a:rPr>
              <a:t></a:t>
            </a:r>
            <a:r>
              <a:rPr lang="en-US" altLang="en-US" smtClean="0"/>
              <a:t> </a:t>
            </a:r>
            <a:r>
              <a:rPr lang="en-US" altLang="en-US" smtClean="0">
                <a:sym typeface="Symbol" panose="05050102010706020507" pitchFamily="18" charset="2"/>
              </a:rPr>
              <a:t>). Then</a:t>
            </a:r>
          </a:p>
          <a:p>
            <a:pPr marL="0" indent="0"/>
            <a:endParaRPr lang="en-US" altLang="en-US" smtClean="0">
              <a:sym typeface="Symbol" panose="05050102010706020507" pitchFamily="18" charset="2"/>
            </a:endParaRPr>
          </a:p>
          <a:p>
            <a:pPr marL="0" indent="0"/>
            <a:endParaRPr lang="en-US" altLang="en-US" smtClean="0">
              <a:sym typeface="Symbol" panose="05050102010706020507" pitchFamily="18" charset="2"/>
            </a:endParaRPr>
          </a:p>
          <a:p>
            <a:pPr marL="0" indent="0">
              <a:spcBef>
                <a:spcPts val="600"/>
              </a:spcBef>
              <a:buFontTx/>
              <a:buNone/>
            </a:pPr>
            <a:r>
              <a:rPr lang="en-US" altLang="en-US" smtClean="0"/>
              <a:t>This is a property of the exponential function: lim</a:t>
            </a:r>
            <a:r>
              <a:rPr lang="en-US" altLang="en-US" i="1" baseline="-25000" smtClean="0"/>
              <a:t>N</a:t>
            </a:r>
            <a:r>
              <a:rPr lang="en-US" altLang="en-US" baseline="-25000" smtClean="0">
                <a:sym typeface="Symbol" panose="05050102010706020507" pitchFamily="18" charset="2"/>
              </a:rPr>
              <a:t></a:t>
            </a:r>
            <a:r>
              <a:rPr lang="en-US" altLang="en-US" smtClean="0">
                <a:sym typeface="Symbol" panose="05050102010706020507" pitchFamily="18" charset="2"/>
              </a:rPr>
              <a:t> (1+</a:t>
            </a:r>
            <a:r>
              <a:rPr lang="en-US" altLang="en-US" i="1" smtClean="0">
                <a:sym typeface="Symbol" panose="05050102010706020507" pitchFamily="18" charset="2"/>
              </a:rPr>
              <a:t>x</a:t>
            </a:r>
            <a:r>
              <a:rPr lang="en-US" altLang="en-US" smtClean="0">
                <a:sym typeface="Symbol" panose="05050102010706020507" pitchFamily="18" charset="2"/>
              </a:rPr>
              <a:t>/</a:t>
            </a:r>
            <a:r>
              <a:rPr lang="en-US" altLang="en-US" i="1" smtClean="0">
                <a:sym typeface="Symbol" panose="05050102010706020507" pitchFamily="18" charset="2"/>
              </a:rPr>
              <a:t>N</a:t>
            </a:r>
            <a:r>
              <a:rPr lang="en-US" altLang="en-US" smtClean="0">
                <a:sym typeface="Symbol" panose="05050102010706020507" pitchFamily="18" charset="2"/>
              </a:rPr>
              <a:t>)</a:t>
            </a:r>
            <a:r>
              <a:rPr lang="en-US" altLang="en-US" i="1" baseline="30000" smtClean="0">
                <a:sym typeface="Symbol" panose="05050102010706020507" pitchFamily="18" charset="2"/>
              </a:rPr>
              <a:t>N</a:t>
            </a:r>
            <a:r>
              <a:rPr lang="en-US" altLang="en-US" smtClean="0">
                <a:sym typeface="Symbol" panose="05050102010706020507" pitchFamily="18" charset="2"/>
              </a:rPr>
              <a:t> = </a:t>
            </a:r>
            <a:r>
              <a:rPr lang="en-US" altLang="en-US" i="1" smtClean="0">
                <a:sym typeface="Symbol" panose="05050102010706020507" pitchFamily="18" charset="2"/>
              </a:rPr>
              <a:t>e</a:t>
            </a:r>
            <a:r>
              <a:rPr lang="en-US" altLang="en-US" i="1" baseline="30000" smtClean="0">
                <a:sym typeface="Symbol" panose="05050102010706020507" pitchFamily="18" charset="2"/>
              </a:rPr>
              <a:t>x</a:t>
            </a:r>
            <a:r>
              <a:rPr lang="en-US" altLang="en-US" i="1" smtClean="0">
                <a:sym typeface="Symbol" panose="05050102010706020507" pitchFamily="18" charset="2"/>
              </a:rPr>
              <a:t>.  </a:t>
            </a:r>
            <a:r>
              <a:rPr lang="en-US" altLang="en-US" smtClean="0">
                <a:sym typeface="Symbol" panose="05050102010706020507" pitchFamily="18" charset="2"/>
              </a:rPr>
              <a:t>It is analogous to continuously compounded interest.</a:t>
            </a:r>
          </a:p>
          <a:p>
            <a:pPr marL="0" indent="0">
              <a:buFontTx/>
              <a:buNone/>
            </a:pPr>
            <a:r>
              <a:rPr lang="en-US" altLang="en-US" smtClean="0">
                <a:sym typeface="Symbol" panose="05050102010706020507" pitchFamily="18" charset="2"/>
              </a:rPr>
              <a:t>Probability of default before </a:t>
            </a:r>
            <a:r>
              <a:rPr lang="en-US" altLang="en-US" i="1" smtClean="0">
                <a:sym typeface="Symbol" panose="05050102010706020507" pitchFamily="18" charset="2"/>
              </a:rPr>
              <a:t>t</a:t>
            </a:r>
            <a:r>
              <a:rPr lang="en-US" altLang="en-US" smtClean="0">
                <a:sym typeface="Symbol" panose="05050102010706020507" pitchFamily="18" charset="2"/>
              </a:rPr>
              <a:t>:</a:t>
            </a:r>
          </a:p>
          <a:p>
            <a:pPr marL="0" indent="0">
              <a:buFontTx/>
              <a:buNone/>
            </a:pPr>
            <a:endParaRPr lang="en-US" altLang="en-US" sz="2000" i="1" baseline="30000" smtClean="0">
              <a:sym typeface="Symbol" panose="05050102010706020507" pitchFamily="18" charset="2"/>
            </a:endParaRPr>
          </a:p>
          <a:p>
            <a:pPr marL="0" indent="0">
              <a:buFontTx/>
              <a:buNone/>
            </a:pPr>
            <a:endParaRPr lang="en-US" altLang="en-US" sz="2000" i="1" baseline="30000" smtClean="0">
              <a:sym typeface="Symbol" panose="05050102010706020507" pitchFamily="18" charset="2"/>
            </a:endParaRPr>
          </a:p>
          <a:p>
            <a:pPr marL="0" indent="0">
              <a:buFontTx/>
              <a:buNone/>
            </a:pPr>
            <a:r>
              <a:rPr lang="en-US" altLang="en-US" smtClean="0">
                <a:sym typeface="Symbol" panose="05050102010706020507" pitchFamily="18" charset="2"/>
              </a:rPr>
              <a:t>The inverse function is </a:t>
            </a:r>
          </a:p>
          <a:p>
            <a:pPr marL="0" indent="0" algn="ctr">
              <a:buFontTx/>
              <a:buNone/>
            </a:pPr>
            <a:r>
              <a:rPr lang="en-US" altLang="en-US" i="1" smtClean="0">
                <a:latin typeface="Symbol" panose="05050102010706020507" pitchFamily="18" charset="2"/>
                <a:sym typeface="Symbol" panose="05050102010706020507" pitchFamily="18" charset="2"/>
              </a:rPr>
              <a:t>t</a:t>
            </a:r>
            <a:r>
              <a:rPr lang="en-US" altLang="en-US" smtClean="0">
                <a:sym typeface="Symbol" panose="05050102010706020507" pitchFamily="18" charset="2"/>
              </a:rPr>
              <a:t> = </a:t>
            </a:r>
            <a:r>
              <a:rPr lang="en-US" altLang="en-US" i="1" smtClean="0">
                <a:sym typeface="Symbol" panose="05050102010706020507" pitchFamily="18" charset="2"/>
              </a:rPr>
              <a:t>F</a:t>
            </a:r>
            <a:r>
              <a:rPr lang="en-US" altLang="en-US" baseline="30000" smtClean="0">
                <a:latin typeface="Symbol" panose="05050102010706020507" pitchFamily="18" charset="2"/>
                <a:sym typeface="Symbol" panose="05050102010706020507" pitchFamily="18" charset="2"/>
              </a:rPr>
              <a:t>-</a:t>
            </a:r>
            <a:r>
              <a:rPr lang="en-US" altLang="en-US" baseline="30000" smtClean="0">
                <a:sym typeface="Symbol" panose="05050102010706020507" pitchFamily="18" charset="2"/>
              </a:rPr>
              <a:t>1</a:t>
            </a:r>
            <a:r>
              <a:rPr lang="en-US" altLang="en-US" smtClean="0">
                <a:sym typeface="Symbol" panose="05050102010706020507" pitchFamily="18" charset="2"/>
              </a:rPr>
              <a:t>(</a:t>
            </a:r>
            <a:r>
              <a:rPr lang="en-US" altLang="en-US" i="1" smtClean="0">
                <a:sym typeface="Symbol" panose="05050102010706020507" pitchFamily="18" charset="2"/>
              </a:rPr>
              <a:t>u</a:t>
            </a:r>
            <a:r>
              <a:rPr lang="en-US" altLang="en-US" smtClean="0">
                <a:sym typeface="Symbol" panose="05050102010706020507" pitchFamily="18" charset="2"/>
              </a:rPr>
              <a:t>) = </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ln(1 – </a:t>
            </a:r>
            <a:r>
              <a:rPr lang="en-US" altLang="en-US" i="1" smtClean="0">
                <a:sym typeface="Symbol" panose="05050102010706020507" pitchFamily="18" charset="2"/>
              </a:rPr>
              <a:t>u</a:t>
            </a:r>
            <a:r>
              <a:rPr lang="en-US" altLang="en-US" smtClean="0">
                <a:sym typeface="Symbol" panose="05050102010706020507" pitchFamily="18" charset="2"/>
              </a:rPr>
              <a:t>)/</a:t>
            </a:r>
            <a:r>
              <a:rPr lang="en-US" altLang="en-US" i="1" smtClean="0">
                <a:latin typeface="Symbol" panose="05050102010706020507" pitchFamily="18" charset="2"/>
                <a:sym typeface="Symbol" panose="05050102010706020507" pitchFamily="18" charset="2"/>
              </a:rPr>
              <a:t>l</a:t>
            </a:r>
            <a:endParaRPr lang="en-US" altLang="en-US" smtClean="0">
              <a:sym typeface="Symbol" panose="05050102010706020507" pitchFamily="18" charset="2"/>
            </a:endParaRPr>
          </a:p>
        </p:txBody>
      </p:sp>
      <p:graphicFrame>
        <p:nvGraphicFramePr>
          <p:cNvPr id="49157" name="Object 4"/>
          <p:cNvGraphicFramePr>
            <a:graphicFrameLocks noChangeAspect="1"/>
          </p:cNvGraphicFramePr>
          <p:nvPr/>
        </p:nvGraphicFramePr>
        <p:xfrm>
          <a:off x="2057400" y="1981200"/>
          <a:ext cx="4432300" cy="444500"/>
        </p:xfrm>
        <a:graphic>
          <a:graphicData uri="http://schemas.openxmlformats.org/presentationml/2006/ole">
            <mc:AlternateContent xmlns:mc="http://schemas.openxmlformats.org/markup-compatibility/2006">
              <mc:Choice xmlns:v="urn:schemas-microsoft-com:vml" Requires="v">
                <p:oleObj spid="_x0000_s49175" name="Equation" r:id="rId4" imgW="4432300" imgH="444500" progId="Equation.3">
                  <p:embed/>
                </p:oleObj>
              </mc:Choice>
              <mc:Fallback>
                <p:oleObj name="Equation" r:id="rId4" imgW="44323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81200"/>
                        <a:ext cx="4432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5"/>
          <p:cNvGraphicFramePr>
            <a:graphicFrameLocks noChangeAspect="1"/>
          </p:cNvGraphicFramePr>
          <p:nvPr/>
        </p:nvGraphicFramePr>
        <p:xfrm>
          <a:off x="2819400" y="4267200"/>
          <a:ext cx="3009900" cy="406400"/>
        </p:xfrm>
        <a:graphic>
          <a:graphicData uri="http://schemas.openxmlformats.org/presentationml/2006/ole">
            <mc:AlternateContent xmlns:mc="http://schemas.openxmlformats.org/markup-compatibility/2006">
              <mc:Choice xmlns:v="urn:schemas-microsoft-com:vml" Requires="v">
                <p:oleObj spid="_x0000_s49176" name="Equation" r:id="rId6" imgW="3009900" imgH="406400" progId="Equation.3">
                  <p:embed/>
                </p:oleObj>
              </mc:Choice>
              <mc:Fallback>
                <p:oleObj name="Equation" r:id="rId6" imgW="3009900" imgH="406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267200"/>
                        <a:ext cx="3009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81000"/>
            <a:ext cx="7924800" cy="609600"/>
          </a:xfrm>
        </p:spPr>
        <p:txBody>
          <a:bodyPr/>
          <a:lstStyle/>
          <a:p>
            <a:r>
              <a:rPr lang="en-US" altLang="en-US" smtClean="0"/>
              <a:t>Default time modeling: Multiple Obligors</a:t>
            </a:r>
          </a:p>
        </p:txBody>
      </p:sp>
      <p:sp>
        <p:nvSpPr>
          <p:cNvPr id="51203" name="Rectangle 3"/>
          <p:cNvSpPr>
            <a:spLocks noGrp="1" noChangeArrowheads="1"/>
          </p:cNvSpPr>
          <p:nvPr>
            <p:ph type="body" idx="1"/>
          </p:nvPr>
        </p:nvSpPr>
        <p:spPr>
          <a:xfrm>
            <a:off x="685800" y="1143000"/>
            <a:ext cx="7772400" cy="4724400"/>
          </a:xfrm>
        </p:spPr>
        <p:txBody>
          <a:bodyPr/>
          <a:lstStyle/>
          <a:p>
            <a:pPr>
              <a:buFontTx/>
              <a:buNone/>
            </a:pPr>
            <a:r>
              <a:rPr lang="en-US" altLang="en-US" dirty="0" smtClean="0"/>
              <a:t>Two obligors </a:t>
            </a:r>
            <a:r>
              <a:rPr lang="en-US" altLang="en-US" i="1" dirty="0" err="1" smtClean="0"/>
              <a:t>i</a:t>
            </a:r>
            <a:r>
              <a:rPr lang="en-US" altLang="en-US" dirty="0" smtClean="0"/>
              <a:t> and </a:t>
            </a:r>
            <a:r>
              <a:rPr lang="en-US" altLang="en-US" i="1" dirty="0" smtClean="0"/>
              <a:t>j</a:t>
            </a:r>
            <a:r>
              <a:rPr lang="en-US" altLang="en-US" dirty="0" smtClean="0"/>
              <a:t> with default times </a:t>
            </a:r>
            <a:r>
              <a:rPr lang="en-US" altLang="en-US" i="1" dirty="0" err="1" smtClean="0">
                <a:latin typeface="Symbol" panose="05050102010706020507" pitchFamily="18" charset="2"/>
              </a:rPr>
              <a:t>t</a:t>
            </a:r>
            <a:r>
              <a:rPr lang="en-US" altLang="en-US" i="1" baseline="-25000" dirty="0" err="1" smtClean="0"/>
              <a:t>i</a:t>
            </a:r>
            <a:r>
              <a:rPr lang="en-US" altLang="en-US" dirty="0" smtClean="0"/>
              <a:t> and </a:t>
            </a:r>
            <a:r>
              <a:rPr lang="en-US" altLang="en-US" i="1" dirty="0" err="1" smtClean="0">
                <a:latin typeface="Symbol" panose="05050102010706020507" pitchFamily="18" charset="2"/>
              </a:rPr>
              <a:t>t</a:t>
            </a:r>
            <a:r>
              <a:rPr lang="en-US" altLang="en-US" i="1" baseline="-25000" dirty="0" err="1" smtClean="0"/>
              <a:t>j</a:t>
            </a:r>
            <a:r>
              <a:rPr lang="en-US" altLang="en-US" dirty="0" smtClean="0"/>
              <a:t> </a:t>
            </a:r>
          </a:p>
          <a:p>
            <a:pPr>
              <a:buFontTx/>
              <a:buNone/>
            </a:pPr>
            <a:r>
              <a:rPr lang="en-US" altLang="en-US" dirty="0" smtClean="0"/>
              <a:t>Probabilities that </a:t>
            </a:r>
            <a:r>
              <a:rPr lang="en-US" altLang="en-US" i="1" dirty="0" err="1" smtClean="0"/>
              <a:t>i</a:t>
            </a:r>
            <a:r>
              <a:rPr lang="en-US" altLang="en-US" dirty="0" smtClean="0"/>
              <a:t> and </a:t>
            </a:r>
            <a:r>
              <a:rPr lang="en-US" altLang="en-US" i="1" dirty="0" smtClean="0"/>
              <a:t>j</a:t>
            </a:r>
            <a:r>
              <a:rPr lang="en-US" altLang="en-US" dirty="0" smtClean="0"/>
              <a:t> default before </a:t>
            </a:r>
            <a:r>
              <a:rPr lang="en-US" altLang="en-US" i="1" dirty="0" smtClean="0"/>
              <a:t>t</a:t>
            </a:r>
            <a:r>
              <a:rPr lang="en-US" altLang="en-US" dirty="0" smtClean="0"/>
              <a:t> are </a:t>
            </a:r>
          </a:p>
          <a:p>
            <a:pPr>
              <a:buFontTx/>
              <a:buNone/>
            </a:pPr>
            <a:r>
              <a:rPr lang="en-US" altLang="en-US" i="1" dirty="0" smtClean="0"/>
              <a:t>		p</a:t>
            </a:r>
            <a:r>
              <a:rPr lang="en-US" altLang="en-US" i="1" baseline="-25000" dirty="0" smtClean="0"/>
              <a:t>i</a:t>
            </a:r>
            <a:r>
              <a:rPr lang="en-US" altLang="en-US" dirty="0" smtClean="0"/>
              <a:t>  = </a:t>
            </a:r>
            <a:r>
              <a:rPr lang="en-US" altLang="en-US" dirty="0" err="1" smtClean="0"/>
              <a:t>Pr</a:t>
            </a:r>
            <a:r>
              <a:rPr lang="en-US" altLang="en-US" dirty="0" smtClean="0"/>
              <a:t>(</a:t>
            </a:r>
            <a:r>
              <a:rPr lang="en-US" altLang="en-US" i="1" dirty="0" err="1" smtClean="0">
                <a:latin typeface="Symbol" panose="05050102010706020507" pitchFamily="18" charset="2"/>
              </a:rPr>
              <a:t>t</a:t>
            </a:r>
            <a:r>
              <a:rPr lang="en-US" altLang="en-US" i="1" baseline="-25000" dirty="0" err="1" smtClean="0"/>
              <a:t>i</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t</a:t>
            </a:r>
            <a:r>
              <a:rPr lang="en-US" altLang="en-US" dirty="0" smtClean="0">
                <a:sym typeface="Symbol" panose="05050102010706020507" pitchFamily="18" charset="2"/>
              </a:rPr>
              <a:t>) = 1 – </a:t>
            </a:r>
            <a:r>
              <a:rPr lang="en-US" altLang="en-US" i="1" dirty="0" smtClean="0">
                <a:sym typeface="Symbol" panose="05050102010706020507" pitchFamily="18" charset="2"/>
              </a:rPr>
              <a:t>e</a:t>
            </a:r>
            <a:r>
              <a:rPr lang="en-US" altLang="en-US" i="1" baseline="30000" dirty="0" smtClean="0">
                <a:sym typeface="Symbol" panose="05050102010706020507" pitchFamily="18" charset="2"/>
              </a:rPr>
              <a:t>-</a:t>
            </a:r>
            <a:r>
              <a:rPr lang="en-US" altLang="en-US" baseline="30000" dirty="0" smtClean="0">
                <a:latin typeface="Symbol" panose="05050102010706020507" pitchFamily="18" charset="2"/>
                <a:sym typeface="Symbol" panose="05050102010706020507" pitchFamily="18" charset="2"/>
              </a:rPr>
              <a:t>l</a:t>
            </a:r>
            <a:r>
              <a:rPr lang="en-US" altLang="en-US" i="1" baseline="20000" dirty="0" smtClean="0">
                <a:sym typeface="Symbol" panose="05050102010706020507" pitchFamily="18" charset="2"/>
              </a:rPr>
              <a:t>i</a:t>
            </a:r>
            <a:r>
              <a:rPr lang="en-US" altLang="en-US" i="1" baseline="30000" dirty="0" smtClean="0">
                <a:sym typeface="Symbol" panose="05050102010706020507" pitchFamily="18" charset="2"/>
              </a:rPr>
              <a:t>t</a:t>
            </a:r>
            <a:r>
              <a:rPr lang="en-US" altLang="en-US" dirty="0" smtClean="0">
                <a:sym typeface="Symbol" panose="05050102010706020507" pitchFamily="18" charset="2"/>
              </a:rPr>
              <a:t> = </a:t>
            </a:r>
            <a:r>
              <a:rPr lang="en-US" altLang="en-US" i="1" dirty="0" smtClean="0">
                <a:sym typeface="Symbol" panose="05050102010706020507" pitchFamily="18" charset="2"/>
              </a:rPr>
              <a:t>F</a:t>
            </a:r>
            <a:r>
              <a:rPr lang="en-US" altLang="en-US" i="1" baseline="-25000" dirty="0" smtClean="0">
                <a:sym typeface="Symbol" panose="05050102010706020507" pitchFamily="18" charset="2"/>
              </a:rPr>
              <a:t>i</a:t>
            </a:r>
            <a:r>
              <a:rPr lang="en-US" altLang="en-US" dirty="0" smtClean="0">
                <a:sym typeface="Symbol" panose="05050102010706020507" pitchFamily="18" charset="2"/>
              </a:rPr>
              <a:t>(</a:t>
            </a:r>
            <a:r>
              <a:rPr lang="en-US" altLang="en-US" i="1" dirty="0" err="1" smtClean="0">
                <a:sym typeface="Symbol" panose="05050102010706020507" pitchFamily="18" charset="2"/>
              </a:rPr>
              <a:t>t</a:t>
            </a:r>
            <a:r>
              <a:rPr lang="en-US" altLang="en-US" i="1" baseline="-25000" dirty="0" err="1" smtClean="0">
                <a:sym typeface="Symbol" panose="05050102010706020507" pitchFamily="18" charset="2"/>
              </a:rPr>
              <a:t>i</a:t>
            </a:r>
            <a:r>
              <a:rPr lang="en-US" altLang="en-US" dirty="0" smtClean="0">
                <a:sym typeface="Symbol" panose="05050102010706020507" pitchFamily="18" charset="2"/>
              </a:rPr>
              <a:t>)</a:t>
            </a:r>
          </a:p>
          <a:p>
            <a:pPr>
              <a:buFontTx/>
              <a:buNone/>
            </a:pPr>
            <a:r>
              <a:rPr lang="en-US" altLang="en-US" i="1" dirty="0" smtClean="0"/>
              <a:t>		</a:t>
            </a:r>
            <a:r>
              <a:rPr lang="en-US" altLang="en-US" i="1" dirty="0" err="1" smtClean="0"/>
              <a:t>p</a:t>
            </a:r>
            <a:r>
              <a:rPr lang="en-US" altLang="en-US" i="1" baseline="-25000" dirty="0" err="1" smtClean="0"/>
              <a:t>j</a:t>
            </a:r>
            <a:r>
              <a:rPr lang="en-US" altLang="en-US" dirty="0" smtClean="0"/>
              <a:t>  = </a:t>
            </a:r>
            <a:r>
              <a:rPr lang="en-US" altLang="en-US" dirty="0" err="1" smtClean="0"/>
              <a:t>Pr</a:t>
            </a:r>
            <a:r>
              <a:rPr lang="en-US" altLang="en-US" dirty="0" smtClean="0"/>
              <a:t>(</a:t>
            </a:r>
            <a:r>
              <a:rPr lang="en-US" altLang="en-US" i="1" dirty="0" err="1" smtClean="0">
                <a:latin typeface="Symbol" panose="05050102010706020507" pitchFamily="18" charset="2"/>
              </a:rPr>
              <a:t>t</a:t>
            </a:r>
            <a:r>
              <a:rPr lang="en-US" altLang="en-US" i="1" baseline="-25000" dirty="0" err="1" smtClean="0"/>
              <a:t>i</a:t>
            </a:r>
            <a:r>
              <a:rPr lang="en-US" altLang="en-US" i="1" baseline="-25000"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t</a:t>
            </a:r>
            <a:r>
              <a:rPr lang="en-US" altLang="en-US" dirty="0" smtClean="0">
                <a:sym typeface="Symbol" panose="05050102010706020507" pitchFamily="18" charset="2"/>
              </a:rPr>
              <a:t>) = 1 – </a:t>
            </a:r>
            <a:r>
              <a:rPr lang="en-US" altLang="en-US" i="1" dirty="0" smtClean="0">
                <a:sym typeface="Symbol" panose="05050102010706020507" pitchFamily="18" charset="2"/>
              </a:rPr>
              <a:t>e</a:t>
            </a:r>
            <a:r>
              <a:rPr lang="en-US" altLang="en-US" i="1" baseline="30000" dirty="0" smtClean="0">
                <a:sym typeface="Symbol" panose="05050102010706020507" pitchFamily="18" charset="2"/>
              </a:rPr>
              <a:t>-</a:t>
            </a:r>
            <a:r>
              <a:rPr lang="en-US" altLang="en-US" baseline="30000" dirty="0" err="1" smtClean="0">
                <a:latin typeface="Symbol" panose="05050102010706020507" pitchFamily="18" charset="2"/>
                <a:sym typeface="Symbol" panose="05050102010706020507" pitchFamily="18" charset="2"/>
              </a:rPr>
              <a:t>l</a:t>
            </a:r>
            <a:r>
              <a:rPr lang="en-US" altLang="en-US" i="1" baseline="20000" dirty="0" err="1" smtClean="0">
                <a:sym typeface="Symbol" panose="05050102010706020507" pitchFamily="18" charset="2"/>
              </a:rPr>
              <a:t>j</a:t>
            </a:r>
            <a:r>
              <a:rPr lang="en-US" altLang="en-US" i="1" baseline="30000" dirty="0" err="1" smtClean="0">
                <a:sym typeface="Symbol" panose="05050102010706020507" pitchFamily="18" charset="2"/>
              </a:rPr>
              <a:t>t</a:t>
            </a:r>
            <a:r>
              <a:rPr lang="en-US" altLang="en-US" dirty="0" smtClean="0">
                <a:sym typeface="Symbol" panose="05050102010706020507" pitchFamily="18" charset="2"/>
              </a:rPr>
              <a:t>  = </a:t>
            </a:r>
            <a:r>
              <a:rPr lang="en-US" altLang="en-US" i="1" dirty="0" smtClean="0">
                <a:sym typeface="Symbol" panose="05050102010706020507" pitchFamily="18" charset="2"/>
              </a:rPr>
              <a:t>F</a:t>
            </a:r>
            <a:r>
              <a:rPr lang="en-US" altLang="en-US" i="1" baseline="-25000" dirty="0" smtClean="0">
                <a:sym typeface="Symbol" panose="05050102010706020507" pitchFamily="18" charset="2"/>
              </a:rPr>
              <a:t>j</a:t>
            </a:r>
            <a:r>
              <a:rPr lang="en-US" altLang="en-US" dirty="0" smtClean="0">
                <a:sym typeface="Symbol" panose="05050102010706020507" pitchFamily="18" charset="2"/>
              </a:rPr>
              <a:t>(</a:t>
            </a:r>
            <a:r>
              <a:rPr lang="en-US" altLang="en-US" i="1" dirty="0" err="1" smtClean="0">
                <a:sym typeface="Symbol" panose="05050102010706020507" pitchFamily="18" charset="2"/>
              </a:rPr>
              <a:t>t</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a:t>
            </a:r>
          </a:p>
          <a:p>
            <a:pPr>
              <a:buFontTx/>
              <a:buNone/>
            </a:pPr>
            <a:r>
              <a:rPr lang="en-US" altLang="en-US" dirty="0" smtClean="0"/>
              <a:t>Introduce two standard Normal </a:t>
            </a:r>
            <a:r>
              <a:rPr lang="en-US" altLang="en-US" dirty="0" err="1" smtClean="0"/>
              <a:t>r.v.’s</a:t>
            </a:r>
            <a:r>
              <a:rPr lang="en-US" altLang="en-US" dirty="0" smtClean="0"/>
              <a:t> </a:t>
            </a:r>
            <a:r>
              <a:rPr lang="en-US" altLang="en-US" i="1" dirty="0" smtClean="0"/>
              <a:t>Z</a:t>
            </a:r>
            <a:r>
              <a:rPr lang="en-US" altLang="en-US" i="1" baseline="-25000" dirty="0" smtClean="0"/>
              <a:t>i</a:t>
            </a:r>
            <a:r>
              <a:rPr lang="en-US" altLang="en-US" dirty="0" smtClean="0"/>
              <a:t> and </a:t>
            </a:r>
            <a:r>
              <a:rPr lang="en-US" altLang="en-US" i="1" dirty="0" err="1" smtClean="0"/>
              <a:t>Z</a:t>
            </a:r>
            <a:r>
              <a:rPr lang="en-US" altLang="en-US" i="1" baseline="-25000" dirty="0" err="1" smtClean="0"/>
              <a:t>j</a:t>
            </a:r>
            <a:endParaRPr lang="en-US" altLang="en-US" i="1" baseline="-25000" dirty="0" smtClean="0"/>
          </a:p>
          <a:p>
            <a:pPr>
              <a:buFontTx/>
              <a:buNone/>
            </a:pPr>
            <a:r>
              <a:rPr lang="en-US" altLang="en-US" dirty="0" smtClean="0"/>
              <a:t>Then: </a:t>
            </a:r>
          </a:p>
          <a:p>
            <a:pPr marL="274320" lvl="1">
              <a:buFontTx/>
              <a:buNone/>
            </a:pPr>
            <a:r>
              <a:rPr lang="en-US" altLang="en-US" i="1" dirty="0" smtClean="0"/>
              <a:t>	 </a:t>
            </a:r>
            <a:r>
              <a:rPr lang="en-US" altLang="en-US" i="1" dirty="0" err="1" smtClean="0">
                <a:latin typeface="Symbol" panose="05050102010706020507" pitchFamily="18" charset="2"/>
              </a:rPr>
              <a:t>t</a:t>
            </a:r>
            <a:r>
              <a:rPr lang="en-US" altLang="en-US" i="1" baseline="-25000" dirty="0" err="1" smtClean="0"/>
              <a:t>i</a:t>
            </a:r>
            <a:r>
              <a:rPr lang="en-US" altLang="en-US" dirty="0" smtClean="0"/>
              <a:t> </a:t>
            </a:r>
            <a:r>
              <a:rPr lang="en-US" altLang="en-US" dirty="0" smtClean="0">
                <a:sym typeface="Symbol" panose="05050102010706020507" pitchFamily="18" charset="2"/>
              </a:rPr>
              <a:t> </a:t>
            </a:r>
            <a:r>
              <a:rPr lang="en-US" altLang="en-US" i="1" dirty="0" err="1" smtClean="0">
                <a:sym typeface="Symbol" panose="05050102010706020507" pitchFamily="18" charset="2"/>
              </a:rPr>
              <a:t>t</a:t>
            </a:r>
            <a:r>
              <a:rPr lang="en-US" altLang="en-US" i="1" baseline="-25000" dirty="0" err="1" smtClean="0">
                <a:sym typeface="Symbol" panose="05050102010706020507" pitchFamily="18" charset="2"/>
              </a:rPr>
              <a:t>i</a:t>
            </a:r>
            <a:r>
              <a:rPr lang="en-US" altLang="en-US" dirty="0" smtClean="0"/>
              <a:t>  (</a:t>
            </a:r>
            <a:r>
              <a:rPr lang="en-US" altLang="en-US" i="1" dirty="0" err="1" smtClean="0"/>
              <a:t>i</a:t>
            </a:r>
            <a:r>
              <a:rPr lang="en-US" altLang="en-US" dirty="0" smtClean="0"/>
              <a:t> defaults before </a:t>
            </a:r>
            <a:r>
              <a:rPr lang="en-US" altLang="en-US" i="1" dirty="0" err="1" smtClean="0"/>
              <a:t>t</a:t>
            </a:r>
            <a:r>
              <a:rPr lang="en-US" altLang="en-US" i="1" baseline="-25000" dirty="0" err="1" smtClean="0"/>
              <a:t>i</a:t>
            </a:r>
            <a:r>
              <a:rPr lang="en-US" altLang="en-US" dirty="0" smtClean="0"/>
              <a:t>) when </a:t>
            </a:r>
            <a:r>
              <a:rPr lang="en-US" altLang="en-US" i="1" dirty="0" smtClean="0"/>
              <a:t>Z</a:t>
            </a:r>
            <a:r>
              <a:rPr lang="en-US" altLang="en-US" i="1" baseline="-25000" dirty="0" smtClean="0"/>
              <a:t>i</a:t>
            </a:r>
            <a:r>
              <a:rPr lang="en-US" altLang="en-US" dirty="0" smtClean="0"/>
              <a:t> is in tail, i.e. if </a:t>
            </a:r>
            <a:r>
              <a:rPr lang="en-US" altLang="en-US" i="1" dirty="0" err="1" smtClean="0"/>
              <a:t>z</a:t>
            </a:r>
            <a:r>
              <a:rPr lang="en-US" altLang="en-US" i="1" baseline="-25000" dirty="0" err="1" smtClean="0"/>
              <a:t>i</a:t>
            </a:r>
            <a:r>
              <a:rPr lang="en-US" altLang="en-US" dirty="0" smtClean="0"/>
              <a:t>  </a:t>
            </a:r>
            <a:r>
              <a:rPr lang="en-US" altLang="en-US" dirty="0" smtClean="0">
                <a:sym typeface="Symbol" panose="05050102010706020507" pitchFamily="18" charset="2"/>
              </a:rPr>
              <a:t> N</a:t>
            </a:r>
            <a:r>
              <a:rPr lang="en-US" altLang="en-US" baseline="30000" dirty="0" smtClean="0">
                <a:latin typeface="Symbol" panose="05050102010706020507" pitchFamily="18" charset="2"/>
                <a:sym typeface="Symbol" panose="05050102010706020507" pitchFamily="18" charset="2"/>
              </a:rPr>
              <a:t>-</a:t>
            </a:r>
            <a:r>
              <a:rPr lang="en-US" altLang="en-US" baseline="30000" dirty="0" smtClean="0">
                <a:sym typeface="Symbol" panose="05050102010706020507" pitchFamily="18" charset="2"/>
              </a:rPr>
              <a:t>1</a:t>
            </a:r>
            <a:r>
              <a:rPr lang="en-US" altLang="en-US" dirty="0" smtClean="0">
                <a:sym typeface="Symbol" panose="05050102010706020507" pitchFamily="18" charset="2"/>
              </a:rPr>
              <a:t>(</a:t>
            </a:r>
            <a:r>
              <a:rPr lang="en-US" altLang="en-US" i="1" dirty="0" smtClean="0">
                <a:sym typeface="Symbol" panose="05050102010706020507" pitchFamily="18" charset="2"/>
              </a:rPr>
              <a:t>p</a:t>
            </a:r>
            <a:r>
              <a:rPr lang="en-US" altLang="en-US" i="1" baseline="-25000" dirty="0" smtClean="0">
                <a:sym typeface="Symbol" panose="05050102010706020507" pitchFamily="18" charset="2"/>
              </a:rPr>
              <a:t>i</a:t>
            </a:r>
            <a:r>
              <a:rPr lang="en-US" altLang="en-US" dirty="0" smtClean="0">
                <a:sym typeface="Symbol" panose="05050102010706020507" pitchFamily="18" charset="2"/>
              </a:rPr>
              <a:t>)</a:t>
            </a:r>
          </a:p>
          <a:p>
            <a:pPr marL="274320" lvl="1">
              <a:buFontTx/>
              <a:buNone/>
            </a:pPr>
            <a:r>
              <a:rPr lang="en-US" altLang="en-US" dirty="0" smtClean="0"/>
              <a:t>	 </a:t>
            </a:r>
            <a:r>
              <a:rPr lang="en-US" altLang="en-US" i="1" dirty="0" err="1" smtClean="0">
                <a:latin typeface="Symbol" panose="05050102010706020507" pitchFamily="18" charset="2"/>
              </a:rPr>
              <a:t>t</a:t>
            </a:r>
            <a:r>
              <a:rPr lang="en-US" altLang="en-US" i="1" baseline="-25000" dirty="0" err="1" smtClean="0"/>
              <a:t>j</a:t>
            </a:r>
            <a:r>
              <a:rPr lang="en-US" altLang="en-US" dirty="0" smtClean="0"/>
              <a:t> </a:t>
            </a:r>
            <a:r>
              <a:rPr lang="en-US" altLang="en-US" dirty="0" smtClean="0">
                <a:sym typeface="Symbol" panose="05050102010706020507" pitchFamily="18" charset="2"/>
              </a:rPr>
              <a:t> </a:t>
            </a:r>
            <a:r>
              <a:rPr lang="en-US" altLang="en-US" i="1" dirty="0" err="1" smtClean="0">
                <a:sym typeface="Symbol" panose="05050102010706020507" pitchFamily="18" charset="2"/>
              </a:rPr>
              <a:t>t</a:t>
            </a:r>
            <a:r>
              <a:rPr lang="en-US" altLang="en-US" i="1" baseline="-25000" dirty="0" err="1" smtClean="0">
                <a:sym typeface="Symbol" panose="05050102010706020507" pitchFamily="18" charset="2"/>
              </a:rPr>
              <a:t>j</a:t>
            </a:r>
            <a:r>
              <a:rPr lang="en-US" altLang="en-US" dirty="0" smtClean="0"/>
              <a:t>  (</a:t>
            </a:r>
            <a:r>
              <a:rPr lang="en-US" altLang="en-US" i="1" dirty="0" smtClean="0"/>
              <a:t>j</a:t>
            </a:r>
            <a:r>
              <a:rPr lang="en-US" altLang="en-US" dirty="0" smtClean="0"/>
              <a:t> defaults before </a:t>
            </a:r>
            <a:r>
              <a:rPr lang="en-US" altLang="en-US" i="1" dirty="0" err="1" smtClean="0"/>
              <a:t>t</a:t>
            </a:r>
            <a:r>
              <a:rPr lang="en-US" altLang="en-US" i="1" baseline="-25000" dirty="0" err="1" smtClean="0">
                <a:sym typeface="Symbol" panose="05050102010706020507" pitchFamily="18" charset="2"/>
              </a:rPr>
              <a:t>j</a:t>
            </a:r>
            <a:r>
              <a:rPr lang="en-US" altLang="en-US" dirty="0" smtClean="0"/>
              <a:t>) when </a:t>
            </a:r>
            <a:r>
              <a:rPr lang="en-US" altLang="en-US" i="1" dirty="0" err="1" smtClean="0"/>
              <a:t>Z</a:t>
            </a:r>
            <a:r>
              <a:rPr lang="en-US" altLang="en-US" i="1" baseline="-25000" dirty="0" err="1" smtClean="0"/>
              <a:t>j</a:t>
            </a:r>
            <a:r>
              <a:rPr lang="en-US" altLang="en-US" dirty="0" smtClean="0"/>
              <a:t> is in tail, i.e. if </a:t>
            </a:r>
            <a:r>
              <a:rPr lang="en-US" altLang="en-US" i="1" dirty="0" err="1" smtClean="0"/>
              <a:t>z</a:t>
            </a:r>
            <a:r>
              <a:rPr lang="en-US" altLang="en-US" i="1" baseline="-25000" dirty="0" err="1" smtClean="0"/>
              <a:t>j</a:t>
            </a:r>
            <a:r>
              <a:rPr lang="en-US" altLang="en-US" dirty="0" smtClean="0"/>
              <a:t>  </a:t>
            </a:r>
            <a:r>
              <a:rPr lang="en-US" altLang="en-US" dirty="0" smtClean="0">
                <a:sym typeface="Symbol" panose="05050102010706020507" pitchFamily="18" charset="2"/>
              </a:rPr>
              <a:t> N</a:t>
            </a:r>
            <a:r>
              <a:rPr lang="en-US" altLang="en-US" baseline="30000" dirty="0" smtClean="0">
                <a:latin typeface="Symbol" panose="05050102010706020507" pitchFamily="18" charset="2"/>
                <a:sym typeface="Symbol" panose="05050102010706020507" pitchFamily="18" charset="2"/>
              </a:rPr>
              <a:t>-</a:t>
            </a:r>
            <a:r>
              <a:rPr lang="en-US" altLang="en-US" baseline="30000" dirty="0" smtClean="0">
                <a:sym typeface="Symbol" panose="05050102010706020507" pitchFamily="18" charset="2"/>
              </a:rPr>
              <a:t>1</a:t>
            </a:r>
            <a:r>
              <a:rPr lang="en-US" altLang="en-US" dirty="0" smtClean="0">
                <a:sym typeface="Symbol" panose="05050102010706020507" pitchFamily="18" charset="2"/>
              </a:rPr>
              <a:t>(</a:t>
            </a:r>
            <a:r>
              <a:rPr lang="en-US" altLang="en-US" i="1" dirty="0" err="1" smtClean="0">
                <a:sym typeface="Symbol" panose="05050102010706020507" pitchFamily="18" charset="2"/>
              </a:rPr>
              <a:t>p</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a:t>
            </a:r>
          </a:p>
          <a:p>
            <a:pPr marL="0" indent="0">
              <a:spcBef>
                <a:spcPts val="1200"/>
              </a:spcBef>
              <a:buFontTx/>
              <a:buNone/>
            </a:pPr>
            <a:r>
              <a:rPr lang="en-US" altLang="en-US" dirty="0" smtClean="0">
                <a:sym typeface="Symbol" panose="05050102010706020507" pitchFamily="18" charset="2"/>
              </a:rPr>
              <a:t>Default dependence is determined by correlation </a:t>
            </a:r>
            <a:r>
              <a:rPr lang="en-US" altLang="en-US" i="1" dirty="0" smtClean="0">
                <a:latin typeface="Symbol" panose="05050102010706020507" pitchFamily="18" charset="2"/>
                <a:sym typeface="Symbol" panose="05050102010706020507" pitchFamily="18" charset="2"/>
              </a:rPr>
              <a:t>r</a:t>
            </a:r>
            <a:r>
              <a:rPr lang="en-US" altLang="en-US" dirty="0" smtClean="0">
                <a:sym typeface="Symbol" panose="05050102010706020507" pitchFamily="18" charset="2"/>
              </a:rPr>
              <a:t> between </a:t>
            </a:r>
            <a:r>
              <a:rPr lang="en-US" altLang="en-US" i="1" dirty="0" smtClean="0">
                <a:sym typeface="Symbol" panose="05050102010706020507" pitchFamily="18" charset="2"/>
              </a:rPr>
              <a:t>Z</a:t>
            </a:r>
            <a:r>
              <a:rPr lang="en-US" altLang="en-US" i="1" baseline="-25000" dirty="0" smtClean="0">
                <a:sym typeface="Symbol" panose="05050102010706020507" pitchFamily="18" charset="2"/>
              </a:rPr>
              <a:t>i</a:t>
            </a:r>
            <a:r>
              <a:rPr lang="en-US" altLang="en-US" dirty="0" smtClean="0">
                <a:sym typeface="Symbol" panose="05050102010706020507" pitchFamily="18" charset="2"/>
              </a:rPr>
              <a:t> and </a:t>
            </a:r>
            <a:r>
              <a:rPr lang="en-US" altLang="en-US" i="1" dirty="0" err="1" smtClean="0">
                <a:sym typeface="Symbol" panose="05050102010706020507" pitchFamily="18" charset="2"/>
              </a:rPr>
              <a:t>Z</a:t>
            </a:r>
            <a:r>
              <a:rPr lang="en-US" altLang="en-US" i="1" baseline="-25000" dirty="0" err="1" smtClean="0">
                <a:sym typeface="Symbol" panose="05050102010706020507" pitchFamily="18" charset="2"/>
              </a:rPr>
              <a:t>j</a:t>
            </a:r>
            <a:endParaRPr lang="en-US" altLang="en-US" dirty="0" smtClean="0">
              <a:sym typeface="Symbol" panose="05050102010706020507" pitchFamily="18" charset="2"/>
            </a:endParaRPr>
          </a:p>
        </p:txBody>
      </p:sp>
      <p:sp>
        <p:nvSpPr>
          <p:cNvPr id="51204" name="Line 4"/>
          <p:cNvSpPr>
            <a:spLocks noChangeShapeType="1"/>
          </p:cNvSpPr>
          <p:nvPr/>
        </p:nvSpPr>
        <p:spPr bwMode="auto">
          <a:xfrm flipV="1">
            <a:off x="2514600" y="5181600"/>
            <a:ext cx="0" cy="838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600" y="304800"/>
            <a:ext cx="8661400" cy="591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251" name="Line 3"/>
          <p:cNvSpPr>
            <a:spLocks noChangeShapeType="1"/>
          </p:cNvSpPr>
          <p:nvPr/>
        </p:nvSpPr>
        <p:spPr bwMode="auto">
          <a:xfrm flipH="1" flipV="1">
            <a:off x="2895600" y="3810000"/>
            <a:ext cx="406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2" name="Line 4"/>
          <p:cNvSpPr>
            <a:spLocks noChangeShapeType="1"/>
          </p:cNvSpPr>
          <p:nvPr/>
        </p:nvSpPr>
        <p:spPr bwMode="auto">
          <a:xfrm flipV="1">
            <a:off x="2692400" y="4953000"/>
            <a:ext cx="3733800" cy="381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3" name="Text Box 5"/>
          <p:cNvSpPr txBox="1">
            <a:spLocks noChangeArrowheads="1"/>
          </p:cNvSpPr>
          <p:nvPr/>
        </p:nvSpPr>
        <p:spPr bwMode="auto">
          <a:xfrm>
            <a:off x="463550" y="863600"/>
            <a:ext cx="1154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i="1">
                <a:solidFill>
                  <a:srgbClr val="000066"/>
                </a:solidFill>
                <a:latin typeface="Symbol" panose="05050102010706020507" pitchFamily="18" charset="2"/>
              </a:rPr>
              <a:t>r</a:t>
            </a:r>
            <a:r>
              <a:rPr lang="en-US" altLang="en-US">
                <a:solidFill>
                  <a:srgbClr val="000066"/>
                </a:solidFill>
              </a:rPr>
              <a:t> </a:t>
            </a:r>
            <a:r>
              <a:rPr lang="en-US" altLang="en-US" sz="2400">
                <a:solidFill>
                  <a:srgbClr val="000066"/>
                </a:solidFill>
                <a:cs typeface="Arial" panose="020B0604020202020204" pitchFamily="34" charset="0"/>
              </a:rPr>
              <a:t>= 0.6</a:t>
            </a:r>
          </a:p>
        </p:txBody>
      </p:sp>
      <p:sp>
        <p:nvSpPr>
          <p:cNvPr id="53254" name="Text Box 6"/>
          <p:cNvSpPr txBox="1">
            <a:spLocks noChangeArrowheads="1"/>
          </p:cNvSpPr>
          <p:nvPr/>
        </p:nvSpPr>
        <p:spPr bwMode="auto">
          <a:xfrm>
            <a:off x="501650" y="3859213"/>
            <a:ext cx="127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i="1">
                <a:solidFill>
                  <a:srgbClr val="FF0000"/>
                </a:solidFill>
                <a:cs typeface="Arial" panose="020B0604020202020204" pitchFamily="34" charset="0"/>
              </a:rPr>
              <a:t>i </a:t>
            </a:r>
            <a:r>
              <a:rPr lang="en-US" altLang="en-US" sz="2000">
                <a:solidFill>
                  <a:srgbClr val="FF0000"/>
                </a:solidFill>
                <a:cs typeface="Arial" panose="020B0604020202020204" pitchFamily="34" charset="0"/>
              </a:rPr>
              <a:t>defaults </a:t>
            </a:r>
          </a:p>
          <a:p>
            <a:pPr algn="ctr">
              <a:spcBef>
                <a:spcPct val="0"/>
              </a:spcBef>
              <a:buFontTx/>
              <a:buNone/>
            </a:pPr>
            <a:r>
              <a:rPr lang="en-US" altLang="en-US" sz="2000">
                <a:solidFill>
                  <a:srgbClr val="FF0000"/>
                </a:solidFill>
                <a:cs typeface="Arial" panose="020B0604020202020204" pitchFamily="34" charset="0"/>
              </a:rPr>
              <a:t>before </a:t>
            </a:r>
            <a:r>
              <a:rPr lang="en-US" altLang="en-US" sz="2000" i="1">
                <a:solidFill>
                  <a:srgbClr val="FF0000"/>
                </a:solidFill>
                <a:cs typeface="Arial" panose="020B0604020202020204" pitchFamily="34" charset="0"/>
              </a:rPr>
              <a:t>t</a:t>
            </a:r>
            <a:endParaRPr lang="en-US" altLang="en-US" sz="2000" baseline="-25000">
              <a:solidFill>
                <a:srgbClr val="FF0000"/>
              </a:solidFill>
              <a:cs typeface="Arial" panose="020B0604020202020204" pitchFamily="34" charset="0"/>
            </a:endParaRPr>
          </a:p>
        </p:txBody>
      </p:sp>
      <p:sp>
        <p:nvSpPr>
          <p:cNvPr id="53255" name="Line 7"/>
          <p:cNvSpPr>
            <a:spLocks noChangeShapeType="1"/>
          </p:cNvSpPr>
          <p:nvPr/>
        </p:nvSpPr>
        <p:spPr bwMode="auto">
          <a:xfrm>
            <a:off x="1981200" y="4267200"/>
            <a:ext cx="7620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56" name="Text Box 8"/>
          <p:cNvSpPr txBox="1">
            <a:spLocks noChangeArrowheads="1"/>
          </p:cNvSpPr>
          <p:nvPr/>
        </p:nvSpPr>
        <p:spPr bwMode="auto">
          <a:xfrm>
            <a:off x="7183438" y="5303838"/>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i="1">
                <a:solidFill>
                  <a:srgbClr val="0099FF"/>
                </a:solidFill>
                <a:cs typeface="Arial" panose="020B0604020202020204" pitchFamily="34" charset="0"/>
              </a:rPr>
              <a:t>j </a:t>
            </a:r>
            <a:r>
              <a:rPr lang="en-US" altLang="en-US" sz="2000">
                <a:solidFill>
                  <a:srgbClr val="0099FF"/>
                </a:solidFill>
                <a:cs typeface="Arial" panose="020B0604020202020204" pitchFamily="34" charset="0"/>
              </a:rPr>
              <a:t>defaults</a:t>
            </a:r>
          </a:p>
          <a:p>
            <a:pPr algn="ctr">
              <a:spcBef>
                <a:spcPct val="0"/>
              </a:spcBef>
              <a:buFontTx/>
              <a:buNone/>
            </a:pPr>
            <a:r>
              <a:rPr lang="en-US" altLang="en-US" sz="2000">
                <a:solidFill>
                  <a:srgbClr val="0099FF"/>
                </a:solidFill>
                <a:cs typeface="Arial" panose="020B0604020202020204" pitchFamily="34" charset="0"/>
              </a:rPr>
              <a:t>before</a:t>
            </a:r>
            <a:r>
              <a:rPr lang="en-US" altLang="en-US" sz="2000" i="1">
                <a:solidFill>
                  <a:srgbClr val="0099FF"/>
                </a:solidFill>
                <a:cs typeface="Arial" panose="020B0604020202020204" pitchFamily="34" charset="0"/>
              </a:rPr>
              <a:t> t</a:t>
            </a:r>
          </a:p>
        </p:txBody>
      </p:sp>
      <p:sp>
        <p:nvSpPr>
          <p:cNvPr id="53257" name="Line 9"/>
          <p:cNvSpPr>
            <a:spLocks noChangeShapeType="1"/>
          </p:cNvSpPr>
          <p:nvPr/>
        </p:nvSpPr>
        <p:spPr bwMode="auto">
          <a:xfrm flipH="1" flipV="1">
            <a:off x="4876800" y="5334000"/>
            <a:ext cx="1981200" cy="381000"/>
          </a:xfrm>
          <a:prstGeom prst="line">
            <a:avLst/>
          </a:prstGeom>
          <a:noFill/>
          <a:ln w="381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58" name="Text Box 10"/>
          <p:cNvSpPr txBox="1">
            <a:spLocks noChangeArrowheads="1"/>
          </p:cNvSpPr>
          <p:nvPr/>
        </p:nvSpPr>
        <p:spPr bwMode="auto">
          <a:xfrm>
            <a:off x="666750" y="5532438"/>
            <a:ext cx="1538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solidFill>
                  <a:srgbClr val="000066"/>
                </a:solidFill>
                <a:cs typeface="Arial" panose="020B0604020202020204" pitchFamily="34" charset="0"/>
              </a:rPr>
              <a:t>Both default</a:t>
            </a:r>
          </a:p>
          <a:p>
            <a:pPr algn="ctr">
              <a:spcBef>
                <a:spcPct val="0"/>
              </a:spcBef>
              <a:buFontTx/>
              <a:buNone/>
            </a:pPr>
            <a:r>
              <a:rPr lang="en-US" altLang="en-US" sz="2000">
                <a:solidFill>
                  <a:srgbClr val="000066"/>
                </a:solidFill>
                <a:cs typeface="Arial" panose="020B0604020202020204" pitchFamily="34" charset="0"/>
              </a:rPr>
              <a:t>before </a:t>
            </a:r>
            <a:r>
              <a:rPr lang="en-US" altLang="en-US" sz="2000" i="1">
                <a:solidFill>
                  <a:srgbClr val="000066"/>
                </a:solidFill>
                <a:cs typeface="Arial" panose="020B0604020202020204" pitchFamily="34" charset="0"/>
              </a:rPr>
              <a:t>t</a:t>
            </a:r>
          </a:p>
        </p:txBody>
      </p:sp>
      <p:sp>
        <p:nvSpPr>
          <p:cNvPr id="53259" name="Line 11"/>
          <p:cNvSpPr>
            <a:spLocks noChangeShapeType="1"/>
          </p:cNvSpPr>
          <p:nvPr/>
        </p:nvSpPr>
        <p:spPr bwMode="auto">
          <a:xfrm flipV="1">
            <a:off x="2362200" y="5562600"/>
            <a:ext cx="533400" cy="1524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0"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152400"/>
            <a:ext cx="7924800" cy="609600"/>
          </a:xfrm>
        </p:spPr>
        <p:txBody>
          <a:bodyPr/>
          <a:lstStyle/>
          <a:p>
            <a:r>
              <a:rPr lang="en-US" altLang="en-US" smtClean="0"/>
              <a:t>Simulating Default Times</a:t>
            </a:r>
          </a:p>
        </p:txBody>
      </p:sp>
      <p:sp>
        <p:nvSpPr>
          <p:cNvPr id="55299" name="Rectangle 3"/>
          <p:cNvSpPr>
            <a:spLocks noGrp="1" noChangeArrowheads="1"/>
          </p:cNvSpPr>
          <p:nvPr>
            <p:ph type="body" idx="1"/>
          </p:nvPr>
        </p:nvSpPr>
        <p:spPr>
          <a:xfrm>
            <a:off x="685800" y="838200"/>
            <a:ext cx="7772400" cy="5029200"/>
          </a:xfrm>
        </p:spPr>
        <p:txBody>
          <a:bodyPr/>
          <a:lstStyle/>
          <a:p>
            <a:pPr marL="0" indent="0">
              <a:buFontTx/>
              <a:buNone/>
            </a:pPr>
            <a:r>
              <a:rPr lang="en-US" altLang="en-US" smtClean="0"/>
              <a:t>Let </a:t>
            </a:r>
            <a:r>
              <a:rPr lang="en-US" altLang="en-US" i="1" smtClean="0">
                <a:latin typeface="Symbol" panose="05050102010706020507" pitchFamily="18" charset="2"/>
              </a:rPr>
              <a:t>l</a:t>
            </a:r>
            <a:r>
              <a:rPr lang="en-US" altLang="en-US" i="1" baseline="-25000" smtClean="0"/>
              <a:t>i</a:t>
            </a:r>
            <a:r>
              <a:rPr lang="en-US" altLang="en-US" smtClean="0"/>
              <a:t> = </a:t>
            </a:r>
            <a:r>
              <a:rPr lang="en-US" altLang="en-US" i="1" smtClean="0">
                <a:latin typeface="Symbol" panose="05050102010706020507" pitchFamily="18" charset="2"/>
              </a:rPr>
              <a:t>l</a:t>
            </a:r>
            <a:r>
              <a:rPr lang="en-US" altLang="en-US" i="1" baseline="-25000" smtClean="0"/>
              <a:t>j</a:t>
            </a:r>
            <a:r>
              <a:rPr lang="en-US" altLang="en-US" smtClean="0"/>
              <a:t> = 0.05. </a:t>
            </a:r>
          </a:p>
          <a:p>
            <a:pPr marL="0" indent="0">
              <a:buFontTx/>
              <a:buNone/>
            </a:pPr>
            <a:r>
              <a:rPr lang="en-US" altLang="en-US" smtClean="0"/>
              <a:t>Simulate realizations of </a:t>
            </a:r>
            <a:r>
              <a:rPr lang="en-US" altLang="en-US" i="1" smtClean="0"/>
              <a:t>Z</a:t>
            </a:r>
            <a:r>
              <a:rPr lang="en-US" altLang="en-US" i="1" baseline="-25000" smtClean="0"/>
              <a:t>i</a:t>
            </a:r>
            <a:r>
              <a:rPr lang="en-US" altLang="en-US" smtClean="0"/>
              <a:t> and </a:t>
            </a:r>
            <a:r>
              <a:rPr lang="en-US" altLang="en-US" i="1" smtClean="0"/>
              <a:t>Z</a:t>
            </a:r>
            <a:r>
              <a:rPr lang="en-US" altLang="en-US" i="1" baseline="-25000" smtClean="0"/>
              <a:t>j</a:t>
            </a:r>
            <a:r>
              <a:rPr lang="en-US" altLang="en-US" smtClean="0"/>
              <a:t>, for example </a:t>
            </a:r>
            <a:r>
              <a:rPr lang="en-US" altLang="en-US" i="1" smtClean="0"/>
              <a:t>Z</a:t>
            </a:r>
            <a:r>
              <a:rPr lang="en-US" altLang="en-US" i="1" baseline="-25000" smtClean="0"/>
              <a:t>i</a:t>
            </a:r>
            <a:r>
              <a:rPr lang="en-US" altLang="en-US" smtClean="0"/>
              <a:t> = </a:t>
            </a:r>
            <a:r>
              <a:rPr lang="en-US" altLang="en-US" smtClean="0">
                <a:latin typeface="Symbol" panose="05050102010706020507" pitchFamily="18" charset="2"/>
              </a:rPr>
              <a:t>-</a:t>
            </a:r>
            <a:r>
              <a:rPr lang="en-US" altLang="en-US" smtClean="0"/>
              <a:t>1.82 and </a:t>
            </a:r>
            <a:r>
              <a:rPr lang="en-US" altLang="en-US" i="1" smtClean="0"/>
              <a:t>Z</a:t>
            </a:r>
            <a:r>
              <a:rPr lang="en-US" altLang="en-US" i="1" baseline="-25000" smtClean="0"/>
              <a:t>j </a:t>
            </a:r>
            <a:r>
              <a:rPr lang="en-US" altLang="en-US" smtClean="0"/>
              <a:t>= 0.37</a:t>
            </a:r>
          </a:p>
          <a:p>
            <a:pPr marL="0" indent="0">
              <a:spcBef>
                <a:spcPts val="600"/>
              </a:spcBef>
              <a:buFontTx/>
              <a:buNone/>
            </a:pPr>
            <a:r>
              <a:rPr lang="en-US" altLang="en-US" smtClean="0"/>
              <a:t>Transform to uniform r.v.’s, that is compute </a:t>
            </a:r>
          </a:p>
          <a:p>
            <a:pPr marL="0" indent="0">
              <a:buFontTx/>
              <a:buNone/>
            </a:pPr>
            <a:r>
              <a:rPr lang="en-US" altLang="en-US" i="1" smtClean="0"/>
              <a:t>		U</a:t>
            </a:r>
            <a:r>
              <a:rPr lang="en-US" altLang="en-US" i="1" baseline="-25000" smtClean="0"/>
              <a:t>i</a:t>
            </a:r>
            <a:r>
              <a:rPr lang="en-US" altLang="en-US" smtClean="0"/>
              <a:t>  </a:t>
            </a:r>
            <a:r>
              <a:rPr lang="en-US" altLang="en-US" smtClean="0">
                <a:sym typeface="Symbol" panose="05050102010706020507" pitchFamily="18" charset="2"/>
              </a:rPr>
              <a:t>= N(</a:t>
            </a:r>
            <a:r>
              <a:rPr lang="en-US" altLang="en-US" i="1" smtClean="0">
                <a:sym typeface="Symbol" panose="05050102010706020507" pitchFamily="18" charset="2"/>
              </a:rPr>
              <a:t>Z</a:t>
            </a:r>
            <a:r>
              <a:rPr lang="en-US" altLang="en-US" i="1" baseline="-25000" smtClean="0">
                <a:sym typeface="Symbol" panose="05050102010706020507" pitchFamily="18" charset="2"/>
              </a:rPr>
              <a:t>i</a:t>
            </a:r>
            <a:r>
              <a:rPr lang="en-US" altLang="en-US" smtClean="0">
                <a:sym typeface="Symbol" panose="05050102010706020507" pitchFamily="18" charset="2"/>
              </a:rPr>
              <a:t>) = N(</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1.82) = 0.03438,</a:t>
            </a:r>
          </a:p>
          <a:p>
            <a:pPr marL="0" indent="0">
              <a:buFontTx/>
              <a:buNone/>
            </a:pPr>
            <a:r>
              <a:rPr lang="en-US" altLang="en-US" i="1" smtClean="0"/>
              <a:t>		U</a:t>
            </a:r>
            <a:r>
              <a:rPr lang="en-US" altLang="en-US" i="1" baseline="-25000" smtClean="0"/>
              <a:t>j</a:t>
            </a:r>
            <a:r>
              <a:rPr lang="en-US" altLang="en-US" smtClean="0"/>
              <a:t>  </a:t>
            </a:r>
            <a:r>
              <a:rPr lang="en-US" altLang="en-US" smtClean="0">
                <a:sym typeface="Symbol" panose="05050102010706020507" pitchFamily="18" charset="2"/>
              </a:rPr>
              <a:t>= N(</a:t>
            </a:r>
            <a:r>
              <a:rPr lang="en-US" altLang="en-US" i="1" smtClean="0">
                <a:sym typeface="Symbol" panose="05050102010706020507" pitchFamily="18" charset="2"/>
              </a:rPr>
              <a:t>Z</a:t>
            </a:r>
            <a:r>
              <a:rPr lang="en-US" altLang="en-US" i="1" baseline="-25000" smtClean="0">
                <a:sym typeface="Symbol" panose="05050102010706020507" pitchFamily="18" charset="2"/>
              </a:rPr>
              <a:t>j</a:t>
            </a:r>
            <a:r>
              <a:rPr lang="en-US" altLang="en-US" smtClean="0">
                <a:sym typeface="Symbol" panose="05050102010706020507" pitchFamily="18" charset="2"/>
              </a:rPr>
              <a:t>) = N(</a:t>
            </a:r>
            <a:r>
              <a:rPr lang="en-US" altLang="en-US" smtClean="0">
                <a:latin typeface="Symbol" panose="05050102010706020507" pitchFamily="18" charset="2"/>
                <a:sym typeface="Symbol" panose="05050102010706020507" pitchFamily="18" charset="2"/>
              </a:rPr>
              <a:t>0.37</a:t>
            </a:r>
            <a:r>
              <a:rPr lang="en-US" altLang="en-US" smtClean="0">
                <a:sym typeface="Symbol" panose="05050102010706020507" pitchFamily="18" charset="2"/>
              </a:rPr>
              <a:t>) = 0.64431.</a:t>
            </a:r>
          </a:p>
          <a:p>
            <a:pPr marL="0" indent="0">
              <a:buFontTx/>
              <a:buNone/>
            </a:pPr>
            <a:r>
              <a:rPr lang="en-US" altLang="en-US" smtClean="0"/>
              <a:t>Then transform the uniform r.v.’s to default times using the inverse default time distribution function </a:t>
            </a:r>
          </a:p>
          <a:p>
            <a:pPr marL="0" indent="0">
              <a:buFontTx/>
              <a:buNone/>
            </a:pPr>
            <a:r>
              <a:rPr lang="en-US" altLang="en-US" i="1" smtClean="0"/>
              <a:t>		</a:t>
            </a:r>
            <a:r>
              <a:rPr lang="en-US" altLang="en-US" i="1" smtClean="0">
                <a:latin typeface="Symbol" panose="05050102010706020507" pitchFamily="18" charset="2"/>
                <a:sym typeface="Symbol" panose="05050102010706020507" pitchFamily="18" charset="2"/>
              </a:rPr>
              <a:t>t</a:t>
            </a:r>
            <a:r>
              <a:rPr lang="en-US" altLang="en-US" i="1" baseline="-25000" smtClean="0">
                <a:sym typeface="Symbol" panose="05050102010706020507" pitchFamily="18" charset="2"/>
              </a:rPr>
              <a:t>i</a:t>
            </a:r>
            <a:r>
              <a:rPr lang="en-US" altLang="en-US" smtClean="0">
                <a:sym typeface="Symbol" panose="05050102010706020507" pitchFamily="18" charset="2"/>
              </a:rPr>
              <a:t> = </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ln(1 – </a:t>
            </a:r>
            <a:r>
              <a:rPr lang="en-US" altLang="en-US" i="1" smtClean="0">
                <a:sym typeface="Symbol" panose="05050102010706020507" pitchFamily="18" charset="2"/>
              </a:rPr>
              <a:t>U</a:t>
            </a:r>
            <a:r>
              <a:rPr lang="en-US" altLang="en-US" i="1" baseline="-25000" smtClean="0"/>
              <a:t>i</a:t>
            </a:r>
            <a:r>
              <a:rPr lang="en-US" altLang="en-US" smtClean="0">
                <a:sym typeface="Symbol" panose="05050102010706020507" pitchFamily="18" charset="2"/>
              </a:rPr>
              <a:t>)/</a:t>
            </a:r>
            <a:r>
              <a:rPr lang="en-US" altLang="en-US" i="1" smtClean="0">
                <a:latin typeface="Symbol" panose="05050102010706020507" pitchFamily="18" charset="2"/>
                <a:sym typeface="Symbol" panose="05050102010706020507" pitchFamily="18" charset="2"/>
              </a:rPr>
              <a:t>l</a:t>
            </a:r>
            <a:r>
              <a:rPr lang="en-US" altLang="en-US" i="1" baseline="-25000" smtClean="0">
                <a:sym typeface="Symbol" panose="05050102010706020507" pitchFamily="18" charset="2"/>
              </a:rPr>
              <a:t>i</a:t>
            </a:r>
            <a:r>
              <a:rPr lang="en-US" altLang="en-US" smtClean="0">
                <a:sym typeface="Symbol" panose="05050102010706020507" pitchFamily="18" charset="2"/>
              </a:rPr>
              <a:t> = 0.69969 years</a:t>
            </a:r>
          </a:p>
          <a:p>
            <a:pPr marL="0" indent="0">
              <a:buFontTx/>
              <a:buNone/>
            </a:pPr>
            <a:r>
              <a:rPr lang="en-US" altLang="en-US" i="1" smtClean="0"/>
              <a:t>		</a:t>
            </a:r>
            <a:r>
              <a:rPr lang="en-US" altLang="en-US" i="1" smtClean="0">
                <a:latin typeface="Symbol" panose="05050102010706020507" pitchFamily="18" charset="2"/>
                <a:sym typeface="Symbol" panose="05050102010706020507" pitchFamily="18" charset="2"/>
              </a:rPr>
              <a:t>t</a:t>
            </a:r>
            <a:r>
              <a:rPr lang="en-US" altLang="en-US" i="1" baseline="-25000" smtClean="0">
                <a:sym typeface="Symbol" panose="05050102010706020507" pitchFamily="18" charset="2"/>
              </a:rPr>
              <a:t>j</a:t>
            </a:r>
            <a:r>
              <a:rPr lang="en-US" altLang="en-US" smtClean="0">
                <a:sym typeface="Symbol" panose="05050102010706020507" pitchFamily="18" charset="2"/>
              </a:rPr>
              <a:t> = </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ln(1 – </a:t>
            </a:r>
            <a:r>
              <a:rPr lang="en-US" altLang="en-US" i="1" smtClean="0">
                <a:sym typeface="Symbol" panose="05050102010706020507" pitchFamily="18" charset="2"/>
              </a:rPr>
              <a:t>U</a:t>
            </a:r>
            <a:r>
              <a:rPr lang="en-US" altLang="en-US" i="1" baseline="-25000" smtClean="0"/>
              <a:t>j</a:t>
            </a:r>
            <a:r>
              <a:rPr lang="en-US" altLang="en-US" smtClean="0">
                <a:sym typeface="Symbol" panose="05050102010706020507" pitchFamily="18" charset="2"/>
              </a:rPr>
              <a:t>)/</a:t>
            </a:r>
            <a:r>
              <a:rPr lang="en-US" altLang="en-US" i="1" smtClean="0">
                <a:latin typeface="Symbol" panose="05050102010706020507" pitchFamily="18" charset="2"/>
                <a:sym typeface="Symbol" panose="05050102010706020507" pitchFamily="18" charset="2"/>
              </a:rPr>
              <a:t>l</a:t>
            </a:r>
            <a:r>
              <a:rPr lang="en-US" altLang="en-US" i="1" baseline="-25000" smtClean="0">
                <a:sym typeface="Symbol" panose="05050102010706020507" pitchFamily="18" charset="2"/>
              </a:rPr>
              <a:t>j</a:t>
            </a:r>
            <a:r>
              <a:rPr lang="en-US" altLang="en-US" smtClean="0">
                <a:sym typeface="Symbol" panose="05050102010706020507" pitchFamily="18" charset="2"/>
              </a:rPr>
              <a:t> = 20.6738 years</a:t>
            </a:r>
          </a:p>
          <a:p>
            <a:pPr marL="0" indent="0">
              <a:spcBef>
                <a:spcPts val="1200"/>
              </a:spcBef>
              <a:buFontTx/>
              <a:buNone/>
            </a:pPr>
            <a:r>
              <a:rPr lang="en-US" altLang="en-US" smtClean="0">
                <a:sym typeface="Symbol" panose="05050102010706020507" pitchFamily="18" charset="2"/>
              </a:rPr>
              <a:t>Default dependence is determined by correlation </a:t>
            </a:r>
            <a:r>
              <a:rPr lang="en-US" altLang="en-US" i="1" smtClean="0">
                <a:latin typeface="Symbol" panose="05050102010706020507" pitchFamily="18" charset="2"/>
                <a:sym typeface="Symbol" panose="05050102010706020507" pitchFamily="18" charset="2"/>
              </a:rPr>
              <a:t>r</a:t>
            </a:r>
            <a:r>
              <a:rPr lang="en-US" altLang="en-US" i="1" baseline="-25000" smtClean="0">
                <a:sym typeface="Symbol" panose="05050102010706020507" pitchFamily="18" charset="2"/>
              </a:rPr>
              <a:t>ij</a:t>
            </a:r>
            <a:r>
              <a:rPr lang="en-US" altLang="en-US" smtClean="0">
                <a:sym typeface="Symbol" panose="05050102010706020507" pitchFamily="18" charset="2"/>
              </a:rPr>
              <a:t> between </a:t>
            </a:r>
            <a:r>
              <a:rPr lang="en-US" altLang="en-US" i="1" smtClean="0">
                <a:sym typeface="Symbol" panose="05050102010706020507" pitchFamily="18" charset="2"/>
              </a:rPr>
              <a:t>Z</a:t>
            </a:r>
            <a:r>
              <a:rPr lang="en-US" altLang="en-US" i="1" baseline="-25000" smtClean="0">
                <a:sym typeface="Symbol" panose="05050102010706020507" pitchFamily="18" charset="2"/>
              </a:rPr>
              <a:t>i</a:t>
            </a:r>
            <a:r>
              <a:rPr lang="en-US" altLang="en-US" smtClean="0">
                <a:sym typeface="Symbol" panose="05050102010706020507" pitchFamily="18" charset="2"/>
              </a:rPr>
              <a:t> and </a:t>
            </a:r>
            <a:r>
              <a:rPr lang="en-US" altLang="en-US" i="1" smtClean="0">
                <a:sym typeface="Symbol" panose="05050102010706020507" pitchFamily="18" charset="2"/>
              </a:rPr>
              <a:t>Z</a:t>
            </a:r>
            <a:r>
              <a:rPr lang="en-US" altLang="en-US" i="1" baseline="-25000" smtClean="0">
                <a:sym typeface="Symbol" panose="05050102010706020507" pitchFamily="18" charset="2"/>
              </a:rPr>
              <a:t>j</a:t>
            </a:r>
            <a:endParaRPr lang="en-US" altLang="en-US" smtClean="0">
              <a:sym typeface="Symbol" panose="05050102010706020507" pitchFamily="18" charset="2"/>
            </a:endParaRPr>
          </a:p>
        </p:txBody>
      </p:sp>
      <p:sp>
        <p:nvSpPr>
          <p:cNvPr id="55300" name="Line 4"/>
          <p:cNvSpPr>
            <a:spLocks noChangeShapeType="1"/>
          </p:cNvSpPr>
          <p:nvPr/>
        </p:nvSpPr>
        <p:spPr bwMode="auto">
          <a:xfrm flipV="1">
            <a:off x="2514600" y="5181600"/>
            <a:ext cx="0" cy="838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1"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304800"/>
            <a:ext cx="7772400" cy="685800"/>
          </a:xfrm>
        </p:spPr>
        <p:txBody>
          <a:bodyPr/>
          <a:lstStyle/>
          <a:p>
            <a:r>
              <a:rPr lang="en-US" altLang="en-US" smtClean="0"/>
              <a:t>1-Factor Gaussian Copula Model [of default times]</a:t>
            </a:r>
          </a:p>
        </p:txBody>
      </p:sp>
      <p:sp>
        <p:nvSpPr>
          <p:cNvPr id="541699" name="Rectangle 3"/>
          <p:cNvSpPr>
            <a:spLocks noGrp="1" noChangeArrowheads="1"/>
          </p:cNvSpPr>
          <p:nvPr>
            <p:ph type="body" idx="1"/>
          </p:nvPr>
        </p:nvSpPr>
        <p:spPr>
          <a:xfrm>
            <a:off x="685800" y="1295400"/>
            <a:ext cx="7772400" cy="4648200"/>
          </a:xfrm>
        </p:spPr>
        <p:txBody>
          <a:bodyPr/>
          <a:lstStyle/>
          <a:p>
            <a:pPr marL="0" indent="0">
              <a:lnSpc>
                <a:spcPct val="90000"/>
              </a:lnSpc>
              <a:buFontTx/>
              <a:buNone/>
              <a:defRPr/>
            </a:pPr>
            <a:r>
              <a:rPr lang="en-US" dirty="0" smtClean="0"/>
              <a:t>An issue in implementing the Gaussian copula is that it requires the correlations </a:t>
            </a:r>
            <a:r>
              <a:rPr lang="en-US" i="1" dirty="0" err="1" smtClean="0">
                <a:latin typeface="Symbol" pitchFamily="18" charset="2"/>
              </a:rPr>
              <a:t>r</a:t>
            </a:r>
            <a:r>
              <a:rPr lang="en-US" i="1" baseline="-25000" dirty="0" err="1" smtClean="0"/>
              <a:t>ij</a:t>
            </a:r>
            <a:r>
              <a:rPr lang="en-US" i="1" dirty="0" smtClean="0"/>
              <a:t> </a:t>
            </a:r>
            <a:r>
              <a:rPr lang="en-US" dirty="0" smtClean="0"/>
              <a:t>between every pair of obligors</a:t>
            </a:r>
          </a:p>
          <a:p>
            <a:pPr marL="0" indent="0">
              <a:lnSpc>
                <a:spcPct val="90000"/>
              </a:lnSpc>
              <a:buFontTx/>
              <a:buNone/>
              <a:defRPr/>
            </a:pPr>
            <a:r>
              <a:rPr lang="en-US" dirty="0" smtClean="0"/>
              <a:t>A widely used special case is to assume that for  </a:t>
            </a:r>
            <a:r>
              <a:rPr lang="en-US" dirty="0"/>
              <a:t>each </a:t>
            </a:r>
            <a:r>
              <a:rPr lang="en-US" dirty="0" smtClean="0"/>
              <a:t>obligor </a:t>
            </a:r>
            <a:r>
              <a:rPr lang="en-US" i="1" dirty="0" err="1"/>
              <a:t>i</a:t>
            </a:r>
            <a:r>
              <a:rPr lang="en-US" dirty="0"/>
              <a:t> = 1, …, </a:t>
            </a:r>
            <a:r>
              <a:rPr lang="en-US" i="1" dirty="0"/>
              <a:t>N</a:t>
            </a:r>
            <a:r>
              <a:rPr lang="en-US" dirty="0"/>
              <a:t>, the Gaussian </a:t>
            </a:r>
            <a:r>
              <a:rPr lang="en-US" dirty="0" err="1"/>
              <a:t>r.v.’s</a:t>
            </a:r>
            <a:r>
              <a:rPr lang="en-US" dirty="0"/>
              <a:t> are the sum of common component </a:t>
            </a:r>
            <a:r>
              <a:rPr lang="en-US" dirty="0" smtClean="0"/>
              <a:t>and </a:t>
            </a:r>
            <a:r>
              <a:rPr lang="en-US" dirty="0"/>
              <a:t>firm-specific </a:t>
            </a:r>
            <a:r>
              <a:rPr lang="en-US" dirty="0" smtClean="0"/>
              <a:t>components:</a:t>
            </a:r>
            <a:endParaRPr lang="en-US" dirty="0"/>
          </a:p>
          <a:p>
            <a:pPr>
              <a:lnSpc>
                <a:spcPct val="90000"/>
              </a:lnSpc>
              <a:buFontTx/>
              <a:buNone/>
              <a:defRPr/>
            </a:pPr>
            <a:r>
              <a:rPr lang="en-US" dirty="0"/>
              <a:t>			</a:t>
            </a:r>
            <a:r>
              <a:rPr lang="en-US" i="1" dirty="0" err="1" smtClean="0"/>
              <a:t>Z</a:t>
            </a:r>
            <a:r>
              <a:rPr lang="en-US" i="1" baseline="-25000" dirty="0" err="1" smtClean="0"/>
              <a:t>i</a:t>
            </a:r>
            <a:r>
              <a:rPr lang="en-US" dirty="0" smtClean="0"/>
              <a:t> </a:t>
            </a:r>
            <a:r>
              <a:rPr lang="en-US" dirty="0"/>
              <a:t>= </a:t>
            </a:r>
            <a:r>
              <a:rPr lang="en-US" i="1" dirty="0">
                <a:latin typeface="Symbol" pitchFamily="18" charset="2"/>
              </a:rPr>
              <a:t>r</a:t>
            </a:r>
            <a:r>
              <a:rPr lang="en-US" baseline="30000" dirty="0"/>
              <a:t>1/2</a:t>
            </a:r>
            <a:r>
              <a:rPr lang="en-US" dirty="0"/>
              <a:t> </a:t>
            </a:r>
            <a:r>
              <a:rPr lang="en-US" i="1" dirty="0"/>
              <a:t>m</a:t>
            </a:r>
            <a:r>
              <a:rPr lang="en-US" dirty="0"/>
              <a:t> + (1 – </a:t>
            </a:r>
            <a:r>
              <a:rPr lang="en-US" i="1" dirty="0">
                <a:latin typeface="Symbol" pitchFamily="18" charset="2"/>
              </a:rPr>
              <a:t>r</a:t>
            </a:r>
            <a:r>
              <a:rPr lang="en-US" dirty="0"/>
              <a:t>)</a:t>
            </a:r>
            <a:r>
              <a:rPr lang="en-US" baseline="30000" dirty="0"/>
              <a:t>1/2</a:t>
            </a:r>
            <a:r>
              <a:rPr lang="en-US" dirty="0"/>
              <a:t> </a:t>
            </a:r>
            <a:r>
              <a:rPr lang="en-US" i="1" dirty="0" err="1">
                <a:latin typeface="Symbol" pitchFamily="18" charset="2"/>
              </a:rPr>
              <a:t>e</a:t>
            </a:r>
            <a:r>
              <a:rPr lang="en-US" i="1" baseline="-25000" dirty="0" err="1"/>
              <a:t>i</a:t>
            </a:r>
            <a:endParaRPr lang="en-US" i="1" baseline="-25000" dirty="0"/>
          </a:p>
          <a:p>
            <a:pPr>
              <a:lnSpc>
                <a:spcPct val="90000"/>
              </a:lnSpc>
              <a:buFontTx/>
              <a:buNone/>
              <a:defRPr/>
            </a:pPr>
            <a:r>
              <a:rPr lang="en-US" dirty="0" smtClean="0"/>
              <a:t>where</a:t>
            </a:r>
          </a:p>
          <a:p>
            <a:pPr>
              <a:lnSpc>
                <a:spcPct val="90000"/>
              </a:lnSpc>
              <a:defRPr/>
            </a:pPr>
            <a:r>
              <a:rPr lang="en-US" i="1" dirty="0" smtClean="0"/>
              <a:t> m</a:t>
            </a:r>
            <a:r>
              <a:rPr lang="en-US" dirty="0" smtClean="0"/>
              <a:t> is a common or market factor</a:t>
            </a:r>
          </a:p>
          <a:p>
            <a:pPr>
              <a:lnSpc>
                <a:spcPct val="90000"/>
              </a:lnSpc>
              <a:defRPr/>
            </a:pPr>
            <a:r>
              <a:rPr lang="en-US" i="1" dirty="0" smtClean="0"/>
              <a:t> </a:t>
            </a:r>
            <a:r>
              <a:rPr lang="en-US" i="1" dirty="0" err="1" smtClean="0">
                <a:latin typeface="Symbol" pitchFamily="18" charset="2"/>
              </a:rPr>
              <a:t>e</a:t>
            </a:r>
            <a:r>
              <a:rPr lang="en-US" baseline="-25000" dirty="0" err="1" smtClean="0"/>
              <a:t>i</a:t>
            </a:r>
            <a:r>
              <a:rPr lang="en-US" dirty="0" smtClean="0"/>
              <a:t> is an idiosyncratic factor for obligor </a:t>
            </a:r>
            <a:r>
              <a:rPr lang="en-US" i="1" dirty="0" err="1" smtClean="0"/>
              <a:t>i</a:t>
            </a:r>
            <a:endParaRPr lang="en-US" i="1" dirty="0" smtClean="0"/>
          </a:p>
          <a:p>
            <a:pPr marL="0" indent="0">
              <a:lnSpc>
                <a:spcPct val="90000"/>
              </a:lnSpc>
              <a:buFontTx/>
              <a:buNone/>
              <a:defRPr/>
            </a:pPr>
            <a:r>
              <a:rPr lang="en-US" dirty="0" smtClean="0"/>
              <a:t>In this special case, one needs only specify the single correlation </a:t>
            </a:r>
            <a:r>
              <a:rPr lang="en-US" i="1" dirty="0" smtClean="0">
                <a:latin typeface="Symbol" pitchFamily="18" charset="2"/>
              </a:rPr>
              <a:t>r</a:t>
            </a:r>
            <a:endParaRPr lang="en-US" i="1" dirty="0">
              <a:latin typeface="Symbol" pitchFamily="18" charset="2"/>
            </a:endParaRPr>
          </a:p>
        </p:txBody>
      </p:sp>
      <p:sp>
        <p:nvSpPr>
          <p:cNvPr id="5734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304800"/>
            <a:ext cx="7772400" cy="609600"/>
          </a:xfrm>
        </p:spPr>
        <p:txBody>
          <a:bodyPr/>
          <a:lstStyle/>
          <a:p>
            <a:r>
              <a:rPr lang="en-US" altLang="en-US" smtClean="0"/>
              <a:t>One-Factor Gaussian Copula</a:t>
            </a:r>
          </a:p>
        </p:txBody>
      </p:sp>
      <p:sp>
        <p:nvSpPr>
          <p:cNvPr id="31747" name="Rectangle 3"/>
          <p:cNvSpPr>
            <a:spLocks noGrp="1" noChangeArrowheads="1"/>
          </p:cNvSpPr>
          <p:nvPr>
            <p:ph type="body" idx="1"/>
          </p:nvPr>
        </p:nvSpPr>
        <p:spPr>
          <a:xfrm>
            <a:off x="685800" y="990600"/>
            <a:ext cx="7772400" cy="4953000"/>
          </a:xfrm>
        </p:spPr>
        <p:txBody>
          <a:bodyPr/>
          <a:lstStyle/>
          <a:p>
            <a:pPr marL="0" indent="0">
              <a:lnSpc>
                <a:spcPct val="90000"/>
              </a:lnSpc>
              <a:buFontTx/>
              <a:buNone/>
              <a:defRPr/>
            </a:pPr>
            <a:r>
              <a:rPr lang="en-US" altLang="en-US" dirty="0" smtClean="0"/>
              <a:t>In the one-factor Gaussian copula model, we simulate </a:t>
            </a:r>
          </a:p>
          <a:p>
            <a:pPr marL="347472" indent="-347472">
              <a:lnSpc>
                <a:spcPct val="90000"/>
              </a:lnSpc>
              <a:defRPr/>
            </a:pPr>
            <a:r>
              <a:rPr lang="en-US" altLang="en-US" dirty="0" smtClean="0"/>
              <a:t>A common component </a:t>
            </a:r>
            <a:r>
              <a:rPr lang="en-US" altLang="en-US" i="1" dirty="0" smtClean="0"/>
              <a:t>m</a:t>
            </a:r>
            <a:r>
              <a:rPr lang="en-US" altLang="en-US" dirty="0" smtClean="0"/>
              <a:t> ~ N(0,1)</a:t>
            </a:r>
          </a:p>
          <a:p>
            <a:pPr marL="347472" indent="-347472">
              <a:lnSpc>
                <a:spcPct val="90000"/>
              </a:lnSpc>
              <a:defRPr/>
            </a:pPr>
            <a:r>
              <a:rPr lang="en-US" altLang="en-US" dirty="0" smtClean="0"/>
              <a:t>Obligor-specific components </a:t>
            </a:r>
            <a:r>
              <a:rPr lang="en-US" altLang="en-US" i="1" dirty="0" err="1" smtClean="0">
                <a:latin typeface="Symbol" panose="05050102010706020507" pitchFamily="18" charset="2"/>
              </a:rPr>
              <a:t>e</a:t>
            </a:r>
            <a:r>
              <a:rPr lang="en-US" altLang="en-US" i="1" baseline="-25000" dirty="0" err="1" smtClean="0"/>
              <a:t>i</a:t>
            </a:r>
            <a:r>
              <a:rPr lang="en-US" altLang="en-US" dirty="0" smtClean="0"/>
              <a:t> ~ N(0,1), for </a:t>
            </a:r>
            <a:r>
              <a:rPr lang="en-US" altLang="en-US" i="1" dirty="0" err="1" smtClean="0"/>
              <a:t>i</a:t>
            </a:r>
            <a:r>
              <a:rPr lang="en-US" altLang="en-US" dirty="0" smtClean="0"/>
              <a:t> = 1, …, </a:t>
            </a:r>
            <a:r>
              <a:rPr lang="en-US" altLang="en-US" i="1" dirty="0" smtClean="0"/>
              <a:t>N</a:t>
            </a:r>
            <a:endParaRPr lang="en-US" altLang="en-US" dirty="0" smtClean="0"/>
          </a:p>
          <a:p>
            <a:pPr marL="347472" indent="-347472">
              <a:lnSpc>
                <a:spcPct val="90000"/>
              </a:lnSpc>
              <a:defRPr/>
            </a:pPr>
            <a:r>
              <a:rPr lang="en-US" altLang="en-US" dirty="0" smtClean="0"/>
              <a:t>The Z’s are than:</a:t>
            </a:r>
          </a:p>
          <a:p>
            <a:pPr marL="347472" indent="-347472">
              <a:lnSpc>
                <a:spcPct val="90000"/>
              </a:lnSpc>
              <a:buFontTx/>
              <a:buNone/>
              <a:defRPr/>
            </a:pPr>
            <a:r>
              <a:rPr lang="en-US" altLang="en-US" dirty="0" smtClean="0"/>
              <a:t>			</a:t>
            </a:r>
            <a:r>
              <a:rPr lang="en-US" altLang="en-US" i="1" dirty="0" smtClean="0"/>
              <a:t>Z</a:t>
            </a:r>
            <a:r>
              <a:rPr lang="en-US" altLang="en-US" i="1" baseline="-25000" dirty="0" smtClean="0"/>
              <a:t>i</a:t>
            </a:r>
            <a:r>
              <a:rPr lang="en-US" altLang="en-US" dirty="0" smtClean="0"/>
              <a:t> = </a:t>
            </a:r>
            <a:r>
              <a:rPr lang="en-US" altLang="en-US" i="1" dirty="0" smtClean="0">
                <a:latin typeface="Symbol" panose="05050102010706020507" pitchFamily="18" charset="2"/>
              </a:rPr>
              <a:t>r</a:t>
            </a:r>
            <a:r>
              <a:rPr lang="en-US" altLang="en-US" baseline="30000" dirty="0" smtClean="0"/>
              <a:t>1/2</a:t>
            </a:r>
            <a:r>
              <a:rPr lang="en-US" altLang="en-US" dirty="0" smtClean="0"/>
              <a:t> </a:t>
            </a:r>
            <a:r>
              <a:rPr lang="en-US" altLang="en-US" i="1" dirty="0" smtClean="0"/>
              <a:t>m</a:t>
            </a:r>
            <a:r>
              <a:rPr lang="en-US" altLang="en-US" dirty="0" smtClean="0"/>
              <a:t> + (1 – </a:t>
            </a:r>
            <a:r>
              <a:rPr lang="en-US" altLang="en-US" i="1" dirty="0" smtClean="0">
                <a:latin typeface="Symbol" panose="05050102010706020507" pitchFamily="18" charset="2"/>
              </a:rPr>
              <a:t>r</a:t>
            </a:r>
            <a:r>
              <a:rPr lang="en-US" altLang="en-US" dirty="0" smtClean="0"/>
              <a:t>)</a:t>
            </a:r>
            <a:r>
              <a:rPr lang="en-US" altLang="en-US" baseline="30000" dirty="0" smtClean="0"/>
              <a:t>1/2</a:t>
            </a:r>
            <a:r>
              <a:rPr lang="en-US" altLang="en-US" dirty="0" smtClean="0"/>
              <a:t> </a:t>
            </a:r>
            <a:r>
              <a:rPr lang="en-US" altLang="en-US" i="1" dirty="0" err="1" smtClean="0">
                <a:latin typeface="Symbol" panose="05050102010706020507" pitchFamily="18" charset="2"/>
              </a:rPr>
              <a:t>e</a:t>
            </a:r>
            <a:r>
              <a:rPr lang="en-US" altLang="en-US" i="1" baseline="-25000" dirty="0" err="1" smtClean="0"/>
              <a:t>i</a:t>
            </a:r>
            <a:endParaRPr lang="en-US" altLang="en-US" i="1" baseline="-25000" dirty="0" smtClean="0"/>
          </a:p>
          <a:p>
            <a:pPr marL="347472" indent="-347472">
              <a:lnSpc>
                <a:spcPct val="90000"/>
              </a:lnSpc>
              <a:defRPr/>
            </a:pPr>
            <a:r>
              <a:rPr lang="en-US" altLang="en-US" dirty="0" smtClean="0"/>
              <a:t>Transform to uniform </a:t>
            </a:r>
            <a:r>
              <a:rPr lang="en-US" altLang="en-US" dirty="0" err="1" smtClean="0"/>
              <a:t>r.v.’s</a:t>
            </a:r>
            <a:r>
              <a:rPr lang="en-US" altLang="en-US" dirty="0" smtClean="0"/>
              <a:t>, that is compute </a:t>
            </a:r>
          </a:p>
          <a:p>
            <a:pPr marL="347472" indent="-347472">
              <a:buFontTx/>
              <a:buNone/>
              <a:defRPr/>
            </a:pPr>
            <a:r>
              <a:rPr lang="en-US" altLang="en-US" i="1" dirty="0" smtClean="0"/>
              <a:t>		</a:t>
            </a:r>
            <a:r>
              <a:rPr lang="en-US" altLang="en-US" i="1" dirty="0" err="1" smtClean="0"/>
              <a:t>U</a:t>
            </a:r>
            <a:r>
              <a:rPr lang="en-US" altLang="en-US" i="1" baseline="-25000" dirty="0" err="1" smtClean="0"/>
              <a:t>i</a:t>
            </a:r>
            <a:r>
              <a:rPr lang="en-US" altLang="en-US" dirty="0" smtClean="0"/>
              <a:t>  </a:t>
            </a:r>
            <a:r>
              <a:rPr lang="en-US" altLang="en-US" dirty="0" smtClean="0">
                <a:sym typeface="Symbol" panose="05050102010706020507" pitchFamily="18" charset="2"/>
              </a:rPr>
              <a:t>= N(</a:t>
            </a:r>
            <a:r>
              <a:rPr lang="en-US" altLang="en-US" i="1" dirty="0" smtClean="0">
                <a:sym typeface="Symbol" panose="05050102010706020507" pitchFamily="18" charset="2"/>
              </a:rPr>
              <a:t>Z</a:t>
            </a:r>
            <a:r>
              <a:rPr lang="en-US" altLang="en-US" i="1" baseline="-25000" dirty="0" smtClean="0">
                <a:sym typeface="Symbol" panose="05050102010706020507" pitchFamily="18" charset="2"/>
              </a:rPr>
              <a:t>i</a:t>
            </a:r>
            <a:r>
              <a:rPr lang="en-US" altLang="en-US" dirty="0" smtClean="0">
                <a:sym typeface="Symbol" panose="05050102010706020507" pitchFamily="18" charset="2"/>
              </a:rPr>
              <a:t>) = N(</a:t>
            </a:r>
            <a:r>
              <a:rPr lang="en-US" altLang="en-US" dirty="0" smtClean="0">
                <a:latin typeface="Symbol" panose="05050102010706020507" pitchFamily="18" charset="2"/>
                <a:sym typeface="Symbol" panose="05050102010706020507" pitchFamily="18" charset="2"/>
              </a:rPr>
              <a:t>-</a:t>
            </a:r>
            <a:r>
              <a:rPr lang="en-US" altLang="en-US" dirty="0" smtClean="0">
                <a:sym typeface="Symbol" panose="05050102010706020507" pitchFamily="18" charset="2"/>
              </a:rPr>
              <a:t>1.82) = 0.03438,</a:t>
            </a:r>
          </a:p>
          <a:p>
            <a:pPr marL="347472" indent="-347472">
              <a:buFontTx/>
              <a:buNone/>
              <a:defRPr/>
            </a:pPr>
            <a:r>
              <a:rPr lang="en-US" altLang="en-US" i="1" dirty="0" smtClean="0"/>
              <a:t>		</a:t>
            </a:r>
            <a:r>
              <a:rPr lang="en-US" altLang="en-US" i="1" dirty="0" err="1" smtClean="0"/>
              <a:t>U</a:t>
            </a:r>
            <a:r>
              <a:rPr lang="en-US" altLang="en-US" i="1" baseline="-25000" dirty="0" err="1" smtClean="0"/>
              <a:t>j</a:t>
            </a:r>
            <a:r>
              <a:rPr lang="en-US" altLang="en-US" dirty="0" smtClean="0"/>
              <a:t>  </a:t>
            </a:r>
            <a:r>
              <a:rPr lang="en-US" altLang="en-US" dirty="0" smtClean="0">
                <a:sym typeface="Symbol" panose="05050102010706020507" pitchFamily="18" charset="2"/>
              </a:rPr>
              <a:t>= N(</a:t>
            </a:r>
            <a:r>
              <a:rPr lang="en-US" altLang="en-US" i="1" dirty="0" err="1" smtClean="0">
                <a:sym typeface="Symbol" panose="05050102010706020507" pitchFamily="18" charset="2"/>
              </a:rPr>
              <a:t>Z</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 = N(</a:t>
            </a:r>
            <a:r>
              <a:rPr lang="en-US" altLang="en-US" dirty="0" smtClean="0">
                <a:latin typeface="Symbol" panose="05050102010706020507" pitchFamily="18" charset="2"/>
                <a:sym typeface="Symbol" panose="05050102010706020507" pitchFamily="18" charset="2"/>
              </a:rPr>
              <a:t>0.37</a:t>
            </a:r>
            <a:r>
              <a:rPr lang="en-US" altLang="en-US" dirty="0" smtClean="0">
                <a:sym typeface="Symbol" panose="05050102010706020507" pitchFamily="18" charset="2"/>
              </a:rPr>
              <a:t>) = 0.64431.</a:t>
            </a:r>
          </a:p>
          <a:p>
            <a:pPr marL="347472" indent="-347472">
              <a:defRPr/>
            </a:pPr>
            <a:r>
              <a:rPr lang="en-US" altLang="en-US" dirty="0" smtClean="0"/>
              <a:t>Transform the uniform </a:t>
            </a:r>
            <a:r>
              <a:rPr lang="en-US" altLang="en-US" dirty="0" err="1" smtClean="0"/>
              <a:t>r.v.’s</a:t>
            </a:r>
            <a:r>
              <a:rPr lang="en-US" altLang="en-US" dirty="0" smtClean="0"/>
              <a:t> to default times</a:t>
            </a:r>
          </a:p>
          <a:p>
            <a:pPr marL="347472" indent="-347472">
              <a:buFontTx/>
              <a:buNone/>
              <a:defRPr/>
            </a:pPr>
            <a:r>
              <a:rPr lang="en-US" altLang="en-US" i="1" dirty="0" smtClean="0"/>
              <a:t>		</a:t>
            </a:r>
            <a:r>
              <a:rPr lang="en-US" altLang="en-US" i="1" dirty="0" err="1" smtClean="0">
                <a:latin typeface="Symbol" panose="05050102010706020507" pitchFamily="18" charset="2"/>
                <a:sym typeface="Symbol" panose="05050102010706020507" pitchFamily="18" charset="2"/>
              </a:rPr>
              <a:t>t</a:t>
            </a:r>
            <a:r>
              <a:rPr lang="en-US" altLang="en-US" i="1" baseline="-25000" dirty="0" err="1" smtClean="0">
                <a:sym typeface="Symbol" panose="05050102010706020507" pitchFamily="18" charset="2"/>
              </a:rPr>
              <a:t>i</a:t>
            </a:r>
            <a:r>
              <a:rPr lang="en-US" altLang="en-US" dirty="0" smtClean="0">
                <a:sym typeface="Symbol" panose="05050102010706020507" pitchFamily="18" charset="2"/>
              </a:rPr>
              <a:t> = </a:t>
            </a:r>
            <a:r>
              <a:rPr lang="en-US" altLang="en-US" dirty="0" smtClean="0">
                <a:latin typeface="Symbol" panose="05050102010706020507" pitchFamily="18" charset="2"/>
                <a:sym typeface="Symbol" panose="05050102010706020507" pitchFamily="18" charset="2"/>
              </a:rPr>
              <a:t>-</a:t>
            </a:r>
            <a:r>
              <a:rPr lang="en-US" altLang="en-US" dirty="0" smtClean="0">
                <a:sym typeface="Symbol" panose="05050102010706020507" pitchFamily="18" charset="2"/>
              </a:rPr>
              <a:t>ln(1 – </a:t>
            </a:r>
            <a:r>
              <a:rPr lang="en-US" altLang="en-US" i="1" dirty="0" err="1" smtClean="0">
                <a:sym typeface="Symbol" panose="05050102010706020507" pitchFamily="18" charset="2"/>
              </a:rPr>
              <a:t>U</a:t>
            </a:r>
            <a:r>
              <a:rPr lang="en-US" altLang="en-US" i="1" baseline="-25000" dirty="0" err="1" smtClean="0"/>
              <a:t>i</a:t>
            </a:r>
            <a:r>
              <a:rPr lang="en-US" altLang="en-US" dirty="0" smtClean="0">
                <a:sym typeface="Symbol" panose="05050102010706020507" pitchFamily="18" charset="2"/>
              </a:rPr>
              <a:t>)/</a:t>
            </a:r>
            <a:r>
              <a:rPr lang="en-US" altLang="en-US" i="1" dirty="0" smtClean="0">
                <a:latin typeface="Symbol" panose="05050102010706020507" pitchFamily="18" charset="2"/>
                <a:sym typeface="Symbol" panose="05050102010706020507" pitchFamily="18" charset="2"/>
              </a:rPr>
              <a:t>l</a:t>
            </a:r>
            <a:r>
              <a:rPr lang="en-US" altLang="en-US" i="1" baseline="-25000" dirty="0" smtClean="0">
                <a:sym typeface="Symbol" panose="05050102010706020507" pitchFamily="18" charset="2"/>
              </a:rPr>
              <a:t>i</a:t>
            </a:r>
            <a:r>
              <a:rPr lang="en-US" altLang="en-US" dirty="0" smtClean="0">
                <a:sym typeface="Symbol" panose="05050102010706020507" pitchFamily="18" charset="2"/>
              </a:rPr>
              <a:t> = 0.69969 years</a:t>
            </a:r>
          </a:p>
          <a:p>
            <a:pPr marL="347472" indent="-347472">
              <a:buFontTx/>
              <a:buNone/>
              <a:defRPr/>
            </a:pPr>
            <a:r>
              <a:rPr lang="en-US" altLang="en-US" i="1" dirty="0" smtClean="0"/>
              <a:t>		</a:t>
            </a:r>
            <a:r>
              <a:rPr lang="en-US" altLang="en-US" i="1" dirty="0" err="1" smtClean="0">
                <a:latin typeface="Symbol" panose="05050102010706020507" pitchFamily="18" charset="2"/>
                <a:sym typeface="Symbol" panose="05050102010706020507" pitchFamily="18" charset="2"/>
              </a:rPr>
              <a:t>t</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 = </a:t>
            </a:r>
            <a:r>
              <a:rPr lang="en-US" altLang="en-US" dirty="0" smtClean="0">
                <a:latin typeface="Symbol" panose="05050102010706020507" pitchFamily="18" charset="2"/>
                <a:sym typeface="Symbol" panose="05050102010706020507" pitchFamily="18" charset="2"/>
              </a:rPr>
              <a:t>-</a:t>
            </a:r>
            <a:r>
              <a:rPr lang="en-US" altLang="en-US" dirty="0" smtClean="0">
                <a:sym typeface="Symbol" panose="05050102010706020507" pitchFamily="18" charset="2"/>
              </a:rPr>
              <a:t>ln(1 – </a:t>
            </a:r>
            <a:r>
              <a:rPr lang="en-US" altLang="en-US" i="1" dirty="0" err="1" smtClean="0">
                <a:sym typeface="Symbol" panose="05050102010706020507" pitchFamily="18" charset="2"/>
              </a:rPr>
              <a:t>U</a:t>
            </a:r>
            <a:r>
              <a:rPr lang="en-US" altLang="en-US" i="1" baseline="-25000" dirty="0" err="1" smtClean="0"/>
              <a:t>j</a:t>
            </a:r>
            <a:r>
              <a:rPr lang="en-US" altLang="en-US" dirty="0" smtClean="0">
                <a:sym typeface="Symbol" panose="05050102010706020507" pitchFamily="18" charset="2"/>
              </a:rPr>
              <a:t>)/</a:t>
            </a:r>
            <a:r>
              <a:rPr lang="en-US" altLang="en-US" i="1" dirty="0" err="1" smtClean="0">
                <a:latin typeface="Symbol" panose="05050102010706020507" pitchFamily="18" charset="2"/>
                <a:sym typeface="Symbol" panose="05050102010706020507" pitchFamily="18" charset="2"/>
              </a:rPr>
              <a:t>l</a:t>
            </a:r>
            <a:r>
              <a:rPr lang="en-US" altLang="en-US" i="1" baseline="-25000" dirty="0" err="1" smtClean="0">
                <a:sym typeface="Symbol" panose="05050102010706020507" pitchFamily="18" charset="2"/>
              </a:rPr>
              <a:t>j</a:t>
            </a:r>
            <a:r>
              <a:rPr lang="en-US" altLang="en-US" dirty="0" smtClean="0">
                <a:sym typeface="Symbol" panose="05050102010706020507" pitchFamily="18" charset="2"/>
              </a:rPr>
              <a:t> = 20.6738 years</a:t>
            </a:r>
          </a:p>
        </p:txBody>
      </p:sp>
      <p:sp>
        <p:nvSpPr>
          <p:cNvPr id="593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304800"/>
            <a:ext cx="7772400" cy="685800"/>
          </a:xfrm>
        </p:spPr>
        <p:txBody>
          <a:bodyPr/>
          <a:lstStyle/>
          <a:p>
            <a:r>
              <a:rPr lang="en-US" altLang="en-US" smtClean="0"/>
              <a:t>More General Copula Models</a:t>
            </a:r>
          </a:p>
        </p:txBody>
      </p:sp>
      <p:sp>
        <p:nvSpPr>
          <p:cNvPr id="61443" name="Rectangle 3"/>
          <p:cNvSpPr>
            <a:spLocks noGrp="1" noChangeArrowheads="1"/>
          </p:cNvSpPr>
          <p:nvPr>
            <p:ph type="body" idx="1"/>
          </p:nvPr>
        </p:nvSpPr>
        <p:spPr>
          <a:xfrm>
            <a:off x="685800" y="1066800"/>
            <a:ext cx="7772400" cy="4876800"/>
          </a:xfrm>
        </p:spPr>
        <p:txBody>
          <a:bodyPr/>
          <a:lstStyle/>
          <a:p>
            <a:pPr marL="0" indent="0">
              <a:lnSpc>
                <a:spcPct val="90000"/>
              </a:lnSpc>
              <a:buFontTx/>
              <a:buNone/>
            </a:pPr>
            <a:r>
              <a:rPr lang="en-US" altLang="en-US" dirty="0" smtClean="0"/>
              <a:t>The single-factor model</a:t>
            </a:r>
          </a:p>
          <a:p>
            <a:pPr marL="0" indent="0">
              <a:lnSpc>
                <a:spcPct val="90000"/>
              </a:lnSpc>
              <a:buFontTx/>
              <a:buNone/>
            </a:pPr>
            <a:r>
              <a:rPr lang="en-US" altLang="en-US" dirty="0" smtClean="0"/>
              <a:t>			</a:t>
            </a:r>
            <a:r>
              <a:rPr lang="en-US" altLang="en-US" i="1" dirty="0" smtClean="0"/>
              <a:t>Z</a:t>
            </a:r>
            <a:r>
              <a:rPr lang="en-US" altLang="en-US" i="1" baseline="-25000" dirty="0" smtClean="0"/>
              <a:t>i</a:t>
            </a:r>
            <a:r>
              <a:rPr lang="en-US" altLang="en-US" dirty="0" smtClean="0"/>
              <a:t> = </a:t>
            </a:r>
            <a:r>
              <a:rPr lang="en-US" altLang="en-US" i="1" dirty="0" smtClean="0">
                <a:latin typeface="Symbol" panose="05050102010706020507" pitchFamily="18" charset="2"/>
              </a:rPr>
              <a:t>r</a:t>
            </a:r>
            <a:r>
              <a:rPr lang="en-US" altLang="en-US" baseline="30000" dirty="0" smtClean="0"/>
              <a:t>1/2</a:t>
            </a:r>
            <a:r>
              <a:rPr lang="en-US" altLang="en-US" dirty="0" smtClean="0"/>
              <a:t> </a:t>
            </a:r>
            <a:r>
              <a:rPr lang="en-US" altLang="en-US" i="1" dirty="0" smtClean="0"/>
              <a:t>m</a:t>
            </a:r>
            <a:r>
              <a:rPr lang="en-US" altLang="en-US" dirty="0" smtClean="0"/>
              <a:t> + (1 – </a:t>
            </a:r>
            <a:r>
              <a:rPr lang="en-US" altLang="en-US" i="1" dirty="0" smtClean="0">
                <a:latin typeface="Symbol" panose="05050102010706020507" pitchFamily="18" charset="2"/>
              </a:rPr>
              <a:t>r</a:t>
            </a:r>
            <a:r>
              <a:rPr lang="en-US" altLang="en-US" dirty="0" smtClean="0"/>
              <a:t>)</a:t>
            </a:r>
            <a:r>
              <a:rPr lang="en-US" altLang="en-US" baseline="30000" dirty="0" smtClean="0"/>
              <a:t>1/2</a:t>
            </a:r>
            <a:r>
              <a:rPr lang="en-US" altLang="en-US" dirty="0" smtClean="0"/>
              <a:t> </a:t>
            </a:r>
            <a:r>
              <a:rPr lang="en-US" altLang="en-US" i="1" dirty="0" err="1" smtClean="0">
                <a:latin typeface="Symbol" panose="05050102010706020507" pitchFamily="18" charset="2"/>
              </a:rPr>
              <a:t>e</a:t>
            </a:r>
            <a:r>
              <a:rPr lang="en-US" altLang="en-US" i="1" baseline="-25000" dirty="0" err="1" smtClean="0"/>
              <a:t>i</a:t>
            </a:r>
            <a:endParaRPr lang="en-US" altLang="en-US" i="1" baseline="-25000" dirty="0" smtClean="0"/>
          </a:p>
          <a:p>
            <a:pPr marL="0" indent="0">
              <a:lnSpc>
                <a:spcPct val="90000"/>
              </a:lnSpc>
              <a:spcBef>
                <a:spcPts val="1200"/>
              </a:spcBef>
              <a:buFontTx/>
              <a:buNone/>
            </a:pPr>
            <a:r>
              <a:rPr lang="en-US" altLang="en-US" dirty="0" smtClean="0"/>
              <a:t>might be replaced by a model with multiple factors, e.g.</a:t>
            </a:r>
          </a:p>
          <a:p>
            <a:pPr marL="0" indent="0" algn="ctr">
              <a:lnSpc>
                <a:spcPct val="90000"/>
              </a:lnSpc>
              <a:spcBef>
                <a:spcPts val="1200"/>
              </a:spcBef>
              <a:buFontTx/>
              <a:buNone/>
            </a:pPr>
            <a:r>
              <a:rPr lang="en-US" altLang="en-US" i="1" dirty="0" smtClean="0"/>
              <a:t>Z</a:t>
            </a:r>
            <a:r>
              <a:rPr lang="en-US" altLang="en-US" i="1" baseline="-25000" dirty="0" smtClean="0"/>
              <a:t>i</a:t>
            </a:r>
            <a:r>
              <a:rPr lang="en-US" altLang="en-US" dirty="0" smtClean="0"/>
              <a:t> = </a:t>
            </a:r>
            <a:r>
              <a:rPr lang="en-US" altLang="en-US" i="1" dirty="0" smtClean="0">
                <a:latin typeface="Symbol" panose="05050102010706020507" pitchFamily="18" charset="2"/>
              </a:rPr>
              <a:t>b</a:t>
            </a:r>
            <a:r>
              <a:rPr lang="en-US" altLang="en-US" baseline="-25000" dirty="0" smtClean="0">
                <a:latin typeface="Symbol" panose="05050102010706020507" pitchFamily="18" charset="2"/>
              </a:rPr>
              <a:t>1</a:t>
            </a:r>
            <a:r>
              <a:rPr lang="en-US" altLang="en-US" i="1" dirty="0" smtClean="0"/>
              <a:t>m</a:t>
            </a:r>
            <a:r>
              <a:rPr lang="en-US" altLang="en-US" baseline="-25000" dirty="0" smtClean="0"/>
              <a:t>1</a:t>
            </a:r>
            <a:r>
              <a:rPr lang="en-US" altLang="en-US" dirty="0" smtClean="0"/>
              <a:t> + </a:t>
            </a:r>
            <a:r>
              <a:rPr lang="en-US" altLang="en-US" i="1" dirty="0" smtClean="0">
                <a:latin typeface="Symbol" panose="05050102010706020507" pitchFamily="18" charset="2"/>
              </a:rPr>
              <a:t>b</a:t>
            </a:r>
            <a:r>
              <a:rPr lang="en-US" altLang="en-US" baseline="-25000" dirty="0" smtClean="0">
                <a:latin typeface="Symbol" panose="05050102010706020507" pitchFamily="18" charset="2"/>
              </a:rPr>
              <a:t>2</a:t>
            </a:r>
            <a:r>
              <a:rPr lang="en-US" altLang="en-US" i="1" dirty="0" smtClean="0"/>
              <a:t>m</a:t>
            </a:r>
            <a:r>
              <a:rPr lang="en-US" altLang="en-US" baseline="-25000" dirty="0" smtClean="0"/>
              <a:t>2</a:t>
            </a:r>
            <a:r>
              <a:rPr lang="en-US" altLang="en-US" dirty="0" smtClean="0"/>
              <a:t>+ … </a:t>
            </a:r>
            <a:r>
              <a:rPr lang="en-US" altLang="en-US" i="1" dirty="0" err="1" smtClean="0">
                <a:latin typeface="Symbol" panose="05050102010706020507" pitchFamily="18" charset="2"/>
              </a:rPr>
              <a:t>b</a:t>
            </a:r>
            <a:r>
              <a:rPr lang="en-US" altLang="en-US" i="1" baseline="-25000" dirty="0" err="1" smtClean="0">
                <a:latin typeface="Symbol" panose="05050102010706020507" pitchFamily="18" charset="2"/>
              </a:rPr>
              <a:t>K</a:t>
            </a:r>
            <a:r>
              <a:rPr lang="en-US" altLang="en-US" i="1" dirty="0" err="1" smtClean="0"/>
              <a:t>m</a:t>
            </a:r>
            <a:r>
              <a:rPr lang="en-US" altLang="en-US" i="1" baseline="-25000" dirty="0" err="1" smtClean="0"/>
              <a:t>K</a:t>
            </a:r>
            <a:r>
              <a:rPr lang="en-US" altLang="en-US" baseline="-25000" dirty="0" smtClean="0"/>
              <a:t> </a:t>
            </a:r>
            <a:r>
              <a:rPr lang="en-US" altLang="en-US" dirty="0" smtClean="0"/>
              <a:t>+ </a:t>
            </a:r>
            <a:r>
              <a:rPr lang="en-US" altLang="en-US" i="1" dirty="0" err="1" smtClean="0">
                <a:latin typeface="Symbol" panose="05050102010706020507" pitchFamily="18" charset="2"/>
              </a:rPr>
              <a:t>ne</a:t>
            </a:r>
            <a:r>
              <a:rPr lang="en-US" altLang="en-US" i="1" baseline="-25000" dirty="0" err="1" smtClean="0"/>
              <a:t>i</a:t>
            </a:r>
            <a:endParaRPr lang="en-US" altLang="en-US" dirty="0" smtClean="0"/>
          </a:p>
          <a:p>
            <a:pPr marL="0" indent="0">
              <a:lnSpc>
                <a:spcPct val="90000"/>
              </a:lnSpc>
              <a:spcBef>
                <a:spcPts val="1200"/>
              </a:spcBef>
              <a:buFontTx/>
              <a:buNone/>
            </a:pPr>
            <a:r>
              <a:rPr lang="en-US" altLang="en-US" dirty="0" smtClean="0"/>
              <a:t>where </a:t>
            </a:r>
            <a:r>
              <a:rPr lang="en-US" altLang="en-US" i="1" dirty="0" smtClean="0">
                <a:latin typeface="Symbol" panose="05050102010706020507" pitchFamily="18" charset="2"/>
              </a:rPr>
              <a:t>b</a:t>
            </a:r>
            <a:r>
              <a:rPr lang="en-US" altLang="en-US" baseline="-25000" dirty="0" smtClean="0">
                <a:latin typeface="Symbol" panose="05050102010706020507" pitchFamily="18" charset="2"/>
              </a:rPr>
              <a:t>1</a:t>
            </a:r>
            <a:r>
              <a:rPr lang="en-US" altLang="en-US" baseline="30000" dirty="0" smtClean="0"/>
              <a:t>2</a:t>
            </a:r>
            <a:r>
              <a:rPr lang="en-US" altLang="en-US" dirty="0" smtClean="0"/>
              <a:t>+ </a:t>
            </a:r>
            <a:r>
              <a:rPr lang="en-US" altLang="en-US" i="1" dirty="0" smtClean="0">
                <a:latin typeface="Symbol" panose="05050102010706020507" pitchFamily="18" charset="2"/>
              </a:rPr>
              <a:t>b</a:t>
            </a:r>
            <a:r>
              <a:rPr lang="en-US" altLang="en-US" baseline="-25000" dirty="0" smtClean="0">
                <a:latin typeface="Symbol" panose="05050102010706020507" pitchFamily="18" charset="2"/>
              </a:rPr>
              <a:t>2</a:t>
            </a:r>
            <a:r>
              <a:rPr lang="en-US" altLang="en-US" baseline="30000" dirty="0" smtClean="0"/>
              <a:t>2</a:t>
            </a:r>
            <a:r>
              <a:rPr lang="en-US" altLang="en-US" dirty="0" smtClean="0"/>
              <a:t>+ … </a:t>
            </a:r>
            <a:r>
              <a:rPr lang="en-US" altLang="en-US" i="1" dirty="0" smtClean="0">
                <a:latin typeface="Symbol" panose="05050102010706020507" pitchFamily="18" charset="2"/>
              </a:rPr>
              <a:t>b</a:t>
            </a:r>
            <a:r>
              <a:rPr lang="en-US" altLang="en-US" i="1" baseline="-25000" dirty="0" smtClean="0">
                <a:latin typeface="Symbol" panose="05050102010706020507" pitchFamily="18" charset="2"/>
              </a:rPr>
              <a:t>K</a:t>
            </a:r>
            <a:r>
              <a:rPr lang="en-US" altLang="en-US" baseline="30000" dirty="0" smtClean="0"/>
              <a:t>2</a:t>
            </a:r>
            <a:r>
              <a:rPr lang="en-US" altLang="en-US" baseline="-25000" dirty="0" smtClean="0"/>
              <a:t> </a:t>
            </a:r>
            <a:r>
              <a:rPr lang="en-US" altLang="en-US" dirty="0" smtClean="0"/>
              <a:t>+ </a:t>
            </a:r>
            <a:r>
              <a:rPr lang="en-US" altLang="en-US" i="1" dirty="0" smtClean="0">
                <a:latin typeface="Symbol" panose="05050102010706020507" pitchFamily="18" charset="2"/>
              </a:rPr>
              <a:t>n</a:t>
            </a:r>
            <a:r>
              <a:rPr lang="en-US" altLang="en-US" baseline="30000" dirty="0" smtClean="0"/>
              <a:t>2 </a:t>
            </a:r>
            <a:r>
              <a:rPr lang="en-US" altLang="en-US" dirty="0" smtClean="0"/>
              <a:t>= 1.</a:t>
            </a:r>
          </a:p>
          <a:p>
            <a:pPr marL="0" indent="0">
              <a:lnSpc>
                <a:spcPct val="90000"/>
              </a:lnSpc>
              <a:spcBef>
                <a:spcPts val="1200"/>
              </a:spcBef>
              <a:buFontTx/>
              <a:buNone/>
            </a:pPr>
            <a:r>
              <a:rPr lang="en-US" altLang="en-US" dirty="0" smtClean="0"/>
              <a:t>The common factors </a:t>
            </a:r>
            <a:r>
              <a:rPr lang="en-US" altLang="en-US" i="1" dirty="0" err="1" smtClean="0"/>
              <a:t>m</a:t>
            </a:r>
            <a:r>
              <a:rPr lang="en-US" altLang="en-US" i="1" baseline="-25000" dirty="0" err="1" smtClean="0"/>
              <a:t>k</a:t>
            </a:r>
            <a:r>
              <a:rPr lang="en-US" altLang="en-US" dirty="0" smtClean="0"/>
              <a:t> for </a:t>
            </a:r>
            <a:r>
              <a:rPr lang="en-US" altLang="en-US" i="1" dirty="0" smtClean="0"/>
              <a:t>k</a:t>
            </a:r>
            <a:r>
              <a:rPr lang="en-US" altLang="en-US" dirty="0" smtClean="0"/>
              <a:t> = 1, …, </a:t>
            </a:r>
            <a:r>
              <a:rPr lang="en-US" altLang="en-US" i="1" dirty="0" smtClean="0"/>
              <a:t>K</a:t>
            </a:r>
            <a:r>
              <a:rPr lang="en-US" altLang="en-US" dirty="0" smtClean="0"/>
              <a:t> and the obligor-specific factors </a:t>
            </a:r>
            <a:r>
              <a:rPr lang="en-US" altLang="en-US" i="1" dirty="0" err="1" smtClean="0">
                <a:latin typeface="Symbol" panose="05050102010706020507" pitchFamily="18" charset="2"/>
              </a:rPr>
              <a:t>e</a:t>
            </a:r>
            <a:r>
              <a:rPr lang="en-US" altLang="en-US" i="1" baseline="-25000" dirty="0" err="1" smtClean="0"/>
              <a:t>i</a:t>
            </a:r>
            <a:r>
              <a:rPr lang="en-US" altLang="en-US" dirty="0" smtClean="0"/>
              <a:t>, for </a:t>
            </a:r>
            <a:r>
              <a:rPr lang="en-US" altLang="en-US" i="1" dirty="0" err="1" smtClean="0"/>
              <a:t>i</a:t>
            </a:r>
            <a:r>
              <a:rPr lang="en-US" altLang="en-US" dirty="0" smtClean="0"/>
              <a:t> = 1, …, </a:t>
            </a:r>
            <a:r>
              <a:rPr lang="en-US" altLang="en-US" i="1" dirty="0" smtClean="0"/>
              <a:t>N</a:t>
            </a:r>
            <a:r>
              <a:rPr lang="en-US" altLang="en-US" dirty="0" smtClean="0"/>
              <a:t>, might have non-normal distributions, e.g. </a:t>
            </a:r>
            <a:r>
              <a:rPr lang="en-US" altLang="en-US" i="1" dirty="0" smtClean="0"/>
              <a:t>t</a:t>
            </a:r>
            <a:r>
              <a:rPr lang="en-US" altLang="en-US" dirty="0" smtClean="0"/>
              <a:t> or Normal Inverse Gaussian</a:t>
            </a:r>
          </a:p>
          <a:p>
            <a:pPr marL="0" indent="0">
              <a:lnSpc>
                <a:spcPct val="90000"/>
              </a:lnSpc>
              <a:spcBef>
                <a:spcPts val="1200"/>
              </a:spcBef>
              <a:buFontTx/>
              <a:buNone/>
            </a:pPr>
            <a:r>
              <a:rPr lang="en-US" altLang="en-US" dirty="0" smtClean="0"/>
              <a:t>These approaches have some appeal, because Gaussian copula model has some trouble valuing CDO tranches with high attachment points.  But the Gaussian copula is still the most widely used.</a:t>
            </a:r>
          </a:p>
        </p:txBody>
      </p:sp>
      <p:sp>
        <p:nvSpPr>
          <p:cNvPr id="614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10243" name="Rectangle 2"/>
          <p:cNvSpPr>
            <a:spLocks noGrp="1" noChangeArrowheads="1"/>
          </p:cNvSpPr>
          <p:nvPr>
            <p:ph type="title"/>
          </p:nvPr>
        </p:nvSpPr>
        <p:spPr>
          <a:xfrm>
            <a:off x="685800" y="304800"/>
            <a:ext cx="7772400" cy="457200"/>
          </a:xfrm>
        </p:spPr>
        <p:txBody>
          <a:bodyPr/>
          <a:lstStyle/>
          <a:p>
            <a:r>
              <a:rPr lang="en-US" altLang="en-US" smtClean="0"/>
              <a:t>Copula Functions</a:t>
            </a:r>
          </a:p>
        </p:txBody>
      </p:sp>
      <p:sp>
        <p:nvSpPr>
          <p:cNvPr id="5124" name="Rectangle 3"/>
          <p:cNvSpPr>
            <a:spLocks noGrp="1" noChangeArrowheads="1"/>
          </p:cNvSpPr>
          <p:nvPr>
            <p:ph type="body" idx="1"/>
          </p:nvPr>
        </p:nvSpPr>
        <p:spPr>
          <a:xfrm>
            <a:off x="685800" y="1066800"/>
            <a:ext cx="7772400" cy="5029200"/>
          </a:xfrm>
        </p:spPr>
        <p:txBody>
          <a:bodyPr/>
          <a:lstStyle/>
          <a:p>
            <a:pPr marL="0" indent="0">
              <a:buFontTx/>
              <a:buNone/>
              <a:defRPr/>
            </a:pPr>
            <a:r>
              <a:rPr lang="en-US" dirty="0" smtClean="0">
                <a:cs typeface="Times New Roman" pitchFamily="18" charset="0"/>
              </a:rPr>
              <a:t>Suppose that we have estimated a </a:t>
            </a:r>
            <a:r>
              <a:rPr lang="en-US" dirty="0" smtClean="0">
                <a:cs typeface="Times New Roman" pitchFamily="18" charset="0"/>
              </a:rPr>
              <a:t>(possibly non-normal</a:t>
            </a:r>
            <a:r>
              <a:rPr lang="en-US" dirty="0" smtClean="0">
                <a:cs typeface="Times New Roman" pitchFamily="18" charset="0"/>
              </a:rPr>
              <a:t>) univariate distribution of the returns on the S&amp;P 500 index, and a possibly different (non-normal) univariate distribution of the changes in another market factor, say the 10-year CMT yield</a:t>
            </a:r>
          </a:p>
          <a:p>
            <a:pPr marL="347472" indent="-347472">
              <a:defRPr/>
            </a:pPr>
            <a:r>
              <a:rPr lang="en-US" sz="2200" dirty="0" smtClean="0">
                <a:cs typeface="Times New Roman" pitchFamily="18" charset="0"/>
              </a:rPr>
              <a:t>How do we combine the two </a:t>
            </a:r>
            <a:r>
              <a:rPr lang="en-US" sz="2200" dirty="0" err="1" smtClean="0">
                <a:cs typeface="Times New Roman" pitchFamily="18" charset="0"/>
              </a:rPr>
              <a:t>univariate</a:t>
            </a:r>
            <a:r>
              <a:rPr lang="en-US" sz="2200" dirty="0" smtClean="0">
                <a:cs typeface="Times New Roman" pitchFamily="18" charset="0"/>
              </a:rPr>
              <a:t> distributions to create the joint distribution?</a:t>
            </a:r>
          </a:p>
          <a:p>
            <a:pPr marL="347472" indent="-347472">
              <a:defRPr/>
            </a:pPr>
            <a:r>
              <a:rPr lang="en-US" sz="2200" dirty="0" smtClean="0">
                <a:cs typeface="Times New Roman" pitchFamily="18" charset="0"/>
              </a:rPr>
              <a:t>The </a:t>
            </a:r>
            <a:r>
              <a:rPr lang="en-US" sz="2200" dirty="0" err="1" smtClean="0">
                <a:cs typeface="Times New Roman" pitchFamily="18" charset="0"/>
              </a:rPr>
              <a:t>Sklar</a:t>
            </a:r>
            <a:r>
              <a:rPr lang="en-US" sz="2200" dirty="0" smtClean="0">
                <a:cs typeface="Times New Roman" pitchFamily="18" charset="0"/>
              </a:rPr>
              <a:t> Theorem and copula functions provide the answer</a:t>
            </a:r>
          </a:p>
          <a:p>
            <a:pPr marL="0" indent="0">
              <a:buFontTx/>
              <a:buNone/>
              <a:defRPr/>
            </a:pPr>
            <a:r>
              <a:rPr lang="en-US" dirty="0" smtClean="0">
                <a:cs typeface="Times New Roman" pitchFamily="18" charset="0"/>
              </a:rPr>
              <a:t>We will talk start talking about this is a different context, that of modeling the joint distribution of the defaults of 2 or more obligors.  </a:t>
            </a:r>
          </a:p>
          <a:p>
            <a:pPr marL="0" indent="0">
              <a:buFontTx/>
              <a:buNone/>
              <a:defRPr/>
            </a:pPr>
            <a:r>
              <a:rPr lang="en-US" dirty="0" smtClean="0">
                <a:cs typeface="Times New Roman" pitchFamily="18" charset="0"/>
              </a:rPr>
              <a:t>Later we will return to the </a:t>
            </a:r>
            <a:r>
              <a:rPr lang="en-US" dirty="0" err="1" smtClean="0">
                <a:cs typeface="Times New Roman" pitchFamily="18" charset="0"/>
              </a:rPr>
              <a:t>Sklar</a:t>
            </a:r>
            <a:r>
              <a:rPr lang="en-US" dirty="0" smtClean="0">
                <a:cs typeface="Times New Roman" pitchFamily="18" charset="0"/>
              </a:rPr>
              <a:t> theorem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457200"/>
          </a:xfrm>
        </p:spPr>
        <p:txBody>
          <a:bodyPr/>
          <a:lstStyle/>
          <a:p>
            <a:r>
              <a:rPr lang="en-US" altLang="en-US" smtClean="0"/>
              <a:t>Copula Functions</a:t>
            </a:r>
          </a:p>
        </p:txBody>
      </p:sp>
      <p:sp>
        <p:nvSpPr>
          <p:cNvPr id="5124" name="Rectangle 3"/>
          <p:cNvSpPr>
            <a:spLocks noGrp="1" noChangeArrowheads="1"/>
          </p:cNvSpPr>
          <p:nvPr>
            <p:ph type="body" idx="1"/>
          </p:nvPr>
        </p:nvSpPr>
        <p:spPr>
          <a:xfrm>
            <a:off x="685800" y="762000"/>
            <a:ext cx="7772400" cy="5334000"/>
          </a:xfrm>
        </p:spPr>
        <p:txBody>
          <a:bodyPr/>
          <a:lstStyle/>
          <a:p>
            <a:pPr marL="0" indent="0">
              <a:buFontTx/>
              <a:buNone/>
              <a:defRPr/>
            </a:pPr>
            <a:r>
              <a:rPr lang="en-US" dirty="0" smtClean="0">
                <a:cs typeface="Times New Roman" pitchFamily="18" charset="0"/>
              </a:rPr>
              <a:t>Copula functions and the </a:t>
            </a:r>
            <a:r>
              <a:rPr lang="en-US" dirty="0" err="1" smtClean="0">
                <a:cs typeface="Times New Roman" pitchFamily="18" charset="0"/>
              </a:rPr>
              <a:t>Sklar</a:t>
            </a:r>
            <a:r>
              <a:rPr lang="en-US" dirty="0" smtClean="0">
                <a:cs typeface="Times New Roman" pitchFamily="18" charset="0"/>
              </a:rPr>
              <a:t> Theorem are a broadly applicable approach to combining </a:t>
            </a:r>
            <a:r>
              <a:rPr lang="en-US" dirty="0" err="1" smtClean="0">
                <a:cs typeface="Times New Roman" pitchFamily="18" charset="0"/>
              </a:rPr>
              <a:t>univariate</a:t>
            </a:r>
            <a:r>
              <a:rPr lang="en-US" dirty="0" smtClean="0">
                <a:cs typeface="Times New Roman" pitchFamily="18" charset="0"/>
              </a:rPr>
              <a:t> distributions to create a joint distribution</a:t>
            </a:r>
          </a:p>
          <a:p>
            <a:pPr marL="347472" indent="-347472">
              <a:defRPr/>
            </a:pPr>
            <a:r>
              <a:rPr lang="en-US" sz="2200" dirty="0" smtClean="0">
                <a:cs typeface="Times New Roman" pitchFamily="18" charset="0"/>
              </a:rPr>
              <a:t>The approach can be used in many different situations, for example combining the distributions of the returns on two or more market factors to create a joint distribution</a:t>
            </a:r>
          </a:p>
          <a:p>
            <a:pPr marL="347472" indent="-347472">
              <a:defRPr/>
            </a:pPr>
            <a:r>
              <a:rPr lang="en-US" sz="2200" dirty="0" smtClean="0">
                <a:cs typeface="Times New Roman" pitchFamily="18" charset="0"/>
              </a:rPr>
              <a:t>Copula functions are very commonly used in modeling </a:t>
            </a:r>
            <a:r>
              <a:rPr lang="en-US" sz="2200" dirty="0" smtClean="0">
                <a:cs typeface="Times New Roman" pitchFamily="18" charset="0"/>
              </a:rPr>
              <a:t>dependent (loosely, correlated) defaults</a:t>
            </a:r>
            <a:r>
              <a:rPr lang="en-US" sz="2200" dirty="0" smtClean="0">
                <a:cs typeface="Times New Roman" pitchFamily="18" charset="0"/>
              </a:rPr>
              <a:t>.  </a:t>
            </a:r>
          </a:p>
          <a:p>
            <a:pPr marL="347472" indent="-347472">
              <a:defRPr/>
            </a:pPr>
            <a:r>
              <a:rPr lang="en-US" sz="2200" dirty="0" smtClean="0">
                <a:cs typeface="Times New Roman" pitchFamily="18" charset="0"/>
              </a:rPr>
              <a:t>A specific model, the “one-factor Gaussian copula model” [of correlated defaults] is a standard </a:t>
            </a:r>
            <a:r>
              <a:rPr lang="en-US" sz="2200" dirty="0" smtClean="0">
                <a:cs typeface="Times New Roman" pitchFamily="18" charset="0"/>
              </a:rPr>
              <a:t>approach </a:t>
            </a:r>
            <a:r>
              <a:rPr lang="en-US" sz="2200" dirty="0" smtClean="0">
                <a:cs typeface="Times New Roman" pitchFamily="18" charset="0"/>
              </a:rPr>
              <a:t>to model dependent defaults</a:t>
            </a:r>
            <a:r>
              <a:rPr lang="en-US" sz="2200" dirty="0" smtClean="0">
                <a:cs typeface="Times New Roman" pitchFamily="18" charset="0"/>
              </a:rPr>
              <a:t>.  </a:t>
            </a:r>
            <a:r>
              <a:rPr lang="en-US" sz="2200" dirty="0" smtClean="0">
                <a:cs typeface="Times New Roman" pitchFamily="18" charset="0"/>
              </a:rPr>
              <a:t>You must learn it.</a:t>
            </a:r>
          </a:p>
        </p:txBody>
      </p:sp>
      <p:sp>
        <p:nvSpPr>
          <p:cNvPr id="12292" name="TextBox 4"/>
          <p:cNvSpPr txBox="1">
            <a:spLocks noChangeArrowheads="1"/>
          </p:cNvSpPr>
          <p:nvPr/>
        </p:nvSpPr>
        <p:spPr bwMode="auto">
          <a:xfrm>
            <a:off x="533400" y="4876800"/>
            <a:ext cx="84677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dirty="0">
                <a:latin typeface="Calibri" panose="020F0502020204030204" pitchFamily="34" charset="0"/>
                <a:cs typeface="Calibri" panose="020F0502020204030204" pitchFamily="34" charset="0"/>
              </a:rPr>
              <a:t>Note: The Gaussian copula can be </a:t>
            </a:r>
            <a:r>
              <a:rPr lang="en-US" altLang="en-US" sz="1600" dirty="0" smtClean="0">
                <a:latin typeface="Calibri" panose="020F0502020204030204" pitchFamily="34" charset="0"/>
                <a:cs typeface="Calibri" panose="020F0502020204030204" pitchFamily="34" charset="0"/>
              </a:rPr>
              <a:t>used </a:t>
            </a:r>
            <a:r>
              <a:rPr lang="en-US" altLang="en-US" sz="1600" dirty="0">
                <a:latin typeface="Calibri" panose="020F0502020204030204" pitchFamily="34" charset="0"/>
                <a:cs typeface="Calibri" panose="020F0502020204030204" pitchFamily="34" charset="0"/>
              </a:rPr>
              <a:t>for many different purposes. But in finance, “Gaussian copula” almost always means the Gaussian copula model of (correlated) default times.  It use for this purpose was first proposed by David X. Li (</a:t>
            </a:r>
            <a:r>
              <a:rPr lang="zh-CN" altLang="en-US" sz="1600" b="1" dirty="0">
                <a:latin typeface="Calibri" panose="020F0502020204030204" pitchFamily="34" charset="0"/>
                <a:ea typeface="宋体" panose="02010600030101010101" pitchFamily="2" charset="-122"/>
                <a:cs typeface="Calibri" panose="020F0502020204030204" pitchFamily="34" charset="0"/>
              </a:rPr>
              <a:t>李祥林</a:t>
            </a:r>
            <a:r>
              <a:rPr lang="en-US" altLang="zh-CN" sz="1600" b="1" dirty="0">
                <a:latin typeface="Calibri" panose="020F0502020204030204" pitchFamily="34" charset="0"/>
                <a:ea typeface="宋体" panose="02010600030101010101" pitchFamily="2" charset="-122"/>
                <a:cs typeface="Calibri" panose="020F0502020204030204" pitchFamily="34" charset="0"/>
              </a:rPr>
              <a:t>)</a:t>
            </a:r>
            <a:r>
              <a:rPr lang="en-US" altLang="zh-CN" sz="1600" dirty="0">
                <a:latin typeface="Calibri" panose="020F0502020204030204" pitchFamily="34" charset="0"/>
                <a:ea typeface="宋体" panose="02010600030101010101" pitchFamily="2" charset="-122"/>
                <a:cs typeface="Calibri" panose="020F0502020204030204" pitchFamily="34" charset="0"/>
              </a:rPr>
              <a:t>, who had a long career at CIBC, JP Morgan’s </a:t>
            </a:r>
            <a:r>
              <a:rPr lang="en-US" altLang="zh-CN" sz="1600" dirty="0" err="1">
                <a:latin typeface="Calibri" panose="020F0502020204030204" pitchFamily="34" charset="0"/>
                <a:ea typeface="宋体" panose="02010600030101010101" pitchFamily="2" charset="-122"/>
                <a:cs typeface="Calibri" panose="020F0502020204030204" pitchFamily="34" charset="0"/>
              </a:rPr>
              <a:t>RiskMetrics</a:t>
            </a:r>
            <a:r>
              <a:rPr lang="en-US" altLang="zh-CN" sz="1600" dirty="0">
                <a:latin typeface="Calibri" panose="020F0502020204030204" pitchFamily="34" charset="0"/>
                <a:ea typeface="宋体" panose="02010600030101010101" pitchFamily="2" charset="-122"/>
                <a:cs typeface="Calibri" panose="020F0502020204030204" pitchFamily="34" charset="0"/>
              </a:rPr>
              <a:t> unit, at Barclays, where he led the credit analytics team, and </a:t>
            </a:r>
            <a:r>
              <a:rPr lang="en-US" altLang="en-US" sz="1600" dirty="0">
                <a:latin typeface="Calibri" panose="020F0502020204030204" pitchFamily="34" charset="0"/>
                <a:cs typeface="Calibri" panose="020F0502020204030204" pitchFamily="34" charset="0"/>
              </a:rPr>
              <a:t>at China International Capital Corporation (CICC), where he was the Chief Risk Officer.  Li proposed the Gaussian copula during the late 1990’s, while he was working  at the </a:t>
            </a:r>
            <a:r>
              <a:rPr lang="en-US" altLang="en-US" sz="1600" dirty="0" err="1">
                <a:latin typeface="Calibri" panose="020F0502020204030204" pitchFamily="34" charset="0"/>
                <a:cs typeface="Calibri" panose="020F0502020204030204" pitchFamily="34" charset="0"/>
              </a:rPr>
              <a:t>RiskMetrics</a:t>
            </a:r>
            <a:r>
              <a:rPr lang="en-US" altLang="en-US" sz="1600" dirty="0">
                <a:latin typeface="Calibri" panose="020F0502020204030204" pitchFamily="34" charset="0"/>
                <a:cs typeface="Calibri" panose="020F0502020204030204" pitchFamily="34" charset="0"/>
              </a:rPr>
              <a:t> Group.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14339" name="Rectangle 2"/>
          <p:cNvSpPr>
            <a:spLocks noGrp="1" noChangeArrowheads="1"/>
          </p:cNvSpPr>
          <p:nvPr>
            <p:ph type="title"/>
          </p:nvPr>
        </p:nvSpPr>
        <p:spPr>
          <a:xfrm>
            <a:off x="685800" y="228600"/>
            <a:ext cx="7772400" cy="685800"/>
          </a:xfrm>
          <a:noFill/>
        </p:spPr>
        <p:txBody>
          <a:bodyPr lIns="92075" tIns="46038" rIns="92075" bIns="46038" anchor="b"/>
          <a:lstStyle/>
          <a:p>
            <a:r>
              <a:rPr lang="en-US" altLang="en-US" dirty="0" smtClean="0"/>
              <a:t>Remark re CDO valuation</a:t>
            </a:r>
            <a:endParaRPr lang="en-US" altLang="en-US" dirty="0" smtClean="0"/>
          </a:p>
        </p:txBody>
      </p:sp>
      <p:sp>
        <p:nvSpPr>
          <p:cNvPr id="14340" name="Rectangle 3"/>
          <p:cNvSpPr>
            <a:spLocks noGrp="1" noChangeArrowheads="1"/>
          </p:cNvSpPr>
          <p:nvPr>
            <p:ph type="body" idx="1"/>
          </p:nvPr>
        </p:nvSpPr>
        <p:spPr>
          <a:xfrm>
            <a:off x="685800" y="1143000"/>
            <a:ext cx="7772400" cy="4953000"/>
          </a:xfrm>
          <a:noFill/>
        </p:spPr>
        <p:txBody>
          <a:bodyPr lIns="92075" tIns="46038" rIns="92075" bIns="46038"/>
          <a:lstStyle/>
          <a:p>
            <a:pPr marL="0" indent="0">
              <a:buFontTx/>
              <a:buNone/>
            </a:pPr>
            <a:r>
              <a:rPr lang="en-US" altLang="en-US" sz="2200" dirty="0" smtClean="0"/>
              <a:t>The Gaussian copula, combined with default probabilities estimated from CDS spreads, </a:t>
            </a:r>
            <a:r>
              <a:rPr lang="en-US" altLang="en-US" sz="2200" dirty="0" smtClean="0"/>
              <a:t>was</a:t>
            </a:r>
            <a:r>
              <a:rPr lang="en-US" altLang="en-US" sz="2200" dirty="0" smtClean="0"/>
              <a:t> </a:t>
            </a:r>
            <a:r>
              <a:rPr lang="en-US" altLang="en-US" sz="2200" dirty="0" smtClean="0"/>
              <a:t>the most commonly used method for valuing CDO’s of corporates.  It provides (an estimate of) the joint distribution of the default times of all obligors.  </a:t>
            </a:r>
          </a:p>
          <a:p>
            <a:pPr marL="0" indent="0">
              <a:buFontTx/>
              <a:buNone/>
            </a:pPr>
            <a:r>
              <a:rPr lang="en-US" altLang="en-US" sz="2200" dirty="0" smtClean="0"/>
              <a:t>In CDO valuation, the expected losses to a CDO tranche (or equivalently, the expected cash flows to a CDO tranche) can be computed from the default times</a:t>
            </a:r>
          </a:p>
          <a:p>
            <a:pPr marL="0" indent="0">
              <a:buFontTx/>
              <a:buNone/>
            </a:pPr>
            <a:r>
              <a:rPr lang="en-US" altLang="en-US" sz="2200" dirty="0" smtClean="0"/>
              <a:t>A difference is that in CDO valuation one uses estimates of default probabilities obtained from CDS spreads (“risk-neutral” or “market-implied” default probabilities), while in risk management it is common to use “objective” </a:t>
            </a:r>
            <a:r>
              <a:rPr lang="en-US" altLang="en-US" sz="2200" dirty="0" smtClean="0"/>
              <a:t>or “statistical” default </a:t>
            </a:r>
            <a:r>
              <a:rPr lang="en-US" altLang="en-US" sz="2200" dirty="0" smtClean="0"/>
              <a:t>probabilities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16387" name="Rectangle 2"/>
          <p:cNvSpPr>
            <a:spLocks noGrp="1" noChangeArrowheads="1"/>
          </p:cNvSpPr>
          <p:nvPr>
            <p:ph type="title"/>
          </p:nvPr>
        </p:nvSpPr>
        <p:spPr>
          <a:xfrm>
            <a:off x="685800" y="228600"/>
            <a:ext cx="7772400" cy="685800"/>
          </a:xfrm>
          <a:noFill/>
        </p:spPr>
        <p:txBody>
          <a:bodyPr lIns="92075" tIns="46038" rIns="92075" bIns="46038" anchor="b"/>
          <a:lstStyle/>
          <a:p>
            <a:r>
              <a:rPr lang="en-US" altLang="en-US" smtClean="0"/>
              <a:t>Plan for Today</a:t>
            </a:r>
          </a:p>
        </p:txBody>
      </p:sp>
      <p:sp>
        <p:nvSpPr>
          <p:cNvPr id="16388" name="Rectangle 3"/>
          <p:cNvSpPr>
            <a:spLocks noGrp="1" noChangeArrowheads="1"/>
          </p:cNvSpPr>
          <p:nvPr>
            <p:ph type="body" idx="1"/>
          </p:nvPr>
        </p:nvSpPr>
        <p:spPr>
          <a:xfrm>
            <a:off x="685800" y="1143000"/>
            <a:ext cx="7772400" cy="4953000"/>
          </a:xfrm>
          <a:noFill/>
        </p:spPr>
        <p:txBody>
          <a:bodyPr lIns="92075" tIns="46038" rIns="92075" bIns="46038"/>
          <a:lstStyle/>
          <a:p>
            <a:r>
              <a:rPr lang="en-US" altLang="en-US" dirty="0" smtClean="0"/>
              <a:t>We start with a small bit of background on default rates. </a:t>
            </a:r>
          </a:p>
          <a:p>
            <a:r>
              <a:rPr lang="en-US" altLang="en-US" dirty="0" smtClean="0"/>
              <a:t>Then we talk about the problem of modeling  default dependence (loosely, “correlated defaults”)</a:t>
            </a:r>
          </a:p>
          <a:p>
            <a:r>
              <a:rPr lang="en-US" altLang="en-US" dirty="0" smtClean="0"/>
              <a:t>Then we talk about the one-factor Gaussian copula model of correlated default times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18435" name="Rectangle 2"/>
          <p:cNvSpPr>
            <a:spLocks noGrp="1" noChangeArrowheads="1"/>
          </p:cNvSpPr>
          <p:nvPr>
            <p:ph type="title"/>
          </p:nvPr>
        </p:nvSpPr>
        <p:spPr>
          <a:xfrm>
            <a:off x="685800" y="152400"/>
            <a:ext cx="7772400" cy="533400"/>
          </a:xfrm>
        </p:spPr>
        <p:txBody>
          <a:bodyPr/>
          <a:lstStyle/>
          <a:p>
            <a:r>
              <a:rPr lang="en-US" altLang="en-US" smtClean="0">
                <a:cs typeface="Times New Roman" panose="02020603050405020304" pitchFamily="18" charset="0"/>
              </a:rPr>
              <a:t>Default Rates by S&amp;P Rating Category</a:t>
            </a:r>
          </a:p>
        </p:txBody>
      </p:sp>
      <p:pic>
        <p:nvPicPr>
          <p:cNvPr id="184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4302125" cy="6067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7" name="TextBox 9"/>
          <p:cNvSpPr txBox="1">
            <a:spLocks noChangeArrowheads="1"/>
          </p:cNvSpPr>
          <p:nvPr/>
        </p:nvSpPr>
        <p:spPr bwMode="auto">
          <a:xfrm>
            <a:off x="5029200" y="2362200"/>
            <a:ext cx="39608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Source: Standard &amp; Poors, </a:t>
            </a:r>
            <a:r>
              <a:rPr lang="en-US" altLang="en-US" sz="1400" i="1"/>
              <a:t>Default, Transition, </a:t>
            </a:r>
          </a:p>
          <a:p>
            <a:pPr>
              <a:spcBef>
                <a:spcPct val="0"/>
              </a:spcBef>
              <a:buFontTx/>
              <a:buNone/>
            </a:pPr>
            <a:r>
              <a:rPr lang="en-US" altLang="en-US" sz="1400" i="1"/>
              <a:t>and Recovery: 2008 Annual Global Corporate</a:t>
            </a:r>
          </a:p>
          <a:p>
            <a:pPr>
              <a:spcBef>
                <a:spcPct val="0"/>
              </a:spcBef>
              <a:buFontTx/>
              <a:buNone/>
            </a:pPr>
            <a:r>
              <a:rPr lang="en-US" altLang="en-US" sz="1400" i="1"/>
              <a:t>Default Study And Rating Transitions</a:t>
            </a:r>
            <a:r>
              <a:rPr lang="en-US" altLang="en-US" sz="1400"/>
              <a:t>, April 2, 2009,</a:t>
            </a:r>
          </a:p>
          <a:p>
            <a:pPr>
              <a:spcBef>
                <a:spcPct val="0"/>
              </a:spcBef>
              <a:buFontTx/>
              <a:buNone/>
            </a:pPr>
            <a:r>
              <a:rPr lang="en-US" altLang="en-US" sz="1400"/>
              <a:t>Table 2.</a:t>
            </a:r>
          </a:p>
        </p:txBody>
      </p:sp>
      <p:sp>
        <p:nvSpPr>
          <p:cNvPr id="18438" name="Oval 5"/>
          <p:cNvSpPr>
            <a:spLocks noChangeArrowheads="1"/>
          </p:cNvSpPr>
          <p:nvPr/>
        </p:nvSpPr>
        <p:spPr bwMode="auto">
          <a:xfrm>
            <a:off x="2819400" y="2895600"/>
            <a:ext cx="21336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p>
        </p:txBody>
      </p:sp>
      <p:sp>
        <p:nvSpPr>
          <p:cNvPr id="18439" name="Oval 6"/>
          <p:cNvSpPr>
            <a:spLocks noChangeArrowheads="1"/>
          </p:cNvSpPr>
          <p:nvPr/>
        </p:nvSpPr>
        <p:spPr bwMode="auto">
          <a:xfrm>
            <a:off x="2971800" y="5029200"/>
            <a:ext cx="2133600" cy="381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p>
        </p:txBody>
      </p:sp>
      <p:sp>
        <p:nvSpPr>
          <p:cNvPr id="18440" name="TextBox 7"/>
          <p:cNvSpPr txBox="1">
            <a:spLocks noChangeArrowheads="1"/>
          </p:cNvSpPr>
          <p:nvPr/>
        </p:nvSpPr>
        <p:spPr bwMode="auto">
          <a:xfrm>
            <a:off x="5257800" y="3962400"/>
            <a:ext cx="2992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solidFill>
                  <a:srgbClr val="FF0000"/>
                </a:solidFill>
              </a:rPr>
              <a:t>Note the elevated default rates</a:t>
            </a:r>
          </a:p>
          <a:p>
            <a:pPr>
              <a:spcBef>
                <a:spcPct val="0"/>
              </a:spcBef>
              <a:buFontTx/>
              <a:buNone/>
            </a:pPr>
            <a:r>
              <a:rPr lang="en-US" altLang="en-US" sz="1800">
                <a:solidFill>
                  <a:srgbClr val="FF0000"/>
                </a:solidFill>
              </a:rPr>
              <a:t>during recession periods</a:t>
            </a:r>
          </a:p>
        </p:txBody>
      </p:sp>
      <p:sp>
        <p:nvSpPr>
          <p:cNvPr id="9" name="Oval 5"/>
          <p:cNvSpPr>
            <a:spLocks noChangeArrowheads="1"/>
          </p:cNvSpPr>
          <p:nvPr/>
        </p:nvSpPr>
        <p:spPr bwMode="auto">
          <a:xfrm>
            <a:off x="2913063" y="1203008"/>
            <a:ext cx="21336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
        <p:nvSpPr>
          <p:cNvPr id="20483" name="Rectangle 2"/>
          <p:cNvSpPr>
            <a:spLocks noGrp="1" noChangeArrowheads="1"/>
          </p:cNvSpPr>
          <p:nvPr>
            <p:ph type="title"/>
          </p:nvPr>
        </p:nvSpPr>
        <p:spPr>
          <a:xfrm>
            <a:off x="685800" y="228600"/>
            <a:ext cx="7772400" cy="762000"/>
          </a:xfrm>
        </p:spPr>
        <p:txBody>
          <a:bodyPr/>
          <a:lstStyle/>
          <a:p>
            <a:r>
              <a:rPr lang="en-US" altLang="en-US" smtClean="0">
                <a:cs typeface="Times New Roman" panose="02020603050405020304" pitchFamily="18" charset="0"/>
              </a:rPr>
              <a:t>Summary Statistics for Default Rates by S&amp;P Rating Category</a:t>
            </a:r>
          </a:p>
        </p:txBody>
      </p:sp>
      <p:pic>
        <p:nvPicPr>
          <p:cNvPr id="204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408863"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5"/>
          <p:cNvSpPr txBox="1">
            <a:spLocks noChangeArrowheads="1"/>
          </p:cNvSpPr>
          <p:nvPr/>
        </p:nvSpPr>
        <p:spPr bwMode="auto">
          <a:xfrm>
            <a:off x="4876800" y="4800600"/>
            <a:ext cx="39608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Source: Standard &amp; Poors, </a:t>
            </a:r>
            <a:r>
              <a:rPr lang="en-US" altLang="en-US" sz="1400" i="1"/>
              <a:t>Default, Transition, </a:t>
            </a:r>
          </a:p>
          <a:p>
            <a:pPr>
              <a:spcBef>
                <a:spcPct val="0"/>
              </a:spcBef>
              <a:buFontTx/>
              <a:buNone/>
            </a:pPr>
            <a:r>
              <a:rPr lang="en-US" altLang="en-US" sz="1400" i="1"/>
              <a:t>and Recovery: 2008 Annual Global Corporate</a:t>
            </a:r>
          </a:p>
          <a:p>
            <a:pPr>
              <a:spcBef>
                <a:spcPct val="0"/>
              </a:spcBef>
              <a:buFontTx/>
              <a:buNone/>
            </a:pPr>
            <a:r>
              <a:rPr lang="en-US" altLang="en-US" sz="1400" i="1"/>
              <a:t>Default Study And Rating Transitions</a:t>
            </a:r>
            <a:r>
              <a:rPr lang="en-US" altLang="en-US" sz="1400"/>
              <a:t>, April 2, 2009,</a:t>
            </a:r>
          </a:p>
          <a:p>
            <a:pPr>
              <a:spcBef>
                <a:spcPct val="0"/>
              </a:spcBef>
              <a:buFontTx/>
              <a:buNone/>
            </a:pPr>
            <a:r>
              <a:rPr lang="en-US" altLang="en-US" sz="1400"/>
              <a:t>Table 3.</a:t>
            </a:r>
          </a:p>
        </p:txBody>
      </p:sp>
      <p:sp>
        <p:nvSpPr>
          <p:cNvPr id="6" name="Oval 5"/>
          <p:cNvSpPr>
            <a:spLocks noChangeArrowheads="1"/>
          </p:cNvSpPr>
          <p:nvPr/>
        </p:nvSpPr>
        <p:spPr bwMode="auto">
          <a:xfrm>
            <a:off x="4191000" y="3572669"/>
            <a:ext cx="36576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228600"/>
            <a:ext cx="7772400" cy="762000"/>
          </a:xfrm>
        </p:spPr>
        <p:txBody>
          <a:bodyPr/>
          <a:lstStyle/>
          <a:p>
            <a:r>
              <a:rPr lang="en-US" altLang="en-US" smtClean="0"/>
              <a:t>Annualizing Cumulative Default Rates</a:t>
            </a:r>
          </a:p>
        </p:txBody>
      </p:sp>
      <p:sp>
        <p:nvSpPr>
          <p:cNvPr id="22531" name="Content Placeholder 2"/>
          <p:cNvSpPr>
            <a:spLocks noGrp="1"/>
          </p:cNvSpPr>
          <p:nvPr>
            <p:ph idx="1"/>
          </p:nvPr>
        </p:nvSpPr>
        <p:spPr/>
        <p:txBody>
          <a:bodyPr/>
          <a:lstStyle/>
          <a:p>
            <a:pPr marL="0" indent="0">
              <a:buFontTx/>
              <a:buNone/>
            </a:pPr>
            <a:r>
              <a:rPr lang="en-US" altLang="en-US" smtClean="0"/>
              <a:t>It is common to work with annualized cumulative default rates. For example, if BBB 5-year cumulative default rate of 2.43% implies that the 5-year survival probability is</a:t>
            </a:r>
          </a:p>
          <a:p>
            <a:pPr marL="0" indent="0" algn="ctr">
              <a:buFontTx/>
              <a:buNone/>
            </a:pPr>
            <a:r>
              <a:rPr lang="en-US" altLang="en-US" smtClean="0"/>
              <a:t>Prob(survive 5 years) = 1 – 0.0243 = 0.9757</a:t>
            </a:r>
          </a:p>
          <a:p>
            <a:pPr marL="0" indent="0">
              <a:buFontTx/>
              <a:buNone/>
            </a:pPr>
            <a:r>
              <a:rPr lang="en-US" altLang="en-US" smtClean="0"/>
              <a:t>The annualized default rate </a:t>
            </a:r>
            <a:r>
              <a:rPr lang="en-US" altLang="en-US" i="1" smtClean="0"/>
              <a:t>d</a:t>
            </a:r>
            <a:r>
              <a:rPr lang="en-US" altLang="en-US" smtClean="0"/>
              <a:t> then solves</a:t>
            </a:r>
          </a:p>
          <a:p>
            <a:pPr marL="0" indent="0" algn="ctr">
              <a:buFontTx/>
              <a:buNone/>
            </a:pPr>
            <a:r>
              <a:rPr lang="en-US" altLang="en-US" smtClean="0"/>
              <a:t>(1</a:t>
            </a:r>
            <a:r>
              <a:rPr lang="en-US" altLang="en-US" smtClean="0">
                <a:latin typeface="Symbol" panose="05050102010706020507" pitchFamily="18" charset="2"/>
              </a:rPr>
              <a:t>-</a:t>
            </a:r>
            <a:r>
              <a:rPr lang="en-US" altLang="en-US" i="1" smtClean="0"/>
              <a:t>d</a:t>
            </a:r>
            <a:r>
              <a:rPr lang="en-US" altLang="en-US" smtClean="0"/>
              <a:t>)</a:t>
            </a:r>
            <a:r>
              <a:rPr lang="en-US" altLang="en-US" baseline="30000" smtClean="0"/>
              <a:t>5</a:t>
            </a:r>
            <a:r>
              <a:rPr lang="en-US" altLang="en-US" smtClean="0"/>
              <a:t> = 0.9757 </a:t>
            </a:r>
            <a:r>
              <a:rPr lang="en-US" altLang="en-US" smtClean="0">
                <a:sym typeface="Symbol" panose="05050102010706020507" pitchFamily="18" charset="2"/>
              </a:rPr>
              <a:t> </a:t>
            </a:r>
            <a:r>
              <a:rPr lang="en-US" altLang="en-US" i="1" smtClean="0">
                <a:sym typeface="Symbol" panose="05050102010706020507" pitchFamily="18" charset="2"/>
              </a:rPr>
              <a:t>d</a:t>
            </a:r>
            <a:r>
              <a:rPr lang="en-US" altLang="en-US" smtClean="0">
                <a:sym typeface="Symbol" panose="05050102010706020507" pitchFamily="18" charset="2"/>
              </a:rPr>
              <a:t> = 0.004908 or 0.4908%</a:t>
            </a:r>
          </a:p>
          <a:p>
            <a:pPr marL="0" indent="0">
              <a:buFontTx/>
              <a:buNone/>
            </a:pPr>
            <a:r>
              <a:rPr lang="en-US" altLang="en-US" smtClean="0">
                <a:sym typeface="Symbol" panose="05050102010706020507" pitchFamily="18" charset="2"/>
              </a:rPr>
              <a:t>Alternatively, expressed as a continuous rate, the default intensity </a:t>
            </a:r>
            <a:r>
              <a:rPr lang="en-US" altLang="en-US" i="1" smtClean="0">
                <a:latin typeface="Symbol" panose="05050102010706020507" pitchFamily="18" charset="2"/>
                <a:sym typeface="Symbol" panose="05050102010706020507" pitchFamily="18" charset="2"/>
              </a:rPr>
              <a:t>l</a:t>
            </a:r>
            <a:r>
              <a:rPr lang="en-US" altLang="en-US" smtClean="0">
                <a:sym typeface="Symbol" panose="05050102010706020507" pitchFamily="18" charset="2"/>
              </a:rPr>
              <a:t> solves</a:t>
            </a:r>
          </a:p>
          <a:p>
            <a:pPr marL="0" indent="0" algn="ctr">
              <a:buFontTx/>
              <a:buNone/>
            </a:pPr>
            <a:r>
              <a:rPr lang="en-US" altLang="en-US" smtClean="0"/>
              <a:t>exp(</a:t>
            </a:r>
            <a:r>
              <a:rPr lang="en-US" altLang="en-US" smtClean="0">
                <a:latin typeface="Symbol" panose="05050102010706020507" pitchFamily="18" charset="2"/>
              </a:rPr>
              <a:t>-</a:t>
            </a:r>
            <a:r>
              <a:rPr lang="en-US" altLang="en-US" smtClean="0"/>
              <a:t>5</a:t>
            </a:r>
            <a:r>
              <a:rPr lang="en-US" altLang="en-US" i="1" smtClean="0">
                <a:latin typeface="Symbol" panose="05050102010706020507" pitchFamily="18" charset="2"/>
                <a:sym typeface="Symbol" panose="05050102010706020507" pitchFamily="18" charset="2"/>
              </a:rPr>
              <a:t>l</a:t>
            </a:r>
            <a:r>
              <a:rPr lang="en-US" altLang="en-US" smtClean="0"/>
              <a:t>) = 0.9757 </a:t>
            </a:r>
            <a:r>
              <a:rPr lang="en-US" altLang="en-US" smtClean="0">
                <a:sym typeface="Symbol" panose="05050102010706020507" pitchFamily="18" charset="2"/>
              </a:rPr>
              <a:t> </a:t>
            </a:r>
            <a:r>
              <a:rPr lang="en-US" altLang="en-US" i="1" smtClean="0">
                <a:latin typeface="Symbol" panose="05050102010706020507" pitchFamily="18" charset="2"/>
                <a:sym typeface="Symbol" panose="05050102010706020507" pitchFamily="18" charset="2"/>
              </a:rPr>
              <a:t>l</a:t>
            </a:r>
            <a:r>
              <a:rPr lang="en-US" altLang="en-US" smtClean="0">
                <a:sym typeface="Symbol" panose="05050102010706020507" pitchFamily="18" charset="2"/>
              </a:rPr>
              <a:t> = 0.004920</a:t>
            </a:r>
          </a:p>
        </p:txBody>
      </p:sp>
      <p:sp>
        <p:nvSpPr>
          <p:cNvPr id="2253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a:t>Copyright © 2010, 2013 by Neil D. Pearson.  All rights reserved.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7239</TotalTime>
  <Words>2498</Words>
  <Application>Microsoft Office PowerPoint</Application>
  <PresentationFormat>On-screen Show (4:3)</PresentationFormat>
  <Paragraphs>277</Paragraphs>
  <Slides>28</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ＭＳ Ｐゴシック</vt:lpstr>
      <vt:lpstr>宋体</vt:lpstr>
      <vt:lpstr>Arial</vt:lpstr>
      <vt:lpstr>Calibri</vt:lpstr>
      <vt:lpstr>Symbol</vt:lpstr>
      <vt:lpstr>Times New Roman</vt:lpstr>
      <vt:lpstr>Blank Presentation</vt:lpstr>
      <vt:lpstr>Equation</vt:lpstr>
      <vt:lpstr>Gaussian Copula Modeling of Default Times</vt:lpstr>
      <vt:lpstr>Multivariate Distributions</vt:lpstr>
      <vt:lpstr>Copula Functions</vt:lpstr>
      <vt:lpstr>Copula Functions</vt:lpstr>
      <vt:lpstr>Remark re CDO valuation</vt:lpstr>
      <vt:lpstr>Plan for Today</vt:lpstr>
      <vt:lpstr>Default Rates by S&amp;P Rating Category</vt:lpstr>
      <vt:lpstr>Summary Statistics for Default Rates by S&amp;P Rating Category</vt:lpstr>
      <vt:lpstr>Annualizing Cumulative Default Rates</vt:lpstr>
      <vt:lpstr>Annual Default Rates Illustrate Need to Model Default Dependence</vt:lpstr>
      <vt:lpstr>Problem in Modeling Default Dependence</vt:lpstr>
      <vt:lpstr>A Simple Approach for a 1-Period Model</vt:lpstr>
      <vt:lpstr>Remark</vt:lpstr>
      <vt:lpstr>Useful Observation</vt:lpstr>
      <vt:lpstr>Useful Observation</vt:lpstr>
      <vt:lpstr>Example</vt:lpstr>
      <vt:lpstr>Incorporate Correlation</vt:lpstr>
      <vt:lpstr>PowerPoint Presentation</vt:lpstr>
      <vt:lpstr>PowerPoint Presentation</vt:lpstr>
      <vt:lpstr>Gaussian Copula</vt:lpstr>
      <vt:lpstr>Default time modeling: preliminaries</vt:lpstr>
      <vt:lpstr>Probability of surviving to t</vt:lpstr>
      <vt:lpstr>Default time modeling: Multiple Obligors</vt:lpstr>
      <vt:lpstr>PowerPoint Presentation</vt:lpstr>
      <vt:lpstr>Simulating Default Times</vt:lpstr>
      <vt:lpstr>1-Factor Gaussian Copula Model [of default times]</vt:lpstr>
      <vt:lpstr>One-Factor Gaussian Copula</vt:lpstr>
      <vt:lpstr>More General Copula Models</vt:lpstr>
    </vt:vector>
  </TitlesOfParts>
  <Company>Donated by Intel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Why Are We Here?</dc:title>
  <dc:creator>Neil D. Pearson</dc:creator>
  <cp:lastModifiedBy>Neil Pearson</cp:lastModifiedBy>
  <cp:revision>407</cp:revision>
  <cp:lastPrinted>1999-01-19T05:21:39Z</cp:lastPrinted>
  <dcterms:created xsi:type="dcterms:W3CDTF">1999-01-18T21:25:12Z</dcterms:created>
  <dcterms:modified xsi:type="dcterms:W3CDTF">2020-04-18T15:13:39Z</dcterms:modified>
</cp:coreProperties>
</file>