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12"/>
  </p:notesMasterIdLst>
  <p:sldIdLst>
    <p:sldId id="269" r:id="rId2"/>
    <p:sldId id="257" r:id="rId3"/>
    <p:sldId id="259" r:id="rId4"/>
    <p:sldId id="272" r:id="rId5"/>
    <p:sldId id="270" r:id="rId6"/>
    <p:sldId id="271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7DFA78-019D-4553-95C2-BF96C208E1BF}" type="doc">
      <dgm:prSet loTypeId="urn:microsoft.com/office/officeart/2005/8/layout/arrow2" loCatId="process" qsTypeId="urn:microsoft.com/office/officeart/2005/8/quickstyle/3d8" qsCatId="3D" csTypeId="urn:microsoft.com/office/officeart/2005/8/colors/accent1_3" csCatId="accent1" phldr="1"/>
      <dgm:spPr/>
    </dgm:pt>
    <dgm:pt modelId="{424149D8-FA40-495C-8364-12F455086623}">
      <dgm:prSet phldrT="[Text]" custT="1"/>
      <dgm:spPr/>
      <dgm:t>
        <a:bodyPr/>
        <a:lstStyle/>
        <a:p>
          <a:r>
            <a:rPr lang="en-US" sz="2000" dirty="0" smtClean="0"/>
            <a:t>High per capita</a:t>
          </a:r>
          <a:endParaRPr lang="en-US" sz="2000" dirty="0"/>
        </a:p>
      </dgm:t>
    </dgm:pt>
    <dgm:pt modelId="{9C39D8E3-EA78-430A-9FC2-D0CFB64C0817}" type="parTrans" cxnId="{B2F70271-C098-4CFA-A2A9-2081E777C190}">
      <dgm:prSet/>
      <dgm:spPr/>
      <dgm:t>
        <a:bodyPr/>
        <a:lstStyle/>
        <a:p>
          <a:endParaRPr lang="en-US"/>
        </a:p>
      </dgm:t>
    </dgm:pt>
    <dgm:pt modelId="{10479A9D-75F6-4C26-ACFF-6224ACFA0218}" type="sibTrans" cxnId="{B2F70271-C098-4CFA-A2A9-2081E777C190}">
      <dgm:prSet/>
      <dgm:spPr/>
      <dgm:t>
        <a:bodyPr/>
        <a:lstStyle/>
        <a:p>
          <a:endParaRPr lang="en-US"/>
        </a:p>
      </dgm:t>
    </dgm:pt>
    <dgm:pt modelId="{E94BEAD5-DFEB-46AD-852D-40A357197AF9}">
      <dgm:prSet phldrT="[Text]" custT="1"/>
      <dgm:spPr/>
      <dgm:t>
        <a:bodyPr/>
        <a:lstStyle/>
        <a:p>
          <a:r>
            <a:rPr lang="en-US" sz="2400" dirty="0" smtClean="0"/>
            <a:t>Increased value in terms of nutrition</a:t>
          </a:r>
          <a:endParaRPr lang="en-US" sz="2400" dirty="0"/>
        </a:p>
      </dgm:t>
    </dgm:pt>
    <dgm:pt modelId="{B0CA0363-A01B-45E8-8419-B455D8A2745B}" type="parTrans" cxnId="{075C5BCA-4BC0-466D-B9A4-3E393A82CCBC}">
      <dgm:prSet/>
      <dgm:spPr/>
      <dgm:t>
        <a:bodyPr/>
        <a:lstStyle/>
        <a:p>
          <a:endParaRPr lang="en-US"/>
        </a:p>
      </dgm:t>
    </dgm:pt>
    <dgm:pt modelId="{6D006407-DDF5-40D8-92D8-964463026549}" type="sibTrans" cxnId="{075C5BCA-4BC0-466D-B9A4-3E393A82CCBC}">
      <dgm:prSet/>
      <dgm:spPr/>
      <dgm:t>
        <a:bodyPr/>
        <a:lstStyle/>
        <a:p>
          <a:endParaRPr lang="en-US"/>
        </a:p>
      </dgm:t>
    </dgm:pt>
    <dgm:pt modelId="{08AC3D12-C107-4286-B0FC-FE44FA8B8048}" type="pres">
      <dgm:prSet presAssocID="{E17DFA78-019D-4553-95C2-BF96C208E1BF}" presName="arrowDiagram" presStyleCnt="0">
        <dgm:presLayoutVars>
          <dgm:chMax val="5"/>
          <dgm:dir/>
          <dgm:resizeHandles val="exact"/>
        </dgm:presLayoutVars>
      </dgm:prSet>
      <dgm:spPr/>
    </dgm:pt>
    <dgm:pt modelId="{1BD3C3AB-9B28-4BE2-B7CA-7173E8ED04D6}" type="pres">
      <dgm:prSet presAssocID="{E17DFA78-019D-4553-95C2-BF96C208E1BF}" presName="arrow" presStyleLbl="bgShp" presStyleIdx="0" presStyleCnt="1" custLinFactNeighborX="-1970"/>
      <dgm:spPr/>
    </dgm:pt>
    <dgm:pt modelId="{2474EF71-48D6-4585-B9E9-C00FF3058CA8}" type="pres">
      <dgm:prSet presAssocID="{E17DFA78-019D-4553-95C2-BF96C208E1BF}" presName="arrowDiagram2" presStyleCnt="0"/>
      <dgm:spPr/>
    </dgm:pt>
    <dgm:pt modelId="{6F1DF491-FFB0-4AAA-8CE5-A9C0F4DE1900}" type="pres">
      <dgm:prSet presAssocID="{424149D8-FA40-495C-8364-12F455086623}" presName="bullet2a" presStyleLbl="node1" presStyleIdx="0" presStyleCnt="2"/>
      <dgm:spPr/>
    </dgm:pt>
    <dgm:pt modelId="{01BD607D-CC9C-45DA-BCC4-224185B8E640}" type="pres">
      <dgm:prSet presAssocID="{424149D8-FA40-495C-8364-12F455086623}" presName="textBox2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62AFB-D6F5-4988-9BDB-A58904AB70A7}" type="pres">
      <dgm:prSet presAssocID="{E94BEAD5-DFEB-46AD-852D-40A357197AF9}" presName="bullet2b" presStyleLbl="node1" presStyleIdx="1" presStyleCnt="2" custLinFactX="100000" custLinFactNeighborX="114992" custLinFactNeighborY="-68438"/>
      <dgm:spPr/>
    </dgm:pt>
    <dgm:pt modelId="{DCF60E0A-83B0-46C3-A96F-691EA9BFCCF7}" type="pres">
      <dgm:prSet presAssocID="{E94BEAD5-DFEB-46AD-852D-40A357197AF9}" presName="textBox2b" presStyleLbl="revTx" presStyleIdx="1" presStyleCnt="2" custScaleX="122674" custScaleY="66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760276-4166-4354-BCE8-E3A89856FC77}" type="presOf" srcId="{E94BEAD5-DFEB-46AD-852D-40A357197AF9}" destId="{DCF60E0A-83B0-46C3-A96F-691EA9BFCCF7}" srcOrd="0" destOrd="0" presId="urn:microsoft.com/office/officeart/2005/8/layout/arrow2"/>
    <dgm:cxn modelId="{987B7192-360E-4A31-8329-C46C1D39A58C}" type="presOf" srcId="{424149D8-FA40-495C-8364-12F455086623}" destId="{01BD607D-CC9C-45DA-BCC4-224185B8E640}" srcOrd="0" destOrd="0" presId="urn:microsoft.com/office/officeart/2005/8/layout/arrow2"/>
    <dgm:cxn modelId="{B2F70271-C098-4CFA-A2A9-2081E777C190}" srcId="{E17DFA78-019D-4553-95C2-BF96C208E1BF}" destId="{424149D8-FA40-495C-8364-12F455086623}" srcOrd="0" destOrd="0" parTransId="{9C39D8E3-EA78-430A-9FC2-D0CFB64C0817}" sibTransId="{10479A9D-75F6-4C26-ACFF-6224ACFA0218}"/>
    <dgm:cxn modelId="{075C5BCA-4BC0-466D-B9A4-3E393A82CCBC}" srcId="{E17DFA78-019D-4553-95C2-BF96C208E1BF}" destId="{E94BEAD5-DFEB-46AD-852D-40A357197AF9}" srcOrd="1" destOrd="0" parTransId="{B0CA0363-A01B-45E8-8419-B455D8A2745B}" sibTransId="{6D006407-DDF5-40D8-92D8-964463026549}"/>
    <dgm:cxn modelId="{43D05EC7-3DCC-4E4C-AB80-AB2630DF3597}" type="presOf" srcId="{E17DFA78-019D-4553-95C2-BF96C208E1BF}" destId="{08AC3D12-C107-4286-B0FC-FE44FA8B8048}" srcOrd="0" destOrd="0" presId="urn:microsoft.com/office/officeart/2005/8/layout/arrow2"/>
    <dgm:cxn modelId="{8B597062-51EA-4648-B0FA-664FE174B8E8}" type="presParOf" srcId="{08AC3D12-C107-4286-B0FC-FE44FA8B8048}" destId="{1BD3C3AB-9B28-4BE2-B7CA-7173E8ED04D6}" srcOrd="0" destOrd="0" presId="urn:microsoft.com/office/officeart/2005/8/layout/arrow2"/>
    <dgm:cxn modelId="{58E0D69C-88EF-4AC6-8562-935F6456A780}" type="presParOf" srcId="{08AC3D12-C107-4286-B0FC-FE44FA8B8048}" destId="{2474EF71-48D6-4585-B9E9-C00FF3058CA8}" srcOrd="1" destOrd="0" presId="urn:microsoft.com/office/officeart/2005/8/layout/arrow2"/>
    <dgm:cxn modelId="{128D6EB8-B561-4B36-A809-E3965CC7EF4B}" type="presParOf" srcId="{2474EF71-48D6-4585-B9E9-C00FF3058CA8}" destId="{6F1DF491-FFB0-4AAA-8CE5-A9C0F4DE1900}" srcOrd="0" destOrd="0" presId="urn:microsoft.com/office/officeart/2005/8/layout/arrow2"/>
    <dgm:cxn modelId="{02832985-3DDD-43A5-A916-00A459DA405E}" type="presParOf" srcId="{2474EF71-48D6-4585-B9E9-C00FF3058CA8}" destId="{01BD607D-CC9C-45DA-BCC4-224185B8E640}" srcOrd="1" destOrd="0" presId="urn:microsoft.com/office/officeart/2005/8/layout/arrow2"/>
    <dgm:cxn modelId="{70904AEC-6887-428E-A542-D13385E43AAA}" type="presParOf" srcId="{2474EF71-48D6-4585-B9E9-C00FF3058CA8}" destId="{DBC62AFB-D6F5-4988-9BDB-A58904AB70A7}" srcOrd="2" destOrd="0" presId="urn:microsoft.com/office/officeart/2005/8/layout/arrow2"/>
    <dgm:cxn modelId="{4EF6B060-C443-4262-B44D-6D7CE8F59C00}" type="presParOf" srcId="{2474EF71-48D6-4585-B9E9-C00FF3058CA8}" destId="{DCF60E0A-83B0-46C3-A96F-691EA9BFCCF7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6CABD0-7876-4C91-BA42-D05A67D575CB}" type="doc">
      <dgm:prSet loTypeId="urn:microsoft.com/office/officeart/2005/8/layout/arrow2" loCatId="process" qsTypeId="urn:microsoft.com/office/officeart/2005/8/quickstyle/3d7" qsCatId="3D" csTypeId="urn:microsoft.com/office/officeart/2005/8/colors/accent0_2" csCatId="mainScheme" phldr="1"/>
      <dgm:spPr/>
    </dgm:pt>
    <dgm:pt modelId="{B39398E1-7713-41D5-890E-98FEA031E129}">
      <dgm:prSet phldrT="[Text]" custT="1"/>
      <dgm:spPr/>
      <dgm:t>
        <a:bodyPr/>
        <a:lstStyle/>
        <a:p>
          <a:pPr algn="l"/>
          <a:r>
            <a:rPr lang="en-US" sz="2000" dirty="0" smtClean="0"/>
            <a:t>Post harvest </a:t>
          </a:r>
          <a:r>
            <a:rPr lang="en-US" sz="2000" dirty="0" smtClean="0"/>
            <a:t>l </a:t>
          </a:r>
          <a:r>
            <a:rPr lang="en-US" sz="2000" dirty="0" err="1" smtClean="0"/>
            <a:t>osses</a:t>
          </a:r>
          <a:endParaRPr lang="en-US" sz="2000" dirty="0"/>
        </a:p>
      </dgm:t>
    </dgm:pt>
    <dgm:pt modelId="{3F3CD53B-900E-4652-BBE9-AD28E6651E05}" type="parTrans" cxnId="{87DA0D3D-A9C3-48EF-925C-82248CB8B5D9}">
      <dgm:prSet/>
      <dgm:spPr/>
      <dgm:t>
        <a:bodyPr/>
        <a:lstStyle/>
        <a:p>
          <a:endParaRPr lang="en-US"/>
        </a:p>
      </dgm:t>
    </dgm:pt>
    <dgm:pt modelId="{AAAAA712-B854-48EE-AE12-49CE6EA87082}" type="sibTrans" cxnId="{87DA0D3D-A9C3-48EF-925C-82248CB8B5D9}">
      <dgm:prSet/>
      <dgm:spPr/>
      <dgm:t>
        <a:bodyPr/>
        <a:lstStyle/>
        <a:p>
          <a:endParaRPr lang="en-US"/>
        </a:p>
      </dgm:t>
    </dgm:pt>
    <dgm:pt modelId="{D484E99D-11A6-4171-8D19-158CCE69AF72}">
      <dgm:prSet phldrT="[Text]" custT="1"/>
      <dgm:spPr/>
      <dgm:t>
        <a:bodyPr/>
        <a:lstStyle/>
        <a:p>
          <a:pPr algn="ctr"/>
          <a:r>
            <a:rPr lang="en-US" sz="2000" dirty="0" smtClean="0"/>
            <a:t>  Poor supply         chain</a:t>
          </a:r>
        </a:p>
      </dgm:t>
    </dgm:pt>
    <dgm:pt modelId="{3352E4B8-C36A-4F90-9EB8-6351360C7AD6}" type="parTrans" cxnId="{4839325D-7B53-4E45-A08F-2C87927C269C}">
      <dgm:prSet/>
      <dgm:spPr/>
      <dgm:t>
        <a:bodyPr/>
        <a:lstStyle/>
        <a:p>
          <a:endParaRPr lang="en-US"/>
        </a:p>
      </dgm:t>
    </dgm:pt>
    <dgm:pt modelId="{8CD88D86-0185-4110-858E-A28A006AC546}" type="sibTrans" cxnId="{4839325D-7B53-4E45-A08F-2C87927C269C}">
      <dgm:prSet/>
      <dgm:spPr/>
      <dgm:t>
        <a:bodyPr/>
        <a:lstStyle/>
        <a:p>
          <a:endParaRPr lang="en-US"/>
        </a:p>
      </dgm:t>
    </dgm:pt>
    <dgm:pt modelId="{3A75B518-D823-4CB2-BA6F-0A3171690FE3}">
      <dgm:prSet phldrT="[Text]" custT="1"/>
      <dgm:spPr/>
      <dgm:t>
        <a:bodyPr/>
        <a:lstStyle/>
        <a:p>
          <a:pPr algn="r"/>
          <a:r>
            <a:rPr lang="en-US" sz="2000" dirty="0" smtClean="0"/>
            <a:t>perishable</a:t>
          </a:r>
          <a:endParaRPr lang="en-US" sz="2000" dirty="0"/>
        </a:p>
      </dgm:t>
    </dgm:pt>
    <dgm:pt modelId="{9A4E14CF-8810-4998-9EBB-9E92B2EC784B}" type="parTrans" cxnId="{8759CC57-1D80-4A81-8521-3829B4970EFB}">
      <dgm:prSet/>
      <dgm:spPr/>
      <dgm:t>
        <a:bodyPr/>
        <a:lstStyle/>
        <a:p>
          <a:endParaRPr lang="en-US"/>
        </a:p>
      </dgm:t>
    </dgm:pt>
    <dgm:pt modelId="{422CA70B-E41E-41AA-AF03-DC0F5E5D5E3D}" type="sibTrans" cxnId="{8759CC57-1D80-4A81-8521-3829B4970EFB}">
      <dgm:prSet/>
      <dgm:spPr/>
      <dgm:t>
        <a:bodyPr/>
        <a:lstStyle/>
        <a:p>
          <a:endParaRPr lang="en-US"/>
        </a:p>
      </dgm:t>
    </dgm:pt>
    <dgm:pt modelId="{DF585E8D-6B1E-40E6-83E1-0830BB804B22}" type="pres">
      <dgm:prSet presAssocID="{316CABD0-7876-4C91-BA42-D05A67D575CB}" presName="arrowDiagram" presStyleCnt="0">
        <dgm:presLayoutVars>
          <dgm:chMax val="5"/>
          <dgm:dir/>
          <dgm:resizeHandles val="exact"/>
        </dgm:presLayoutVars>
      </dgm:prSet>
      <dgm:spPr/>
    </dgm:pt>
    <dgm:pt modelId="{62A30BB3-062E-4039-BA21-B97AD39BCD68}" type="pres">
      <dgm:prSet presAssocID="{316CABD0-7876-4C91-BA42-D05A67D575CB}" presName="arrow" presStyleLbl="bgShp" presStyleIdx="0" presStyleCnt="1" custAng="10800000" custScaleX="78520" custScaleY="62033" custLinFactNeighborX="-9021" custLinFactNeighborY="33194"/>
      <dgm:spPr/>
    </dgm:pt>
    <dgm:pt modelId="{27102999-1DA2-4FCF-8AC3-3E13E708E8F3}" type="pres">
      <dgm:prSet presAssocID="{316CABD0-7876-4C91-BA42-D05A67D575CB}" presName="arrowDiagram3" presStyleCnt="0"/>
      <dgm:spPr/>
    </dgm:pt>
    <dgm:pt modelId="{19074E8B-80AD-4B28-8188-20FE3A6FA8FD}" type="pres">
      <dgm:prSet presAssocID="{B39398E1-7713-41D5-890E-98FEA031E129}" presName="bullet3a" presStyleLbl="node1" presStyleIdx="0" presStyleCnt="3" custLinFactX="138428" custLinFactY="336399" custLinFactNeighborX="200000" custLinFactNeighborY="400000"/>
      <dgm:spPr/>
    </dgm:pt>
    <dgm:pt modelId="{019A6C67-DF54-40B6-BED3-92A3628E8C4E}" type="pres">
      <dgm:prSet presAssocID="{B39398E1-7713-41D5-890E-98FEA031E129}" presName="textBox3a" presStyleLbl="revTx" presStyleIdx="0" presStyleCnt="3" custAng="10800000" custFlipVert="1" custScaleY="23101" custLinFactNeighborX="429" custLinFactNeighborY="7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5C5F6-E64A-4C3D-8DCE-A52D138ACAB0}" type="pres">
      <dgm:prSet presAssocID="{D484E99D-11A6-4171-8D19-158CCE69AF72}" presName="bullet3b" presStyleLbl="node1" presStyleIdx="1" presStyleCnt="3" custLinFactX="100000" custLinFactY="300000" custLinFactNeighborX="113297" custLinFactNeighborY="355587"/>
      <dgm:spPr/>
    </dgm:pt>
    <dgm:pt modelId="{F18EC3F9-3AC3-4778-A069-9CAA75A71C16}" type="pres">
      <dgm:prSet presAssocID="{D484E99D-11A6-4171-8D19-158CCE69AF72}" presName="textBox3b" presStyleLbl="revTx" presStyleIdx="1" presStyleCnt="3" custAng="0" custFlipVert="0" custScaleY="27605" custLinFactNeighborX="-36702" custLinFactNeighborY="21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97CDA-4C7D-498E-A65B-5C4E74C57800}" type="pres">
      <dgm:prSet presAssocID="{3A75B518-D823-4CB2-BA6F-0A3171690FE3}" presName="bullet3c" presStyleLbl="node1" presStyleIdx="2" presStyleCnt="3" custLinFactY="200000" custLinFactNeighborX="67738" custLinFactNeighborY="280922"/>
      <dgm:spPr/>
    </dgm:pt>
    <dgm:pt modelId="{635DDDD8-EBFF-40BA-B5E5-880F682F29B5}" type="pres">
      <dgm:prSet presAssocID="{3A75B518-D823-4CB2-BA6F-0A3171690FE3}" presName="textBox3c" presStyleLbl="revTx" presStyleIdx="2" presStyleCnt="3" custAng="10800000" custFlipVert="1" custScaleY="8728" custLinFactNeighborX="-63877" custLinFactNeighborY="13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63993-7B00-4043-939A-E1EA7AEC63DC}" type="presOf" srcId="{D484E99D-11A6-4171-8D19-158CCE69AF72}" destId="{F18EC3F9-3AC3-4778-A069-9CAA75A71C16}" srcOrd="0" destOrd="0" presId="urn:microsoft.com/office/officeart/2005/8/layout/arrow2"/>
    <dgm:cxn modelId="{DE1BD222-7BC8-4B92-A053-2418F95C5457}" type="presOf" srcId="{316CABD0-7876-4C91-BA42-D05A67D575CB}" destId="{DF585E8D-6B1E-40E6-83E1-0830BB804B22}" srcOrd="0" destOrd="0" presId="urn:microsoft.com/office/officeart/2005/8/layout/arrow2"/>
    <dgm:cxn modelId="{87DA0D3D-A9C3-48EF-925C-82248CB8B5D9}" srcId="{316CABD0-7876-4C91-BA42-D05A67D575CB}" destId="{B39398E1-7713-41D5-890E-98FEA031E129}" srcOrd="0" destOrd="0" parTransId="{3F3CD53B-900E-4652-BBE9-AD28E6651E05}" sibTransId="{AAAAA712-B854-48EE-AE12-49CE6EA87082}"/>
    <dgm:cxn modelId="{4839325D-7B53-4E45-A08F-2C87927C269C}" srcId="{316CABD0-7876-4C91-BA42-D05A67D575CB}" destId="{D484E99D-11A6-4171-8D19-158CCE69AF72}" srcOrd="1" destOrd="0" parTransId="{3352E4B8-C36A-4F90-9EB8-6351360C7AD6}" sibTransId="{8CD88D86-0185-4110-858E-A28A006AC546}"/>
    <dgm:cxn modelId="{8759CC57-1D80-4A81-8521-3829B4970EFB}" srcId="{316CABD0-7876-4C91-BA42-D05A67D575CB}" destId="{3A75B518-D823-4CB2-BA6F-0A3171690FE3}" srcOrd="2" destOrd="0" parTransId="{9A4E14CF-8810-4998-9EBB-9E92B2EC784B}" sibTransId="{422CA70B-E41E-41AA-AF03-DC0F5E5D5E3D}"/>
    <dgm:cxn modelId="{6FEB8D03-028C-4635-BB65-FD01BA8F573B}" type="presOf" srcId="{3A75B518-D823-4CB2-BA6F-0A3171690FE3}" destId="{635DDDD8-EBFF-40BA-B5E5-880F682F29B5}" srcOrd="0" destOrd="0" presId="urn:microsoft.com/office/officeart/2005/8/layout/arrow2"/>
    <dgm:cxn modelId="{FAEACEE5-8518-4985-9789-2B89AC875F36}" type="presOf" srcId="{B39398E1-7713-41D5-890E-98FEA031E129}" destId="{019A6C67-DF54-40B6-BED3-92A3628E8C4E}" srcOrd="0" destOrd="0" presId="urn:microsoft.com/office/officeart/2005/8/layout/arrow2"/>
    <dgm:cxn modelId="{4D17BEF7-6B27-4395-A8DE-F8F1BFCA64F1}" type="presParOf" srcId="{DF585E8D-6B1E-40E6-83E1-0830BB804B22}" destId="{62A30BB3-062E-4039-BA21-B97AD39BCD68}" srcOrd="0" destOrd="0" presId="urn:microsoft.com/office/officeart/2005/8/layout/arrow2"/>
    <dgm:cxn modelId="{B4A99EBE-1AB0-414A-B3D4-D91F22E01733}" type="presParOf" srcId="{DF585E8D-6B1E-40E6-83E1-0830BB804B22}" destId="{27102999-1DA2-4FCF-8AC3-3E13E708E8F3}" srcOrd="1" destOrd="0" presId="urn:microsoft.com/office/officeart/2005/8/layout/arrow2"/>
    <dgm:cxn modelId="{FCAA0081-3018-4424-A995-EBAEFB2B652F}" type="presParOf" srcId="{27102999-1DA2-4FCF-8AC3-3E13E708E8F3}" destId="{19074E8B-80AD-4B28-8188-20FE3A6FA8FD}" srcOrd="0" destOrd="0" presId="urn:microsoft.com/office/officeart/2005/8/layout/arrow2"/>
    <dgm:cxn modelId="{41ED90A8-E569-44C4-8CE2-65167D83B6F5}" type="presParOf" srcId="{27102999-1DA2-4FCF-8AC3-3E13E708E8F3}" destId="{019A6C67-DF54-40B6-BED3-92A3628E8C4E}" srcOrd="1" destOrd="0" presId="urn:microsoft.com/office/officeart/2005/8/layout/arrow2"/>
    <dgm:cxn modelId="{E58AB95B-4BC8-415E-AA3D-977B9FC2E43E}" type="presParOf" srcId="{27102999-1DA2-4FCF-8AC3-3E13E708E8F3}" destId="{9845C5F6-E64A-4C3D-8DCE-A52D138ACAB0}" srcOrd="2" destOrd="0" presId="urn:microsoft.com/office/officeart/2005/8/layout/arrow2"/>
    <dgm:cxn modelId="{9DA100DD-CEA0-48F3-A7EC-B077FA440019}" type="presParOf" srcId="{27102999-1DA2-4FCF-8AC3-3E13E708E8F3}" destId="{F18EC3F9-3AC3-4778-A069-9CAA75A71C16}" srcOrd="3" destOrd="0" presId="urn:microsoft.com/office/officeart/2005/8/layout/arrow2"/>
    <dgm:cxn modelId="{4F723A51-AE02-4BB1-AB59-C543A2059335}" type="presParOf" srcId="{27102999-1DA2-4FCF-8AC3-3E13E708E8F3}" destId="{80397CDA-4C7D-498E-A65B-5C4E74C57800}" srcOrd="4" destOrd="0" presId="urn:microsoft.com/office/officeart/2005/8/layout/arrow2"/>
    <dgm:cxn modelId="{CCA3A343-24BA-46EA-9B7A-781FB2907B2F}" type="presParOf" srcId="{27102999-1DA2-4FCF-8AC3-3E13E708E8F3}" destId="{635DDDD8-EBFF-40BA-B5E5-880F682F29B5}" srcOrd="5" destOrd="0" presId="urn:microsoft.com/office/officeart/2005/8/layout/arrow2"/>
  </dgm:cxnLst>
  <dgm:bg>
    <a:noFill/>
  </dgm:bg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9715FB-888C-4972-BBA8-D966330374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1D7A3-AF97-455F-B570-AB237D021033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b="1" dirty="0" smtClean="0">
              <a:latin typeface="Arial" pitchFamily="34" charset="0"/>
              <a:cs typeface="Arial" pitchFamily="34" charset="0"/>
            </a:rPr>
            <a:t>Matching demand and supply of F &amp; V.</a:t>
          </a:r>
        </a:p>
      </dgm:t>
    </dgm:pt>
    <dgm:pt modelId="{5D65E458-14CB-4CBA-A3F2-4741AFB758D5}" type="parTrans" cxnId="{F007C34E-0D31-4D47-ABCF-0EC7A44FBC09}">
      <dgm:prSet/>
      <dgm:spPr/>
      <dgm:t>
        <a:bodyPr/>
        <a:lstStyle/>
        <a:p>
          <a:endParaRPr lang="en-US"/>
        </a:p>
      </dgm:t>
    </dgm:pt>
    <dgm:pt modelId="{2353A369-6E64-40FF-A43A-D52CA60D8DAA}" type="sibTrans" cxnId="{F007C34E-0D31-4D47-ABCF-0EC7A44FBC09}">
      <dgm:prSet/>
      <dgm:spPr/>
      <dgm:t>
        <a:bodyPr/>
        <a:lstStyle/>
        <a:p>
          <a:endParaRPr lang="en-US"/>
        </a:p>
      </dgm:t>
    </dgm:pt>
    <dgm:pt modelId="{DC8640DB-58E0-46C2-A61B-B671521DB1F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b="1" dirty="0" smtClean="0">
              <a:latin typeface="Arial" pitchFamily="34" charset="0"/>
              <a:cs typeface="Arial" pitchFamily="34" charset="0"/>
            </a:rPr>
            <a:t>Mapping of producers and consumers reducing market interference.</a:t>
          </a:r>
        </a:p>
      </dgm:t>
    </dgm:pt>
    <dgm:pt modelId="{9364A951-7A84-4885-9EEA-365AAE1613A0}" type="parTrans" cxnId="{A153527C-A65B-460C-9FCB-1D2E799013D7}">
      <dgm:prSet/>
      <dgm:spPr/>
      <dgm:t>
        <a:bodyPr/>
        <a:lstStyle/>
        <a:p>
          <a:endParaRPr lang="en-US"/>
        </a:p>
      </dgm:t>
    </dgm:pt>
    <dgm:pt modelId="{375CFF94-5D8E-4DA0-A6D1-BB7BB2766CB7}" type="sibTrans" cxnId="{A153527C-A65B-460C-9FCB-1D2E799013D7}">
      <dgm:prSet/>
      <dgm:spPr/>
      <dgm:t>
        <a:bodyPr/>
        <a:lstStyle/>
        <a:p>
          <a:endParaRPr lang="en-US"/>
        </a:p>
      </dgm:t>
    </dgm:pt>
    <dgm:pt modelId="{93B5B5F4-9BE5-4831-B732-D9DF517B26A9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b="1" dirty="0" smtClean="0">
              <a:latin typeface="Arial" pitchFamily="34" charset="0"/>
              <a:cs typeface="Arial" pitchFamily="34" charset="0"/>
            </a:rPr>
            <a:t>Value added services for buyers as well as sellers.</a:t>
          </a:r>
        </a:p>
      </dgm:t>
    </dgm:pt>
    <dgm:pt modelId="{EE939897-68A1-495E-921C-C88C9AB64BFA}" type="parTrans" cxnId="{FF407BBC-095B-42FE-B62C-4B097B070504}">
      <dgm:prSet/>
      <dgm:spPr/>
      <dgm:t>
        <a:bodyPr/>
        <a:lstStyle/>
        <a:p>
          <a:endParaRPr lang="en-US"/>
        </a:p>
      </dgm:t>
    </dgm:pt>
    <dgm:pt modelId="{FDC7F9D6-CA75-4C6B-93F4-3137BDF13692}" type="sibTrans" cxnId="{FF407BBC-095B-42FE-B62C-4B097B070504}">
      <dgm:prSet/>
      <dgm:spPr/>
      <dgm:t>
        <a:bodyPr/>
        <a:lstStyle/>
        <a:p>
          <a:endParaRPr lang="en-US"/>
        </a:p>
      </dgm:t>
    </dgm:pt>
    <dgm:pt modelId="{63ADA9BA-C0B0-4507-8111-1F7E0EB7BDC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b="1" dirty="0" smtClean="0">
              <a:latin typeface="Arial" pitchFamily="34" charset="0"/>
              <a:cs typeface="Arial" pitchFamily="34" charset="0"/>
            </a:rPr>
            <a:t>Pre </a:t>
          </a:r>
          <a:r>
            <a:rPr lang="en-US" b="1" dirty="0" smtClean="0">
              <a:latin typeface="Arial" pitchFamily="34" charset="0"/>
              <a:cs typeface="Arial" pitchFamily="34" charset="0"/>
            </a:rPr>
            <a:t>harvest </a:t>
          </a:r>
          <a:r>
            <a:rPr lang="en-US" b="1" dirty="0" smtClean="0">
              <a:latin typeface="Arial" pitchFamily="34" charset="0"/>
              <a:cs typeface="Arial" pitchFamily="34" charset="0"/>
            </a:rPr>
            <a:t>deal.</a:t>
          </a:r>
        </a:p>
      </dgm:t>
    </dgm:pt>
    <dgm:pt modelId="{022E7BA4-70C0-436C-ABFB-0300F1FC32B2}" type="parTrans" cxnId="{9A1892D6-DC3F-4245-998F-395A11DEF305}">
      <dgm:prSet/>
      <dgm:spPr/>
      <dgm:t>
        <a:bodyPr/>
        <a:lstStyle/>
        <a:p>
          <a:endParaRPr lang="en-US"/>
        </a:p>
      </dgm:t>
    </dgm:pt>
    <dgm:pt modelId="{CFAA39A9-D6A8-4CD7-8055-8EEDE1D9FA2F}" type="sibTrans" cxnId="{9A1892D6-DC3F-4245-998F-395A11DEF305}">
      <dgm:prSet/>
      <dgm:spPr/>
      <dgm:t>
        <a:bodyPr/>
        <a:lstStyle/>
        <a:p>
          <a:endParaRPr lang="en-US"/>
        </a:p>
      </dgm:t>
    </dgm:pt>
    <dgm:pt modelId="{FEEF02D8-D9EB-4881-9C74-A533BB103AA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b="1" dirty="0" smtClean="0">
              <a:latin typeface="Arial" pitchFamily="34" charset="0"/>
              <a:cs typeface="Arial" pitchFamily="34" charset="0"/>
            </a:rPr>
            <a:t>Quality issues</a:t>
          </a:r>
          <a:endParaRPr lang="en-US" b="1" dirty="0">
            <a:latin typeface="Arial" pitchFamily="34" charset="0"/>
            <a:cs typeface="Arial" pitchFamily="34" charset="0"/>
          </a:endParaRPr>
        </a:p>
      </dgm:t>
    </dgm:pt>
    <dgm:pt modelId="{7EA3859B-1FB3-444A-8894-6B034ECB06D5}" type="parTrans" cxnId="{A8453571-407D-433B-B24C-61D9E2E5843C}">
      <dgm:prSet/>
      <dgm:spPr/>
      <dgm:t>
        <a:bodyPr/>
        <a:lstStyle/>
        <a:p>
          <a:endParaRPr lang="en-US"/>
        </a:p>
      </dgm:t>
    </dgm:pt>
    <dgm:pt modelId="{9F116A3B-3414-4C38-8CEE-E7A0AEB21E8E}" type="sibTrans" cxnId="{A8453571-407D-433B-B24C-61D9E2E5843C}">
      <dgm:prSet/>
      <dgm:spPr/>
      <dgm:t>
        <a:bodyPr/>
        <a:lstStyle/>
        <a:p>
          <a:endParaRPr lang="en-US"/>
        </a:p>
      </dgm:t>
    </dgm:pt>
    <dgm:pt modelId="{A4AFE382-7148-4FFC-A4BB-822AC09FC00E}" type="pres">
      <dgm:prSet presAssocID="{6F9715FB-888C-4972-BBA8-D966330374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3235E1-6897-465B-AC6E-97660AA606CE}" type="pres">
      <dgm:prSet presAssocID="{DC8640DB-58E0-46C2-A61B-B671521DB1FE}" presName="parentLin" presStyleCnt="0"/>
      <dgm:spPr/>
    </dgm:pt>
    <dgm:pt modelId="{92208A4B-4EFF-4E6E-81FB-F92A7FD016F9}" type="pres">
      <dgm:prSet presAssocID="{DC8640DB-58E0-46C2-A61B-B671521DB1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6F5BF03-B161-4FFC-A27C-D64362E0831C}" type="pres">
      <dgm:prSet presAssocID="{DC8640DB-58E0-46C2-A61B-B671521DB1FE}" presName="parentText" presStyleLbl="node1" presStyleIdx="0" presStyleCnt="5" custLinFactNeighborX="-7407" custLinFactNeighborY="-80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0035F-7953-46E5-8C5E-BDC646856F18}" type="pres">
      <dgm:prSet presAssocID="{DC8640DB-58E0-46C2-A61B-B671521DB1FE}" presName="negativeSpace" presStyleCnt="0"/>
      <dgm:spPr/>
    </dgm:pt>
    <dgm:pt modelId="{757375DB-F167-4A95-A2F4-E1CC4AC9FD75}" type="pres">
      <dgm:prSet presAssocID="{DC8640DB-58E0-46C2-A61B-B671521DB1FE}" presName="childText" presStyleLbl="conFgAcc1" presStyleIdx="0" presStyleCnt="5">
        <dgm:presLayoutVars>
          <dgm:bulletEnabled val="1"/>
        </dgm:presLayoutVars>
      </dgm:prSet>
      <dgm:spPr/>
    </dgm:pt>
    <dgm:pt modelId="{C35A8DCE-71C2-459B-8FBE-05CE4860C0C4}" type="pres">
      <dgm:prSet presAssocID="{375CFF94-5D8E-4DA0-A6D1-BB7BB2766CB7}" presName="spaceBetweenRectangles" presStyleCnt="0"/>
      <dgm:spPr/>
    </dgm:pt>
    <dgm:pt modelId="{D7491CCD-FB77-4EBA-962A-54882D54B61F}" type="pres">
      <dgm:prSet presAssocID="{31A1D7A3-AF97-455F-B570-AB237D021033}" presName="parentLin" presStyleCnt="0"/>
      <dgm:spPr/>
    </dgm:pt>
    <dgm:pt modelId="{2545EFAA-B49B-44A0-AB13-3DF2193489DB}" type="pres">
      <dgm:prSet presAssocID="{31A1D7A3-AF97-455F-B570-AB237D02103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1E3A25B-68D7-418C-B1FF-0D20436CC9EC}" type="pres">
      <dgm:prSet presAssocID="{31A1D7A3-AF97-455F-B570-AB237D021033}" presName="parentText" presStyleLbl="node1" presStyleIdx="1" presStyleCnt="5" custLinFactNeighborX="-7407" custLinFactNeighborY="-80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047EE-F9E2-4F5F-B557-33B34C734A7E}" type="pres">
      <dgm:prSet presAssocID="{31A1D7A3-AF97-455F-B570-AB237D021033}" presName="negativeSpace" presStyleCnt="0"/>
      <dgm:spPr/>
    </dgm:pt>
    <dgm:pt modelId="{3C3F6FD0-08B1-4A60-8AE7-8FB7FA33C0BC}" type="pres">
      <dgm:prSet presAssocID="{31A1D7A3-AF97-455F-B570-AB237D021033}" presName="childText" presStyleLbl="conFgAcc1" presStyleIdx="1" presStyleCnt="5">
        <dgm:presLayoutVars>
          <dgm:bulletEnabled val="1"/>
        </dgm:presLayoutVars>
      </dgm:prSet>
      <dgm:spPr/>
    </dgm:pt>
    <dgm:pt modelId="{C8B14302-8BBC-436A-9B1E-D5B477B85476}" type="pres">
      <dgm:prSet presAssocID="{2353A369-6E64-40FF-A43A-D52CA60D8DAA}" presName="spaceBetweenRectangles" presStyleCnt="0"/>
      <dgm:spPr/>
    </dgm:pt>
    <dgm:pt modelId="{CEB36F4B-0A99-4417-827A-24FD9933064E}" type="pres">
      <dgm:prSet presAssocID="{93B5B5F4-9BE5-4831-B732-D9DF517B26A9}" presName="parentLin" presStyleCnt="0"/>
      <dgm:spPr/>
    </dgm:pt>
    <dgm:pt modelId="{9EF68FDE-0C1F-4510-9951-11E8AC159D0A}" type="pres">
      <dgm:prSet presAssocID="{93B5B5F4-9BE5-4831-B732-D9DF517B26A9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A7C80978-9763-4B53-8587-BB6A780A35C2}" type="pres">
      <dgm:prSet presAssocID="{93B5B5F4-9BE5-4831-B732-D9DF517B26A9}" presName="parentText" presStyleLbl="node1" presStyleIdx="2" presStyleCnt="5" custLinFactNeighborX="-7407" custLinFactNeighborY="-80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F64C9-D00C-4503-831D-D09D8BCBC22B}" type="pres">
      <dgm:prSet presAssocID="{93B5B5F4-9BE5-4831-B732-D9DF517B26A9}" presName="negativeSpace" presStyleCnt="0"/>
      <dgm:spPr/>
    </dgm:pt>
    <dgm:pt modelId="{7761E82C-89EA-466D-91AC-6CE491B1C8CC}" type="pres">
      <dgm:prSet presAssocID="{93B5B5F4-9BE5-4831-B732-D9DF517B26A9}" presName="childText" presStyleLbl="conFgAcc1" presStyleIdx="2" presStyleCnt="5">
        <dgm:presLayoutVars>
          <dgm:bulletEnabled val="1"/>
        </dgm:presLayoutVars>
      </dgm:prSet>
      <dgm:spPr/>
    </dgm:pt>
    <dgm:pt modelId="{903C56CD-37FD-4007-895B-EA2A5DCDFCAE}" type="pres">
      <dgm:prSet presAssocID="{FDC7F9D6-CA75-4C6B-93F4-3137BDF13692}" presName="spaceBetweenRectangles" presStyleCnt="0"/>
      <dgm:spPr/>
    </dgm:pt>
    <dgm:pt modelId="{7578F147-A997-4D45-A7C0-401B83A2A464}" type="pres">
      <dgm:prSet presAssocID="{63ADA9BA-C0B0-4507-8111-1F7E0EB7BDCD}" presName="parentLin" presStyleCnt="0"/>
      <dgm:spPr/>
    </dgm:pt>
    <dgm:pt modelId="{05C65D7B-6EB5-4466-B439-BC6B5744C488}" type="pres">
      <dgm:prSet presAssocID="{63ADA9BA-C0B0-4507-8111-1F7E0EB7BDC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F5F1A0-8481-4A9C-87F6-924046405356}" type="pres">
      <dgm:prSet presAssocID="{63ADA9BA-C0B0-4507-8111-1F7E0EB7BDC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10331-4B78-4C96-B8EE-D2A09B6BE675}" type="pres">
      <dgm:prSet presAssocID="{63ADA9BA-C0B0-4507-8111-1F7E0EB7BDCD}" presName="negativeSpace" presStyleCnt="0"/>
      <dgm:spPr/>
    </dgm:pt>
    <dgm:pt modelId="{634AF3F1-1215-4BFF-9322-6F148346AF6D}" type="pres">
      <dgm:prSet presAssocID="{63ADA9BA-C0B0-4507-8111-1F7E0EB7BDCD}" presName="childText" presStyleLbl="conFgAcc1" presStyleIdx="3" presStyleCnt="5">
        <dgm:presLayoutVars>
          <dgm:bulletEnabled val="1"/>
        </dgm:presLayoutVars>
      </dgm:prSet>
      <dgm:spPr/>
    </dgm:pt>
    <dgm:pt modelId="{19181752-5E69-4894-8FB6-F42CBCD6B870}" type="pres">
      <dgm:prSet presAssocID="{CFAA39A9-D6A8-4CD7-8055-8EEDE1D9FA2F}" presName="spaceBetweenRectangles" presStyleCnt="0"/>
      <dgm:spPr/>
    </dgm:pt>
    <dgm:pt modelId="{78FA0587-5A00-411C-A48B-BA4F6B506CC2}" type="pres">
      <dgm:prSet presAssocID="{FEEF02D8-D9EB-4881-9C74-A533BB103AAD}" presName="parentLin" presStyleCnt="0"/>
      <dgm:spPr/>
    </dgm:pt>
    <dgm:pt modelId="{6A52BC87-8A13-40ED-B9EB-02E98A737A7A}" type="pres">
      <dgm:prSet presAssocID="{FEEF02D8-D9EB-4881-9C74-A533BB103AAD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0276E900-985B-404C-8402-FBB8C3B47878}" type="pres">
      <dgm:prSet presAssocID="{FEEF02D8-D9EB-4881-9C74-A533BB103AA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5725D-9E20-49A0-AC1C-0F227B940836}" type="pres">
      <dgm:prSet presAssocID="{FEEF02D8-D9EB-4881-9C74-A533BB103AAD}" presName="negativeSpace" presStyleCnt="0"/>
      <dgm:spPr/>
    </dgm:pt>
    <dgm:pt modelId="{AEED04CA-FB29-48E5-85D6-3E09295FDF15}" type="pres">
      <dgm:prSet presAssocID="{FEEF02D8-D9EB-4881-9C74-A533BB103AA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F9AB429-F565-4985-B9EF-DB3C41761468}" type="presOf" srcId="{DC8640DB-58E0-46C2-A61B-B671521DB1FE}" destId="{96F5BF03-B161-4FFC-A27C-D64362E0831C}" srcOrd="1" destOrd="0" presId="urn:microsoft.com/office/officeart/2005/8/layout/list1"/>
    <dgm:cxn modelId="{FF407BBC-095B-42FE-B62C-4B097B070504}" srcId="{6F9715FB-888C-4972-BBA8-D966330374AA}" destId="{93B5B5F4-9BE5-4831-B732-D9DF517B26A9}" srcOrd="2" destOrd="0" parTransId="{EE939897-68A1-495E-921C-C88C9AB64BFA}" sibTransId="{FDC7F9D6-CA75-4C6B-93F4-3137BDF13692}"/>
    <dgm:cxn modelId="{10F69936-A074-47B2-BDBF-94C1DC182AEE}" type="presOf" srcId="{93B5B5F4-9BE5-4831-B732-D9DF517B26A9}" destId="{A7C80978-9763-4B53-8587-BB6A780A35C2}" srcOrd="1" destOrd="0" presId="urn:microsoft.com/office/officeart/2005/8/layout/list1"/>
    <dgm:cxn modelId="{F4F481C7-673A-4229-81FB-33ECDE82C7A6}" type="presOf" srcId="{93B5B5F4-9BE5-4831-B732-D9DF517B26A9}" destId="{9EF68FDE-0C1F-4510-9951-11E8AC159D0A}" srcOrd="0" destOrd="0" presId="urn:microsoft.com/office/officeart/2005/8/layout/list1"/>
    <dgm:cxn modelId="{DB86AB67-73EF-4DB2-990A-54DA8D83F6FF}" type="presOf" srcId="{6F9715FB-888C-4972-BBA8-D966330374AA}" destId="{A4AFE382-7148-4FFC-A4BB-822AC09FC00E}" srcOrd="0" destOrd="0" presId="urn:microsoft.com/office/officeart/2005/8/layout/list1"/>
    <dgm:cxn modelId="{A153527C-A65B-460C-9FCB-1D2E799013D7}" srcId="{6F9715FB-888C-4972-BBA8-D966330374AA}" destId="{DC8640DB-58E0-46C2-A61B-B671521DB1FE}" srcOrd="0" destOrd="0" parTransId="{9364A951-7A84-4885-9EEA-365AAE1613A0}" sibTransId="{375CFF94-5D8E-4DA0-A6D1-BB7BB2766CB7}"/>
    <dgm:cxn modelId="{9A1892D6-DC3F-4245-998F-395A11DEF305}" srcId="{6F9715FB-888C-4972-BBA8-D966330374AA}" destId="{63ADA9BA-C0B0-4507-8111-1F7E0EB7BDCD}" srcOrd="3" destOrd="0" parTransId="{022E7BA4-70C0-436C-ABFB-0300F1FC32B2}" sibTransId="{CFAA39A9-D6A8-4CD7-8055-8EEDE1D9FA2F}"/>
    <dgm:cxn modelId="{9491C4E8-2217-4932-A74D-D4BD3F339DE1}" type="presOf" srcId="{31A1D7A3-AF97-455F-B570-AB237D021033}" destId="{81E3A25B-68D7-418C-B1FF-0D20436CC9EC}" srcOrd="1" destOrd="0" presId="urn:microsoft.com/office/officeart/2005/8/layout/list1"/>
    <dgm:cxn modelId="{F007C34E-0D31-4D47-ABCF-0EC7A44FBC09}" srcId="{6F9715FB-888C-4972-BBA8-D966330374AA}" destId="{31A1D7A3-AF97-455F-B570-AB237D021033}" srcOrd="1" destOrd="0" parTransId="{5D65E458-14CB-4CBA-A3F2-4741AFB758D5}" sibTransId="{2353A369-6E64-40FF-A43A-D52CA60D8DAA}"/>
    <dgm:cxn modelId="{C0AE75B8-CB59-47DF-9729-2141A0BA56BD}" type="presOf" srcId="{FEEF02D8-D9EB-4881-9C74-A533BB103AAD}" destId="{6A52BC87-8A13-40ED-B9EB-02E98A737A7A}" srcOrd="0" destOrd="0" presId="urn:microsoft.com/office/officeart/2005/8/layout/list1"/>
    <dgm:cxn modelId="{A8453571-407D-433B-B24C-61D9E2E5843C}" srcId="{6F9715FB-888C-4972-BBA8-D966330374AA}" destId="{FEEF02D8-D9EB-4881-9C74-A533BB103AAD}" srcOrd="4" destOrd="0" parTransId="{7EA3859B-1FB3-444A-8894-6B034ECB06D5}" sibTransId="{9F116A3B-3414-4C38-8CEE-E7A0AEB21E8E}"/>
    <dgm:cxn modelId="{325CF965-BF8A-4AAA-BB2C-3E9574CB2C9C}" type="presOf" srcId="{63ADA9BA-C0B0-4507-8111-1F7E0EB7BDCD}" destId="{05C65D7B-6EB5-4466-B439-BC6B5744C488}" srcOrd="0" destOrd="0" presId="urn:microsoft.com/office/officeart/2005/8/layout/list1"/>
    <dgm:cxn modelId="{D9143DD1-A24F-4E39-A260-42FB7383954E}" type="presOf" srcId="{63ADA9BA-C0B0-4507-8111-1F7E0EB7BDCD}" destId="{44F5F1A0-8481-4A9C-87F6-924046405356}" srcOrd="1" destOrd="0" presId="urn:microsoft.com/office/officeart/2005/8/layout/list1"/>
    <dgm:cxn modelId="{1839FDBC-E5FE-4B97-AD93-FB472C4EA4A2}" type="presOf" srcId="{31A1D7A3-AF97-455F-B570-AB237D021033}" destId="{2545EFAA-B49B-44A0-AB13-3DF2193489DB}" srcOrd="0" destOrd="0" presId="urn:microsoft.com/office/officeart/2005/8/layout/list1"/>
    <dgm:cxn modelId="{EC30C90B-C321-4D30-A7EF-A77FD2C8C05D}" type="presOf" srcId="{FEEF02D8-D9EB-4881-9C74-A533BB103AAD}" destId="{0276E900-985B-404C-8402-FBB8C3B47878}" srcOrd="1" destOrd="0" presId="urn:microsoft.com/office/officeart/2005/8/layout/list1"/>
    <dgm:cxn modelId="{CB1326DD-3440-4203-BCDA-95B446344B19}" type="presOf" srcId="{DC8640DB-58E0-46C2-A61B-B671521DB1FE}" destId="{92208A4B-4EFF-4E6E-81FB-F92A7FD016F9}" srcOrd="0" destOrd="0" presId="urn:microsoft.com/office/officeart/2005/8/layout/list1"/>
    <dgm:cxn modelId="{BBF41194-E834-43F3-A113-ACEC98904575}" type="presParOf" srcId="{A4AFE382-7148-4FFC-A4BB-822AC09FC00E}" destId="{433235E1-6897-465B-AC6E-97660AA606CE}" srcOrd="0" destOrd="0" presId="urn:microsoft.com/office/officeart/2005/8/layout/list1"/>
    <dgm:cxn modelId="{7DF0A7B6-C183-40AD-8CAA-2B53C1EC8F19}" type="presParOf" srcId="{433235E1-6897-465B-AC6E-97660AA606CE}" destId="{92208A4B-4EFF-4E6E-81FB-F92A7FD016F9}" srcOrd="0" destOrd="0" presId="urn:microsoft.com/office/officeart/2005/8/layout/list1"/>
    <dgm:cxn modelId="{54F040B6-2896-4216-B723-99A0F690699B}" type="presParOf" srcId="{433235E1-6897-465B-AC6E-97660AA606CE}" destId="{96F5BF03-B161-4FFC-A27C-D64362E0831C}" srcOrd="1" destOrd="0" presId="urn:microsoft.com/office/officeart/2005/8/layout/list1"/>
    <dgm:cxn modelId="{4B28E396-35C8-46F5-BBCD-9AD1DF69FFA7}" type="presParOf" srcId="{A4AFE382-7148-4FFC-A4BB-822AC09FC00E}" destId="{68A0035F-7953-46E5-8C5E-BDC646856F18}" srcOrd="1" destOrd="0" presId="urn:microsoft.com/office/officeart/2005/8/layout/list1"/>
    <dgm:cxn modelId="{B0B212DB-0E76-4F04-950D-58F66FE5E6DF}" type="presParOf" srcId="{A4AFE382-7148-4FFC-A4BB-822AC09FC00E}" destId="{757375DB-F167-4A95-A2F4-E1CC4AC9FD75}" srcOrd="2" destOrd="0" presId="urn:microsoft.com/office/officeart/2005/8/layout/list1"/>
    <dgm:cxn modelId="{9B589BF4-3382-404B-B726-435806E493DA}" type="presParOf" srcId="{A4AFE382-7148-4FFC-A4BB-822AC09FC00E}" destId="{C35A8DCE-71C2-459B-8FBE-05CE4860C0C4}" srcOrd="3" destOrd="0" presId="urn:microsoft.com/office/officeart/2005/8/layout/list1"/>
    <dgm:cxn modelId="{AF502794-331A-448C-83C3-8CB04BAF1E5B}" type="presParOf" srcId="{A4AFE382-7148-4FFC-A4BB-822AC09FC00E}" destId="{D7491CCD-FB77-4EBA-962A-54882D54B61F}" srcOrd="4" destOrd="0" presId="urn:microsoft.com/office/officeart/2005/8/layout/list1"/>
    <dgm:cxn modelId="{3884659F-6AFF-4BA7-AA0A-E885279C6DF4}" type="presParOf" srcId="{D7491CCD-FB77-4EBA-962A-54882D54B61F}" destId="{2545EFAA-B49B-44A0-AB13-3DF2193489DB}" srcOrd="0" destOrd="0" presId="urn:microsoft.com/office/officeart/2005/8/layout/list1"/>
    <dgm:cxn modelId="{5F7B848B-D59F-43EF-82DE-236D527CEC07}" type="presParOf" srcId="{D7491CCD-FB77-4EBA-962A-54882D54B61F}" destId="{81E3A25B-68D7-418C-B1FF-0D20436CC9EC}" srcOrd="1" destOrd="0" presId="urn:microsoft.com/office/officeart/2005/8/layout/list1"/>
    <dgm:cxn modelId="{56468308-5840-47BD-A9C6-AF40BBAC6F89}" type="presParOf" srcId="{A4AFE382-7148-4FFC-A4BB-822AC09FC00E}" destId="{1E2047EE-F9E2-4F5F-B557-33B34C734A7E}" srcOrd="5" destOrd="0" presId="urn:microsoft.com/office/officeart/2005/8/layout/list1"/>
    <dgm:cxn modelId="{298151DB-0ACC-4066-ABC7-F3C2B7356F76}" type="presParOf" srcId="{A4AFE382-7148-4FFC-A4BB-822AC09FC00E}" destId="{3C3F6FD0-08B1-4A60-8AE7-8FB7FA33C0BC}" srcOrd="6" destOrd="0" presId="urn:microsoft.com/office/officeart/2005/8/layout/list1"/>
    <dgm:cxn modelId="{EDC7A395-0E61-4F2F-AD1F-B75253EDCE11}" type="presParOf" srcId="{A4AFE382-7148-4FFC-A4BB-822AC09FC00E}" destId="{C8B14302-8BBC-436A-9B1E-D5B477B85476}" srcOrd="7" destOrd="0" presId="urn:microsoft.com/office/officeart/2005/8/layout/list1"/>
    <dgm:cxn modelId="{B03DB2E9-C32F-4419-9EA6-D7004CFB487D}" type="presParOf" srcId="{A4AFE382-7148-4FFC-A4BB-822AC09FC00E}" destId="{CEB36F4B-0A99-4417-827A-24FD9933064E}" srcOrd="8" destOrd="0" presId="urn:microsoft.com/office/officeart/2005/8/layout/list1"/>
    <dgm:cxn modelId="{9217D37F-5F31-4D6E-B7F4-4C47323D496E}" type="presParOf" srcId="{CEB36F4B-0A99-4417-827A-24FD9933064E}" destId="{9EF68FDE-0C1F-4510-9951-11E8AC159D0A}" srcOrd="0" destOrd="0" presId="urn:microsoft.com/office/officeart/2005/8/layout/list1"/>
    <dgm:cxn modelId="{B2481A4F-0194-4D4E-8793-BABE8216F4FB}" type="presParOf" srcId="{CEB36F4B-0A99-4417-827A-24FD9933064E}" destId="{A7C80978-9763-4B53-8587-BB6A780A35C2}" srcOrd="1" destOrd="0" presId="urn:microsoft.com/office/officeart/2005/8/layout/list1"/>
    <dgm:cxn modelId="{333B80BE-7D43-4C7D-AA4D-83560726598A}" type="presParOf" srcId="{A4AFE382-7148-4FFC-A4BB-822AC09FC00E}" destId="{FADF64C9-D00C-4503-831D-D09D8BCBC22B}" srcOrd="9" destOrd="0" presId="urn:microsoft.com/office/officeart/2005/8/layout/list1"/>
    <dgm:cxn modelId="{F398EA74-14FE-44ED-B697-E54A42A62986}" type="presParOf" srcId="{A4AFE382-7148-4FFC-A4BB-822AC09FC00E}" destId="{7761E82C-89EA-466D-91AC-6CE491B1C8CC}" srcOrd="10" destOrd="0" presId="urn:microsoft.com/office/officeart/2005/8/layout/list1"/>
    <dgm:cxn modelId="{18714D98-9427-4208-BB8C-0E91A254F931}" type="presParOf" srcId="{A4AFE382-7148-4FFC-A4BB-822AC09FC00E}" destId="{903C56CD-37FD-4007-895B-EA2A5DCDFCAE}" srcOrd="11" destOrd="0" presId="urn:microsoft.com/office/officeart/2005/8/layout/list1"/>
    <dgm:cxn modelId="{AD17389D-CF88-44C1-B96C-81A23B2322AE}" type="presParOf" srcId="{A4AFE382-7148-4FFC-A4BB-822AC09FC00E}" destId="{7578F147-A997-4D45-A7C0-401B83A2A464}" srcOrd="12" destOrd="0" presId="urn:microsoft.com/office/officeart/2005/8/layout/list1"/>
    <dgm:cxn modelId="{1551F883-1085-4C61-8975-238C6C5D6F5A}" type="presParOf" srcId="{7578F147-A997-4D45-A7C0-401B83A2A464}" destId="{05C65D7B-6EB5-4466-B439-BC6B5744C488}" srcOrd="0" destOrd="0" presId="urn:microsoft.com/office/officeart/2005/8/layout/list1"/>
    <dgm:cxn modelId="{578A1BBA-2657-4141-A847-147827120671}" type="presParOf" srcId="{7578F147-A997-4D45-A7C0-401B83A2A464}" destId="{44F5F1A0-8481-4A9C-87F6-924046405356}" srcOrd="1" destOrd="0" presId="urn:microsoft.com/office/officeart/2005/8/layout/list1"/>
    <dgm:cxn modelId="{A58655CA-F1EC-4A54-8356-C94AAABC6717}" type="presParOf" srcId="{A4AFE382-7148-4FFC-A4BB-822AC09FC00E}" destId="{C1410331-4B78-4C96-B8EE-D2A09B6BE675}" srcOrd="13" destOrd="0" presId="urn:microsoft.com/office/officeart/2005/8/layout/list1"/>
    <dgm:cxn modelId="{6B38A01C-D958-4D07-9254-ED760CA649FB}" type="presParOf" srcId="{A4AFE382-7148-4FFC-A4BB-822AC09FC00E}" destId="{634AF3F1-1215-4BFF-9322-6F148346AF6D}" srcOrd="14" destOrd="0" presId="urn:microsoft.com/office/officeart/2005/8/layout/list1"/>
    <dgm:cxn modelId="{E75A68F5-A3DB-46A1-9A47-F542B1C1F1BA}" type="presParOf" srcId="{A4AFE382-7148-4FFC-A4BB-822AC09FC00E}" destId="{19181752-5E69-4894-8FB6-F42CBCD6B870}" srcOrd="15" destOrd="0" presId="urn:microsoft.com/office/officeart/2005/8/layout/list1"/>
    <dgm:cxn modelId="{BE566A00-8DCE-4D9D-BBE4-06D12A039676}" type="presParOf" srcId="{A4AFE382-7148-4FFC-A4BB-822AC09FC00E}" destId="{78FA0587-5A00-411C-A48B-BA4F6B506CC2}" srcOrd="16" destOrd="0" presId="urn:microsoft.com/office/officeart/2005/8/layout/list1"/>
    <dgm:cxn modelId="{09833929-8C3E-49AB-886E-38A0794EE2B7}" type="presParOf" srcId="{78FA0587-5A00-411C-A48B-BA4F6B506CC2}" destId="{6A52BC87-8A13-40ED-B9EB-02E98A737A7A}" srcOrd="0" destOrd="0" presId="urn:microsoft.com/office/officeart/2005/8/layout/list1"/>
    <dgm:cxn modelId="{ABBFE655-C7D7-4B5A-914E-8E8D5811A874}" type="presParOf" srcId="{78FA0587-5A00-411C-A48B-BA4F6B506CC2}" destId="{0276E900-985B-404C-8402-FBB8C3B47878}" srcOrd="1" destOrd="0" presId="urn:microsoft.com/office/officeart/2005/8/layout/list1"/>
    <dgm:cxn modelId="{70C5E446-DA45-48CE-BDE2-69DA0376D198}" type="presParOf" srcId="{A4AFE382-7148-4FFC-A4BB-822AC09FC00E}" destId="{A805725D-9E20-49A0-AC1C-0F227B940836}" srcOrd="17" destOrd="0" presId="urn:microsoft.com/office/officeart/2005/8/layout/list1"/>
    <dgm:cxn modelId="{D765E27F-3096-4127-995A-F580325855C9}" type="presParOf" srcId="{A4AFE382-7148-4FFC-A4BB-822AC09FC00E}" destId="{AEED04CA-FB29-48E5-85D6-3E09295FDF1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D3C3AB-9B28-4BE2-B7CA-7173E8ED04D6}">
      <dsp:nvSpPr>
        <dsp:cNvPr id="0" name=""/>
        <dsp:cNvSpPr/>
      </dsp:nvSpPr>
      <dsp:spPr>
        <a:xfrm>
          <a:off x="228604" y="0"/>
          <a:ext cx="3738880" cy="2336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DF491-FFB0-4AAA-8CE5-A9C0F4DE1900}">
      <dsp:nvSpPr>
        <dsp:cNvPr id="0" name=""/>
        <dsp:cNvSpPr/>
      </dsp:nvSpPr>
      <dsp:spPr>
        <a:xfrm>
          <a:off x="1171549" y="1273555"/>
          <a:ext cx="130860" cy="130860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BD607D-CC9C-45DA-BCC4-224185B8E640}">
      <dsp:nvSpPr>
        <dsp:cNvPr id="0" name=""/>
        <dsp:cNvSpPr/>
      </dsp:nvSpPr>
      <dsp:spPr>
        <a:xfrm>
          <a:off x="1236980" y="1338986"/>
          <a:ext cx="1215136" cy="997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High per capita</a:t>
          </a:r>
          <a:endParaRPr lang="en-US" sz="2000" kern="1200" dirty="0"/>
        </a:p>
      </dsp:txBody>
      <dsp:txXfrm>
        <a:off x="1236980" y="1338986"/>
        <a:ext cx="1215136" cy="997813"/>
      </dsp:txXfrm>
    </dsp:sp>
    <dsp:sp modelId="{DBC62AFB-D6F5-4988-9BDB-A58904AB70A7}">
      <dsp:nvSpPr>
        <dsp:cNvPr id="0" name=""/>
        <dsp:cNvSpPr/>
      </dsp:nvSpPr>
      <dsp:spPr>
        <a:xfrm>
          <a:off x="2859635" y="524143"/>
          <a:ext cx="224332" cy="224332"/>
        </a:xfrm>
        <a:prstGeom prst="ellipse">
          <a:avLst/>
        </a:prstGeom>
        <a:solidFill>
          <a:schemeClr val="accent1">
            <a:shade val="80000"/>
            <a:hueOff val="291451"/>
            <a:satOff val="-21006"/>
            <a:lumOff val="30061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F60E0A-83B0-46C3-A96F-691EA9BFCCF7}">
      <dsp:nvSpPr>
        <dsp:cNvPr id="0" name=""/>
        <dsp:cNvSpPr/>
      </dsp:nvSpPr>
      <dsp:spPr>
        <a:xfrm>
          <a:off x="2351744" y="1048281"/>
          <a:ext cx="1490655" cy="103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9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Increased value in terms of nutrition</a:t>
          </a:r>
          <a:endParaRPr lang="en-US" sz="2400" kern="1200" dirty="0"/>
        </a:p>
      </dsp:txBody>
      <dsp:txXfrm>
        <a:off x="2351744" y="1048281"/>
        <a:ext cx="1490655" cy="103007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A30BB3-062E-4039-BA21-B97AD39BCD68}">
      <dsp:nvSpPr>
        <dsp:cNvPr id="0" name=""/>
        <dsp:cNvSpPr/>
      </dsp:nvSpPr>
      <dsp:spPr>
        <a:xfrm rot="10800000">
          <a:off x="75369" y="2065510"/>
          <a:ext cx="5384901" cy="2658889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74E8B-80AD-4B28-8188-20FE3A6FA8FD}">
      <dsp:nvSpPr>
        <dsp:cNvPr id="0" name=""/>
        <dsp:cNvSpPr/>
      </dsp:nvSpPr>
      <dsp:spPr>
        <a:xfrm>
          <a:off x="1431890" y="4321804"/>
          <a:ext cx="178308" cy="1783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9A6C67-DF54-40B6-BED3-92A3628E8C4E}">
      <dsp:nvSpPr>
        <dsp:cNvPr id="0" name=""/>
        <dsp:cNvSpPr/>
      </dsp:nvSpPr>
      <dsp:spPr>
        <a:xfrm rot="10800000" flipV="1">
          <a:off x="924455" y="3583475"/>
          <a:ext cx="1597914" cy="28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82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harvest </a:t>
          </a:r>
          <a:r>
            <a:rPr lang="en-US" sz="2000" kern="1200" dirty="0" smtClean="0"/>
            <a:t>l </a:t>
          </a:r>
          <a:r>
            <a:rPr lang="en-US" sz="2000" kern="1200" dirty="0" err="1" smtClean="0"/>
            <a:t>osses</a:t>
          </a:r>
          <a:endParaRPr lang="en-US" sz="2000" kern="1200" dirty="0"/>
        </a:p>
      </dsp:txBody>
      <dsp:txXfrm rot="10800000" flipV="1">
        <a:off x="924455" y="3583475"/>
        <a:ext cx="1597914" cy="286158"/>
      </dsp:txXfrm>
    </dsp:sp>
    <dsp:sp modelId="{9845C5F6-E64A-4C3D-8DCE-A52D138ACAB0}">
      <dsp:nvSpPr>
        <dsp:cNvPr id="0" name=""/>
        <dsp:cNvSpPr/>
      </dsp:nvSpPr>
      <dsp:spPr>
        <a:xfrm>
          <a:off x="3089869" y="3956871"/>
          <a:ext cx="322326" cy="322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8EC3F9-3AC3-4778-A069-9CAA75A71C16}">
      <dsp:nvSpPr>
        <dsp:cNvPr id="0" name=""/>
        <dsp:cNvSpPr/>
      </dsp:nvSpPr>
      <dsp:spPr>
        <a:xfrm>
          <a:off x="1959434" y="3341903"/>
          <a:ext cx="1645920" cy="64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94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Poor supply         chain</a:t>
          </a:r>
        </a:p>
      </dsp:txBody>
      <dsp:txXfrm>
        <a:off x="1959434" y="3341903"/>
        <a:ext cx="1645920" cy="643671"/>
      </dsp:txXfrm>
    </dsp:sp>
    <dsp:sp modelId="{80397CDA-4C7D-498E-A65B-5C4E74C57800}">
      <dsp:nvSpPr>
        <dsp:cNvPr id="0" name=""/>
        <dsp:cNvSpPr/>
      </dsp:nvSpPr>
      <dsp:spPr>
        <a:xfrm>
          <a:off x="4597121" y="3278604"/>
          <a:ext cx="445770" cy="445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5DDDD8-EBFF-40BA-B5E5-880F682F29B5}">
      <dsp:nvSpPr>
        <dsp:cNvPr id="0" name=""/>
        <dsp:cNvSpPr/>
      </dsp:nvSpPr>
      <dsp:spPr>
        <a:xfrm rot="10800000" flipV="1">
          <a:off x="3466686" y="3127890"/>
          <a:ext cx="1645920" cy="260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04" tIns="0" rIns="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perishable</a:t>
          </a:r>
          <a:endParaRPr lang="en-US" sz="2000" kern="1200" dirty="0"/>
        </a:p>
      </dsp:txBody>
      <dsp:txXfrm rot="10800000" flipV="1">
        <a:off x="3466686" y="3127890"/>
        <a:ext cx="1645920" cy="26000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7375DB-F167-4A95-A2F4-E1CC4AC9FD75}">
      <dsp:nvSpPr>
        <dsp:cNvPr id="0" name=""/>
        <dsp:cNvSpPr/>
      </dsp:nvSpPr>
      <dsp:spPr>
        <a:xfrm>
          <a:off x="0" y="344180"/>
          <a:ext cx="82295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5BF03-B161-4FFC-A27C-D64362E0831C}">
      <dsp:nvSpPr>
        <dsp:cNvPr id="0" name=""/>
        <dsp:cNvSpPr/>
      </dsp:nvSpPr>
      <dsp:spPr>
        <a:xfrm>
          <a:off x="381001" y="1211"/>
          <a:ext cx="5760720" cy="590400"/>
        </a:xfrm>
        <a:prstGeom prst="roundRect">
          <a:avLst/>
        </a:prstGeom>
        <a:solidFill>
          <a:schemeClr val="accent5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Mapping of producers and consumers reducing market interference.</a:t>
          </a:r>
        </a:p>
      </dsp:txBody>
      <dsp:txXfrm>
        <a:off x="381001" y="1211"/>
        <a:ext cx="5760720" cy="590400"/>
      </dsp:txXfrm>
    </dsp:sp>
    <dsp:sp modelId="{3C3F6FD0-08B1-4A60-8AE7-8FB7FA33C0BC}">
      <dsp:nvSpPr>
        <dsp:cNvPr id="0" name=""/>
        <dsp:cNvSpPr/>
      </dsp:nvSpPr>
      <dsp:spPr>
        <a:xfrm>
          <a:off x="0" y="1251380"/>
          <a:ext cx="82295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3A25B-68D7-418C-B1FF-0D20436CC9EC}">
      <dsp:nvSpPr>
        <dsp:cNvPr id="0" name=""/>
        <dsp:cNvSpPr/>
      </dsp:nvSpPr>
      <dsp:spPr>
        <a:xfrm>
          <a:off x="381001" y="908411"/>
          <a:ext cx="5760720" cy="590400"/>
        </a:xfrm>
        <a:prstGeom prst="roundRect">
          <a:avLst/>
        </a:prstGeom>
        <a:solidFill>
          <a:schemeClr val="accent5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Matching demand and supply of F &amp; V.</a:t>
          </a:r>
        </a:p>
      </dsp:txBody>
      <dsp:txXfrm>
        <a:off x="381001" y="908411"/>
        <a:ext cx="5760720" cy="590400"/>
      </dsp:txXfrm>
    </dsp:sp>
    <dsp:sp modelId="{7761E82C-89EA-466D-91AC-6CE491B1C8CC}">
      <dsp:nvSpPr>
        <dsp:cNvPr id="0" name=""/>
        <dsp:cNvSpPr/>
      </dsp:nvSpPr>
      <dsp:spPr>
        <a:xfrm>
          <a:off x="0" y="2158580"/>
          <a:ext cx="82295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80978-9763-4B53-8587-BB6A780A35C2}">
      <dsp:nvSpPr>
        <dsp:cNvPr id="0" name=""/>
        <dsp:cNvSpPr/>
      </dsp:nvSpPr>
      <dsp:spPr>
        <a:xfrm>
          <a:off x="381001" y="1815611"/>
          <a:ext cx="5760720" cy="590400"/>
        </a:xfrm>
        <a:prstGeom prst="roundRect">
          <a:avLst/>
        </a:prstGeom>
        <a:solidFill>
          <a:schemeClr val="accent5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Value added services for buyers as well as sellers.</a:t>
          </a:r>
        </a:p>
      </dsp:txBody>
      <dsp:txXfrm>
        <a:off x="381001" y="1815611"/>
        <a:ext cx="5760720" cy="590400"/>
      </dsp:txXfrm>
    </dsp:sp>
    <dsp:sp modelId="{634AF3F1-1215-4BFF-9322-6F148346AF6D}">
      <dsp:nvSpPr>
        <dsp:cNvPr id="0" name=""/>
        <dsp:cNvSpPr/>
      </dsp:nvSpPr>
      <dsp:spPr>
        <a:xfrm>
          <a:off x="0" y="3065781"/>
          <a:ext cx="82295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F1A0-8481-4A9C-87F6-924046405356}">
      <dsp:nvSpPr>
        <dsp:cNvPr id="0" name=""/>
        <dsp:cNvSpPr/>
      </dsp:nvSpPr>
      <dsp:spPr>
        <a:xfrm>
          <a:off x="411480" y="2770580"/>
          <a:ext cx="5760720" cy="590400"/>
        </a:xfrm>
        <a:prstGeom prst="roundRect">
          <a:avLst/>
        </a:prstGeom>
        <a:solidFill>
          <a:schemeClr val="accent5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Pre </a:t>
          </a: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harvest </a:t>
          </a: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deal.</a:t>
          </a:r>
        </a:p>
      </dsp:txBody>
      <dsp:txXfrm>
        <a:off x="411480" y="2770580"/>
        <a:ext cx="5760720" cy="590400"/>
      </dsp:txXfrm>
    </dsp:sp>
    <dsp:sp modelId="{AEED04CA-FB29-48E5-85D6-3E09295FDF15}">
      <dsp:nvSpPr>
        <dsp:cNvPr id="0" name=""/>
        <dsp:cNvSpPr/>
      </dsp:nvSpPr>
      <dsp:spPr>
        <a:xfrm>
          <a:off x="0" y="3972981"/>
          <a:ext cx="82295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6E900-985B-404C-8402-FBB8C3B47878}">
      <dsp:nvSpPr>
        <dsp:cNvPr id="0" name=""/>
        <dsp:cNvSpPr/>
      </dsp:nvSpPr>
      <dsp:spPr>
        <a:xfrm>
          <a:off x="411480" y="3677781"/>
          <a:ext cx="5760720" cy="590400"/>
        </a:xfrm>
        <a:prstGeom prst="roundRect">
          <a:avLst/>
        </a:prstGeom>
        <a:solidFill>
          <a:schemeClr val="accent5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Quality issues</a:t>
          </a:r>
          <a:endParaRPr lang="en-US" sz="2000" b="1" kern="1200" dirty="0">
            <a:latin typeface="Arial" pitchFamily="34" charset="0"/>
            <a:cs typeface="Arial" pitchFamily="34" charset="0"/>
          </a:endParaRPr>
        </a:p>
      </dsp:txBody>
      <dsp:txXfrm>
        <a:off x="411480" y="3677781"/>
        <a:ext cx="5760720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7715B-43C9-40AC-A42A-2FAA8189B9B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E2876-EC89-4286-8FF2-29DF27AA48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E2876-EC89-4286-8FF2-29DF27AA484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E2876-EC89-4286-8FF2-29DF27AA484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357D2C-FDBE-497E-9AE9-CE028BB4D84E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AE2E4E-9C7B-4B5B-8B69-8C0F3602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57D2C-FDBE-497E-9AE9-CE028BB4D84E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E2E4E-9C7B-4B5B-8B69-8C0F3602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57D2C-FDBE-497E-9AE9-CE028BB4D84E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E2E4E-9C7B-4B5B-8B69-8C0F3602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57D2C-FDBE-497E-9AE9-CE028BB4D84E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E2E4E-9C7B-4B5B-8B69-8C0F3602A9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57D2C-FDBE-497E-9AE9-CE028BB4D84E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E2E4E-9C7B-4B5B-8B69-8C0F3602A9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57D2C-FDBE-497E-9AE9-CE028BB4D84E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E2E4E-9C7B-4B5B-8B69-8C0F3602A9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57D2C-FDBE-497E-9AE9-CE028BB4D84E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E2E4E-9C7B-4B5B-8B69-8C0F3602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57D2C-FDBE-497E-9AE9-CE028BB4D84E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E2E4E-9C7B-4B5B-8B69-8C0F3602A9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57D2C-FDBE-497E-9AE9-CE028BB4D84E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E2E4E-9C7B-4B5B-8B69-8C0F3602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5357D2C-FDBE-497E-9AE9-CE028BB4D84E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E2E4E-9C7B-4B5B-8B69-8C0F3602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357D2C-FDBE-497E-9AE9-CE028BB4D84E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AE2E4E-9C7B-4B5B-8B69-8C0F3602A9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357D2C-FDBE-497E-9AE9-CE028BB4D84E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AE2E4E-9C7B-4B5B-8B69-8C0F3602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5.jpeg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WordArt 1"/>
          <p:cNvSpPr>
            <a:spLocks noChangeArrowheads="1" noChangeShapeType="1" noTextEdit="1"/>
          </p:cNvSpPr>
          <p:nvPr/>
        </p:nvSpPr>
        <p:spPr bwMode="auto">
          <a:xfrm>
            <a:off x="1752600" y="1295400"/>
            <a:ext cx="4191000" cy="1428750"/>
          </a:xfrm>
          <a:prstGeom prst="rect">
            <a:avLst/>
          </a:prstGeom>
        </p:spPr>
        <p:txBody>
          <a:bodyPr wrap="none" fromWordArt="1">
            <a:prstTxWarp prst="textWave2">
              <a:avLst>
                <a:gd name="adj1" fmla="val 13005"/>
                <a:gd name="adj2" fmla="val 0"/>
              </a:avLst>
            </a:prstTxWarp>
          </a:bodyPr>
          <a:lstStyle/>
          <a:p>
            <a:pPr algn="ctr" rtl="0"/>
            <a:r>
              <a:rPr lang="en-US" sz="2800" b="1" kern="10" spc="0" dirty="0" smtClean="0">
                <a:ln w="9525">
                  <a:solidFill>
                    <a:srgbClr val="7030A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Frutal.com</a:t>
            </a:r>
            <a:endParaRPr lang="en-US" sz="2800" b="1" kern="10" spc="0" dirty="0">
              <a:ln w="9525">
                <a:solidFill>
                  <a:srgbClr val="7030A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52681" y="2895600"/>
            <a:ext cx="88913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42557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itchFamily="66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200" b="1" dirty="0" smtClean="0">
                <a:solidFill>
                  <a:srgbClr val="7030A0"/>
                </a:solidFill>
                <a:latin typeface="Lucida Calligraphy" pitchFamily="66" charset="0"/>
                <a:ea typeface="Calibri" pitchFamily="34" charset="0"/>
                <a:cs typeface="Times New Roman" pitchFamily="18" charset="0"/>
              </a:rPr>
              <a:t>Bringing market to the doorstep</a:t>
            </a:r>
            <a:r>
              <a:rPr lang="en-US" sz="3200" b="1" dirty="0" smtClean="0">
                <a:solidFill>
                  <a:srgbClr val="7030A0"/>
                </a:solidFill>
                <a:latin typeface="Calibri"/>
                <a:ea typeface="Calibri" pitchFamily="34" charset="0"/>
                <a:cs typeface="Times New Roman" pitchFamily="18" charset="0"/>
              </a:rPr>
              <a:t>…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25575" algn="l"/>
              </a:tabLst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4191000"/>
            <a:ext cx="670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Arial Black" pitchFamily="34" charset="0"/>
              </a:rPr>
              <a:t>TEAM MATES: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Algerian" pitchFamily="82" charset="0"/>
              </a:rPr>
              <a:t>1.RANGANATH G.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Algerian" pitchFamily="82" charset="0"/>
              </a:rPr>
              <a:t>2.HARSHAL YADAV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Algerian" pitchFamily="82" charset="0"/>
              </a:rPr>
              <a:t>3.SUSHREE SANGEETA JENA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Algerian" pitchFamily="82" charset="0"/>
              </a:rPr>
              <a:t>4.SWETASMITA PRUSTY</a:t>
            </a:r>
            <a:endParaRPr lang="en-US" sz="3200" dirty="0">
              <a:solidFill>
                <a:srgbClr val="C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  <p:bldP spid="2560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tse2.mm.bing.net/th?id=OIP.M2926d36a5ed33cffcd35a54f6184d154o0&amp;pid=15.1&amp;P=0&amp;w=257&amp;h=1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J:\intro pics\depositphotos_2846743-stock-photo-fresh-fruits-and-vegetables.jpg"/>
          <p:cNvPicPr>
            <a:picLocks noChangeAspect="1" noChangeArrowheads="1"/>
          </p:cNvPicPr>
          <p:nvPr/>
        </p:nvPicPr>
        <p:blipFill>
          <a:blip r:embed="rId2" cstate="print">
            <a:lum bright="48000" contrast="-60000"/>
          </a:blip>
          <a:srcRect/>
          <a:stretch>
            <a:fillRect/>
          </a:stretch>
        </p:blipFill>
        <p:spPr bwMode="auto">
          <a:xfrm>
            <a:off x="0" y="1"/>
            <a:ext cx="9143999" cy="6857999"/>
          </a:xfrm>
          <a:prstGeom prst="rect">
            <a:avLst/>
          </a:prstGeom>
          <a:noFill/>
          <a:effectLst>
            <a:outerShdw blurRad="139700" dir="4440000" sx="76000" sy="76000" algn="ctr" rotWithShape="0">
              <a:srgbClr val="000000">
                <a:alpha val="24000"/>
              </a:srgbClr>
            </a:outerShdw>
          </a:effectLst>
        </p:spPr>
      </p:pic>
      <p:pic>
        <p:nvPicPr>
          <p:cNvPr id="1026" name="Picture 2" descr="J:\intro pics\depositphotos_1011516-stock-photo-money-in-the-han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24003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600200" y="3276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 Black" pitchFamily="34" charset="0"/>
              </a:rPr>
              <a:t>Why Fruits And Vegetables??</a:t>
            </a:r>
            <a:endParaRPr lang="en-US" sz="2800" dirty="0">
              <a:solidFill>
                <a:srgbClr val="002060"/>
              </a:solidFill>
              <a:latin typeface="Arial Black" pitchFamily="34" charset="0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1905000" y="990600"/>
          <a:ext cx="43434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Diagram 19"/>
          <p:cNvGraphicFramePr/>
          <p:nvPr/>
        </p:nvGraphicFramePr>
        <p:xfrm>
          <a:off x="1295400" y="1143000"/>
          <a:ext cx="6858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2" name="Picture 21" descr="J:\intro pics\fruits-transport-800-300.jpg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77000" y="3810000"/>
            <a:ext cx="2667000" cy="2057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3" name="Picture 22" descr="J:\intro pics\sum08_double-damaged_tomato.jpg"/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800600" y="4876800"/>
            <a:ext cx="22098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4" name="Picture 23" descr="J:\Nutrition-For-Kids.jpg"/>
          <p:cNvPicPr/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76400" y="152400"/>
            <a:ext cx="2209800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6">
                    <a:lumMod val="50000"/>
                  </a:schemeClr>
                </a:solidFill>
              </a:rPr>
              <a:t>OBJECTIVES:</a:t>
            </a:r>
            <a:endParaRPr lang="en-US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40268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Value Proposition For Sellers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3886200" cy="541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8" name="7-Point Star 7"/>
          <p:cNvSpPr/>
          <p:nvPr/>
        </p:nvSpPr>
        <p:spPr>
          <a:xfrm>
            <a:off x="1905000" y="3733800"/>
            <a:ext cx="685800" cy="685800"/>
          </a:xfrm>
          <a:prstGeom prst="star7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" y="990600"/>
            <a:ext cx="1981200" cy="281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</p:cNvCxnSpPr>
          <p:nvPr/>
        </p:nvCxnSpPr>
        <p:spPr>
          <a:xfrm flipH="1">
            <a:off x="152400" y="4419604"/>
            <a:ext cx="1942896" cy="1981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8601" y="2133600"/>
            <a:ext cx="761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 &amp; S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600200" y="1066800"/>
            <a:ext cx="17526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Gain creators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362200" y="4507469"/>
            <a:ext cx="137160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Pain Relievers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52400" y="3048000"/>
            <a:ext cx="152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Farm gate </a:t>
            </a:r>
          </a:p>
          <a:p>
            <a:r>
              <a:rPr lang="en-US" sz="1600" dirty="0" smtClean="0"/>
              <a:t>Procurement</a:t>
            </a:r>
            <a:endParaRPr lang="en-US" sz="1600" dirty="0" smtClean="0"/>
          </a:p>
          <a:p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Pre-Harvest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deal</a:t>
            </a:r>
          </a:p>
          <a:p>
            <a:endParaRPr lang="en-US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1524000" y="1600200"/>
            <a:ext cx="189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Assured Market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1524000" y="2145268"/>
            <a:ext cx="227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Payment Guarantee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1524000" y="2602468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Better Price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676400" y="51816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Eliminates market </a:t>
            </a:r>
          </a:p>
          <a:p>
            <a:r>
              <a:rPr lang="en-US" sz="1600" dirty="0" smtClean="0"/>
              <a:t>intermediation</a:t>
            </a:r>
            <a:endParaRPr lang="en-US" sz="1600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2514600" y="4038600"/>
            <a:ext cx="1524000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38800" y="392668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Value Proposition For Buyers</a:t>
            </a:r>
            <a:endParaRPr lang="en-US" b="1" dirty="0"/>
          </a:p>
        </p:txBody>
      </p:sp>
      <p:sp>
        <p:nvSpPr>
          <p:cNvPr id="95" name="Rectangle 94"/>
          <p:cNvSpPr/>
          <p:nvPr/>
        </p:nvSpPr>
        <p:spPr>
          <a:xfrm>
            <a:off x="5105400" y="1143000"/>
            <a:ext cx="3886200" cy="541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96" name="7-Point Star 95"/>
          <p:cNvSpPr/>
          <p:nvPr/>
        </p:nvSpPr>
        <p:spPr>
          <a:xfrm>
            <a:off x="6858000" y="3886200"/>
            <a:ext cx="685800" cy="685800"/>
          </a:xfrm>
          <a:prstGeom prst="star7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5105400" y="1143000"/>
            <a:ext cx="1981200" cy="281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6" idx="3"/>
          </p:cNvCxnSpPr>
          <p:nvPr/>
        </p:nvCxnSpPr>
        <p:spPr>
          <a:xfrm flipH="1">
            <a:off x="5105400" y="4572004"/>
            <a:ext cx="1942896" cy="1981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181601" y="2286000"/>
            <a:ext cx="9143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 &amp; S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248400" y="1219200"/>
            <a:ext cx="1752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Gain creators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210434" y="4659868"/>
            <a:ext cx="154721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Pain Relievers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57800" y="2743200"/>
            <a:ext cx="152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Proximal Choices</a:t>
            </a:r>
          </a:p>
          <a:p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Due Diligence of Quality</a:t>
            </a:r>
          </a:p>
          <a:p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Logistics</a:t>
            </a:r>
          </a:p>
          <a:p>
            <a:endParaRPr lang="en-US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1752600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Quality Produce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172200" y="2297668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Trusted Delivery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460681" y="275486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Lower price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705600" y="51816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Decreased </a:t>
            </a:r>
            <a:r>
              <a:rPr lang="en-US" sz="1600" dirty="0" smtClean="0"/>
              <a:t>       Logistic</a:t>
            </a:r>
            <a:r>
              <a:rPr lang="en-US" sz="1600" dirty="0" smtClean="0"/>
              <a:t> </a:t>
            </a:r>
            <a:r>
              <a:rPr lang="en-US" sz="1600" dirty="0" smtClean="0"/>
              <a:t>costs</a:t>
            </a:r>
            <a:endParaRPr lang="en-US" sz="1600" dirty="0" smtClean="0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7467600" y="4191000"/>
            <a:ext cx="1524000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20167634">
            <a:off x="2164254" y="2648590"/>
            <a:ext cx="1515026" cy="4717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register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 descr="https://tse2.mm.bing.net/th?id=OIP.Mb57c6422d6481e894167465028e62f7do0&amp;pid=15.1&amp;P=0&amp;w=300&amp;h=30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981200"/>
            <a:ext cx="1295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eft Arrow 7"/>
          <p:cNvSpPr/>
          <p:nvPr/>
        </p:nvSpPr>
        <p:spPr>
          <a:xfrm rot="1552191">
            <a:off x="5372535" y="2630485"/>
            <a:ext cx="1341048" cy="484632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register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11" descr="C:\Users\Rupali\Desktop\Untitled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2057400"/>
            <a:ext cx="144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Block Arc 15"/>
          <p:cNvSpPr/>
          <p:nvPr/>
        </p:nvSpPr>
        <p:spPr>
          <a:xfrm>
            <a:off x="1295400" y="457200"/>
            <a:ext cx="6172200" cy="990600"/>
          </a:xfrm>
          <a:prstGeom prst="blockArc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1066800" y="990600"/>
            <a:ext cx="685800" cy="457200"/>
          </a:xfrm>
          <a:prstGeom prst="triangle">
            <a:avLst>
              <a:gd name="adj" fmla="val 513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086600" y="990600"/>
            <a:ext cx="685800" cy="457200"/>
          </a:xfrm>
          <a:prstGeom prst="triangle">
            <a:avLst>
              <a:gd name="adj" fmla="val 513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943600" y="76200"/>
            <a:ext cx="2514600" cy="457200"/>
          </a:xfrm>
          <a:prstGeom prst="wedgeEllipseCallo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Geo-tagging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 descr="C:\Users\Rupali\Desktop\Untitled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76200"/>
            <a:ext cx="213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Down Arrow 19"/>
          <p:cNvSpPr/>
          <p:nvPr/>
        </p:nvSpPr>
        <p:spPr>
          <a:xfrm>
            <a:off x="4495800" y="3505200"/>
            <a:ext cx="228600" cy="9144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2534305">
            <a:off x="5006559" y="3157021"/>
            <a:ext cx="2145962" cy="4594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Block Arc 23"/>
          <p:cNvSpPr/>
          <p:nvPr/>
        </p:nvSpPr>
        <p:spPr>
          <a:xfrm rot="10800000">
            <a:off x="1371600" y="4495800"/>
            <a:ext cx="7086600" cy="1066800"/>
          </a:xfrm>
          <a:prstGeom prst="blockArc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8001000" y="4572000"/>
            <a:ext cx="685800" cy="457200"/>
          </a:xfrm>
          <a:prstGeom prst="triangle">
            <a:avLst>
              <a:gd name="adj" fmla="val 513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1143000" y="4572000"/>
            <a:ext cx="685800" cy="457200"/>
          </a:xfrm>
          <a:prstGeom prst="triangle">
            <a:avLst>
              <a:gd name="adj" fmla="val 513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48000" y="4953000"/>
            <a:ext cx="2971800" cy="838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Logistic services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(Optional)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87326">
            <a:off x="5155931" y="3171421"/>
            <a:ext cx="190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booking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918466" y="37777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3940225">
            <a:off x="2751974" y="2606244"/>
            <a:ext cx="484632" cy="156609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20019329">
            <a:off x="2287793" y="3193555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Required info</a:t>
            </a:r>
            <a:endParaRPr lang="en-US" dirty="0"/>
          </a:p>
        </p:txBody>
      </p:sp>
      <p:sp>
        <p:nvSpPr>
          <p:cNvPr id="35" name="Cloud 34"/>
          <p:cNvSpPr/>
          <p:nvPr/>
        </p:nvSpPr>
        <p:spPr>
          <a:xfrm>
            <a:off x="7620000" y="3581400"/>
            <a:ext cx="1524000" cy="914400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BUYER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3733800" y="1295400"/>
            <a:ext cx="12192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Bank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00200" y="1447800"/>
            <a:ext cx="0" cy="22860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00200" y="1447800"/>
            <a:ext cx="20574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C:\Users\Rupali\Desktop\Untitled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286000"/>
            <a:ext cx="129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Arrow Connector 49"/>
          <p:cNvCxnSpPr/>
          <p:nvPr/>
        </p:nvCxnSpPr>
        <p:spPr>
          <a:xfrm flipV="1">
            <a:off x="8153400" y="1524000"/>
            <a:ext cx="0" cy="60960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86200" y="1752600"/>
            <a:ext cx="0" cy="320040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29200" y="1487269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Sale </a:t>
            </a:r>
            <a:r>
              <a:rPr lang="en-US" sz="1600" b="1" dirty="0" err="1" smtClean="0"/>
              <a:t>price+Logistic</a:t>
            </a:r>
            <a:r>
              <a:rPr lang="en-US" sz="1600" b="1" dirty="0" smtClean="0"/>
              <a:t> cost +2%   service </a:t>
            </a:r>
            <a:r>
              <a:rPr lang="en-US" sz="1600" b="1" dirty="0" err="1" smtClean="0"/>
              <a:t>chgs</a:t>
            </a:r>
            <a:endParaRPr lang="en-US" sz="1600" b="1" dirty="0"/>
          </a:p>
        </p:txBody>
      </p:sp>
      <p:cxnSp>
        <p:nvCxnSpPr>
          <p:cNvPr id="72" name="Straight Arrow Connector 71"/>
          <p:cNvCxnSpPr>
            <a:endCxn id="29" idx="3"/>
          </p:cNvCxnSpPr>
          <p:nvPr/>
        </p:nvCxnSpPr>
        <p:spPr>
          <a:xfrm flipH="1">
            <a:off x="4953000" y="1524000"/>
            <a:ext cx="3200400" cy="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/>
          <p:cNvSpPr/>
          <p:nvPr/>
        </p:nvSpPr>
        <p:spPr>
          <a:xfrm>
            <a:off x="533400" y="1676400"/>
            <a:ext cx="1447800" cy="762000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FARMER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62400" y="5867400"/>
            <a:ext cx="13716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Rating system </a:t>
            </a:r>
            <a:endParaRPr lang="en-US" dirty="0"/>
          </a:p>
        </p:txBody>
      </p:sp>
      <p:sp>
        <p:nvSpPr>
          <p:cNvPr id="39" name="5-Point Star 38"/>
          <p:cNvSpPr/>
          <p:nvPr/>
        </p:nvSpPr>
        <p:spPr>
          <a:xfrm>
            <a:off x="5410200" y="6019800"/>
            <a:ext cx="304800" cy="304800"/>
          </a:xfrm>
          <a:prstGeom prst="star5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5867400" y="6019800"/>
            <a:ext cx="304800" cy="304800"/>
          </a:xfrm>
          <a:prstGeom prst="star5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6324600" y="6019800"/>
            <a:ext cx="304800" cy="304800"/>
          </a:xfrm>
          <a:prstGeom prst="star5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6781800" y="6019800"/>
            <a:ext cx="304800" cy="304800"/>
          </a:xfrm>
          <a:prstGeom prst="star5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7239000" y="6019800"/>
            <a:ext cx="304800" cy="304800"/>
          </a:xfrm>
          <a:prstGeom prst="star5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686800" y="4495800"/>
            <a:ext cx="0" cy="1676400"/>
          </a:xfrm>
          <a:prstGeom prst="straightConnector1">
            <a:avLst/>
          </a:prstGeom>
          <a:ln w="34925">
            <a:solidFill>
              <a:schemeClr val="accent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772400" y="6172200"/>
            <a:ext cx="914400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914400" y="5791200"/>
            <a:ext cx="2895600" cy="38100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14400" y="4343400"/>
            <a:ext cx="0" cy="144780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The Venture Works???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990600" y="2895600"/>
            <a:ext cx="6477000" cy="914400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Farmers &amp; Buyers tracking</a:t>
            </a:r>
          </a:p>
          <a:p>
            <a:pPr algn="ctr"/>
            <a:r>
              <a:rPr lang="en-US" b="1" dirty="0" smtClean="0"/>
              <a:t>(using Farmers groups, SHG’s, Print Ads…)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200400" y="914400"/>
            <a:ext cx="1905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 building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990600" y="3886200"/>
            <a:ext cx="1295400" cy="838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month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971800" y="1905000"/>
            <a:ext cx="21336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Staff recruitment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990600" y="4849368"/>
            <a:ext cx="1295400" cy="7132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month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990600" y="5839968"/>
            <a:ext cx="1295400" cy="7132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 yr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2438400" y="3886200"/>
            <a:ext cx="13716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 Farmers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038600" y="3886200"/>
            <a:ext cx="13716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20 Buyers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5638800" y="4038600"/>
            <a:ext cx="1600200" cy="6096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 Transactions</a:t>
            </a:r>
            <a:endParaRPr lang="en-US" sz="1600" b="1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7391400" y="4114800"/>
            <a:ext cx="1447800" cy="612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Revenue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57800" y="41910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86800" y="42672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38400" y="4876800"/>
            <a:ext cx="13716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120 Farmers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038600" y="4876800"/>
            <a:ext cx="13716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0 Buyers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257800" y="5029200"/>
            <a:ext cx="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/>
          <p:cNvSpPr/>
          <p:nvPr/>
        </p:nvSpPr>
        <p:spPr>
          <a:xfrm>
            <a:off x="5638800" y="5029200"/>
            <a:ext cx="1600200" cy="6096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60-70 Transactions</a:t>
            </a:r>
            <a:endParaRPr lang="en-US" sz="1600" b="1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7391400" y="5026152"/>
            <a:ext cx="1447800" cy="612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Revenue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686800" y="52578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438400" y="5867400"/>
            <a:ext cx="1371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200 Farmers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038600" y="5867400"/>
            <a:ext cx="13716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 130 Buyers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334000" y="6019800"/>
            <a:ext cx="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5638800" y="6019800"/>
            <a:ext cx="1600200" cy="6096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100 Transactions</a:t>
            </a:r>
            <a:endParaRPr lang="en-US" sz="1600" b="1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7391400" y="6016752"/>
            <a:ext cx="1447800" cy="612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Revenue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686800" y="61722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81600" y="2362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nip Same Side Corner Rectangle 41"/>
          <p:cNvSpPr/>
          <p:nvPr/>
        </p:nvSpPr>
        <p:spPr>
          <a:xfrm>
            <a:off x="6400800" y="1905000"/>
            <a:ext cx="1371600" cy="914400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Logistics provider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232405" y="20690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Tie-up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19200" y="685800"/>
            <a:ext cx="6400800" cy="5943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4114800"/>
            <a:ext cx="6019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Search for products here…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762001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Call us on                    suppliers 	                          buyers</a:t>
            </a:r>
          </a:p>
          <a:p>
            <a:r>
              <a:rPr lang="en-US" sz="1600" b="1" i="1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1008956223</a:t>
            </a:r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14" name="Action Button: Forward or Next 13">
            <a:hlinkClick r:id="" action="ppaction://hlinkshowjump?jump=nextslide" highlightClick="1"/>
          </p:cNvPr>
          <p:cNvSpPr/>
          <p:nvPr/>
        </p:nvSpPr>
        <p:spPr>
          <a:xfrm>
            <a:off x="3733800" y="838200"/>
            <a:ext cx="228600" cy="228600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Forward or Next 14">
            <a:hlinkClick r:id="" action="ppaction://hlinkshowjump?jump=nextslide" highlightClick="1"/>
          </p:cNvPr>
          <p:cNvSpPr/>
          <p:nvPr/>
        </p:nvSpPr>
        <p:spPr>
          <a:xfrm>
            <a:off x="5943600" y="838200"/>
            <a:ext cx="228600" cy="228600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371600" y="5257800"/>
            <a:ext cx="59436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19200" y="53340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Address:near</a:t>
            </a:r>
            <a:r>
              <a:rPr lang="en-US" i="1" dirty="0" smtClean="0"/>
              <a:t> Gandhi </a:t>
            </a:r>
            <a:r>
              <a:rPr lang="en-US" i="1" dirty="0" err="1" smtClean="0"/>
              <a:t>Garden,Oil</a:t>
            </a:r>
            <a:r>
              <a:rPr lang="en-US" i="1" dirty="0" smtClean="0"/>
              <a:t> India Petrol </a:t>
            </a:r>
            <a:r>
              <a:rPr lang="en-US" i="1" dirty="0" err="1" smtClean="0"/>
              <a:t>Pump,Nagpur</a:t>
            </a:r>
            <a:r>
              <a:rPr lang="en-US" i="1" dirty="0" smtClean="0"/>
              <a:t>. Pin:756100,                        </a:t>
            </a:r>
            <a:r>
              <a:rPr lang="en-US" i="1" dirty="0" err="1" smtClean="0"/>
              <a:t>email:frutalapp@yahoo.com</a:t>
            </a:r>
            <a:r>
              <a:rPr lang="en-US" i="1" dirty="0" smtClean="0"/>
              <a:t>,                                  </a:t>
            </a:r>
          </a:p>
          <a:p>
            <a:r>
              <a:rPr lang="en-US" i="1" dirty="0" smtClean="0"/>
              <a:t> visit us </a:t>
            </a:r>
            <a:r>
              <a:rPr lang="en-US" i="1" dirty="0" err="1" smtClean="0"/>
              <a:t>at:www.frutalapp.com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1143000"/>
            <a:ext cx="1752600" cy="1169551"/>
          </a:xfrm>
          <a:prstGeom prst="rect">
            <a:avLst/>
          </a:prstGeom>
          <a:solidFill>
            <a:schemeClr val="bg1"/>
          </a:solidFill>
          <a:ln cmpd="dbl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log in</a:t>
            </a:r>
          </a:p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SELL for free</a:t>
            </a:r>
          </a:p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Mandi rates</a:t>
            </a:r>
          </a:p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View buyer queries</a:t>
            </a:r>
          </a:p>
        </p:txBody>
      </p:sp>
      <p:sp>
        <p:nvSpPr>
          <p:cNvPr id="27" name="Action Button: Custom 26">
            <a:hlinkClick r:id="" action="ppaction://noaction" highlightClick="1"/>
          </p:cNvPr>
          <p:cNvSpPr/>
          <p:nvPr/>
        </p:nvSpPr>
        <p:spPr>
          <a:xfrm>
            <a:off x="3429000" y="1143000"/>
            <a:ext cx="1143000" cy="10668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Log in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Register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Enquiry</a:t>
            </a:r>
          </a:p>
        </p:txBody>
      </p:sp>
      <p:pic>
        <p:nvPicPr>
          <p:cNvPr id="29" name="Picture 28" descr="C:\Users\Rupali\Documents\My Bluetooth\download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4000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WordArt 11"/>
          <p:cNvSpPr>
            <a:spLocks noChangeArrowheads="1" noChangeShapeType="1" noTextEdit="1"/>
          </p:cNvSpPr>
          <p:nvPr/>
        </p:nvSpPr>
        <p:spPr bwMode="auto">
          <a:xfrm>
            <a:off x="2667000" y="2362200"/>
            <a:ext cx="2571750" cy="971550"/>
          </a:xfrm>
          <a:prstGeom prst="rect">
            <a:avLst/>
          </a:prstGeom>
        </p:spPr>
        <p:txBody>
          <a:bodyPr wrap="none" fromWordArt="1">
            <a:prstTxWarp prst="textWave2">
              <a:avLst>
                <a:gd name="adj1" fmla="val 13005"/>
                <a:gd name="adj2" fmla="val 0"/>
              </a:avLst>
            </a:prstTxWarp>
          </a:bodyPr>
          <a:lstStyle/>
          <a:p>
            <a:pPr algn="ctr" rtl="0"/>
            <a:r>
              <a:rPr lang="en-US" sz="2800" b="1" kern="10" spc="0" dirty="0" smtClean="0">
                <a:ln w="9525">
                  <a:solidFill>
                    <a:srgbClr val="7030A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Frutal.com</a:t>
            </a:r>
            <a:endParaRPr lang="en-US" sz="2800" b="1" kern="10" spc="0" dirty="0">
              <a:ln w="9525">
                <a:solidFill>
                  <a:srgbClr val="7030A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28600" y="3503711"/>
            <a:ext cx="71304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2557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alligraphy" pitchFamily="66" charset="0"/>
                <a:ea typeface="Calibri" pitchFamily="34" charset="0"/>
                <a:cs typeface="Times New Roman" pitchFamily="18" charset="0"/>
              </a:rPr>
              <a:t>	                                      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Lucida Calligraphy" pitchFamily="66" charset="0"/>
                <a:ea typeface="Calibri" pitchFamily="34" charset="0"/>
                <a:cs typeface="Times New Roman" pitchFamily="18" charset="0"/>
              </a:rPr>
              <a:t>Bringing market to the doorstep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4" animBg="1"/>
      <p:bldP spid="2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1524000" y="990600"/>
            <a:ext cx="5715000" cy="5257800"/>
          </a:xfrm>
          <a:prstGeom prst="actionButtonBlank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http://vegfru.com/images/xadvert.png.pagespeed.ic.ib9gxmyFM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05000"/>
            <a:ext cx="2349706" cy="38393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1" y="1981200"/>
            <a:ext cx="220979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Service platform at your doorstep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1295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Register</a:t>
            </a:r>
            <a:endParaRPr lang="en-US" sz="2400" b="1" u="sng" dirty="0"/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4267200" y="1905000"/>
            <a:ext cx="2667000" cy="3810000"/>
          </a:xfrm>
          <a:prstGeom prst="actionButtonBlank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38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3200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533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2133600"/>
            <a:ext cx="1143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0800000" flipV="1">
            <a:off x="5638800" y="2667000"/>
            <a:ext cx="1143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33528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Acreage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5800" y="27432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Time of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harvest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800" y="3200400"/>
            <a:ext cx="1143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19600" y="2133600"/>
            <a:ext cx="990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 </a:t>
            </a: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5800" y="3733800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Contact no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3733800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29200" y="4495800"/>
            <a:ext cx="1371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48600" y="2438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304800" y="990600"/>
            <a:ext cx="5715000" cy="5257800"/>
          </a:xfrm>
          <a:prstGeom prst="actionButtonBlank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http://vegfru.com/images/xadvert.png.pagespeed.ic.ib9gxmyFM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2349706" cy="38393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4572" y="1949548"/>
            <a:ext cx="220979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Service platform at your doorstep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295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Register</a:t>
            </a:r>
            <a:endParaRPr lang="en-US" sz="2400" b="1" u="sng" dirty="0"/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2895600" y="1905000"/>
            <a:ext cx="2667000" cy="3810000"/>
          </a:xfrm>
          <a:prstGeom prst="actionButtonBlank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38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3200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533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91000" y="2057400"/>
            <a:ext cx="1143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0800000" flipV="1">
            <a:off x="4191000" y="2590800"/>
            <a:ext cx="1143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2590800"/>
            <a:ext cx="990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Quantity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048000"/>
            <a:ext cx="1143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1981200"/>
            <a:ext cx="990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 </a:t>
            </a: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0" y="3429000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Contact no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1000" y="3505200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33800" y="4800600"/>
            <a:ext cx="1219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48600" y="2438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29718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38100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99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91000" y="3886200"/>
            <a:ext cx="381000" cy="369332"/>
          </a:xfrm>
          <a:prstGeom prst="rect">
            <a:avLst/>
          </a:prstGeom>
          <a:solidFill>
            <a:srgbClr val="92D050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648200" y="3886200"/>
            <a:ext cx="3810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6629400" y="914400"/>
            <a:ext cx="1981200" cy="3886200"/>
          </a:xfrm>
          <a:prstGeom prst="wedgeRoundRectCallout">
            <a:avLst>
              <a:gd name="adj1" fmla="val -135863"/>
              <a:gd name="adj2" fmla="val 55876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63779" y="1295400"/>
            <a:ext cx="21194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Farmers in the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vicinity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1.Qwwee,50kilo ,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Within 25 km.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2.Abc,10 kilo ,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within 30 km.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3.Cvb,65 kilo,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Within 36 km.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4.Hil,28 kilo,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Within 50 km.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3200" y="5334000"/>
            <a:ext cx="23622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Selects farmer as required. Once selected auto sms to farmers and us that buyer is ready.</a:t>
            </a:r>
            <a:endParaRPr lang="en-US" b="1" u="sng" dirty="0"/>
          </a:p>
        </p:txBody>
      </p:sp>
      <p:sp>
        <p:nvSpPr>
          <p:cNvPr id="35" name="Down Arrow 34"/>
          <p:cNvSpPr/>
          <p:nvPr/>
        </p:nvSpPr>
        <p:spPr>
          <a:xfrm>
            <a:off x="7620000" y="4800600"/>
            <a:ext cx="381000" cy="457200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682</TotalTime>
  <Words>339</Words>
  <Application>Microsoft Office PowerPoint</Application>
  <PresentationFormat>On-screen Show (4:3)</PresentationFormat>
  <Paragraphs>134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Slide 2</vt:lpstr>
      <vt:lpstr>OBJECTIVES:</vt:lpstr>
      <vt:lpstr>Slide 4</vt:lpstr>
      <vt:lpstr>Slide 5</vt:lpstr>
      <vt:lpstr>How The Venture Works???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Rupali</dc:creator>
  <cp:lastModifiedBy>Rupali</cp:lastModifiedBy>
  <cp:revision>92</cp:revision>
  <dcterms:created xsi:type="dcterms:W3CDTF">2016-11-20T12:15:25Z</dcterms:created>
  <dcterms:modified xsi:type="dcterms:W3CDTF">2016-11-21T09:55:47Z</dcterms:modified>
</cp:coreProperties>
</file>