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80" r:id="rId2"/>
    <p:sldId id="282" r:id="rId3"/>
    <p:sldId id="268" r:id="rId4"/>
    <p:sldId id="272" r:id="rId5"/>
    <p:sldId id="273" r:id="rId6"/>
    <p:sldId id="276" r:id="rId7"/>
    <p:sldId id="275" r:id="rId8"/>
    <p:sldId id="283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F726-DB48-4DCB-80C4-275664F42F5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2DC4-8F2C-4AA6-B7CC-0D8E369297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8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F726-DB48-4DCB-80C4-275664F42F5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2DC4-8F2C-4AA6-B7CC-0D8E369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9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F726-DB48-4DCB-80C4-275664F42F5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2DC4-8F2C-4AA6-B7CC-0D8E369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F726-DB48-4DCB-80C4-275664F42F5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2DC4-8F2C-4AA6-B7CC-0D8E369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F726-DB48-4DCB-80C4-275664F42F5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2DC4-8F2C-4AA6-B7CC-0D8E369297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F726-DB48-4DCB-80C4-275664F42F5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2DC4-8F2C-4AA6-B7CC-0D8E369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F726-DB48-4DCB-80C4-275664F42F5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2DC4-8F2C-4AA6-B7CC-0D8E369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3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F726-DB48-4DCB-80C4-275664F42F5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2DC4-8F2C-4AA6-B7CC-0D8E369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5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F726-DB48-4DCB-80C4-275664F42F5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2DC4-8F2C-4AA6-B7CC-0D8E369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6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54F726-DB48-4DCB-80C4-275664F42F5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3A2DC4-8F2C-4AA6-B7CC-0D8E369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F726-DB48-4DCB-80C4-275664F42F5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2DC4-8F2C-4AA6-B7CC-0D8E369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54F726-DB48-4DCB-80C4-275664F42F5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3A2DC4-8F2C-4AA6-B7CC-0D8E369297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68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149" y="0"/>
            <a:ext cx="6600451" cy="2262781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CII </a:t>
            </a:r>
            <a:r>
              <a:rPr lang="en-IN" sz="5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AgHack</a:t>
            </a:r>
            <a:r>
              <a:rPr lang="en-I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2016</a:t>
            </a:r>
            <a:endParaRPr lang="en-IN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514600"/>
            <a:ext cx="6600451" cy="1126283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Dairy Farm Management</a:t>
            </a:r>
          </a:p>
          <a:p>
            <a:r>
              <a:rPr lang="en-IN" b="1" dirty="0" smtClean="0"/>
              <a:t>Income and Expense Tracking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4424" y="4343400"/>
            <a:ext cx="19028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u="sng" dirty="0" smtClean="0"/>
              <a:t>Team </a:t>
            </a:r>
            <a:r>
              <a:rPr lang="en-IN" sz="1600" b="1" i="1" u="sng" dirty="0" smtClean="0"/>
              <a:t>8 - </a:t>
            </a:r>
            <a:r>
              <a:rPr lang="en-IN" sz="1600" b="1" i="1" u="sng" dirty="0" err="1" smtClean="0"/>
              <a:t>Farmocrats</a:t>
            </a:r>
            <a:r>
              <a:rPr lang="en-IN" sz="1600" b="1" i="1" u="sng" dirty="0"/>
              <a:t/>
            </a:r>
            <a:br>
              <a:rPr lang="en-IN" sz="1600" b="1" i="1" u="sng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- </a:t>
            </a:r>
            <a:r>
              <a:rPr lang="en-IN" sz="1600" dirty="0" err="1" smtClean="0"/>
              <a:t>Samikshya</a:t>
            </a:r>
            <a:r>
              <a:rPr lang="en-IN" sz="1600" dirty="0" smtClean="0"/>
              <a:t> </a:t>
            </a:r>
            <a:r>
              <a:rPr lang="en-IN" sz="1600" dirty="0" err="1" smtClean="0"/>
              <a:t>Sarangi</a:t>
            </a:r>
            <a:r>
              <a:rPr lang="en-IN" sz="1600" dirty="0" smtClean="0"/>
              <a:t> </a:t>
            </a:r>
            <a:endParaRPr lang="en-IN" sz="1600" dirty="0" smtClean="0"/>
          </a:p>
          <a:p>
            <a:r>
              <a:rPr lang="en-IN" sz="1600" dirty="0" smtClean="0"/>
              <a:t>- </a:t>
            </a:r>
            <a:r>
              <a:rPr lang="en-IN" sz="1600" dirty="0" err="1" smtClean="0"/>
              <a:t>Yashima</a:t>
            </a:r>
            <a:r>
              <a:rPr lang="en-IN" sz="1600" dirty="0" smtClean="0"/>
              <a:t> Jindal</a:t>
            </a:r>
            <a:endParaRPr lang="en-IN" sz="1600" dirty="0" smtClean="0"/>
          </a:p>
          <a:p>
            <a:r>
              <a:rPr lang="en-IN" sz="1600" dirty="0" smtClean="0"/>
              <a:t>- </a:t>
            </a:r>
            <a:r>
              <a:rPr lang="en-IN" sz="1600" dirty="0" err="1" smtClean="0"/>
              <a:t>Brijesh</a:t>
            </a:r>
            <a:r>
              <a:rPr lang="en-IN" sz="1600" dirty="0" smtClean="0"/>
              <a:t> Patel</a:t>
            </a:r>
            <a:endParaRPr lang="en-IN" sz="1600" dirty="0" smtClean="0"/>
          </a:p>
          <a:p>
            <a:r>
              <a:rPr lang="en-IN" sz="1600" dirty="0" smtClean="0"/>
              <a:t>- </a:t>
            </a:r>
            <a:r>
              <a:rPr lang="en-IN" sz="1600" dirty="0" err="1" smtClean="0"/>
              <a:t>Anuj</a:t>
            </a:r>
            <a:r>
              <a:rPr lang="en-IN" sz="1600" dirty="0" smtClean="0"/>
              <a:t> Sharma</a:t>
            </a:r>
            <a:endParaRPr lang="en-IN" sz="1600" dirty="0" smtClean="0"/>
          </a:p>
          <a:p>
            <a:r>
              <a:rPr lang="en-IN" sz="1600" dirty="0" smtClean="0"/>
              <a:t>- Usha Meena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372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457200"/>
            <a:ext cx="3048001" cy="1080938"/>
          </a:xfrm>
        </p:spPr>
        <p:txBody>
          <a:bodyPr>
            <a:noAutofit/>
          </a:bodyPr>
          <a:lstStyle/>
          <a:p>
            <a:r>
              <a:rPr lang="en-IN" sz="2800" b="1" i="1" dirty="0" err="1">
                <a:solidFill>
                  <a:schemeClr val="tx1"/>
                </a:solidFill>
              </a:rPr>
              <a:t>Sampann</a:t>
            </a:r>
            <a:r>
              <a:rPr lang="en-IN" sz="2800" b="1" i="1" dirty="0">
                <a:solidFill>
                  <a:schemeClr val="tx1"/>
                </a:solidFill>
              </a:rPr>
              <a:t> </a:t>
            </a:r>
            <a:r>
              <a:rPr lang="en-IN" sz="2800" b="1" i="1" dirty="0" err="1">
                <a:solidFill>
                  <a:schemeClr val="tx1"/>
                </a:solidFill>
              </a:rPr>
              <a:t>GouDhan</a:t>
            </a:r>
            <a:r>
              <a:rPr lang="en-IN" sz="2800" b="1" i="1" dirty="0">
                <a:solidFill>
                  <a:schemeClr val="tx1"/>
                </a:solidFill>
              </a:rPr>
              <a:t> </a:t>
            </a:r>
            <a:r>
              <a:rPr lang="en-IN" sz="2800" b="1" dirty="0">
                <a:solidFill>
                  <a:schemeClr val="tx1"/>
                </a:solidFill>
              </a:rPr>
              <a:t>– Value Proposition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1641" y="766876"/>
            <a:ext cx="3833159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Background</a:t>
            </a:r>
            <a:endParaRPr lang="en-I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0241" y="2008287"/>
            <a:ext cx="36807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</a:t>
            </a: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Income &amp; expense </a:t>
            </a: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tracking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Gap between buyers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&amp; </a:t>
            </a: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sellers</a:t>
            </a:r>
          </a:p>
          <a:p>
            <a:pPr lvl="0">
              <a:buFontTx/>
              <a:buChar char="-"/>
              <a:defRPr/>
            </a:pPr>
            <a:endParaRPr lang="en-US" u="sng" kern="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</a:endParaRPr>
          </a:p>
          <a:p>
            <a:pPr lvl="0">
              <a:defRPr/>
            </a:pPr>
            <a:r>
              <a:rPr lang="en-US" b="1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Competitors</a:t>
            </a: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:</a:t>
            </a:r>
            <a:endParaRPr lang="en-US" u="sng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Dairycent</a:t>
            </a:r>
            <a:endParaRPr lang="en-US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Agriculture </a:t>
            </a: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Manager</a:t>
            </a:r>
          </a:p>
          <a:p>
            <a:pPr lvl="0">
              <a:buFontTx/>
              <a:buChar char="-"/>
              <a:defRPr/>
            </a:pP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</a:endParaRPr>
          </a:p>
          <a:p>
            <a:pPr lvl="0">
              <a:defRPr/>
            </a:pPr>
            <a:r>
              <a:rPr lang="en-US" b="1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Untapped Insights</a:t>
            </a: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Analysis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of </a:t>
            </a: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financial reports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Smart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tips about ‘Dos and </a:t>
            </a: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 Don’ts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’ of Dairy </a:t>
            </a: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Farming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Simplified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buying and selling experience</a:t>
            </a:r>
          </a:p>
          <a:p>
            <a:pPr lvl="0">
              <a:defRPr/>
            </a:pPr>
            <a:endParaRPr lang="en-US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</a:endParaRPr>
          </a:p>
          <a:p>
            <a:pPr lvl="0">
              <a:defRPr/>
            </a:pP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</a:endParaRPr>
          </a:p>
          <a:p>
            <a:pPr lvl="0">
              <a:defRPr/>
            </a:pPr>
            <a:endParaRPr lang="en-IN" u="sng" kern="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</a:endParaRP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6041" y="2056686"/>
            <a:ext cx="36807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Ease of Data Feeding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Easy-to-understand Basic and Advanced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r</a:t>
            </a: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eport analysis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Suggestions, tips, do’s and don’ts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Convenient buying and selling platform</a:t>
            </a: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Easy and periodic tracking of financial transactions</a:t>
            </a: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Investment advisor and financial manager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Notifications about recent </a:t>
            </a:r>
            <a:r>
              <a:rPr lang="en-US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agri</a:t>
            </a: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 and dairy developments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</a:endParaRPr>
          </a:p>
          <a:p>
            <a:pPr lvl="0">
              <a:defRPr/>
            </a:pP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</a:endParaRPr>
          </a:p>
          <a:p>
            <a:pPr lvl="0">
              <a:defRPr/>
            </a:pPr>
            <a:endParaRPr lang="en-IN" u="sng" kern="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</a:endParaRP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81000"/>
            <a:ext cx="3048001" cy="1080938"/>
          </a:xfrm>
        </p:spPr>
        <p:txBody>
          <a:bodyPr>
            <a:normAutofit/>
          </a:bodyPr>
          <a:lstStyle/>
          <a:p>
            <a:pPr defTabSz="685800">
              <a:lnSpc>
                <a:spcPct val="90000"/>
              </a:lnSpc>
            </a:pPr>
            <a:r>
              <a:rPr lang="en-IN" sz="2800" b="1" dirty="0">
                <a:solidFill>
                  <a:schemeClr val="tx1"/>
                </a:solidFill>
              </a:rPr>
              <a:t>Business </a:t>
            </a:r>
            <a:r>
              <a:rPr lang="en-IN" sz="2800" b="1" dirty="0" smtClean="0">
                <a:solidFill>
                  <a:schemeClr val="tx1"/>
                </a:solidFill>
              </a:rPr>
              <a:t>model</a:t>
            </a:r>
            <a:r>
              <a:rPr lang="en-IN" sz="2800" b="1" dirty="0">
                <a:solidFill>
                  <a:schemeClr val="tx1"/>
                </a:solidFill>
              </a:rPr>
              <a:t>	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1641" y="766876"/>
            <a:ext cx="3833159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Go-to-market strategy</a:t>
            </a:r>
            <a:endParaRPr lang="en-IN" sz="2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1641" y="2344284"/>
            <a:ext cx="390935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defRPr/>
            </a:pP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L</a:t>
            </a: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ow </a:t>
            </a: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cost smart phone manufacturers and </a:t>
            </a: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Service </a:t>
            </a: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providers</a:t>
            </a:r>
          </a:p>
          <a:p>
            <a:pPr marL="285750" indent="-285750" defTabSz="914400">
              <a:defRPr/>
            </a:pP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E</a:t>
            </a: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xisting </a:t>
            </a: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channels </a:t>
            </a: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(e.g. </a:t>
            </a: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Mother </a:t>
            </a: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Dairy – farmers and Veterinaries)</a:t>
            </a:r>
            <a:endParaRPr lang="en-IN" kern="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</a:endParaRPr>
          </a:p>
          <a:p>
            <a:pPr marL="285750" indent="-285750" defTabSz="914400">
              <a:defRPr/>
            </a:pP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Personal and direct interaction with </a:t>
            </a: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farmers</a:t>
            </a:r>
          </a:p>
          <a:p>
            <a:pPr marL="285750" indent="-285750" defTabSz="914400">
              <a:defRPr/>
            </a:pP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Advertisements – TV, Radio, Newspapers</a:t>
            </a:r>
          </a:p>
          <a:p>
            <a:pPr>
              <a:buFontTx/>
              <a:buChar char="-"/>
            </a:pPr>
            <a:endParaRPr lang="en-IN" b="1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2320" y="2344284"/>
            <a:ext cx="390935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defRPr/>
            </a:pP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Advertisements</a:t>
            </a:r>
          </a:p>
          <a:p>
            <a:pPr marL="285750" indent="-285750" defTabSz="914400">
              <a:defRPr/>
            </a:pP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Partnering with Sponsors (e.g. seed, fertilizer and machine companies, Start-ups)</a:t>
            </a:r>
          </a:p>
          <a:p>
            <a:pPr marL="285750" indent="-285750" defTabSz="914400">
              <a:defRPr/>
            </a:pP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Hotels and </a:t>
            </a:r>
            <a:r>
              <a:rPr lang="en-IN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Dhabas</a:t>
            </a:r>
            <a:endParaRPr lang="en-IN" kern="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</a:endParaRPr>
          </a:p>
          <a:p>
            <a:pPr marL="285750" indent="-285750" defTabSz="914400">
              <a:defRPr/>
            </a:pP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Pharmaceutical companies (</a:t>
            </a:r>
            <a:r>
              <a:rPr lang="en-IN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eg</a:t>
            </a: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. </a:t>
            </a:r>
            <a:r>
              <a:rPr lang="en-IN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Dr.</a:t>
            </a: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 </a:t>
            </a:r>
            <a:r>
              <a:rPr lang="en-IN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Reddys</a:t>
            </a: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, Panacea Herbals, La </a:t>
            </a:r>
            <a:r>
              <a:rPr lang="en-IN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Nutraeuticals</a:t>
            </a:r>
            <a:r>
              <a:rPr lang="en-I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</a:rPr>
              <a:t> buying Colostrum) </a:t>
            </a:r>
          </a:p>
          <a:p>
            <a:pPr>
              <a:buFontTx/>
              <a:buChar char="-"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5303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2" y="167640"/>
            <a:ext cx="4053163" cy="56997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19200"/>
            <a:ext cx="3723553" cy="5152516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4800600" y="167640"/>
            <a:ext cx="1600200" cy="670560"/>
          </a:xfrm>
          <a:prstGeom prst="wedgeRoundRectCallout">
            <a:avLst>
              <a:gd name="adj1" fmla="val -89064"/>
              <a:gd name="adj2" fmla="val 72677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7110472" y="192320"/>
            <a:ext cx="1600200" cy="670560"/>
          </a:xfrm>
          <a:prstGeom prst="wedgeRoundRectCallout">
            <a:avLst>
              <a:gd name="adj1" fmla="val -42156"/>
              <a:gd name="adj2" fmla="val 121524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Farmer Registration</a:t>
            </a:r>
          </a:p>
        </p:txBody>
      </p:sp>
    </p:spTree>
    <p:extLst>
      <p:ext uri="{BB962C8B-B14F-4D97-AF65-F5344CB8AC3E}">
        <p14:creationId xmlns:p14="http://schemas.microsoft.com/office/powerpoint/2010/main" val="1587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91" y="152400"/>
            <a:ext cx="4294909" cy="6234545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304800" y="2667000"/>
            <a:ext cx="1600200" cy="36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Today</a:t>
            </a:r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304800" y="3056340"/>
            <a:ext cx="1600200" cy="36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Last Week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304800" y="3437340"/>
            <a:ext cx="1600200" cy="36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Specific Period</a:t>
            </a:r>
            <a:endParaRPr lang="en-IN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1981200" y="3269673"/>
            <a:ext cx="1143000" cy="2216727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95664" y="3734635"/>
            <a:ext cx="23536" cy="913565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1" y="4632173"/>
            <a:ext cx="1943285" cy="1365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Rounded Rectangle 48"/>
          <p:cNvSpPr/>
          <p:nvPr/>
        </p:nvSpPr>
        <p:spPr>
          <a:xfrm>
            <a:off x="7211291" y="2692021"/>
            <a:ext cx="1600200" cy="36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Category</a:t>
            </a:r>
            <a:endParaRPr lang="en-IN" dirty="0"/>
          </a:p>
        </p:txBody>
      </p:sp>
      <p:sp>
        <p:nvSpPr>
          <p:cNvPr id="50" name="Rounded Rectangle 49"/>
          <p:cNvSpPr/>
          <p:nvPr/>
        </p:nvSpPr>
        <p:spPr>
          <a:xfrm>
            <a:off x="7211291" y="3073021"/>
            <a:ext cx="1600200" cy="36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Compare</a:t>
            </a:r>
            <a:endParaRPr lang="en-IN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096000" y="3031320"/>
            <a:ext cx="1115291" cy="245508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2"/>
          </p:cNvCxnSpPr>
          <p:nvPr/>
        </p:nvCxnSpPr>
        <p:spPr>
          <a:xfrm>
            <a:off x="8011391" y="3437340"/>
            <a:ext cx="21454" cy="869639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37616" y="4258860"/>
            <a:ext cx="15285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Select 2 time periods</a:t>
            </a:r>
            <a:endParaRPr lang="en-IN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592291" y="1391664"/>
            <a:ext cx="1219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Time Period options</a:t>
            </a:r>
            <a:endParaRPr lang="en-IN" sz="1600" b="1" dirty="0"/>
          </a:p>
        </p:txBody>
      </p:sp>
      <p:cxnSp>
        <p:nvCxnSpPr>
          <p:cNvPr id="62" name="Straight Arrow Connector 61"/>
          <p:cNvCxnSpPr>
            <a:stCxn id="49" idx="0"/>
          </p:cNvCxnSpPr>
          <p:nvPr/>
        </p:nvCxnSpPr>
        <p:spPr>
          <a:xfrm flipV="1">
            <a:off x="8011391" y="1993120"/>
            <a:ext cx="0" cy="69890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ular Callout 66"/>
          <p:cNvSpPr/>
          <p:nvPr/>
        </p:nvSpPr>
        <p:spPr>
          <a:xfrm>
            <a:off x="224021" y="304800"/>
            <a:ext cx="1600200" cy="670560"/>
          </a:xfrm>
          <a:prstGeom prst="wedgeRoundRectCallout">
            <a:avLst>
              <a:gd name="adj1" fmla="val 90893"/>
              <a:gd name="adj2" fmla="val 111347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9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" y="158246"/>
            <a:ext cx="3370805" cy="4413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00" y="1382461"/>
            <a:ext cx="2980800" cy="4332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70" y="2133600"/>
            <a:ext cx="2910570" cy="42438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3505200" y="164910"/>
            <a:ext cx="1600200" cy="670560"/>
          </a:xfrm>
          <a:prstGeom prst="wedgeRoundRectCallout">
            <a:avLst>
              <a:gd name="adj1" fmla="val -77978"/>
              <a:gd name="adj2" fmla="val 111347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Basic Report</a:t>
            </a:r>
            <a:endParaRPr lang="en-IN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480173" y="158655"/>
            <a:ext cx="1600200" cy="670560"/>
          </a:xfrm>
          <a:prstGeom prst="wedgeRoundRectCallout">
            <a:avLst>
              <a:gd name="adj1" fmla="val -78831"/>
              <a:gd name="adj2" fmla="val 125594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Comparison Report</a:t>
            </a:r>
            <a:endParaRPr lang="en-IN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491540" y="164910"/>
            <a:ext cx="1600200" cy="670560"/>
          </a:xfrm>
          <a:prstGeom prst="wedgeRoundRectCallout">
            <a:avLst>
              <a:gd name="adj1" fmla="val -86507"/>
              <a:gd name="adj2" fmla="val 247711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Category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3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86"/>
          <a:stretch/>
        </p:blipFill>
        <p:spPr>
          <a:xfrm>
            <a:off x="60342" y="152400"/>
            <a:ext cx="2981715" cy="432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94999" y="3912650"/>
            <a:ext cx="458002" cy="251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rgbClr val="FF0000"/>
                </a:solidFill>
              </a:rPr>
              <a:t>BUY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5598" y="4853499"/>
            <a:ext cx="458002" cy="251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rgbClr val="FF0000"/>
                </a:solidFill>
              </a:rPr>
              <a:t>BUY</a:t>
            </a:r>
            <a:endParaRPr lang="en-IN" sz="12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63" y="1447800"/>
            <a:ext cx="2955937" cy="4290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53969"/>
            <a:ext cx="2849808" cy="4299231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505200" y="228600"/>
            <a:ext cx="1600200" cy="670560"/>
          </a:xfrm>
          <a:prstGeom prst="wedgeRoundRectCallout">
            <a:avLst>
              <a:gd name="adj1" fmla="val -77978"/>
              <a:gd name="adj2" fmla="val 111347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Sell Page</a:t>
            </a:r>
            <a:endParaRPr lang="en-IN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372100" y="215840"/>
            <a:ext cx="1600200" cy="670560"/>
          </a:xfrm>
          <a:prstGeom prst="wedgeRoundRectCallout">
            <a:avLst>
              <a:gd name="adj1" fmla="val -69448"/>
              <a:gd name="adj2" fmla="val 129664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Buy Page</a:t>
            </a:r>
            <a:endParaRPr lang="en-IN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7202208" y="215840"/>
            <a:ext cx="1819800" cy="670560"/>
          </a:xfrm>
          <a:prstGeom prst="wedgeRoundRectCallout">
            <a:avLst>
              <a:gd name="adj1" fmla="val -63949"/>
              <a:gd name="adj2" fmla="val 255851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logging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2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6200"/>
            <a:ext cx="2743200" cy="6191249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719351" y="2846395"/>
            <a:ext cx="1828800" cy="944904"/>
          </a:xfrm>
          <a:prstGeom prst="wedgeRoundRectCallout">
            <a:avLst>
              <a:gd name="adj1" fmla="val 160306"/>
              <a:gd name="adj2" fmla="val 79687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Livestock health tracking and management</a:t>
            </a:r>
            <a:endParaRPr lang="en-IN" b="1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527376" y="3791299"/>
            <a:ext cx="2286000" cy="762000"/>
          </a:xfrm>
          <a:prstGeom prst="wedgeRoundRectCallout">
            <a:avLst>
              <a:gd name="adj1" fmla="val -105140"/>
              <a:gd name="adj2" fmla="val 123172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Enabling online payment gateways</a:t>
            </a:r>
            <a:endParaRPr lang="en-IN" b="1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719351" y="1464692"/>
            <a:ext cx="2286000" cy="880615"/>
          </a:xfrm>
          <a:prstGeom prst="wedgeRoundRectCallout">
            <a:avLst>
              <a:gd name="adj1" fmla="val 124114"/>
              <a:gd name="adj2" fmla="val 96629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Bridging farmers and agricultural universities</a:t>
            </a:r>
            <a:endParaRPr lang="en-IN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6157181" y="1882085"/>
            <a:ext cx="2890482" cy="990600"/>
          </a:xfrm>
          <a:prstGeom prst="wedgeRoundRectCallout">
            <a:avLst>
              <a:gd name="adj1" fmla="val -85391"/>
              <a:gd name="adj2" fmla="val 115052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Notifications and impact-analysis of relevant events, policies and issues</a:t>
            </a:r>
            <a:endParaRPr lang="en-IN" b="1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00970" y="0"/>
            <a:ext cx="3833159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Future Roadmap</a:t>
            </a:r>
            <a:endParaRPr lang="en-IN" sz="3200" b="1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5715000" y="228600"/>
            <a:ext cx="2590800" cy="867837"/>
          </a:xfrm>
          <a:prstGeom prst="wedgeRoundRectCallout">
            <a:avLst>
              <a:gd name="adj1" fmla="val -109401"/>
              <a:gd name="adj2" fmla="val 131570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Individual cattle registration to tackle specific problem</a:t>
            </a:r>
            <a:endParaRPr lang="en-IN" b="1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848436" y="4292387"/>
            <a:ext cx="2504364" cy="982002"/>
          </a:xfrm>
          <a:prstGeom prst="wedgeRoundRectCallout">
            <a:avLst>
              <a:gd name="adj1" fmla="val 116113"/>
              <a:gd name="adj2" fmla="val 84258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Enabling financial management (debit &amp; credit tracking)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411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1641" y="766876"/>
            <a:ext cx="6728759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b="1" dirty="0" smtClean="0"/>
              <a:t>Thank You!!!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9492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1452</TotalTime>
  <Words>253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Retrospect</vt:lpstr>
      <vt:lpstr>CII AgHack 2016</vt:lpstr>
      <vt:lpstr>Sampann GouDhan – Value Proposition</vt:lpstr>
      <vt:lpstr>Business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Usha Meena</cp:lastModifiedBy>
  <cp:revision>201</cp:revision>
  <dcterms:created xsi:type="dcterms:W3CDTF">2016-11-20T09:20:45Z</dcterms:created>
  <dcterms:modified xsi:type="dcterms:W3CDTF">2016-11-21T09:55:56Z</dcterms:modified>
</cp:coreProperties>
</file>