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69491-2E64-40F2-B8D3-CBB1583CD651}" type="datetimeFigureOut">
              <a:rPr lang="en-US"/>
              <a:pPr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681F8-96D1-419D-9A9C-327ECCF61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02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0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07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94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22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29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533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84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92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977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86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87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15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34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681F8-96D1-419D-9A9C-327ECCF6143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043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4020"/>
          </a:xfrm>
        </p:spPr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751" y="2755900"/>
            <a:ext cx="2760966" cy="461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Name</a:t>
            </a:r>
            <a:r>
              <a:rPr lang="en-US" dirty="0"/>
              <a:t>-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51" y="3459206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State</a:t>
            </a:r>
            <a:r>
              <a:rPr lang="en-US" dirty="0"/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900" y="4310106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District</a:t>
            </a:r>
            <a:r>
              <a:rPr lang="en-US" dirty="0"/>
              <a:t>-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0695" y="5837690"/>
            <a:ext cx="3809926" cy="461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Email Id</a:t>
            </a:r>
            <a:r>
              <a:rPr lang="en-US" dirty="0"/>
              <a:t>-    &lt;</a:t>
            </a:r>
            <a:r>
              <a:rPr lang="en-US" sz="2400" dirty="0"/>
              <a:t>not required </a:t>
            </a:r>
            <a:r>
              <a:rPr lang="en-US" dirty="0"/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441" y="5431886"/>
            <a:ext cx="316960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Phone Number</a:t>
            </a:r>
            <a:r>
              <a:rPr lang="en-US" dirty="0"/>
              <a:t>- 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xmlns="" val="3431105900"/>
              </p:ext>
            </p:extLst>
          </p:nvPr>
        </p:nvGraphicFramePr>
        <p:xfrm>
          <a:off x="2612395" y="2825560"/>
          <a:ext cx="56817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791">
                  <a:extLst>
                    <a:ext uri="{9D8B030D-6E8A-4147-A177-3AD203B41FA5}">
                      <a16:colId xmlns:a16="http://schemas.microsoft.com/office/drawing/2014/main" xmlns="" val="3490872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399493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xmlns="" val="2858448434"/>
              </p:ext>
            </p:extLst>
          </p:nvPr>
        </p:nvGraphicFramePr>
        <p:xfrm>
          <a:off x="2609863" y="3490494"/>
          <a:ext cx="2840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896">
                  <a:extLst>
                    <a:ext uri="{9D8B030D-6E8A-4147-A177-3AD203B41FA5}">
                      <a16:colId xmlns:a16="http://schemas.microsoft.com/office/drawing/2014/main" xmlns="" val="3744712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59883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/>
          <p:nvPr>
            <p:extLst>
              <p:ext uri="{D42A27DB-BD31-4B8C-83A1-F6EECF244321}">
                <p14:modId xmlns:p14="http://schemas.microsoft.com/office/powerpoint/2010/main" xmlns="" val="172475581"/>
              </p:ext>
            </p:extLst>
          </p:nvPr>
        </p:nvGraphicFramePr>
        <p:xfrm>
          <a:off x="2692905" y="4384561"/>
          <a:ext cx="2823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476320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954501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/>
          <p:nvPr>
            <p:extLst>
              <p:ext uri="{D42A27DB-BD31-4B8C-83A1-F6EECF244321}">
                <p14:modId xmlns:p14="http://schemas.microsoft.com/office/powerpoint/2010/main" xmlns="" val="598237818"/>
              </p:ext>
            </p:extLst>
          </p:nvPr>
        </p:nvGraphicFramePr>
        <p:xfrm>
          <a:off x="3700051" y="5464411"/>
          <a:ext cx="356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875">
                  <a:extLst>
                    <a:ext uri="{9D8B030D-6E8A-4147-A177-3AD203B41FA5}">
                      <a16:colId xmlns:a16="http://schemas.microsoft.com/office/drawing/2014/main" xmlns="" val="2441869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536577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>
            <p:extLst>
              <p:ext uri="{D42A27DB-BD31-4B8C-83A1-F6EECF244321}">
                <p14:modId xmlns:p14="http://schemas.microsoft.com/office/powerpoint/2010/main" xmlns="" val="2662331679"/>
              </p:ext>
            </p:extLst>
          </p:nvPr>
        </p:nvGraphicFramePr>
        <p:xfrm>
          <a:off x="4778761" y="5910886"/>
          <a:ext cx="32137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763">
                  <a:extLst>
                    <a:ext uri="{9D8B030D-6E8A-4147-A177-3AD203B41FA5}">
                      <a16:colId xmlns:a16="http://schemas.microsoft.com/office/drawing/2014/main" xmlns="" val="2861359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220845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1294" y="4872490"/>
            <a:ext cx="852130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&lt;All districts of selected state will appear </a:t>
            </a:r>
            <a:r>
              <a:rPr lang="en-US" dirty="0"/>
              <a:t>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86294" y="4008890"/>
            <a:ext cx="466050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&lt;Names of all states will appear 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094" y="1037088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endParaRPr lang="en-US" sz="2400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217888711"/>
              </p:ext>
            </p:extLst>
          </p:nvPr>
        </p:nvGraphicFramePr>
        <p:xfrm>
          <a:off x="4499558" y="224904"/>
          <a:ext cx="28231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Irrigation </a:t>
                      </a:r>
                      <a:r>
                        <a:rPr lang="en-US" sz="2400" baseline="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674" y="674530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Date- </a:t>
            </a:r>
          </a:p>
        </p:txBody>
      </p:sp>
      <p:graphicFrame>
        <p:nvGraphicFramePr>
          <p:cNvPr id="15" name="Table 14"/>
          <p:cNvGraphicFramePr/>
          <p:nvPr/>
        </p:nvGraphicFramePr>
        <p:xfrm>
          <a:off x="2130605" y="754637"/>
          <a:ext cx="223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05">
                  <a:extLst>
                    <a:ext uri="{9D8B030D-6E8A-4147-A177-3AD203B41FA5}">
                      <a16:colId xmlns:a16="http://schemas.microsoft.com/office/drawing/2014/main" xmlns="" val="179891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33121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51039" y="703590"/>
            <a:ext cx="6883408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&lt;calendar will appear while filling dates&gt;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70" y="1098510"/>
            <a:ext cx="414678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 smtClean="0"/>
              <a:t>Technique </a:t>
            </a:r>
            <a:r>
              <a:rPr lang="en-US" sz="2400" dirty="0"/>
              <a:t>used- </a:t>
            </a:r>
          </a:p>
        </p:txBody>
      </p:sp>
      <p:graphicFrame>
        <p:nvGraphicFramePr>
          <p:cNvPr id="27" name="Table 26"/>
          <p:cNvGraphicFramePr/>
          <p:nvPr>
            <p:extLst>
              <p:ext uri="{D42A27DB-BD31-4B8C-83A1-F6EECF244321}">
                <p14:modId xmlns:p14="http://schemas.microsoft.com/office/powerpoint/2010/main" xmlns="" val="630218074"/>
              </p:ext>
            </p:extLst>
          </p:nvPr>
        </p:nvGraphicFramePr>
        <p:xfrm>
          <a:off x="3341078" y="1175450"/>
          <a:ext cx="46697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722">
                  <a:extLst>
                    <a:ext uri="{9D8B030D-6E8A-4147-A177-3AD203B41FA5}">
                      <a16:colId xmlns:a16="http://schemas.microsoft.com/office/drawing/2014/main" xmlns="" val="133355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Rain-fed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82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Drip Irrigation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335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Sprinklers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2407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82750" y="3697638"/>
            <a:ext cx="8694729" cy="4603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&lt;If option </a:t>
            </a:r>
            <a:r>
              <a:rPr lang="en-US" sz="2400" dirty="0" smtClean="0"/>
              <a:t>2/ 3/4 </a:t>
            </a:r>
            <a:r>
              <a:rPr lang="en-US" sz="2400" dirty="0"/>
              <a:t>is selected, </a:t>
            </a:r>
            <a:r>
              <a:rPr lang="en-US" sz="2400" dirty="0" smtClean="0"/>
              <a:t>following </a:t>
            </a:r>
            <a:r>
              <a:rPr lang="en-US" sz="2400" dirty="0"/>
              <a:t>tabs will appear&gt;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1705" y="4008171"/>
            <a:ext cx="3738653" cy="461963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Total Cost (except labor)- </a:t>
            </a:r>
          </a:p>
        </p:txBody>
      </p:sp>
      <p:graphicFrame>
        <p:nvGraphicFramePr>
          <p:cNvPr id="34" name="Table 33"/>
          <p:cNvGraphicFramePr/>
          <p:nvPr>
            <p:extLst>
              <p:ext uri="{D42A27DB-BD31-4B8C-83A1-F6EECF244321}">
                <p14:modId xmlns:p14="http://schemas.microsoft.com/office/powerpoint/2010/main" xmlns="" val="934540899"/>
              </p:ext>
            </p:extLst>
          </p:nvPr>
        </p:nvGraphicFramePr>
        <p:xfrm>
          <a:off x="4343588" y="4108148"/>
          <a:ext cx="2130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672">
                  <a:extLst>
                    <a:ext uri="{9D8B030D-6E8A-4147-A177-3AD203B41FA5}">
                      <a16:colId xmlns:a16="http://schemas.microsoft.com/office/drawing/2014/main" xmlns="" val="398004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93605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87193" y="4060886"/>
            <a:ext cx="530162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82262" y="2965920"/>
            <a:ext cx="7398111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&lt;If option </a:t>
            </a:r>
            <a:r>
              <a:rPr lang="en-US" sz="2400" dirty="0" smtClean="0"/>
              <a:t>1/4 </a:t>
            </a:r>
            <a:r>
              <a:rPr lang="en-US" sz="2400" dirty="0"/>
              <a:t>is selected, following tab will appear&gt;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073" y="3272109"/>
            <a:ext cx="3972985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Number of hours-  </a:t>
            </a:r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xmlns="" val="103442140"/>
              </p:ext>
            </p:extLst>
          </p:nvPr>
        </p:nvGraphicFramePr>
        <p:xfrm>
          <a:off x="3415781" y="3407216"/>
          <a:ext cx="1846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2">
                  <a:extLst>
                    <a:ext uri="{9D8B030D-6E8A-4147-A177-3AD203B41FA5}">
                      <a16:colId xmlns:a16="http://schemas.microsoft.com/office/drawing/2014/main" xmlns="" val="360150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07725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/>
          <p:nvPr>
            <p:extLst>
              <p:ext uri="{D42A27DB-BD31-4B8C-83A1-F6EECF244321}">
                <p14:modId xmlns:p14="http://schemas.microsoft.com/office/powerpoint/2010/main" xmlns="" val="103442140"/>
              </p:ext>
            </p:extLst>
          </p:nvPr>
        </p:nvGraphicFramePr>
        <p:xfrm>
          <a:off x="3382653" y="2578968"/>
          <a:ext cx="4634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912">
                  <a:extLst>
                    <a:ext uri="{9D8B030D-6E8A-4147-A177-3AD203B41FA5}">
                      <a16:colId xmlns:a16="http://schemas.microsoft.com/office/drawing/2014/main" xmlns="" val="360150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07725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73071" y="4482007"/>
            <a:ext cx="6314334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Consulted person (&lt;in any process </a:t>
            </a:r>
            <a:r>
              <a:rPr lang="en-US" sz="2400" dirty="0" smtClean="0"/>
              <a:t>of </a:t>
            </a:r>
            <a:r>
              <a:rPr lang="en-US" sz="2400" dirty="0"/>
              <a:t>slide&gt;)- </a:t>
            </a:r>
          </a:p>
        </p:txBody>
      </p:sp>
      <p:graphicFrame>
        <p:nvGraphicFramePr>
          <p:cNvPr id="25" name="Table 24"/>
          <p:cNvGraphicFramePr/>
          <p:nvPr>
            <p:extLst/>
          </p:nvPr>
        </p:nvGraphicFramePr>
        <p:xfrm>
          <a:off x="6825093" y="4511548"/>
          <a:ext cx="45809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45">
                  <a:extLst>
                    <a:ext uri="{9D8B030D-6E8A-4147-A177-3AD203B41FA5}">
                      <a16:colId xmlns:a16="http://schemas.microsoft.com/office/drawing/2014/main" xmlns="" val="380444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2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Shopkeeper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6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Other Farmer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21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Agriculture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530511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/>
          <p:nvPr>
            <p:extLst>
              <p:ext uri="{D42A27DB-BD31-4B8C-83A1-F6EECF244321}">
                <p14:modId xmlns:p14="http://schemas.microsoft.com/office/powerpoint/2010/main" xmlns="" val="3875122299"/>
              </p:ext>
            </p:extLst>
          </p:nvPr>
        </p:nvGraphicFramePr>
        <p:xfrm>
          <a:off x="4769186" y="6329778"/>
          <a:ext cx="15447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37">
                  <a:extLst>
                    <a:ext uri="{9D8B030D-6E8A-4147-A177-3AD203B41FA5}">
                      <a16:colId xmlns:a16="http://schemas.microsoft.com/office/drawing/2014/main" xmlns="" val="174871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 Submit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0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165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094" y="1037088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endParaRPr lang="en-US" sz="2400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428005668"/>
              </p:ext>
            </p:extLst>
          </p:nvPr>
        </p:nvGraphicFramePr>
        <p:xfrm>
          <a:off x="4499558" y="-3696"/>
          <a:ext cx="28231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Labor </a:t>
                      </a:r>
                      <a:r>
                        <a:rPr lang="en-US" sz="2400" baseline="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674" y="387950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Date- </a:t>
            </a:r>
          </a:p>
        </p:txBody>
      </p:sp>
      <p:graphicFrame>
        <p:nvGraphicFramePr>
          <p:cNvPr id="15" name="Table 14"/>
          <p:cNvGraphicFramePr/>
          <p:nvPr/>
        </p:nvGraphicFramePr>
        <p:xfrm>
          <a:off x="2029005" y="455909"/>
          <a:ext cx="223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05">
                  <a:extLst>
                    <a:ext uri="{9D8B030D-6E8A-4147-A177-3AD203B41FA5}">
                      <a16:colId xmlns:a16="http://schemas.microsoft.com/office/drawing/2014/main" xmlns="" val="179891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33121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51039" y="430262"/>
            <a:ext cx="6883408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&lt;calendar will appear while filling dates&gt;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675" y="795338"/>
            <a:ext cx="389804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Number of persons-</a:t>
            </a:r>
            <a:r>
              <a:rPr lang="en-US" dirty="0"/>
              <a:t> 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xmlns="" val="3824822906"/>
              </p:ext>
            </p:extLst>
          </p:nvPr>
        </p:nvGraphicFramePr>
        <p:xfrm>
          <a:off x="3623588" y="899123"/>
          <a:ext cx="27166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07">
                  <a:extLst>
                    <a:ext uri="{9D8B030D-6E8A-4147-A177-3AD203B41FA5}">
                      <a16:colId xmlns:a16="http://schemas.microsoft.com/office/drawing/2014/main" xmlns="" val="163452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892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190378" y="1184519"/>
            <a:ext cx="842858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&lt;Write the persons only who have been given money&gt;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324389" y="1395727"/>
            <a:ext cx="3898044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Purpose</a:t>
            </a:r>
            <a:r>
              <a:rPr lang="en-US" sz="2800" dirty="0"/>
              <a:t>-</a:t>
            </a:r>
            <a:r>
              <a:rPr lang="en-US" sz="2000" dirty="0"/>
              <a:t> 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xmlns="" val="2773738876"/>
              </p:ext>
            </p:extLst>
          </p:nvPr>
        </p:nvGraphicFramePr>
        <p:xfrm>
          <a:off x="2304038" y="1546099"/>
          <a:ext cx="628548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482">
                  <a:extLst>
                    <a:ext uri="{9D8B030D-6E8A-4147-A177-3AD203B41FA5}">
                      <a16:colId xmlns:a16="http://schemas.microsoft.com/office/drawing/2014/main" xmlns="" val="945214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Land preparation for Cultivation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645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Weeding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698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48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Pesticide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002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Irrigation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807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Harvesting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156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Sowing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221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7121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89624" y="5125558"/>
            <a:ext cx="7398111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&lt;If last option is selected, following tab will appear&gt;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824" y="5324311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Mention Purpose-</a:t>
            </a:r>
          </a:p>
        </p:txBody>
      </p:sp>
      <p:graphicFrame>
        <p:nvGraphicFramePr>
          <p:cNvPr id="17" name="Table 16"/>
          <p:cNvGraphicFramePr/>
          <p:nvPr>
            <p:extLst>
              <p:ext uri="{D42A27DB-BD31-4B8C-83A1-F6EECF244321}">
                <p14:modId xmlns:p14="http://schemas.microsoft.com/office/powerpoint/2010/main" xmlns="" val="678966861"/>
              </p:ext>
            </p:extLst>
          </p:nvPr>
        </p:nvGraphicFramePr>
        <p:xfrm>
          <a:off x="3426178" y="5514619"/>
          <a:ext cx="37310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036">
                  <a:extLst>
                    <a:ext uri="{9D8B030D-6E8A-4147-A177-3AD203B41FA5}">
                      <a16:colId xmlns:a16="http://schemas.microsoft.com/office/drawing/2014/main" xmlns="" val="4221937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7758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9939" y="5792417"/>
            <a:ext cx="3400573" cy="461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Total money spent-</a:t>
            </a:r>
          </a:p>
        </p:txBody>
      </p:sp>
      <p:graphicFrame>
        <p:nvGraphicFramePr>
          <p:cNvPr id="20" name="Table 19"/>
          <p:cNvGraphicFramePr/>
          <p:nvPr>
            <p:extLst>
              <p:ext uri="{D42A27DB-BD31-4B8C-83A1-F6EECF244321}">
                <p14:modId xmlns:p14="http://schemas.microsoft.com/office/powerpoint/2010/main" xmlns="" val="492675048"/>
              </p:ext>
            </p:extLst>
          </p:nvPr>
        </p:nvGraphicFramePr>
        <p:xfrm>
          <a:off x="3555679" y="5900159"/>
          <a:ext cx="26633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340">
                  <a:extLst>
                    <a:ext uri="{9D8B030D-6E8A-4147-A177-3AD203B41FA5}">
                      <a16:colId xmlns:a16="http://schemas.microsoft.com/office/drawing/2014/main" xmlns="" val="93467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157681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51044" y="5841540"/>
            <a:ext cx="530162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graphicFrame>
        <p:nvGraphicFramePr>
          <p:cNvPr id="22" name="Table 21"/>
          <p:cNvGraphicFramePr/>
          <p:nvPr>
            <p:extLst>
              <p:ext uri="{D42A27DB-BD31-4B8C-83A1-F6EECF244321}">
                <p14:modId xmlns:p14="http://schemas.microsoft.com/office/powerpoint/2010/main" xmlns="" val="2438254334"/>
              </p:ext>
            </p:extLst>
          </p:nvPr>
        </p:nvGraphicFramePr>
        <p:xfrm>
          <a:off x="5244563" y="6311948"/>
          <a:ext cx="17766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84">
                  <a:extLst>
                    <a:ext uri="{9D8B030D-6E8A-4147-A177-3AD203B41FA5}">
                      <a16:colId xmlns:a16="http://schemas.microsoft.com/office/drawing/2014/main" xmlns="" val="4221937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  Submit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7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1885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9194" y="46558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Ending Date- 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2887297785"/>
              </p:ext>
            </p:extLst>
          </p:nvPr>
        </p:nvGraphicFramePr>
        <p:xfrm>
          <a:off x="4410658" y="-16396"/>
          <a:ext cx="28231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Harvesting </a:t>
                      </a:r>
                      <a:r>
                        <a:rPr lang="en-US" sz="2400" baseline="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706" y="4410834"/>
            <a:ext cx="11189793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  &lt;mention </a:t>
            </a:r>
            <a:r>
              <a:rPr lang="en-US" sz="2400" dirty="0" smtClean="0"/>
              <a:t>the costs (except labor) such </a:t>
            </a:r>
            <a:r>
              <a:rPr lang="en-US" sz="2400" dirty="0"/>
              <a:t>as- </a:t>
            </a:r>
            <a:r>
              <a:rPr lang="en-US" sz="2400" dirty="0" smtClean="0"/>
              <a:t>diesel, rental charges </a:t>
            </a:r>
            <a:r>
              <a:rPr lang="en-US" sz="2400" dirty="0"/>
              <a:t>etc in the process 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66990" y="371555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Date-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1852" y="40208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Starting Date- </a:t>
            </a:r>
          </a:p>
        </p:txBody>
      </p:sp>
      <p:graphicFrame>
        <p:nvGraphicFramePr>
          <p:cNvPr id="15" name="Table 14"/>
          <p:cNvGraphicFramePr/>
          <p:nvPr>
            <p:extLst/>
          </p:nvPr>
        </p:nvGraphicFramePr>
        <p:xfrm>
          <a:off x="4657839" y="504011"/>
          <a:ext cx="223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05">
                  <a:extLst>
                    <a:ext uri="{9D8B030D-6E8A-4147-A177-3AD203B41FA5}">
                      <a16:colId xmlns:a16="http://schemas.microsoft.com/office/drawing/2014/main" xmlns="" val="179891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33121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>
            <p:extLst/>
          </p:nvPr>
        </p:nvGraphicFramePr>
        <p:xfrm>
          <a:off x="8946602" y="532725"/>
          <a:ext cx="195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16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45025" y="857031"/>
            <a:ext cx="688340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&lt;calendar will appear while filling both dates&gt;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67154" y="1191911"/>
            <a:ext cx="414678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Equipment used-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00752" y="1944516"/>
            <a:ext cx="739811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&lt;If option 2 is selected, following tab will appear&gt;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137" y="2226791"/>
            <a:ext cx="379144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Name of equipment- </a:t>
            </a:r>
          </a:p>
        </p:txBody>
      </p:sp>
      <p:graphicFrame>
        <p:nvGraphicFramePr>
          <p:cNvPr id="30" name="Table 29"/>
          <p:cNvGraphicFramePr/>
          <p:nvPr>
            <p:extLst>
              <p:ext uri="{D42A27DB-BD31-4B8C-83A1-F6EECF244321}">
                <p14:modId xmlns:p14="http://schemas.microsoft.com/office/powerpoint/2010/main" xmlns="" val="3232911518"/>
              </p:ext>
            </p:extLst>
          </p:nvPr>
        </p:nvGraphicFramePr>
        <p:xfrm>
          <a:off x="3676691" y="2355675"/>
          <a:ext cx="27876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29">
                  <a:extLst>
                    <a:ext uri="{9D8B030D-6E8A-4147-A177-3AD203B41FA5}">
                      <a16:colId xmlns:a16="http://schemas.microsoft.com/office/drawing/2014/main" xmlns="" val="311438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70562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756" y="2656855"/>
            <a:ext cx="1214224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&lt;If option </a:t>
            </a:r>
            <a:r>
              <a:rPr lang="en-US" sz="2400" dirty="0" smtClean="0"/>
              <a:t>2 </a:t>
            </a:r>
            <a:r>
              <a:rPr lang="en-US" sz="2400" dirty="0"/>
              <a:t>is selected, one more tab will appear apart from name of equipment&gt;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485561" y="2951830"/>
            <a:ext cx="4288915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 smtClean="0"/>
              <a:t>Equipment- 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-281056" y="3920817"/>
            <a:ext cx="4288915" cy="46196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 smtClean="0"/>
              <a:t>Operation Cost- 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340500" y="4010821"/>
            <a:ext cx="450115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graphicFrame>
        <p:nvGraphicFramePr>
          <p:cNvPr id="38" name="Table 37"/>
          <p:cNvGraphicFramePr/>
          <p:nvPr>
            <p:extLst>
              <p:ext uri="{D42A27DB-BD31-4B8C-83A1-F6EECF244321}">
                <p14:modId xmlns:p14="http://schemas.microsoft.com/office/powerpoint/2010/main" xmlns="" val="3912819999"/>
              </p:ext>
            </p:extLst>
          </p:nvPr>
        </p:nvGraphicFramePr>
        <p:xfrm>
          <a:off x="3007396" y="4072789"/>
          <a:ext cx="2130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672">
                  <a:extLst>
                    <a:ext uri="{9D8B030D-6E8A-4147-A177-3AD203B41FA5}">
                      <a16:colId xmlns:a16="http://schemas.microsoft.com/office/drawing/2014/main" xmlns="" val="398004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93605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/>
          <p:nvPr>
            <p:extLst>
              <p:ext uri="{D42A27DB-BD31-4B8C-83A1-F6EECF244321}">
                <p14:modId xmlns:p14="http://schemas.microsoft.com/office/powerpoint/2010/main" xmlns="" val="3232911518"/>
              </p:ext>
            </p:extLst>
          </p:nvPr>
        </p:nvGraphicFramePr>
        <p:xfrm>
          <a:off x="3232191" y="1288875"/>
          <a:ext cx="27876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29">
                  <a:extLst>
                    <a:ext uri="{9D8B030D-6E8A-4147-A177-3AD203B41FA5}">
                      <a16:colId xmlns:a16="http://schemas.microsoft.com/office/drawing/2014/main" xmlns="" val="311438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 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70562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/>
          <p:nvPr>
            <p:extLst>
              <p:ext uri="{D42A27DB-BD31-4B8C-83A1-F6EECF244321}">
                <p14:modId xmlns:p14="http://schemas.microsoft.com/office/powerpoint/2010/main" xmlns="" val="3232911518"/>
              </p:ext>
            </p:extLst>
          </p:nvPr>
        </p:nvGraphicFramePr>
        <p:xfrm>
          <a:off x="3219491" y="1631775"/>
          <a:ext cx="27876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29">
                  <a:extLst>
                    <a:ext uri="{9D8B030D-6E8A-4147-A177-3AD203B41FA5}">
                      <a16:colId xmlns:a16="http://schemas.microsoft.com/office/drawing/2014/main" xmlns="" val="311438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Operated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70562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/>
          <p:nvPr>
            <p:extLst>
              <p:ext uri="{D42A27DB-BD31-4B8C-83A1-F6EECF244321}">
                <p14:modId xmlns:p14="http://schemas.microsoft.com/office/powerpoint/2010/main" xmlns="" val="181819156"/>
              </p:ext>
            </p:extLst>
          </p:nvPr>
        </p:nvGraphicFramePr>
        <p:xfrm>
          <a:off x="2532638" y="3091785"/>
          <a:ext cx="39772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254">
                  <a:extLst>
                    <a:ext uri="{9D8B030D-6E8A-4147-A177-3AD203B41FA5}">
                      <a16:colId xmlns:a16="http://schemas.microsoft.com/office/drawing/2014/main" xmlns="" val="381414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Rented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7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Owned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434768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30171" y="4672507"/>
            <a:ext cx="6314334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 smtClean="0"/>
              <a:t>Consulted </a:t>
            </a:r>
            <a:r>
              <a:rPr lang="en-US" sz="2400" dirty="0"/>
              <a:t>person (&lt;in any process </a:t>
            </a:r>
            <a:r>
              <a:rPr lang="en-US" sz="2400" dirty="0" smtClean="0"/>
              <a:t>of </a:t>
            </a:r>
            <a:r>
              <a:rPr lang="en-US" sz="2400" dirty="0"/>
              <a:t>slide&gt;)- </a:t>
            </a:r>
          </a:p>
        </p:txBody>
      </p:sp>
      <p:graphicFrame>
        <p:nvGraphicFramePr>
          <p:cNvPr id="31" name="Table 30"/>
          <p:cNvGraphicFramePr/>
          <p:nvPr>
            <p:extLst/>
          </p:nvPr>
        </p:nvGraphicFramePr>
        <p:xfrm>
          <a:off x="6418693" y="4829048"/>
          <a:ext cx="45809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45">
                  <a:extLst>
                    <a:ext uri="{9D8B030D-6E8A-4147-A177-3AD203B41FA5}">
                      <a16:colId xmlns:a16="http://schemas.microsoft.com/office/drawing/2014/main" xmlns="" val="380444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2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Shopkeeper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6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Other Farmer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21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Agriculture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5305115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/>
          <p:nvPr>
            <p:extLst/>
          </p:nvPr>
        </p:nvGraphicFramePr>
        <p:xfrm>
          <a:off x="4642186" y="6362700"/>
          <a:ext cx="15447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37">
                  <a:extLst>
                    <a:ext uri="{9D8B030D-6E8A-4147-A177-3AD203B41FA5}">
                      <a16:colId xmlns:a16="http://schemas.microsoft.com/office/drawing/2014/main" xmlns="" val="174871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 Submit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0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157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xmlns="" val="4084122807"/>
              </p:ext>
            </p:extLst>
          </p:nvPr>
        </p:nvGraphicFramePr>
        <p:xfrm>
          <a:off x="3216319" y="294624"/>
          <a:ext cx="58415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592">
                  <a:extLst>
                    <a:ext uri="{9D8B030D-6E8A-4147-A177-3AD203B41FA5}">
                      <a16:colId xmlns:a16="http://schemas.microsoft.com/office/drawing/2014/main" xmlns="" val="49900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 Equipment Maintenance/Repair </a:t>
                      </a:r>
                      <a:r>
                        <a:rPr lang="en-US" sz="2400" baseline="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885914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444171" y="768127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Date</a:t>
            </a:r>
            <a:r>
              <a:rPr lang="en-US" dirty="0"/>
              <a:t>-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xmlns="" val="1085937715"/>
              </p:ext>
            </p:extLst>
          </p:nvPr>
        </p:nvGraphicFramePr>
        <p:xfrm>
          <a:off x="2669575" y="846744"/>
          <a:ext cx="20596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649">
                  <a:extLst>
                    <a:ext uri="{9D8B030D-6E8A-4147-A177-3AD203B41FA5}">
                      <a16:colId xmlns:a16="http://schemas.microsoft.com/office/drawing/2014/main" xmlns="" val="93985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06015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7285" y="768127"/>
            <a:ext cx="6883408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&lt;calendar will appear while filling date&gt;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7678" y="1228203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Equipment-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xmlns="" val="959423195"/>
              </p:ext>
            </p:extLst>
          </p:nvPr>
        </p:nvGraphicFramePr>
        <p:xfrm>
          <a:off x="2651807" y="1344216"/>
          <a:ext cx="43146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4610">
                  <a:extLst>
                    <a:ext uri="{9D8B030D-6E8A-4147-A177-3AD203B41FA5}">
                      <a16:colId xmlns:a16="http://schemas.microsoft.com/office/drawing/2014/main" xmlns="" val="2819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Ploughing Equipment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546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Sprayers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826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Tractors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9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Mechanical Weeders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16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25403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19153" y="3547372"/>
            <a:ext cx="1171475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 smtClean="0"/>
              <a:t>&lt;if </a:t>
            </a:r>
            <a:r>
              <a:rPr lang="en-US" sz="2400" dirty="0"/>
              <a:t>last option is selected, following tab will appear&gt;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261" y="3969347"/>
            <a:ext cx="5657916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Mention name/purpose of Equipment-</a:t>
            </a:r>
          </a:p>
        </p:txBody>
      </p:sp>
      <p:graphicFrame>
        <p:nvGraphicFramePr>
          <p:cNvPr id="11" name="Table 10"/>
          <p:cNvGraphicFramePr/>
          <p:nvPr>
            <p:extLst>
              <p:ext uri="{D42A27DB-BD31-4B8C-83A1-F6EECF244321}">
                <p14:modId xmlns:p14="http://schemas.microsoft.com/office/powerpoint/2010/main" xmlns="" val="417039948"/>
              </p:ext>
            </p:extLst>
          </p:nvPr>
        </p:nvGraphicFramePr>
        <p:xfrm>
          <a:off x="5636636" y="4044774"/>
          <a:ext cx="3639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898">
                  <a:extLst>
                    <a:ext uri="{9D8B030D-6E8A-4147-A177-3AD203B41FA5}">
                      <a16:colId xmlns:a16="http://schemas.microsoft.com/office/drawing/2014/main" xmlns="" val="1643294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746699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384" y="4480781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Cost incurred-</a:t>
            </a:r>
          </a:p>
        </p:txBody>
      </p:sp>
      <p:graphicFrame>
        <p:nvGraphicFramePr>
          <p:cNvPr id="13" name="Table 12"/>
          <p:cNvGraphicFramePr/>
          <p:nvPr>
            <p:extLst>
              <p:ext uri="{D42A27DB-BD31-4B8C-83A1-F6EECF244321}">
                <p14:modId xmlns:p14="http://schemas.microsoft.com/office/powerpoint/2010/main" xmlns="" val="3775615050"/>
              </p:ext>
            </p:extLst>
          </p:nvPr>
        </p:nvGraphicFramePr>
        <p:xfrm>
          <a:off x="2509673" y="4577780"/>
          <a:ext cx="20951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161">
                  <a:extLst>
                    <a:ext uri="{9D8B030D-6E8A-4147-A177-3AD203B41FA5}">
                      <a16:colId xmlns:a16="http://schemas.microsoft.com/office/drawing/2014/main" xmlns="" val="2387355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772904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76490" y="4480781"/>
            <a:ext cx="450115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256" y="4989513"/>
            <a:ext cx="361377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Reason of Cost incurred-</a:t>
            </a:r>
          </a:p>
        </p:txBody>
      </p:sp>
      <p:graphicFrame>
        <p:nvGraphicFramePr>
          <p:cNvPr id="16" name="Table 15"/>
          <p:cNvGraphicFramePr/>
          <p:nvPr>
            <p:extLst>
              <p:ext uri="{D42A27DB-BD31-4B8C-83A1-F6EECF244321}">
                <p14:modId xmlns:p14="http://schemas.microsoft.com/office/powerpoint/2010/main" xmlns="" val="903271032"/>
              </p:ext>
            </p:extLst>
          </p:nvPr>
        </p:nvGraphicFramePr>
        <p:xfrm>
          <a:off x="3717818" y="5057485"/>
          <a:ext cx="319086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861">
                  <a:extLst>
                    <a:ext uri="{9D8B030D-6E8A-4147-A177-3AD203B41FA5}">
                      <a16:colId xmlns:a16="http://schemas.microsoft.com/office/drawing/2014/main" xmlns="" val="3611291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Maintenance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565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849939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/>
          <p:nvPr>
            <p:extLst>
              <p:ext uri="{D42A27DB-BD31-4B8C-83A1-F6EECF244321}">
                <p14:modId xmlns:p14="http://schemas.microsoft.com/office/powerpoint/2010/main" xmlns="" val="3271304295"/>
              </p:ext>
            </p:extLst>
          </p:nvPr>
        </p:nvGraphicFramePr>
        <p:xfrm>
          <a:off x="3859953" y="6354464"/>
          <a:ext cx="216618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83">
                  <a:extLst>
                    <a:ext uri="{9D8B030D-6E8A-4147-A177-3AD203B41FA5}">
                      <a16:colId xmlns:a16="http://schemas.microsoft.com/office/drawing/2014/main" xmlns="" val="204463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sz="2400" dirty="0"/>
                        <a:t>Submit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620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345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xmlns="" val="3514504651"/>
              </p:ext>
            </p:extLst>
          </p:nvPr>
        </p:nvGraphicFramePr>
        <p:xfrm>
          <a:off x="4460482" y="12530"/>
          <a:ext cx="27521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18">
                  <a:extLst>
                    <a:ext uri="{9D8B030D-6E8A-4147-A177-3AD203B41FA5}">
                      <a16:colId xmlns:a16="http://schemas.microsoft.com/office/drawing/2014/main" xmlns="" val="452594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   Storage </a:t>
                      </a:r>
                      <a:r>
                        <a:rPr lang="en-US" sz="2400" dirty="0" smtClean="0"/>
                        <a:t>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92050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87360" y="555444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Starting Date- </a:t>
            </a:r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xmlns="" val="254216587"/>
              </p:ext>
            </p:extLst>
          </p:nvPr>
        </p:nvGraphicFramePr>
        <p:xfrm>
          <a:off x="4937424" y="594264"/>
          <a:ext cx="223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05">
                  <a:extLst>
                    <a:ext uri="{9D8B030D-6E8A-4147-A177-3AD203B41FA5}">
                      <a16:colId xmlns:a16="http://schemas.microsoft.com/office/drawing/2014/main" xmlns="" val="179891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3312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8162" y="562154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Ending Date- 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xmlns="" val="1026500115"/>
              </p:ext>
            </p:extLst>
          </p:nvPr>
        </p:nvGraphicFramePr>
        <p:xfrm>
          <a:off x="9377153" y="608641"/>
          <a:ext cx="195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16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25312" y="944353"/>
            <a:ext cx="688340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&lt;calendar will appear while filling both dates&gt;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17666" y="562154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Date-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250" y="1286023"/>
            <a:ext cx="3667075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Transportation Charges- </a:t>
            </a:r>
          </a:p>
        </p:txBody>
      </p:sp>
      <p:graphicFrame>
        <p:nvGraphicFramePr>
          <p:cNvPr id="13" name="Table 12"/>
          <p:cNvGraphicFramePr/>
          <p:nvPr>
            <p:extLst>
              <p:ext uri="{D42A27DB-BD31-4B8C-83A1-F6EECF244321}">
                <p14:modId xmlns:p14="http://schemas.microsoft.com/office/powerpoint/2010/main" xmlns="" val="314792223"/>
              </p:ext>
            </p:extLst>
          </p:nvPr>
        </p:nvGraphicFramePr>
        <p:xfrm>
          <a:off x="3996390" y="1413469"/>
          <a:ext cx="1936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585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85700" y="1381068"/>
            <a:ext cx="450115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581" y="2314656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Storage Type- </a:t>
            </a:r>
          </a:p>
        </p:txBody>
      </p:sp>
      <p:graphicFrame>
        <p:nvGraphicFramePr>
          <p:cNvPr id="17" name="Table 16"/>
          <p:cNvGraphicFramePr/>
          <p:nvPr>
            <p:extLst>
              <p:ext uri="{D42A27DB-BD31-4B8C-83A1-F6EECF244321}">
                <p14:modId xmlns:p14="http://schemas.microsoft.com/office/powerpoint/2010/main" xmlns="" val="2522860370"/>
              </p:ext>
            </p:extLst>
          </p:nvPr>
        </p:nvGraphicFramePr>
        <p:xfrm>
          <a:off x="2707279" y="2391604"/>
          <a:ext cx="22016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694">
                  <a:extLst>
                    <a:ext uri="{9D8B030D-6E8A-4147-A177-3AD203B41FA5}">
                      <a16:colId xmlns:a16="http://schemas.microsoft.com/office/drawing/2014/main" xmlns="" val="54864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Owned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444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Government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112798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5684" y="1817421"/>
            <a:ext cx="3013016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Total stored </a:t>
            </a:r>
            <a:r>
              <a:rPr lang="en-US" sz="2400" dirty="0" smtClean="0"/>
              <a:t>amount- </a:t>
            </a:r>
            <a:endParaRPr lang="en-US" sz="2400" dirty="0"/>
          </a:p>
        </p:txBody>
      </p:sp>
      <p:graphicFrame>
        <p:nvGraphicFramePr>
          <p:cNvPr id="21" name="Table 20"/>
          <p:cNvGraphicFramePr/>
          <p:nvPr>
            <p:extLst>
              <p:ext uri="{D42A27DB-BD31-4B8C-83A1-F6EECF244321}">
                <p14:modId xmlns:p14="http://schemas.microsoft.com/office/powerpoint/2010/main" xmlns="" val="3617613557"/>
              </p:ext>
            </p:extLst>
          </p:nvPr>
        </p:nvGraphicFramePr>
        <p:xfrm>
          <a:off x="3508865" y="1863761"/>
          <a:ext cx="193658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585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 </a:t>
                      </a:r>
                      <a:r>
                        <a:rPr lang="en-US" sz="2400" dirty="0" smtClean="0"/>
                        <a:t>Quintal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493000" y="4672013"/>
            <a:ext cx="4064000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&lt;If option </a:t>
            </a:r>
            <a:r>
              <a:rPr lang="en-US" sz="2400" dirty="0" smtClean="0"/>
              <a:t>2 </a:t>
            </a:r>
            <a:r>
              <a:rPr lang="en-US" sz="2400" dirty="0"/>
              <a:t>is selected, </a:t>
            </a:r>
            <a:endParaRPr lang="en-US" sz="2400" dirty="0" smtClean="0"/>
          </a:p>
          <a:p>
            <a:pPr algn="ctr"/>
            <a:r>
              <a:rPr lang="en-US" sz="2400" dirty="0" smtClean="0"/>
              <a:t>following </a:t>
            </a:r>
            <a:r>
              <a:rPr lang="en-US" sz="2400" dirty="0"/>
              <a:t>tab will appear&gt;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2087" y="3774866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Rent per day- </a:t>
            </a:r>
          </a:p>
        </p:txBody>
      </p:sp>
      <p:graphicFrame>
        <p:nvGraphicFramePr>
          <p:cNvPr id="24" name="Table 23"/>
          <p:cNvGraphicFramePr/>
          <p:nvPr>
            <p:extLst>
              <p:ext uri="{D42A27DB-BD31-4B8C-83A1-F6EECF244321}">
                <p14:modId xmlns:p14="http://schemas.microsoft.com/office/powerpoint/2010/main" xmlns="" val="125660840"/>
              </p:ext>
            </p:extLst>
          </p:nvPr>
        </p:nvGraphicFramePr>
        <p:xfrm>
          <a:off x="2732378" y="3852199"/>
          <a:ext cx="195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16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606744" y="3785888"/>
            <a:ext cx="450115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xmlns="" val="1501336409"/>
              </p:ext>
            </p:extLst>
          </p:nvPr>
        </p:nvGraphicFramePr>
        <p:xfrm>
          <a:off x="5802093" y="6400800"/>
          <a:ext cx="195311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16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  <a:r>
                        <a:rPr lang="en-US" sz="2400" dirty="0"/>
                        <a:t>Submit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6200" y="4549923"/>
            <a:ext cx="3667075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   Curative Measures-</a:t>
            </a:r>
            <a:endParaRPr lang="en-US" sz="2400" dirty="0"/>
          </a:p>
        </p:txBody>
      </p:sp>
      <p:graphicFrame>
        <p:nvGraphicFramePr>
          <p:cNvPr id="31" name="Table 30"/>
          <p:cNvGraphicFramePr/>
          <p:nvPr>
            <p:extLst>
              <p:ext uri="{D42A27DB-BD31-4B8C-83A1-F6EECF244321}">
                <p14:modId xmlns:p14="http://schemas.microsoft.com/office/powerpoint/2010/main" xmlns="" val="181819156"/>
              </p:ext>
            </p:extLst>
          </p:nvPr>
        </p:nvGraphicFramePr>
        <p:xfrm>
          <a:off x="3320038" y="4679285"/>
          <a:ext cx="39772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254">
                  <a:extLst>
                    <a:ext uri="{9D8B030D-6E8A-4147-A177-3AD203B41FA5}">
                      <a16:colId xmlns:a16="http://schemas.microsoft.com/office/drawing/2014/main" xmlns="" val="381414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Neem</a:t>
                      </a:r>
                      <a:r>
                        <a:rPr lang="en-US" sz="2400" baseline="0" dirty="0" smtClean="0"/>
                        <a:t> Leaves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7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Tablets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434768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866900" y="4176713"/>
            <a:ext cx="8559800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&lt;If option </a:t>
            </a:r>
            <a:r>
              <a:rPr lang="en-US" sz="2400" dirty="0" smtClean="0"/>
              <a:t>1 </a:t>
            </a:r>
            <a:r>
              <a:rPr lang="en-US" sz="2400" dirty="0"/>
              <a:t>is </a:t>
            </a:r>
            <a:r>
              <a:rPr lang="en-US" sz="2400" dirty="0" smtClean="0"/>
              <a:t>selected following </a:t>
            </a:r>
            <a:r>
              <a:rPr lang="en-US" sz="2400" dirty="0"/>
              <a:t>tab will appear&gt;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37200" y="2703513"/>
            <a:ext cx="4064000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&lt;If option 2 or 3 is selected, </a:t>
            </a:r>
            <a:endParaRPr lang="en-US" sz="2400" dirty="0" smtClean="0"/>
          </a:p>
          <a:p>
            <a:pPr algn="ctr"/>
            <a:r>
              <a:rPr lang="en-US" sz="2400" dirty="0" smtClean="0"/>
              <a:t>following </a:t>
            </a:r>
            <a:r>
              <a:rPr lang="en-US" sz="2400" dirty="0"/>
              <a:t>tab will appear&gt;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984" y="5513121"/>
            <a:ext cx="3013016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Name of Tablet- </a:t>
            </a:r>
            <a:endParaRPr lang="en-US" sz="2400" dirty="0"/>
          </a:p>
        </p:txBody>
      </p:sp>
      <p:graphicFrame>
        <p:nvGraphicFramePr>
          <p:cNvPr id="35" name="Table 34"/>
          <p:cNvGraphicFramePr/>
          <p:nvPr>
            <p:extLst>
              <p:ext uri="{D42A27DB-BD31-4B8C-83A1-F6EECF244321}">
                <p14:modId xmlns:p14="http://schemas.microsoft.com/office/powerpoint/2010/main" xmlns="" val="125660840"/>
              </p:ext>
            </p:extLst>
          </p:nvPr>
        </p:nvGraphicFramePr>
        <p:xfrm>
          <a:off x="2884778" y="5604799"/>
          <a:ext cx="195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16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55684" y="5919521"/>
            <a:ext cx="3013016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Total </a:t>
            </a:r>
            <a:r>
              <a:rPr lang="en-US" sz="2400" dirty="0" smtClean="0"/>
              <a:t>cost of storage- </a:t>
            </a:r>
            <a:endParaRPr lang="en-US" sz="2400" dirty="0"/>
          </a:p>
        </p:txBody>
      </p:sp>
      <p:graphicFrame>
        <p:nvGraphicFramePr>
          <p:cNvPr id="37" name="Table 36"/>
          <p:cNvGraphicFramePr/>
          <p:nvPr>
            <p:extLst>
              <p:ext uri="{D42A27DB-BD31-4B8C-83A1-F6EECF244321}">
                <p14:modId xmlns:p14="http://schemas.microsoft.com/office/powerpoint/2010/main" xmlns="" val="125660840"/>
              </p:ext>
            </p:extLst>
          </p:nvPr>
        </p:nvGraphicFramePr>
        <p:xfrm>
          <a:off x="3380078" y="6049299"/>
          <a:ext cx="195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16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378600" y="5992021"/>
            <a:ext cx="450115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1759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xmlns="" val="1166154750"/>
              </p:ext>
            </p:extLst>
          </p:nvPr>
        </p:nvGraphicFramePr>
        <p:xfrm>
          <a:off x="4499558" y="224904"/>
          <a:ext cx="22187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42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Navigation</a:t>
                      </a:r>
                      <a:r>
                        <a:rPr lang="en-US" sz="2400" baseline="0" dirty="0" smtClean="0"/>
                        <a:t> Bar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xmlns="" val="1166154750"/>
              </p:ext>
            </p:extLst>
          </p:nvPr>
        </p:nvGraphicFramePr>
        <p:xfrm>
          <a:off x="537158" y="1113904"/>
          <a:ext cx="22187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42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Farm</a:t>
                      </a:r>
                      <a:r>
                        <a:rPr lang="en-US" sz="2400" baseline="0" dirty="0" smtClean="0"/>
                        <a:t> Manager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53900" y="1127068"/>
            <a:ext cx="450115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&lt;</a:t>
            </a:r>
            <a:r>
              <a:rPr lang="en-US" sz="2400" dirty="0" smtClean="0"/>
              <a:t>As mentioned in App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xmlns="" val="1166154750"/>
              </p:ext>
            </p:extLst>
          </p:nvPr>
        </p:nvGraphicFramePr>
        <p:xfrm>
          <a:off x="524458" y="1926704"/>
          <a:ext cx="23457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42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Soil</a:t>
                      </a:r>
                      <a:r>
                        <a:rPr lang="en-US" sz="2400" baseline="0" dirty="0" smtClean="0"/>
                        <a:t> &amp; Crop Data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1200" y="1914468"/>
            <a:ext cx="450115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&lt;</a:t>
            </a:r>
            <a:r>
              <a:rPr lang="en-US" sz="2400" dirty="0" smtClean="0"/>
              <a:t>As mentioned in App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xmlns="" val="1166154750"/>
              </p:ext>
            </p:extLst>
          </p:nvPr>
        </p:nvGraphicFramePr>
        <p:xfrm>
          <a:off x="537158" y="2637904"/>
          <a:ext cx="27521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42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Market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7400" y="2651068"/>
            <a:ext cx="8204200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&lt;Information of markets in selected region for selected crop. Only range of prices will be provided.&gt;</a:t>
            </a:r>
            <a:endParaRPr lang="en-US" sz="2400" dirty="0"/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xmlns="" val="1166154750"/>
              </p:ext>
            </p:extLst>
          </p:nvPr>
        </p:nvGraphicFramePr>
        <p:xfrm>
          <a:off x="626058" y="3628504"/>
          <a:ext cx="16599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42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</a:t>
                      </a:r>
                      <a:r>
                        <a:rPr lang="en-US" sz="2400" baseline="0" dirty="0" smtClean="0"/>
                        <a:t> Report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40100" y="3590868"/>
            <a:ext cx="8204200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&lt;Customized report (with important weather data during crop cycle) to see the yield &amp; revenue details.&gt;</a:t>
            </a:r>
            <a:endParaRPr lang="en-US" sz="2400" dirty="0"/>
          </a:p>
        </p:txBody>
      </p:sp>
      <p:graphicFrame>
        <p:nvGraphicFramePr>
          <p:cNvPr id="11" name="Table 10"/>
          <p:cNvGraphicFramePr/>
          <p:nvPr>
            <p:extLst>
              <p:ext uri="{D42A27DB-BD31-4B8C-83A1-F6EECF244321}">
                <p14:modId xmlns:p14="http://schemas.microsoft.com/office/powerpoint/2010/main" xmlns="" val="1166154750"/>
              </p:ext>
            </p:extLst>
          </p:nvPr>
        </p:nvGraphicFramePr>
        <p:xfrm>
          <a:off x="638758" y="4555604"/>
          <a:ext cx="16599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42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Feedback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23400" y="4568768"/>
            <a:ext cx="4501156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&lt;To get the response </a:t>
            </a:r>
            <a:r>
              <a:rPr lang="en-US" sz="2400" smtClean="0"/>
              <a:t>of farmers&gt;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93" y="3093756"/>
            <a:ext cx="4074544" cy="83099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Have you done soil testing before sowing- 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xmlns="" val="2314356251"/>
              </p:ext>
            </p:extLst>
          </p:nvPr>
        </p:nvGraphicFramePr>
        <p:xfrm>
          <a:off x="4401858" y="3155142"/>
          <a:ext cx="1808830" cy="76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830">
                  <a:extLst>
                    <a:ext uri="{9D8B030D-6E8A-4147-A177-3AD203B41FA5}">
                      <a16:colId xmlns:a16="http://schemas.microsoft.com/office/drawing/2014/main" xmlns="" val="2673911267"/>
                    </a:ext>
                  </a:extLst>
                </a:gridCol>
              </a:tblGrid>
              <a:tr h="39087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16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75675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-10800000" flipV="1">
            <a:off x="-116859" y="3889287"/>
            <a:ext cx="12173443" cy="461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&lt;If option "yes" is selected, the next 3 points will </a:t>
            </a:r>
            <a:r>
              <a:rPr lang="en-US" sz="2400" dirty="0" smtClean="0"/>
              <a:t>appear </a:t>
            </a:r>
            <a:r>
              <a:rPr lang="en-US" sz="24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 rot="-10800000" flipV="1">
            <a:off x="375478" y="4380573"/>
            <a:ext cx="27564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Charges of testing- </a:t>
            </a:r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xmlns="" val="893508089"/>
              </p:ext>
            </p:extLst>
          </p:nvPr>
        </p:nvGraphicFramePr>
        <p:xfrm>
          <a:off x="3310902" y="4431425"/>
          <a:ext cx="2681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95">
                  <a:extLst>
                    <a:ext uri="{9D8B030D-6E8A-4147-A177-3AD203B41FA5}">
                      <a16:colId xmlns:a16="http://schemas.microsoft.com/office/drawing/2014/main" xmlns="" val="3217678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2087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-10860000" flipV="1">
            <a:off x="1065213" y="4083616"/>
            <a:ext cx="277873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6336426" y="4337350"/>
            <a:ext cx="458574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&lt;use the symbol of rupee in box&gt;</a:t>
            </a:r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304799" y="5046420"/>
            <a:ext cx="162560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Agency- </a:t>
            </a:r>
          </a:p>
        </p:txBody>
      </p:sp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xmlns="" val="2395761479"/>
              </p:ext>
            </p:extLst>
          </p:nvPr>
        </p:nvGraphicFramePr>
        <p:xfrm>
          <a:off x="2758408" y="4864945"/>
          <a:ext cx="3409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075">
                  <a:extLst>
                    <a:ext uri="{9D8B030D-6E8A-4147-A177-3AD203B41FA5}">
                      <a16:colId xmlns:a16="http://schemas.microsoft.com/office/drawing/2014/main" xmlns="" val="26841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Government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19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570547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0740000" flipV="1">
            <a:off x="-236883" y="41598"/>
            <a:ext cx="3484149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Crop Name-</a:t>
            </a:r>
            <a:endParaRPr lang="en-US" sz="2400" dirty="0"/>
          </a:p>
        </p:txBody>
      </p:sp>
      <p:graphicFrame>
        <p:nvGraphicFramePr>
          <p:cNvPr id="12" name="Table 11"/>
          <p:cNvGraphicFramePr/>
          <p:nvPr>
            <p:extLst>
              <p:ext uri="{D42A27DB-BD31-4B8C-83A1-F6EECF244321}">
                <p14:modId xmlns:p14="http://schemas.microsoft.com/office/powerpoint/2010/main" xmlns="" val="1160813649"/>
              </p:ext>
            </p:extLst>
          </p:nvPr>
        </p:nvGraphicFramePr>
        <p:xfrm>
          <a:off x="3067486" y="6052691"/>
          <a:ext cx="25212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95">
                  <a:extLst>
                    <a:ext uri="{9D8B030D-6E8A-4147-A177-3AD203B41FA5}">
                      <a16:colId xmlns:a16="http://schemas.microsoft.com/office/drawing/2014/main" xmlns="" val="9291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99376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rot="-10800000" flipV="1">
            <a:off x="-58762" y="6327024"/>
            <a:ext cx="120898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&lt;If option "no" is selected, above 3 points will not appear. Directly </a:t>
            </a:r>
            <a:r>
              <a:rPr lang="en-US" sz="2400" dirty="0" smtClean="0"/>
              <a:t>3rd </a:t>
            </a:r>
            <a:r>
              <a:rPr lang="en-US" sz="2400" dirty="0"/>
              <a:t>slide will appear&gt;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6761343" y="4874412"/>
            <a:ext cx="4585747" cy="83099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 smtClean="0"/>
              <a:t>&lt;If </a:t>
            </a:r>
            <a:r>
              <a:rPr lang="en-US" sz="2400" dirty="0"/>
              <a:t>2 or 3rd option is selected, following option will appear&gt;</a:t>
            </a:r>
          </a:p>
        </p:txBody>
      </p:sp>
      <p:graphicFrame>
        <p:nvGraphicFramePr>
          <p:cNvPr id="16" name="Table 15"/>
          <p:cNvGraphicFramePr/>
          <p:nvPr>
            <p:extLst>
              <p:ext uri="{D42A27DB-BD31-4B8C-83A1-F6EECF244321}">
                <p14:modId xmlns:p14="http://schemas.microsoft.com/office/powerpoint/2010/main" xmlns="" val="4118605143"/>
              </p:ext>
            </p:extLst>
          </p:nvPr>
        </p:nvGraphicFramePr>
        <p:xfrm>
          <a:off x="2760975" y="5606085"/>
          <a:ext cx="34090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075">
                  <a:extLst>
                    <a:ext uri="{9D8B030D-6E8A-4147-A177-3AD203B41FA5}">
                      <a16:colId xmlns:a16="http://schemas.microsoft.com/office/drawing/2014/main" xmlns="" val="230636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140488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 rot="10800000" flipV="1">
            <a:off x="-122757" y="6011662"/>
            <a:ext cx="3567588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Name of Agency-</a:t>
            </a:r>
          </a:p>
        </p:txBody>
      </p:sp>
      <p:graphicFrame>
        <p:nvGraphicFramePr>
          <p:cNvPr id="18" name="Table 17"/>
          <p:cNvGraphicFramePr/>
          <p:nvPr>
            <p:extLst>
              <p:ext uri="{D42A27DB-BD31-4B8C-83A1-F6EECF244321}">
                <p14:modId xmlns:p14="http://schemas.microsoft.com/office/powerpoint/2010/main" xmlns="" val="2314356251"/>
              </p:ext>
            </p:extLst>
          </p:nvPr>
        </p:nvGraphicFramePr>
        <p:xfrm>
          <a:off x="2401318" y="172306"/>
          <a:ext cx="1808830" cy="76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830">
                  <a:extLst>
                    <a:ext uri="{9D8B030D-6E8A-4147-A177-3AD203B41FA5}">
                      <a16:colId xmlns:a16="http://schemas.microsoft.com/office/drawing/2014/main" xmlns="" val="2673911267"/>
                    </a:ext>
                  </a:extLst>
                </a:gridCol>
              </a:tblGrid>
              <a:tr h="390870">
                <a:tc>
                  <a:txBody>
                    <a:bodyPr/>
                    <a:lstStyle/>
                    <a:p>
                      <a:r>
                        <a:rPr lang="en-US" dirty="0" smtClean="0"/>
                        <a:t>Maize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16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75675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 rot="10800000" flipV="1">
            <a:off x="7421743" y="23012"/>
            <a:ext cx="4585747" cy="83099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 smtClean="0"/>
              <a:t>&lt;This option will appear, if option (except “others”) is selected&gt;</a:t>
            </a:r>
            <a:endParaRPr lang="en-US" sz="2400" dirty="0"/>
          </a:p>
        </p:txBody>
      </p:sp>
      <p:graphicFrame>
        <p:nvGraphicFramePr>
          <p:cNvPr id="20" name="Table 19"/>
          <p:cNvGraphicFramePr/>
          <p:nvPr>
            <p:extLst>
              <p:ext uri="{D42A27DB-BD31-4B8C-83A1-F6EECF244321}">
                <p14:modId xmlns:p14="http://schemas.microsoft.com/office/powerpoint/2010/main" xmlns="" val="893508089"/>
              </p:ext>
            </p:extLst>
          </p:nvPr>
        </p:nvGraphicFramePr>
        <p:xfrm>
          <a:off x="4736054" y="215033"/>
          <a:ext cx="2681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95">
                  <a:extLst>
                    <a:ext uri="{9D8B030D-6E8A-4147-A177-3AD203B41FA5}">
                      <a16:colId xmlns:a16="http://schemas.microsoft.com/office/drawing/2014/main" xmlns="" val="3217678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Advisory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20870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 rot="10800000" flipV="1">
            <a:off x="2235200" y="906178"/>
            <a:ext cx="8413390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&lt;If “others” option </a:t>
            </a:r>
            <a:r>
              <a:rPr lang="en-US" sz="2400" dirty="0"/>
              <a:t>is selected, following </a:t>
            </a:r>
            <a:r>
              <a:rPr lang="en-US" sz="2400" dirty="0" smtClean="0"/>
              <a:t>tab </a:t>
            </a:r>
            <a:r>
              <a:rPr lang="en-US" sz="2400" dirty="0"/>
              <a:t>will appear&gt;</a:t>
            </a: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420780" y="1223721"/>
            <a:ext cx="323681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Mention Crop Name- </a:t>
            </a:r>
            <a:endParaRPr lang="en-US" sz="2400" dirty="0"/>
          </a:p>
        </p:txBody>
      </p:sp>
      <p:graphicFrame>
        <p:nvGraphicFramePr>
          <p:cNvPr id="24" name="Table 23"/>
          <p:cNvGraphicFramePr/>
          <p:nvPr>
            <p:extLst>
              <p:ext uri="{D42A27DB-BD31-4B8C-83A1-F6EECF244321}">
                <p14:modId xmlns:p14="http://schemas.microsoft.com/office/powerpoint/2010/main" xmlns="" val="1160813649"/>
              </p:ext>
            </p:extLst>
          </p:nvPr>
        </p:nvGraphicFramePr>
        <p:xfrm>
          <a:off x="3537386" y="1379091"/>
          <a:ext cx="25212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95">
                  <a:extLst>
                    <a:ext uri="{9D8B030D-6E8A-4147-A177-3AD203B41FA5}">
                      <a16:colId xmlns:a16="http://schemas.microsoft.com/office/drawing/2014/main" xmlns="" val="9291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99376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 rot="10800000" flipV="1">
            <a:off x="122612" y="1760429"/>
            <a:ext cx="323681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Cultivated Area - </a:t>
            </a:r>
            <a:endParaRPr lang="en-US" sz="2400" dirty="0"/>
          </a:p>
        </p:txBody>
      </p:sp>
      <p:graphicFrame>
        <p:nvGraphicFramePr>
          <p:cNvPr id="26" name="Table 25"/>
          <p:cNvGraphicFramePr/>
          <p:nvPr>
            <p:extLst>
              <p:ext uri="{D42A27DB-BD31-4B8C-83A1-F6EECF244321}">
                <p14:modId xmlns:p14="http://schemas.microsoft.com/office/powerpoint/2010/main" xmlns="" val="1160813649"/>
              </p:ext>
            </p:extLst>
          </p:nvPr>
        </p:nvGraphicFramePr>
        <p:xfrm>
          <a:off x="2868151" y="1836291"/>
          <a:ext cx="25212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95">
                  <a:extLst>
                    <a:ext uri="{9D8B030D-6E8A-4147-A177-3AD203B41FA5}">
                      <a16:colId xmlns:a16="http://schemas.microsoft.com/office/drawing/2014/main" xmlns="" val="9291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993767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/>
          <p:nvPr>
            <p:extLst>
              <p:ext uri="{D42A27DB-BD31-4B8C-83A1-F6EECF244321}">
                <p14:modId xmlns:p14="http://schemas.microsoft.com/office/powerpoint/2010/main" xmlns="" val="2314356251"/>
              </p:ext>
            </p:extLst>
          </p:nvPr>
        </p:nvGraphicFramePr>
        <p:xfrm>
          <a:off x="6681218" y="1810606"/>
          <a:ext cx="1808830" cy="76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830">
                  <a:extLst>
                    <a:ext uri="{9D8B030D-6E8A-4147-A177-3AD203B41FA5}">
                      <a16:colId xmlns:a16="http://schemas.microsoft.com/office/drawing/2014/main" xmlns="" val="2673911267"/>
                    </a:ext>
                  </a:extLst>
                </a:gridCol>
              </a:tblGrid>
              <a:tr h="3908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Beegha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16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575675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xmlns="" val="1160813649"/>
              </p:ext>
            </p:extLst>
          </p:nvPr>
        </p:nvGraphicFramePr>
        <p:xfrm>
          <a:off x="6690851" y="2572891"/>
          <a:ext cx="1818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149">
                  <a:extLst>
                    <a:ext uri="{9D8B030D-6E8A-4147-A177-3AD203B41FA5}">
                      <a16:colId xmlns:a16="http://schemas.microsoft.com/office/drawing/2014/main" xmlns="" val="9291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Hectare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9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2544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xmlns="" val="3752612038"/>
              </p:ext>
            </p:extLst>
          </p:nvPr>
        </p:nvGraphicFramePr>
        <p:xfrm>
          <a:off x="4321890" y="207138"/>
          <a:ext cx="250353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539">
                  <a:extLst>
                    <a:ext uri="{9D8B030D-6E8A-4147-A177-3AD203B41FA5}">
                      <a16:colId xmlns:a16="http://schemas.microsoft.com/office/drawing/2014/main" xmlns="" val="50699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Seeding </a:t>
                      </a:r>
                      <a:r>
                        <a:rPr lang="en-US" sz="2400" dirty="0" smtClean="0"/>
                        <a:t>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91229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xmlns="" val="956238082"/>
              </p:ext>
            </p:extLst>
          </p:nvPr>
        </p:nvGraphicFramePr>
        <p:xfrm>
          <a:off x="4298831" y="848264"/>
          <a:ext cx="250836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369">
                  <a:extLst>
                    <a:ext uri="{9D8B030D-6E8A-4147-A177-3AD203B41FA5}">
                      <a16:colId xmlns:a16="http://schemas.microsoft.com/office/drawing/2014/main" xmlns="" val="727892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Fertilizers 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94027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1839893591"/>
              </p:ext>
            </p:extLst>
          </p:nvPr>
        </p:nvGraphicFramePr>
        <p:xfrm>
          <a:off x="4284452" y="1466490"/>
          <a:ext cx="24719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48">
                  <a:extLst>
                    <a:ext uri="{9D8B030D-6E8A-4147-A177-3AD203B41FA5}">
                      <a16:colId xmlns:a16="http://schemas.microsoft.com/office/drawing/2014/main" xmlns="" val="2357293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Curative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93609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xmlns="" val="518474757"/>
              </p:ext>
            </p:extLst>
          </p:nvPr>
        </p:nvGraphicFramePr>
        <p:xfrm>
          <a:off x="4270075" y="2070339"/>
          <a:ext cx="24990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025">
                  <a:extLst>
                    <a:ext uri="{9D8B030D-6E8A-4147-A177-3AD203B41FA5}">
                      <a16:colId xmlns:a16="http://schemas.microsoft.com/office/drawing/2014/main" xmlns="" val="2109060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Irrigation </a:t>
                      </a:r>
                      <a:r>
                        <a:rPr lang="en-US" sz="240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726052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xmlns="" val="3628006249"/>
              </p:ext>
            </p:extLst>
          </p:nvPr>
        </p:nvGraphicFramePr>
        <p:xfrm>
          <a:off x="4255699" y="2659811"/>
          <a:ext cx="25134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401">
                  <a:extLst>
                    <a:ext uri="{9D8B030D-6E8A-4147-A177-3AD203B41FA5}">
                      <a16:colId xmlns:a16="http://schemas.microsoft.com/office/drawing/2014/main" xmlns="" val="476623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Labor </a:t>
                      </a:r>
                      <a:r>
                        <a:rPr lang="en-US" sz="240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5645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xmlns="" val="3595796881"/>
              </p:ext>
            </p:extLst>
          </p:nvPr>
        </p:nvGraphicFramePr>
        <p:xfrm>
          <a:off x="4212566" y="3321169"/>
          <a:ext cx="26810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95">
                  <a:extLst>
                    <a:ext uri="{9D8B030D-6E8A-4147-A177-3AD203B41FA5}">
                      <a16:colId xmlns:a16="http://schemas.microsoft.com/office/drawing/2014/main" xmlns="" val="48846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Harvesting </a:t>
                      </a:r>
                      <a:r>
                        <a:rPr lang="en-US" sz="240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52404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xmlns="" val="1427293194"/>
              </p:ext>
            </p:extLst>
          </p:nvPr>
        </p:nvGraphicFramePr>
        <p:xfrm>
          <a:off x="3167047" y="4027008"/>
          <a:ext cx="426245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453">
                  <a:extLst>
                    <a:ext uri="{9D8B030D-6E8A-4147-A177-3AD203B41FA5}">
                      <a16:colId xmlns:a16="http://schemas.microsoft.com/office/drawing/2014/main" xmlns="" val="49900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Equipment Maintenance </a:t>
                      </a:r>
                      <a:r>
                        <a:rPr lang="en-US" sz="2400" dirty="0" smtClean="0"/>
                        <a:t>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885914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xmlns="" val="3061947140"/>
              </p:ext>
            </p:extLst>
          </p:nvPr>
        </p:nvGraphicFramePr>
        <p:xfrm>
          <a:off x="4155056" y="4687018"/>
          <a:ext cx="27521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118">
                  <a:extLst>
                    <a:ext uri="{9D8B030D-6E8A-4147-A177-3AD203B41FA5}">
                      <a16:colId xmlns:a16="http://schemas.microsoft.com/office/drawing/2014/main" xmlns="" val="452594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Storage </a:t>
                      </a:r>
                      <a:r>
                        <a:rPr lang="en-US" sz="240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920509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2197" y="5456238"/>
            <a:ext cx="11911053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&lt;Only one option can be selected at a time, after selecting option corresponding slide will appear. For Ex- If </a:t>
            </a:r>
            <a:r>
              <a:rPr lang="en-US" sz="2400" dirty="0" smtClean="0"/>
              <a:t>“Seeding Details" </a:t>
            </a:r>
            <a:r>
              <a:rPr lang="en-US" sz="2400" dirty="0"/>
              <a:t>is selected, next slide will appear&gt; </a:t>
            </a:r>
          </a:p>
        </p:txBody>
      </p:sp>
    </p:spTree>
    <p:extLst>
      <p:ext uri="{BB962C8B-B14F-4D97-AF65-F5344CB8AC3E}">
        <p14:creationId xmlns:p14="http://schemas.microsoft.com/office/powerpoint/2010/main" xmlns="" val="93871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094" y="71958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Ending Date- 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1166154750"/>
              </p:ext>
            </p:extLst>
          </p:nvPr>
        </p:nvGraphicFramePr>
        <p:xfrm>
          <a:off x="4499558" y="224904"/>
          <a:ext cx="28231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Seeding </a:t>
                      </a:r>
                      <a:r>
                        <a:rPr lang="en-US" sz="2400" dirty="0" smtClean="0"/>
                        <a:t>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60355" y="6062645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4177" y="68148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Date of sowing-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2152" y="694188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Starting Date- </a:t>
            </a:r>
          </a:p>
        </p:txBody>
      </p:sp>
      <p:graphicFrame>
        <p:nvGraphicFramePr>
          <p:cNvPr id="15" name="Table 14"/>
          <p:cNvGraphicFramePr/>
          <p:nvPr>
            <p:extLst>
              <p:ext uri="{D42A27DB-BD31-4B8C-83A1-F6EECF244321}">
                <p14:modId xmlns:p14="http://schemas.microsoft.com/office/powerpoint/2010/main" xmlns="" val="350781437"/>
              </p:ext>
            </p:extLst>
          </p:nvPr>
        </p:nvGraphicFramePr>
        <p:xfrm>
          <a:off x="5648439" y="758011"/>
          <a:ext cx="223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05">
                  <a:extLst>
                    <a:ext uri="{9D8B030D-6E8A-4147-A177-3AD203B41FA5}">
                      <a16:colId xmlns:a16="http://schemas.microsoft.com/office/drawing/2014/main" xmlns="" val="179891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33121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>
            <p:extLst>
              <p:ext uri="{D42A27DB-BD31-4B8C-83A1-F6EECF244321}">
                <p14:modId xmlns:p14="http://schemas.microsoft.com/office/powerpoint/2010/main" xmlns="" val="1892491214"/>
              </p:ext>
            </p:extLst>
          </p:nvPr>
        </p:nvGraphicFramePr>
        <p:xfrm>
          <a:off x="9835602" y="786725"/>
          <a:ext cx="195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16">
                  <a:extLst>
                    <a:ext uri="{9D8B030D-6E8A-4147-A177-3AD203B41FA5}">
                      <a16:colId xmlns:a16="http://schemas.microsoft.com/office/drawing/2014/main" xmlns="" val="195540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0458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45025" y="1073150"/>
            <a:ext cx="688340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&lt;calendar will appear while filling both dates&gt;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863" y="1419225"/>
            <a:ext cx="3116303" cy="4619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Total Quantity Used- </a:t>
            </a:r>
          </a:p>
        </p:txBody>
      </p:sp>
      <p:graphicFrame>
        <p:nvGraphicFramePr>
          <p:cNvPr id="20" name="Table 19"/>
          <p:cNvGraphicFramePr/>
          <p:nvPr>
            <p:extLst>
              <p:ext uri="{D42A27DB-BD31-4B8C-83A1-F6EECF244321}">
                <p14:modId xmlns:p14="http://schemas.microsoft.com/office/powerpoint/2010/main" xmlns="" val="3150648259"/>
              </p:ext>
            </p:extLst>
          </p:nvPr>
        </p:nvGraphicFramePr>
        <p:xfrm>
          <a:off x="3788885" y="1475690"/>
          <a:ext cx="20774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405">
                  <a:extLst>
                    <a:ext uri="{9D8B030D-6E8A-4147-A177-3AD203B41FA5}">
                      <a16:colId xmlns:a16="http://schemas.microsoft.com/office/drawing/2014/main" xmlns="" val="392860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425744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1513" y="1927225"/>
            <a:ext cx="436013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Name of Product &amp; Company- </a:t>
            </a:r>
          </a:p>
        </p:txBody>
      </p:sp>
      <p:graphicFrame>
        <p:nvGraphicFramePr>
          <p:cNvPr id="22" name="Table 21"/>
          <p:cNvGraphicFramePr/>
          <p:nvPr>
            <p:extLst>
              <p:ext uri="{D42A27DB-BD31-4B8C-83A1-F6EECF244321}">
                <p14:modId xmlns:p14="http://schemas.microsoft.com/office/powerpoint/2010/main" xmlns="" val="3407628953"/>
              </p:ext>
            </p:extLst>
          </p:nvPr>
        </p:nvGraphicFramePr>
        <p:xfrm>
          <a:off x="4872662" y="2013696"/>
          <a:ext cx="36043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386">
                  <a:extLst>
                    <a:ext uri="{9D8B030D-6E8A-4147-A177-3AD203B41FA5}">
                      <a16:colId xmlns:a16="http://schemas.microsoft.com/office/drawing/2014/main" xmlns="" val="164323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28039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11199" y="2376488"/>
            <a:ext cx="2959379" cy="4619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Total Cost of seeds- </a:t>
            </a:r>
          </a:p>
        </p:txBody>
      </p:sp>
      <p:graphicFrame>
        <p:nvGraphicFramePr>
          <p:cNvPr id="24" name="Table 23"/>
          <p:cNvGraphicFramePr/>
          <p:nvPr>
            <p:extLst>
              <p:ext uri="{D42A27DB-BD31-4B8C-83A1-F6EECF244321}">
                <p14:modId xmlns:p14="http://schemas.microsoft.com/office/powerpoint/2010/main" xmlns="" val="559284561"/>
              </p:ext>
            </p:extLst>
          </p:nvPr>
        </p:nvGraphicFramePr>
        <p:xfrm>
          <a:off x="3611217" y="2475568"/>
          <a:ext cx="2823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32512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720881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708775" y="2414588"/>
            <a:ext cx="507065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&lt;Use rupee symbol here&gt;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6110" y="2785763"/>
            <a:ext cx="414678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 smtClean="0"/>
              <a:t>Technique </a:t>
            </a:r>
            <a:r>
              <a:rPr lang="en-US" sz="2400" dirty="0"/>
              <a:t>used for sowing- </a:t>
            </a:r>
          </a:p>
        </p:txBody>
      </p:sp>
      <p:graphicFrame>
        <p:nvGraphicFramePr>
          <p:cNvPr id="27" name="Table 26"/>
          <p:cNvGraphicFramePr/>
          <p:nvPr>
            <p:extLst>
              <p:ext uri="{D42A27DB-BD31-4B8C-83A1-F6EECF244321}">
                <p14:modId xmlns:p14="http://schemas.microsoft.com/office/powerpoint/2010/main" xmlns="" val="2762166212"/>
              </p:ext>
            </p:extLst>
          </p:nvPr>
        </p:nvGraphicFramePr>
        <p:xfrm>
          <a:off x="4623926" y="2891773"/>
          <a:ext cx="46978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873">
                  <a:extLst>
                    <a:ext uri="{9D8B030D-6E8A-4147-A177-3AD203B41FA5}">
                      <a16:colId xmlns:a16="http://schemas.microsoft.com/office/drawing/2014/main" xmlns="" val="1333555692"/>
                    </a:ext>
                  </a:extLst>
                </a:gridCol>
              </a:tblGrid>
              <a:tr h="386509">
                <a:tc>
                  <a:txBody>
                    <a:bodyPr/>
                    <a:lstStyle/>
                    <a:p>
                      <a:r>
                        <a:rPr lang="en-US" sz="2400" dirty="0"/>
                        <a:t>Manually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824942"/>
                  </a:ext>
                </a:extLst>
              </a:tr>
              <a:tr h="3865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Animal</a:t>
                      </a:r>
                      <a:r>
                        <a:rPr lang="en-US" sz="2400" baseline="0" dirty="0" smtClean="0"/>
                        <a:t> Operated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3352133"/>
                  </a:ext>
                </a:extLst>
              </a:tr>
              <a:tr h="3865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Tractor</a:t>
                      </a:r>
                      <a:r>
                        <a:rPr lang="en-US" sz="2400" baseline="0" dirty="0" smtClean="0"/>
                        <a:t> Operated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2407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58125" y="4183564"/>
            <a:ext cx="7398111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&lt;If option </a:t>
            </a:r>
            <a:r>
              <a:rPr lang="en-US" sz="2400" dirty="0" smtClean="0"/>
              <a:t>3 </a:t>
            </a:r>
            <a:r>
              <a:rPr lang="en-US" sz="2400" dirty="0"/>
              <a:t>is selected, following </a:t>
            </a:r>
            <a:r>
              <a:rPr lang="en-US" sz="2400" dirty="0" smtClean="0"/>
              <a:t>tabs </a:t>
            </a:r>
            <a:r>
              <a:rPr lang="en-US" sz="2400" dirty="0"/>
              <a:t>will appear&gt;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6195" y="4433362"/>
            <a:ext cx="379144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Name of equipment-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2800" y="6040647"/>
            <a:ext cx="404761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Operation Cost (Except Labor)- </a:t>
            </a:r>
            <a:endParaRPr lang="en-US" sz="2400" dirty="0"/>
          </a:p>
        </p:txBody>
      </p:sp>
      <p:graphicFrame>
        <p:nvGraphicFramePr>
          <p:cNvPr id="34" name="Table 33"/>
          <p:cNvGraphicFramePr/>
          <p:nvPr>
            <p:extLst>
              <p:ext uri="{D42A27DB-BD31-4B8C-83A1-F6EECF244321}">
                <p14:modId xmlns:p14="http://schemas.microsoft.com/office/powerpoint/2010/main" xmlns="" val="4035825807"/>
              </p:ext>
            </p:extLst>
          </p:nvPr>
        </p:nvGraphicFramePr>
        <p:xfrm>
          <a:off x="4855883" y="6125798"/>
          <a:ext cx="2130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672">
                  <a:extLst>
                    <a:ext uri="{9D8B030D-6E8A-4147-A177-3AD203B41FA5}">
                      <a16:colId xmlns:a16="http://schemas.microsoft.com/office/drawing/2014/main" xmlns="" val="398004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93605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108700" y="6091238"/>
            <a:ext cx="530162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graphicFrame>
        <p:nvGraphicFramePr>
          <p:cNvPr id="36" name="Table 35"/>
          <p:cNvGraphicFramePr/>
          <p:nvPr>
            <p:extLst>
              <p:ext uri="{D42A27DB-BD31-4B8C-83A1-F6EECF244321}">
                <p14:modId xmlns:p14="http://schemas.microsoft.com/office/powerpoint/2010/main" xmlns="" val="2762166212"/>
              </p:ext>
            </p:extLst>
          </p:nvPr>
        </p:nvGraphicFramePr>
        <p:xfrm>
          <a:off x="3747626" y="4606273"/>
          <a:ext cx="46978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7873">
                  <a:extLst>
                    <a:ext uri="{9D8B030D-6E8A-4147-A177-3AD203B41FA5}">
                      <a16:colId xmlns:a16="http://schemas.microsoft.com/office/drawing/2014/main" xmlns="" val="1333555692"/>
                    </a:ext>
                  </a:extLst>
                </a:gridCol>
              </a:tblGrid>
              <a:tr h="3865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Cultivator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824942"/>
                  </a:ext>
                </a:extLst>
              </a:tr>
              <a:tr h="38650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Seed</a:t>
                      </a:r>
                      <a:r>
                        <a:rPr lang="en-US" sz="2400" baseline="0" dirty="0" smtClean="0"/>
                        <a:t> Drill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3352133"/>
                  </a:ext>
                </a:extLst>
              </a:tr>
              <a:tr h="38650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Transplanter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2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76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275" y="1035050"/>
            <a:ext cx="519502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Pre-treatment of seeds before sowing-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344488"/>
            <a:ext cx="523055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&lt;continuation of last slide&gt; 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181819156"/>
              </p:ext>
            </p:extLst>
          </p:nvPr>
        </p:nvGraphicFramePr>
        <p:xfrm>
          <a:off x="5796538" y="1131013"/>
          <a:ext cx="39772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254">
                  <a:extLst>
                    <a:ext uri="{9D8B030D-6E8A-4147-A177-3AD203B41FA5}">
                      <a16:colId xmlns:a16="http://schemas.microsoft.com/office/drawing/2014/main" xmlns="" val="381414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7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43476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8388" y="2141842"/>
            <a:ext cx="7469179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&lt;If 2nd option is selected, following tab will appear&gt;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7795" y="2616295"/>
            <a:ext cx="524832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Technique used in pre-treatment- </a:t>
            </a:r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xmlns="" val="1161032256"/>
              </p:ext>
            </p:extLst>
          </p:nvPr>
        </p:nvGraphicFramePr>
        <p:xfrm>
          <a:off x="5263533" y="2747796"/>
          <a:ext cx="4119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299">
                  <a:extLst>
                    <a:ext uri="{9D8B030D-6E8A-4147-A177-3AD203B41FA5}">
                      <a16:colId xmlns:a16="http://schemas.microsoft.com/office/drawing/2014/main" xmlns="" val="406670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52965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275" y="3337296"/>
            <a:ext cx="6314334" cy="83099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Consulted person (&lt;in any process of </a:t>
            </a:r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&amp; 5th </a:t>
            </a:r>
            <a:r>
              <a:rPr lang="en-US" sz="2400" dirty="0"/>
              <a:t>slide&gt;)- 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xmlns="" val="830310344"/>
              </p:ext>
            </p:extLst>
          </p:nvPr>
        </p:nvGraphicFramePr>
        <p:xfrm>
          <a:off x="6984863" y="3356703"/>
          <a:ext cx="45809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45">
                  <a:extLst>
                    <a:ext uri="{9D8B030D-6E8A-4147-A177-3AD203B41FA5}">
                      <a16:colId xmlns:a16="http://schemas.microsoft.com/office/drawing/2014/main" xmlns="" val="380444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2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Shopkeeper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6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Other Farmer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21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Agriculture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53051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05322" y="5275329"/>
            <a:ext cx="61366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&lt;only one option can be selected &gt; </a:t>
            </a:r>
          </a:p>
        </p:txBody>
      </p:sp>
      <p:graphicFrame>
        <p:nvGraphicFramePr>
          <p:cNvPr id="11" name="Table 10"/>
          <p:cNvGraphicFramePr/>
          <p:nvPr>
            <p:extLst>
              <p:ext uri="{D42A27DB-BD31-4B8C-83A1-F6EECF244321}">
                <p14:modId xmlns:p14="http://schemas.microsoft.com/office/powerpoint/2010/main" xmlns="" val="2204017424"/>
              </p:ext>
            </p:extLst>
          </p:nvPr>
        </p:nvGraphicFramePr>
        <p:xfrm>
          <a:off x="4360549" y="6053799"/>
          <a:ext cx="15447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37">
                  <a:extLst>
                    <a:ext uri="{9D8B030D-6E8A-4147-A177-3AD203B41FA5}">
                      <a16:colId xmlns:a16="http://schemas.microsoft.com/office/drawing/2014/main" xmlns="" val="174871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  </a:t>
                      </a:r>
                      <a:r>
                        <a:rPr lang="en-US" sz="2400" dirty="0"/>
                        <a:t>Submit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0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8334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094" y="1037088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endParaRPr lang="en-US" sz="2400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1280622698"/>
              </p:ext>
            </p:extLst>
          </p:nvPr>
        </p:nvGraphicFramePr>
        <p:xfrm>
          <a:off x="4499558" y="224904"/>
          <a:ext cx="28231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Fertilizers </a:t>
                      </a:r>
                      <a:r>
                        <a:rPr lang="en-US" sz="2400" baseline="0" dirty="0" smtClean="0"/>
                        <a:t>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60355" y="6062645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74" y="603850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Date- </a:t>
            </a:r>
          </a:p>
        </p:txBody>
      </p:sp>
      <p:graphicFrame>
        <p:nvGraphicFramePr>
          <p:cNvPr id="15" name="Table 14"/>
          <p:cNvGraphicFramePr/>
          <p:nvPr>
            <p:extLst>
              <p:ext uri="{D42A27DB-BD31-4B8C-83A1-F6EECF244321}">
                <p14:modId xmlns:p14="http://schemas.microsoft.com/office/powerpoint/2010/main" xmlns="" val="787545499"/>
              </p:ext>
            </p:extLst>
          </p:nvPr>
        </p:nvGraphicFramePr>
        <p:xfrm>
          <a:off x="2130605" y="697209"/>
          <a:ext cx="223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05">
                  <a:extLst>
                    <a:ext uri="{9D8B030D-6E8A-4147-A177-3AD203B41FA5}">
                      <a16:colId xmlns:a16="http://schemas.microsoft.com/office/drawing/2014/main" xmlns="" val="179891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33121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51039" y="633462"/>
            <a:ext cx="6883408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&lt;calendar will appear while filling dates&gt;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310" y="1063822"/>
            <a:ext cx="3116303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Quantity Used- </a:t>
            </a:r>
          </a:p>
        </p:txBody>
      </p:sp>
      <p:graphicFrame>
        <p:nvGraphicFramePr>
          <p:cNvPr id="20" name="Table 19"/>
          <p:cNvGraphicFramePr/>
          <p:nvPr>
            <p:extLst>
              <p:ext uri="{D42A27DB-BD31-4B8C-83A1-F6EECF244321}">
                <p14:modId xmlns:p14="http://schemas.microsoft.com/office/powerpoint/2010/main" xmlns="" val="2071118227"/>
              </p:ext>
            </p:extLst>
          </p:nvPr>
        </p:nvGraphicFramePr>
        <p:xfrm>
          <a:off x="3131512" y="1122854"/>
          <a:ext cx="20774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405">
                  <a:extLst>
                    <a:ext uri="{9D8B030D-6E8A-4147-A177-3AD203B41FA5}">
                      <a16:colId xmlns:a16="http://schemas.microsoft.com/office/drawing/2014/main" xmlns="" val="392860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425744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7781" y="1528721"/>
            <a:ext cx="436013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Name of Product &amp; Company- </a:t>
            </a:r>
          </a:p>
        </p:txBody>
      </p:sp>
      <p:graphicFrame>
        <p:nvGraphicFramePr>
          <p:cNvPr id="22" name="Table 21"/>
          <p:cNvGraphicFramePr/>
          <p:nvPr>
            <p:extLst>
              <p:ext uri="{D42A27DB-BD31-4B8C-83A1-F6EECF244321}">
                <p14:modId xmlns:p14="http://schemas.microsoft.com/office/powerpoint/2010/main" xmlns="" val="4177366374"/>
              </p:ext>
            </p:extLst>
          </p:nvPr>
        </p:nvGraphicFramePr>
        <p:xfrm>
          <a:off x="4943729" y="1627892"/>
          <a:ext cx="36043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386">
                  <a:extLst>
                    <a:ext uri="{9D8B030D-6E8A-4147-A177-3AD203B41FA5}">
                      <a16:colId xmlns:a16="http://schemas.microsoft.com/office/drawing/2014/main" xmlns="" val="164323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28039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0545" y="1927435"/>
            <a:ext cx="3560194" cy="46196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Total Cost of fertilizers- </a:t>
            </a:r>
          </a:p>
        </p:txBody>
      </p:sp>
      <p:graphicFrame>
        <p:nvGraphicFramePr>
          <p:cNvPr id="24" name="Table 23"/>
          <p:cNvGraphicFramePr/>
          <p:nvPr>
            <p:extLst>
              <p:ext uri="{D42A27DB-BD31-4B8C-83A1-F6EECF244321}">
                <p14:modId xmlns:p14="http://schemas.microsoft.com/office/powerpoint/2010/main" xmlns="" val="136556205"/>
              </p:ext>
            </p:extLst>
          </p:nvPr>
        </p:nvGraphicFramePr>
        <p:xfrm>
          <a:off x="4090922" y="2041531"/>
          <a:ext cx="2823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32512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720881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81142" y="2011018"/>
            <a:ext cx="507065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&lt;Use rupee symbol here&gt;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74" y="2356793"/>
            <a:ext cx="414678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 smtClean="0"/>
              <a:t>Technique </a:t>
            </a:r>
            <a:r>
              <a:rPr lang="en-US" sz="2400" dirty="0"/>
              <a:t>used- </a:t>
            </a:r>
          </a:p>
        </p:txBody>
      </p:sp>
      <p:graphicFrame>
        <p:nvGraphicFramePr>
          <p:cNvPr id="27" name="Table 26"/>
          <p:cNvGraphicFramePr/>
          <p:nvPr>
            <p:extLst>
              <p:ext uri="{D42A27DB-BD31-4B8C-83A1-F6EECF244321}">
                <p14:modId xmlns:p14="http://schemas.microsoft.com/office/powerpoint/2010/main" xmlns="" val="3655607838"/>
              </p:ext>
            </p:extLst>
          </p:nvPr>
        </p:nvGraphicFramePr>
        <p:xfrm>
          <a:off x="3357283" y="2475502"/>
          <a:ext cx="46697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722">
                  <a:extLst>
                    <a:ext uri="{9D8B030D-6E8A-4147-A177-3AD203B41FA5}">
                      <a16:colId xmlns:a16="http://schemas.microsoft.com/office/drawing/2014/main" xmlns="" val="133355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Manually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82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Seed</a:t>
                      </a:r>
                      <a:r>
                        <a:rPr lang="en-US" sz="2400" baseline="0" dirty="0" smtClean="0"/>
                        <a:t>- cum-</a:t>
                      </a:r>
                      <a:r>
                        <a:rPr lang="en-US" sz="2400" baseline="0" dirty="0" err="1" smtClean="0"/>
                        <a:t>Ferti</a:t>
                      </a:r>
                      <a:r>
                        <a:rPr lang="en-US" sz="2400" baseline="0" dirty="0" smtClean="0"/>
                        <a:t> Drill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335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Fertigation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2407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04757" y="3179035"/>
            <a:ext cx="584985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&lt;If option </a:t>
            </a:r>
            <a:r>
              <a:rPr lang="en-US" sz="2400" dirty="0" smtClean="0"/>
              <a:t>4 </a:t>
            </a:r>
            <a:r>
              <a:rPr lang="en-US" sz="2400" dirty="0"/>
              <a:t>is selected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following tab will appear&gt;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914" y="4101835"/>
            <a:ext cx="379144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Name of </a:t>
            </a:r>
            <a:r>
              <a:rPr lang="en-US" sz="2400" dirty="0" smtClean="0"/>
              <a:t>Technique- </a:t>
            </a:r>
            <a:endParaRPr lang="en-US" sz="2400" dirty="0"/>
          </a:p>
        </p:txBody>
      </p:sp>
      <p:graphicFrame>
        <p:nvGraphicFramePr>
          <p:cNvPr id="30" name="Table 29"/>
          <p:cNvGraphicFramePr/>
          <p:nvPr>
            <p:extLst>
              <p:ext uri="{D42A27DB-BD31-4B8C-83A1-F6EECF244321}">
                <p14:modId xmlns:p14="http://schemas.microsoft.com/office/powerpoint/2010/main" xmlns="" val="2864443441"/>
              </p:ext>
            </p:extLst>
          </p:nvPr>
        </p:nvGraphicFramePr>
        <p:xfrm>
          <a:off x="3696121" y="4235820"/>
          <a:ext cx="2396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015">
                  <a:extLst>
                    <a:ext uri="{9D8B030D-6E8A-4147-A177-3AD203B41FA5}">
                      <a16:colId xmlns:a16="http://schemas.microsoft.com/office/drawing/2014/main" xmlns="" val="311438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705628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65843" y="4191949"/>
            <a:ext cx="471777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&lt;If </a:t>
            </a:r>
            <a:r>
              <a:rPr lang="en-US" sz="2400" dirty="0" smtClean="0"/>
              <a:t>any option is selected (except 1)</a:t>
            </a:r>
          </a:p>
          <a:p>
            <a:pPr algn="ctr"/>
            <a:r>
              <a:rPr lang="en-US" sz="2400" dirty="0" smtClean="0"/>
              <a:t>, </a:t>
            </a:r>
            <a:r>
              <a:rPr lang="en-US" sz="2400" dirty="0"/>
              <a:t>one more tab will appear </a:t>
            </a:r>
            <a:r>
              <a:rPr lang="en-US" sz="2400" dirty="0" smtClean="0"/>
              <a:t>&gt; 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-125636" y="4686270"/>
            <a:ext cx="4288915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 smtClean="0"/>
              <a:t>Operation Cost- </a:t>
            </a:r>
            <a:endParaRPr lang="en-US" sz="2400" dirty="0"/>
          </a:p>
        </p:txBody>
      </p:sp>
      <p:graphicFrame>
        <p:nvGraphicFramePr>
          <p:cNvPr id="34" name="Table 33"/>
          <p:cNvGraphicFramePr/>
          <p:nvPr>
            <p:extLst>
              <p:ext uri="{D42A27DB-BD31-4B8C-83A1-F6EECF244321}">
                <p14:modId xmlns:p14="http://schemas.microsoft.com/office/powerpoint/2010/main" xmlns="" val="1090757856"/>
              </p:ext>
            </p:extLst>
          </p:nvPr>
        </p:nvGraphicFramePr>
        <p:xfrm>
          <a:off x="3390741" y="4856914"/>
          <a:ext cx="2130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672">
                  <a:extLst>
                    <a:ext uri="{9D8B030D-6E8A-4147-A177-3AD203B41FA5}">
                      <a16:colId xmlns:a16="http://schemas.microsoft.com/office/drawing/2014/main" xmlns="" val="398004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93605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9918" y="4896073"/>
            <a:ext cx="5301624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graphicFrame>
        <p:nvGraphicFramePr>
          <p:cNvPr id="37" name="Table 36"/>
          <p:cNvGraphicFramePr/>
          <p:nvPr>
            <p:extLst>
              <p:ext uri="{D42A27DB-BD31-4B8C-83A1-F6EECF244321}">
                <p14:modId xmlns:p14="http://schemas.microsoft.com/office/powerpoint/2010/main" xmlns="" val="2864443441"/>
              </p:ext>
            </p:extLst>
          </p:nvPr>
        </p:nvGraphicFramePr>
        <p:xfrm>
          <a:off x="3382485" y="3830520"/>
          <a:ext cx="46312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215">
                  <a:extLst>
                    <a:ext uri="{9D8B030D-6E8A-4147-A177-3AD203B41FA5}">
                      <a16:colId xmlns:a16="http://schemas.microsoft.com/office/drawing/2014/main" xmlns="" val="311438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70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406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344488"/>
            <a:ext cx="523055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&lt;continuation of last slide&gt;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71" y="1027607"/>
            <a:ext cx="6314334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Consulted person (&lt;in any process of 7th slide&gt;)- 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xmlns="" val="980679522"/>
              </p:ext>
            </p:extLst>
          </p:nvPr>
        </p:nvGraphicFramePr>
        <p:xfrm>
          <a:off x="6647293" y="1082548"/>
          <a:ext cx="45809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45">
                  <a:extLst>
                    <a:ext uri="{9D8B030D-6E8A-4147-A177-3AD203B41FA5}">
                      <a16:colId xmlns:a16="http://schemas.microsoft.com/office/drawing/2014/main" xmlns="" val="380444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2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Shopkeeper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6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Other Farmer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21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Agriculture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53051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8721" y="3125541"/>
            <a:ext cx="61366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&lt;only one</a:t>
            </a:r>
            <a:r>
              <a:rPr lang="en-US" sz="2400"/>
              <a:t> option can be selected &gt; </a:t>
            </a:r>
          </a:p>
        </p:txBody>
      </p:sp>
      <p:graphicFrame>
        <p:nvGraphicFramePr>
          <p:cNvPr id="11" name="Table 10"/>
          <p:cNvGraphicFramePr/>
          <p:nvPr>
            <p:extLst>
              <p:ext uri="{D42A27DB-BD31-4B8C-83A1-F6EECF244321}">
                <p14:modId xmlns:p14="http://schemas.microsoft.com/office/powerpoint/2010/main" xmlns="" val="512850260"/>
              </p:ext>
            </p:extLst>
          </p:nvPr>
        </p:nvGraphicFramePr>
        <p:xfrm>
          <a:off x="4591518" y="3850711"/>
          <a:ext cx="15447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37">
                  <a:extLst>
                    <a:ext uri="{9D8B030D-6E8A-4147-A177-3AD203B41FA5}">
                      <a16:colId xmlns:a16="http://schemas.microsoft.com/office/drawing/2014/main" xmlns="" val="174871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  </a:t>
                      </a:r>
                      <a:r>
                        <a:rPr lang="en-US" sz="2400" dirty="0"/>
                        <a:t>Submit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0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1791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7094" y="1037088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endParaRPr lang="en-US" sz="2400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xmlns="" val="2251007395"/>
              </p:ext>
            </p:extLst>
          </p:nvPr>
        </p:nvGraphicFramePr>
        <p:xfrm>
          <a:off x="4499558" y="21704"/>
          <a:ext cx="28231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15011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Curative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04909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60355" y="6062645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293226" y="426050"/>
            <a:ext cx="274320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Date- </a:t>
            </a:r>
          </a:p>
        </p:txBody>
      </p:sp>
      <p:graphicFrame>
        <p:nvGraphicFramePr>
          <p:cNvPr id="15" name="Table 14"/>
          <p:cNvGraphicFramePr/>
          <p:nvPr/>
        </p:nvGraphicFramePr>
        <p:xfrm>
          <a:off x="1762305" y="506709"/>
          <a:ext cx="223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05">
                  <a:extLst>
                    <a:ext uri="{9D8B030D-6E8A-4147-A177-3AD203B41FA5}">
                      <a16:colId xmlns:a16="http://schemas.microsoft.com/office/drawing/2014/main" xmlns="" val="179891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33121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51039" y="481062"/>
            <a:ext cx="6883408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&lt;calendar will appear while filling dates&gt;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410" y="1546422"/>
            <a:ext cx="3116303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Quantity Used- </a:t>
            </a:r>
          </a:p>
        </p:txBody>
      </p:sp>
      <p:graphicFrame>
        <p:nvGraphicFramePr>
          <p:cNvPr id="20" name="Table 19"/>
          <p:cNvGraphicFramePr/>
          <p:nvPr>
            <p:extLst>
              <p:ext uri="{D42A27DB-BD31-4B8C-83A1-F6EECF244321}">
                <p14:modId xmlns:p14="http://schemas.microsoft.com/office/powerpoint/2010/main" xmlns="" val="2128121256"/>
              </p:ext>
            </p:extLst>
          </p:nvPr>
        </p:nvGraphicFramePr>
        <p:xfrm>
          <a:off x="2839412" y="1554654"/>
          <a:ext cx="20774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405">
                  <a:extLst>
                    <a:ext uri="{9D8B030D-6E8A-4147-A177-3AD203B41FA5}">
                      <a16:colId xmlns:a16="http://schemas.microsoft.com/office/drawing/2014/main" xmlns="" val="392860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 </a:t>
                      </a:r>
                      <a:r>
                        <a:rPr lang="en-US" sz="2400" dirty="0" smtClean="0"/>
                        <a:t>mg/ml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425744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9481" y="1973221"/>
            <a:ext cx="4360138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Name of Product &amp; Company- </a:t>
            </a:r>
          </a:p>
        </p:txBody>
      </p:sp>
      <p:graphicFrame>
        <p:nvGraphicFramePr>
          <p:cNvPr id="22" name="Table 21"/>
          <p:cNvGraphicFramePr/>
          <p:nvPr/>
        </p:nvGraphicFramePr>
        <p:xfrm>
          <a:off x="5032629" y="2072392"/>
          <a:ext cx="36043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386">
                  <a:extLst>
                    <a:ext uri="{9D8B030D-6E8A-4147-A177-3AD203B41FA5}">
                      <a16:colId xmlns:a16="http://schemas.microsoft.com/office/drawing/2014/main" xmlns="" val="164323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28039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6399" y="2377002"/>
            <a:ext cx="3276575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Total Cost of </a:t>
            </a:r>
            <a:r>
              <a:rPr lang="en-US" sz="2400" dirty="0" smtClean="0"/>
              <a:t>Product- </a:t>
            </a:r>
            <a:endParaRPr lang="en-US" sz="2400" dirty="0"/>
          </a:p>
        </p:txBody>
      </p:sp>
      <p:graphicFrame>
        <p:nvGraphicFramePr>
          <p:cNvPr id="24" name="Table 23"/>
          <p:cNvGraphicFramePr/>
          <p:nvPr/>
        </p:nvGraphicFramePr>
        <p:xfrm>
          <a:off x="3748022" y="2511431"/>
          <a:ext cx="2823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140">
                  <a:extLst>
                    <a:ext uri="{9D8B030D-6E8A-4147-A177-3AD203B41FA5}">
                      <a16:colId xmlns:a16="http://schemas.microsoft.com/office/drawing/2014/main" xmlns="" val="132512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720881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81142" y="2455518"/>
            <a:ext cx="507065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&lt;Use rupee symbol here&gt;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288026" y="2813993"/>
            <a:ext cx="4146780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Equipment used- </a:t>
            </a:r>
          </a:p>
        </p:txBody>
      </p:sp>
      <p:graphicFrame>
        <p:nvGraphicFramePr>
          <p:cNvPr id="27" name="Table 26"/>
          <p:cNvGraphicFramePr/>
          <p:nvPr/>
        </p:nvGraphicFramePr>
        <p:xfrm>
          <a:off x="2976283" y="2907302"/>
          <a:ext cx="46697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722">
                  <a:extLst>
                    <a:ext uri="{9D8B030D-6E8A-4147-A177-3AD203B41FA5}">
                      <a16:colId xmlns:a16="http://schemas.microsoft.com/office/drawing/2014/main" xmlns="" val="133355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Manually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82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Hand</a:t>
                      </a:r>
                      <a:r>
                        <a:rPr lang="en-US" sz="2400" baseline="0" dirty="0" smtClean="0"/>
                        <a:t> Operated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335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Power</a:t>
                      </a:r>
                      <a:r>
                        <a:rPr lang="en-US" sz="2400" baseline="0" dirty="0" smtClean="0"/>
                        <a:t> Operated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2407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848600" y="3084060"/>
            <a:ext cx="40259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&lt;If option </a:t>
            </a:r>
            <a:r>
              <a:rPr lang="en-US" sz="2400" dirty="0" smtClean="0"/>
              <a:t>2/3 </a:t>
            </a:r>
            <a:r>
              <a:rPr lang="en-US" sz="2400" dirty="0"/>
              <a:t>is selected, following tab will appear&gt;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10" y="5249799"/>
            <a:ext cx="379144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Name of equipment- </a:t>
            </a:r>
          </a:p>
        </p:txBody>
      </p:sp>
      <p:graphicFrame>
        <p:nvGraphicFramePr>
          <p:cNvPr id="30" name="Table 29"/>
          <p:cNvGraphicFramePr/>
          <p:nvPr/>
        </p:nvGraphicFramePr>
        <p:xfrm>
          <a:off x="3470837" y="5385440"/>
          <a:ext cx="27876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29">
                  <a:extLst>
                    <a:ext uri="{9D8B030D-6E8A-4147-A177-3AD203B41FA5}">
                      <a16:colId xmlns:a16="http://schemas.microsoft.com/office/drawing/2014/main" xmlns="" val="311438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7705628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94520" y="5904911"/>
            <a:ext cx="4288915" cy="4619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 smtClean="0"/>
              <a:t>Operation Cost (Except Labor)- </a:t>
            </a:r>
            <a:endParaRPr lang="en-US" sz="2400" dirty="0"/>
          </a:p>
        </p:txBody>
      </p:sp>
      <p:graphicFrame>
        <p:nvGraphicFramePr>
          <p:cNvPr id="34" name="Table 33"/>
          <p:cNvGraphicFramePr/>
          <p:nvPr/>
        </p:nvGraphicFramePr>
        <p:xfrm>
          <a:off x="4901495" y="5995488"/>
          <a:ext cx="2130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672">
                  <a:extLst>
                    <a:ext uri="{9D8B030D-6E8A-4147-A177-3AD203B41FA5}">
                      <a16:colId xmlns:a16="http://schemas.microsoft.com/office/drawing/2014/main" xmlns="" val="3980041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93605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991061" y="5943542"/>
            <a:ext cx="377919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&lt;Use rupee symbol in box&gt;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309770" y="893984"/>
            <a:ext cx="4320974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Crop Disease/Pest- </a:t>
            </a:r>
          </a:p>
        </p:txBody>
      </p:sp>
      <p:graphicFrame>
        <p:nvGraphicFramePr>
          <p:cNvPr id="38" name="Table 37"/>
          <p:cNvGraphicFramePr/>
          <p:nvPr/>
        </p:nvGraphicFramePr>
        <p:xfrm>
          <a:off x="3184705" y="938509"/>
          <a:ext cx="223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05">
                  <a:extLst>
                    <a:ext uri="{9D8B030D-6E8A-4147-A177-3AD203B41FA5}">
                      <a16:colId xmlns:a16="http://schemas.microsoft.com/office/drawing/2014/main" xmlns="" val="179891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33121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398839" y="849362"/>
            <a:ext cx="6883408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 smtClean="0"/>
              <a:t>&lt;Options (with </a:t>
            </a:r>
            <a:r>
              <a:rPr lang="en-US" sz="2400" dirty="0" err="1" smtClean="0"/>
              <a:t>pic</a:t>
            </a:r>
            <a:r>
              <a:rPr lang="en-US" sz="2400" dirty="0" smtClean="0"/>
              <a:t>) will appear as per Crop Name&gt; </a:t>
            </a:r>
            <a:endParaRPr lang="en-US" sz="2400" dirty="0"/>
          </a:p>
        </p:txBody>
      </p:sp>
      <p:graphicFrame>
        <p:nvGraphicFramePr>
          <p:cNvPr id="40" name="Table 39"/>
          <p:cNvGraphicFramePr/>
          <p:nvPr>
            <p:extLst>
              <p:ext uri="{D42A27DB-BD31-4B8C-83A1-F6EECF244321}">
                <p14:modId xmlns:p14="http://schemas.microsoft.com/office/powerpoint/2010/main" xmlns="" val="181819156"/>
              </p:ext>
            </p:extLst>
          </p:nvPr>
        </p:nvGraphicFramePr>
        <p:xfrm>
          <a:off x="3002538" y="4387185"/>
          <a:ext cx="39772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254">
                  <a:extLst>
                    <a:ext uri="{9D8B030D-6E8A-4147-A177-3AD203B41FA5}">
                      <a16:colId xmlns:a16="http://schemas.microsoft.com/office/drawing/2014/main" xmlns="" val="381414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Rented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7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Owned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4347683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-92764" y="4351245"/>
            <a:ext cx="3151972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 smtClean="0"/>
              <a:t>Equipment-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7240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00" y="344488"/>
            <a:ext cx="523055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&lt;continuation of last slide&gt;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71" y="1027607"/>
            <a:ext cx="6314334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 dirty="0"/>
              <a:t>Consulted person (&lt;in any process of 9th slide&gt;)- </a:t>
            </a:r>
          </a:p>
        </p:txBody>
      </p:sp>
      <p:graphicFrame>
        <p:nvGraphicFramePr>
          <p:cNvPr id="9" name="Table 8"/>
          <p:cNvGraphicFramePr/>
          <p:nvPr>
            <p:extLst/>
          </p:nvPr>
        </p:nvGraphicFramePr>
        <p:xfrm>
          <a:off x="6647293" y="1082548"/>
          <a:ext cx="45809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45">
                  <a:extLst>
                    <a:ext uri="{9D8B030D-6E8A-4147-A177-3AD203B41FA5}">
                      <a16:colId xmlns:a16="http://schemas.microsoft.com/office/drawing/2014/main" xmlns="" val="380444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52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Shopkeeper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6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Other Farmer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21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Agriculture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53051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8721" y="3125541"/>
            <a:ext cx="61366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&lt;only one</a:t>
            </a:r>
            <a:r>
              <a:rPr lang="en-US" sz="2400"/>
              <a:t> option can be selected &gt; </a:t>
            </a:r>
          </a:p>
        </p:txBody>
      </p:sp>
      <p:graphicFrame>
        <p:nvGraphicFramePr>
          <p:cNvPr id="11" name="Table 10"/>
          <p:cNvGraphicFramePr/>
          <p:nvPr>
            <p:extLst>
              <p:ext uri="{D42A27DB-BD31-4B8C-83A1-F6EECF244321}">
                <p14:modId xmlns:p14="http://schemas.microsoft.com/office/powerpoint/2010/main" xmlns="" val="264850003"/>
              </p:ext>
            </p:extLst>
          </p:nvPr>
        </p:nvGraphicFramePr>
        <p:xfrm>
          <a:off x="5142290" y="4792354"/>
          <a:ext cx="154473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737">
                  <a:extLst>
                    <a:ext uri="{9D8B030D-6E8A-4147-A177-3AD203B41FA5}">
                      <a16:colId xmlns:a16="http://schemas.microsoft.com/office/drawing/2014/main" xmlns="" val="174871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  </a:t>
                      </a:r>
                      <a:r>
                        <a:rPr lang="en-US" sz="2400" dirty="0"/>
                        <a:t>Submit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32058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xmlns="" val="3165443670"/>
              </p:ext>
            </p:extLst>
          </p:nvPr>
        </p:nvGraphicFramePr>
        <p:xfrm>
          <a:off x="3167046" y="3742739"/>
          <a:ext cx="2840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896">
                  <a:extLst>
                    <a:ext uri="{9D8B030D-6E8A-4147-A177-3AD203B41FA5}">
                      <a16:colId xmlns:a16="http://schemas.microsoft.com/office/drawing/2014/main" xmlns="" val="256392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2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19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1065</Words>
  <Application>Microsoft Office PowerPoint</Application>
  <PresentationFormat>Custom</PresentationFormat>
  <Paragraphs>265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Registration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lenovo01</cp:lastModifiedBy>
  <cp:revision>113</cp:revision>
  <dcterms:created xsi:type="dcterms:W3CDTF">2013-07-15T20:26:40Z</dcterms:created>
  <dcterms:modified xsi:type="dcterms:W3CDTF">2016-11-21T03:28:04Z</dcterms:modified>
</cp:coreProperties>
</file>