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721" r:id="rId2"/>
    <p:sldMasterId id="2147483733" r:id="rId3"/>
  </p:sldMasterIdLst>
  <p:notesMasterIdLst>
    <p:notesMasterId r:id="rId18"/>
  </p:notesMasterIdLst>
  <p:handoutMasterIdLst>
    <p:handoutMasterId r:id="rId19"/>
  </p:handoutMasterIdLst>
  <p:sldIdLst>
    <p:sldId id="331" r:id="rId4"/>
    <p:sldId id="332" r:id="rId5"/>
    <p:sldId id="486" r:id="rId6"/>
    <p:sldId id="500" r:id="rId7"/>
    <p:sldId id="316" r:id="rId8"/>
    <p:sldId id="275" r:id="rId9"/>
    <p:sldId id="276" r:id="rId10"/>
    <p:sldId id="278" r:id="rId11"/>
    <p:sldId id="317" r:id="rId12"/>
    <p:sldId id="502" r:id="rId13"/>
    <p:sldId id="503" r:id="rId14"/>
    <p:sldId id="318" r:id="rId15"/>
    <p:sldId id="319" r:id="rId16"/>
    <p:sldId id="504" r:id="rId17"/>
  </p:sldIdLst>
  <p:sldSz cx="9144000" cy="6858000" type="screen4x3"/>
  <p:notesSz cx="6858000" cy="9190038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EBF2FF"/>
    <a:srgbClr val="71A4FF"/>
    <a:srgbClr val="CCFFFF"/>
    <a:srgbClr val="FF9999"/>
    <a:srgbClr val="E9F0A8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926" y="-96"/>
      </p:cViewPr>
      <p:guideLst>
        <p:guide orient="horz" pos="289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660F7-9195-EB47-946F-11615CA35430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D2D8DFAC-790C-5341-9664-8A564A8F2A57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2400" b="1" dirty="0"/>
            <a:t>Prescriptive</a:t>
          </a:r>
        </a:p>
      </dgm:t>
    </dgm:pt>
    <dgm:pt modelId="{BCBA6706-4F34-2343-BD6C-4393AC88EF05}" type="parTrans" cxnId="{14C2CDEA-7DB8-0E44-B959-693B8465BC2D}">
      <dgm:prSet/>
      <dgm:spPr/>
      <dgm:t>
        <a:bodyPr/>
        <a:lstStyle/>
        <a:p>
          <a:endParaRPr lang="en-US"/>
        </a:p>
      </dgm:t>
    </dgm:pt>
    <dgm:pt modelId="{1E58BC33-2314-3541-B115-026B46C759F8}" type="sibTrans" cxnId="{14C2CDEA-7DB8-0E44-B959-693B8465BC2D}">
      <dgm:prSet/>
      <dgm:spPr/>
      <dgm:t>
        <a:bodyPr/>
        <a:lstStyle/>
        <a:p>
          <a:endParaRPr lang="en-US"/>
        </a:p>
      </dgm:t>
    </dgm:pt>
    <dgm:pt modelId="{53453075-D17E-E840-A546-67F94BA265D2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/>
            <a:t>Diagnostic</a:t>
          </a:r>
        </a:p>
      </dgm:t>
    </dgm:pt>
    <dgm:pt modelId="{6EEFCDEB-4560-594C-958D-4ED231FFF249}" type="parTrans" cxnId="{03F5C525-618E-DF40-82D3-E4FA42042857}">
      <dgm:prSet/>
      <dgm:spPr/>
      <dgm:t>
        <a:bodyPr/>
        <a:lstStyle/>
        <a:p>
          <a:endParaRPr lang="en-US"/>
        </a:p>
      </dgm:t>
    </dgm:pt>
    <dgm:pt modelId="{ADF9ED69-B976-BC45-A4B3-CAAAE908E87D}" type="sibTrans" cxnId="{03F5C525-618E-DF40-82D3-E4FA42042857}">
      <dgm:prSet/>
      <dgm:spPr/>
      <dgm:t>
        <a:bodyPr/>
        <a:lstStyle/>
        <a:p>
          <a:endParaRPr lang="en-US"/>
        </a:p>
      </dgm:t>
    </dgm:pt>
    <dgm:pt modelId="{F0D6C28C-D023-A14B-B3EC-FC32E3BA93D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/>
            <a:t>Descriptive</a:t>
          </a:r>
        </a:p>
      </dgm:t>
    </dgm:pt>
    <dgm:pt modelId="{DDF0CE15-8751-1B46-B586-7B34345F32E1}" type="parTrans" cxnId="{A6046FDA-9B60-C64A-A17C-729B6F07E7F5}">
      <dgm:prSet/>
      <dgm:spPr/>
      <dgm:t>
        <a:bodyPr/>
        <a:lstStyle/>
        <a:p>
          <a:endParaRPr lang="en-US"/>
        </a:p>
      </dgm:t>
    </dgm:pt>
    <dgm:pt modelId="{C84E623E-445E-D44B-B6E0-C58C7C005987}" type="sibTrans" cxnId="{A6046FDA-9B60-C64A-A17C-729B6F07E7F5}">
      <dgm:prSet/>
      <dgm:spPr/>
      <dgm:t>
        <a:bodyPr/>
        <a:lstStyle/>
        <a:p>
          <a:endParaRPr lang="en-US"/>
        </a:p>
      </dgm:t>
    </dgm:pt>
    <dgm:pt modelId="{C9AD2D5C-B083-5848-8D91-98665CBC82FF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2400" b="1" dirty="0"/>
            <a:t>Predictive</a:t>
          </a:r>
        </a:p>
      </dgm:t>
    </dgm:pt>
    <dgm:pt modelId="{D565BF6A-13D7-2F48-84EA-8F5501550D65}" type="parTrans" cxnId="{02271B53-8506-A04A-9CAD-4EADC30FA151}">
      <dgm:prSet/>
      <dgm:spPr/>
      <dgm:t>
        <a:bodyPr/>
        <a:lstStyle/>
        <a:p>
          <a:endParaRPr lang="en-US"/>
        </a:p>
      </dgm:t>
    </dgm:pt>
    <dgm:pt modelId="{1EBAE003-5979-DE42-8CA9-145FD75DF493}" type="sibTrans" cxnId="{02271B53-8506-A04A-9CAD-4EADC30FA151}">
      <dgm:prSet/>
      <dgm:spPr/>
      <dgm:t>
        <a:bodyPr/>
        <a:lstStyle/>
        <a:p>
          <a:endParaRPr lang="en-US"/>
        </a:p>
      </dgm:t>
    </dgm:pt>
    <dgm:pt modelId="{7316AE95-1222-2F4B-ABBD-C7C191FAFEDA}" type="pres">
      <dgm:prSet presAssocID="{437660F7-9195-EB47-946F-11615CA35430}" presName="Name0" presStyleCnt="0">
        <dgm:presLayoutVars>
          <dgm:dir/>
          <dgm:animLvl val="lvl"/>
          <dgm:resizeHandles val="exact"/>
        </dgm:presLayoutVars>
      </dgm:prSet>
      <dgm:spPr/>
    </dgm:pt>
    <dgm:pt modelId="{ED435431-EC92-7049-9FBB-2138E7055AF0}" type="pres">
      <dgm:prSet presAssocID="{D2D8DFAC-790C-5341-9664-8A564A8F2A57}" presName="Name8" presStyleCnt="0"/>
      <dgm:spPr/>
    </dgm:pt>
    <dgm:pt modelId="{1201655E-B649-DE41-97D2-6C6E899250EA}" type="pres">
      <dgm:prSet presAssocID="{D2D8DFAC-790C-5341-9664-8A564A8F2A57}" presName="level" presStyleLbl="node1" presStyleIdx="0" presStyleCnt="4" custLinFactNeighborY="3375">
        <dgm:presLayoutVars>
          <dgm:chMax val="1"/>
          <dgm:bulletEnabled val="1"/>
        </dgm:presLayoutVars>
      </dgm:prSet>
      <dgm:spPr/>
    </dgm:pt>
    <dgm:pt modelId="{A37B3A8E-3E41-C543-ABC4-DB6CEE4392ED}" type="pres">
      <dgm:prSet presAssocID="{D2D8DFAC-790C-5341-9664-8A564A8F2A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19E8F20-F131-A746-89EA-B6FA72DC6810}" type="pres">
      <dgm:prSet presAssocID="{C9AD2D5C-B083-5848-8D91-98665CBC82FF}" presName="Name8" presStyleCnt="0"/>
      <dgm:spPr/>
    </dgm:pt>
    <dgm:pt modelId="{B93D78C5-FA9F-3F42-AD4C-A2D050221094}" type="pres">
      <dgm:prSet presAssocID="{C9AD2D5C-B083-5848-8D91-98665CBC82FF}" presName="level" presStyleLbl="node1" presStyleIdx="1" presStyleCnt="4">
        <dgm:presLayoutVars>
          <dgm:chMax val="1"/>
          <dgm:bulletEnabled val="1"/>
        </dgm:presLayoutVars>
      </dgm:prSet>
      <dgm:spPr/>
    </dgm:pt>
    <dgm:pt modelId="{616C9504-AF82-1E4E-98AD-D4841F04C4BD}" type="pres">
      <dgm:prSet presAssocID="{C9AD2D5C-B083-5848-8D91-98665CBC82F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3327B83-DD74-3046-A8FF-9349C592506E}" type="pres">
      <dgm:prSet presAssocID="{53453075-D17E-E840-A546-67F94BA265D2}" presName="Name8" presStyleCnt="0"/>
      <dgm:spPr/>
    </dgm:pt>
    <dgm:pt modelId="{3F48C56A-83D0-7147-A379-859A58C3326D}" type="pres">
      <dgm:prSet presAssocID="{53453075-D17E-E840-A546-67F94BA265D2}" presName="level" presStyleLbl="node1" presStyleIdx="2" presStyleCnt="4">
        <dgm:presLayoutVars>
          <dgm:chMax val="1"/>
          <dgm:bulletEnabled val="1"/>
        </dgm:presLayoutVars>
      </dgm:prSet>
      <dgm:spPr/>
    </dgm:pt>
    <dgm:pt modelId="{CD7A5124-D2A4-A444-850D-B6269D654F5F}" type="pres">
      <dgm:prSet presAssocID="{53453075-D17E-E840-A546-67F94BA265D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A6160E9-CA0E-0149-9900-6765E9B38A77}" type="pres">
      <dgm:prSet presAssocID="{F0D6C28C-D023-A14B-B3EC-FC32E3BA93DF}" presName="Name8" presStyleCnt="0"/>
      <dgm:spPr/>
    </dgm:pt>
    <dgm:pt modelId="{7296D5BE-FB26-4840-A02F-4EDF9E5A5F3C}" type="pres">
      <dgm:prSet presAssocID="{F0D6C28C-D023-A14B-B3EC-FC32E3BA93DF}" presName="level" presStyleLbl="node1" presStyleIdx="3" presStyleCnt="4">
        <dgm:presLayoutVars>
          <dgm:chMax val="1"/>
          <dgm:bulletEnabled val="1"/>
        </dgm:presLayoutVars>
      </dgm:prSet>
      <dgm:spPr/>
    </dgm:pt>
    <dgm:pt modelId="{DBA08888-98AC-1349-9766-C28EC32B679D}" type="pres">
      <dgm:prSet presAssocID="{F0D6C28C-D023-A14B-B3EC-FC32E3BA93D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A700806-D597-46BA-A26A-021655C89918}" type="presOf" srcId="{437660F7-9195-EB47-946F-11615CA35430}" destId="{7316AE95-1222-2F4B-ABBD-C7C191FAFEDA}" srcOrd="0" destOrd="0" presId="urn:microsoft.com/office/officeart/2005/8/layout/pyramid3"/>
    <dgm:cxn modelId="{E2F06E20-A556-4032-A93B-9A5D71D5E5D3}" type="presOf" srcId="{53453075-D17E-E840-A546-67F94BA265D2}" destId="{3F48C56A-83D0-7147-A379-859A58C3326D}" srcOrd="0" destOrd="0" presId="urn:microsoft.com/office/officeart/2005/8/layout/pyramid3"/>
    <dgm:cxn modelId="{03F5C525-618E-DF40-82D3-E4FA42042857}" srcId="{437660F7-9195-EB47-946F-11615CA35430}" destId="{53453075-D17E-E840-A546-67F94BA265D2}" srcOrd="2" destOrd="0" parTransId="{6EEFCDEB-4560-594C-958D-4ED231FFF249}" sibTransId="{ADF9ED69-B976-BC45-A4B3-CAAAE908E87D}"/>
    <dgm:cxn modelId="{02271B53-8506-A04A-9CAD-4EADC30FA151}" srcId="{437660F7-9195-EB47-946F-11615CA35430}" destId="{C9AD2D5C-B083-5848-8D91-98665CBC82FF}" srcOrd="1" destOrd="0" parTransId="{D565BF6A-13D7-2F48-84EA-8F5501550D65}" sibTransId="{1EBAE003-5979-DE42-8CA9-145FD75DF493}"/>
    <dgm:cxn modelId="{4A5EE789-793B-4F96-BECD-EDA956A4A083}" type="presOf" srcId="{D2D8DFAC-790C-5341-9664-8A564A8F2A57}" destId="{1201655E-B649-DE41-97D2-6C6E899250EA}" srcOrd="0" destOrd="0" presId="urn:microsoft.com/office/officeart/2005/8/layout/pyramid3"/>
    <dgm:cxn modelId="{2DE4A1AE-7089-4542-B2E9-FDFECD1913EE}" type="presOf" srcId="{53453075-D17E-E840-A546-67F94BA265D2}" destId="{CD7A5124-D2A4-A444-850D-B6269D654F5F}" srcOrd="1" destOrd="0" presId="urn:microsoft.com/office/officeart/2005/8/layout/pyramid3"/>
    <dgm:cxn modelId="{020020B0-F3AD-4F3A-A646-985528CD8E34}" type="presOf" srcId="{D2D8DFAC-790C-5341-9664-8A564A8F2A57}" destId="{A37B3A8E-3E41-C543-ABC4-DB6CEE4392ED}" srcOrd="1" destOrd="0" presId="urn:microsoft.com/office/officeart/2005/8/layout/pyramid3"/>
    <dgm:cxn modelId="{4108D4B6-ABE0-4C52-B8AE-543ECEDDD751}" type="presOf" srcId="{F0D6C28C-D023-A14B-B3EC-FC32E3BA93DF}" destId="{DBA08888-98AC-1349-9766-C28EC32B679D}" srcOrd="1" destOrd="0" presId="urn:microsoft.com/office/officeart/2005/8/layout/pyramid3"/>
    <dgm:cxn modelId="{4D28E5C8-ABC8-4D2E-A568-D14CDAC10E20}" type="presOf" srcId="{F0D6C28C-D023-A14B-B3EC-FC32E3BA93DF}" destId="{7296D5BE-FB26-4840-A02F-4EDF9E5A5F3C}" srcOrd="0" destOrd="0" presId="urn:microsoft.com/office/officeart/2005/8/layout/pyramid3"/>
    <dgm:cxn modelId="{A6046FDA-9B60-C64A-A17C-729B6F07E7F5}" srcId="{437660F7-9195-EB47-946F-11615CA35430}" destId="{F0D6C28C-D023-A14B-B3EC-FC32E3BA93DF}" srcOrd="3" destOrd="0" parTransId="{DDF0CE15-8751-1B46-B586-7B34345F32E1}" sibTransId="{C84E623E-445E-D44B-B6E0-C58C7C005987}"/>
    <dgm:cxn modelId="{14C2CDEA-7DB8-0E44-B959-693B8465BC2D}" srcId="{437660F7-9195-EB47-946F-11615CA35430}" destId="{D2D8DFAC-790C-5341-9664-8A564A8F2A57}" srcOrd="0" destOrd="0" parTransId="{BCBA6706-4F34-2343-BD6C-4393AC88EF05}" sibTransId="{1E58BC33-2314-3541-B115-026B46C759F8}"/>
    <dgm:cxn modelId="{4E1ABEF4-1E70-47F9-B902-552E4B840B97}" type="presOf" srcId="{C9AD2D5C-B083-5848-8D91-98665CBC82FF}" destId="{616C9504-AF82-1E4E-98AD-D4841F04C4BD}" srcOrd="1" destOrd="0" presId="urn:microsoft.com/office/officeart/2005/8/layout/pyramid3"/>
    <dgm:cxn modelId="{4AB28CFF-9907-4325-8960-F6D8595F3C5C}" type="presOf" srcId="{C9AD2D5C-B083-5848-8D91-98665CBC82FF}" destId="{B93D78C5-FA9F-3F42-AD4C-A2D050221094}" srcOrd="0" destOrd="0" presId="urn:microsoft.com/office/officeart/2005/8/layout/pyramid3"/>
    <dgm:cxn modelId="{3A9CADDB-8A98-4025-8232-F3073148EA3B}" type="presParOf" srcId="{7316AE95-1222-2F4B-ABBD-C7C191FAFEDA}" destId="{ED435431-EC92-7049-9FBB-2138E7055AF0}" srcOrd="0" destOrd="0" presId="urn:microsoft.com/office/officeart/2005/8/layout/pyramid3"/>
    <dgm:cxn modelId="{100141D1-6B46-4A55-ACFE-C31B5468BCC6}" type="presParOf" srcId="{ED435431-EC92-7049-9FBB-2138E7055AF0}" destId="{1201655E-B649-DE41-97D2-6C6E899250EA}" srcOrd="0" destOrd="0" presId="urn:microsoft.com/office/officeart/2005/8/layout/pyramid3"/>
    <dgm:cxn modelId="{B2600611-87D9-46A5-B16C-DB7552D4518E}" type="presParOf" srcId="{ED435431-EC92-7049-9FBB-2138E7055AF0}" destId="{A37B3A8E-3E41-C543-ABC4-DB6CEE4392ED}" srcOrd="1" destOrd="0" presId="urn:microsoft.com/office/officeart/2005/8/layout/pyramid3"/>
    <dgm:cxn modelId="{A656BC8D-AC6A-43DD-B21A-138FE0F73189}" type="presParOf" srcId="{7316AE95-1222-2F4B-ABBD-C7C191FAFEDA}" destId="{C19E8F20-F131-A746-89EA-B6FA72DC6810}" srcOrd="1" destOrd="0" presId="urn:microsoft.com/office/officeart/2005/8/layout/pyramid3"/>
    <dgm:cxn modelId="{FAC40246-367F-40F5-B6AD-F7996D148DE1}" type="presParOf" srcId="{C19E8F20-F131-A746-89EA-B6FA72DC6810}" destId="{B93D78C5-FA9F-3F42-AD4C-A2D050221094}" srcOrd="0" destOrd="0" presId="urn:microsoft.com/office/officeart/2005/8/layout/pyramid3"/>
    <dgm:cxn modelId="{55A47164-BFD8-44D7-94AE-FD0D6CB1AFAB}" type="presParOf" srcId="{C19E8F20-F131-A746-89EA-B6FA72DC6810}" destId="{616C9504-AF82-1E4E-98AD-D4841F04C4BD}" srcOrd="1" destOrd="0" presId="urn:microsoft.com/office/officeart/2005/8/layout/pyramid3"/>
    <dgm:cxn modelId="{3AFB29D2-B073-4518-8220-8EF541CA7EB8}" type="presParOf" srcId="{7316AE95-1222-2F4B-ABBD-C7C191FAFEDA}" destId="{B3327B83-DD74-3046-A8FF-9349C592506E}" srcOrd="2" destOrd="0" presId="urn:microsoft.com/office/officeart/2005/8/layout/pyramid3"/>
    <dgm:cxn modelId="{C77FC3FC-F33D-4FA6-979D-062A5FF22B44}" type="presParOf" srcId="{B3327B83-DD74-3046-A8FF-9349C592506E}" destId="{3F48C56A-83D0-7147-A379-859A58C3326D}" srcOrd="0" destOrd="0" presId="urn:microsoft.com/office/officeart/2005/8/layout/pyramid3"/>
    <dgm:cxn modelId="{E77C1FC3-F567-4B56-9784-F79458AFE577}" type="presParOf" srcId="{B3327B83-DD74-3046-A8FF-9349C592506E}" destId="{CD7A5124-D2A4-A444-850D-B6269D654F5F}" srcOrd="1" destOrd="0" presId="urn:microsoft.com/office/officeart/2005/8/layout/pyramid3"/>
    <dgm:cxn modelId="{44D2DB4B-3740-42E7-9E27-6151118D392E}" type="presParOf" srcId="{7316AE95-1222-2F4B-ABBD-C7C191FAFEDA}" destId="{5A6160E9-CA0E-0149-9900-6765E9B38A77}" srcOrd="3" destOrd="0" presId="urn:microsoft.com/office/officeart/2005/8/layout/pyramid3"/>
    <dgm:cxn modelId="{703761D0-1BD8-49BD-A53D-B3EF5263F929}" type="presParOf" srcId="{5A6160E9-CA0E-0149-9900-6765E9B38A77}" destId="{7296D5BE-FB26-4840-A02F-4EDF9E5A5F3C}" srcOrd="0" destOrd="0" presId="urn:microsoft.com/office/officeart/2005/8/layout/pyramid3"/>
    <dgm:cxn modelId="{E3F90660-6AE1-4727-BBD9-F4A0ED7CFEEC}" type="presParOf" srcId="{5A6160E9-CA0E-0149-9900-6765E9B38A77}" destId="{DBA08888-98AC-1349-9766-C28EC32B679D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1655E-B649-DE41-97D2-6C6E899250EA}">
      <dsp:nvSpPr>
        <dsp:cNvPr id="0" name=""/>
        <dsp:cNvSpPr/>
      </dsp:nvSpPr>
      <dsp:spPr>
        <a:xfrm rot="10800000">
          <a:off x="0" y="36623"/>
          <a:ext cx="4640632" cy="1085132"/>
        </a:xfrm>
        <a:prstGeom prst="trapezoid">
          <a:avLst>
            <a:gd name="adj" fmla="val 53457"/>
          </a:avLst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Prescriptive</a:t>
          </a:r>
        </a:p>
      </dsp:txBody>
      <dsp:txXfrm rot="-10800000">
        <a:off x="812110" y="36623"/>
        <a:ext cx="3016410" cy="1085132"/>
      </dsp:txXfrm>
    </dsp:sp>
    <dsp:sp modelId="{B93D78C5-FA9F-3F42-AD4C-A2D050221094}">
      <dsp:nvSpPr>
        <dsp:cNvPr id="0" name=""/>
        <dsp:cNvSpPr/>
      </dsp:nvSpPr>
      <dsp:spPr>
        <a:xfrm rot="10800000">
          <a:off x="580079" y="1085132"/>
          <a:ext cx="3480474" cy="1085132"/>
        </a:xfrm>
        <a:prstGeom prst="trapezoid">
          <a:avLst>
            <a:gd name="adj" fmla="val 53457"/>
          </a:avLst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Predictive</a:t>
          </a:r>
        </a:p>
      </dsp:txBody>
      <dsp:txXfrm rot="-10800000">
        <a:off x="1189161" y="1085132"/>
        <a:ext cx="2262308" cy="1085132"/>
      </dsp:txXfrm>
    </dsp:sp>
    <dsp:sp modelId="{3F48C56A-83D0-7147-A379-859A58C3326D}">
      <dsp:nvSpPr>
        <dsp:cNvPr id="0" name=""/>
        <dsp:cNvSpPr/>
      </dsp:nvSpPr>
      <dsp:spPr>
        <a:xfrm rot="10800000">
          <a:off x="1160158" y="2170264"/>
          <a:ext cx="2320316" cy="1085132"/>
        </a:xfrm>
        <a:prstGeom prst="trapezoid">
          <a:avLst>
            <a:gd name="adj" fmla="val 53457"/>
          </a:avLst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Diagnostic</a:t>
          </a:r>
        </a:p>
      </dsp:txBody>
      <dsp:txXfrm rot="-10800000">
        <a:off x="1566213" y="2170264"/>
        <a:ext cx="1508205" cy="1085132"/>
      </dsp:txXfrm>
    </dsp:sp>
    <dsp:sp modelId="{7296D5BE-FB26-4840-A02F-4EDF9E5A5F3C}">
      <dsp:nvSpPr>
        <dsp:cNvPr id="0" name=""/>
        <dsp:cNvSpPr/>
      </dsp:nvSpPr>
      <dsp:spPr>
        <a:xfrm rot="10800000">
          <a:off x="1740237" y="3255396"/>
          <a:ext cx="1160158" cy="1085132"/>
        </a:xfrm>
        <a:prstGeom prst="trapezoid">
          <a:avLst>
            <a:gd name="adj" fmla="val 53457"/>
          </a:avLst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Descriptive</a:t>
          </a:r>
        </a:p>
      </dsp:txBody>
      <dsp:txXfrm rot="-10800000">
        <a:off x="1740237" y="3255396"/>
        <a:ext cx="1160158" cy="1085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28D955B-6C98-43BD-BC16-B9C0191426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07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46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2075" y="1149350"/>
            <a:ext cx="4133850" cy="3100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22775"/>
            <a:ext cx="5486400" cy="36179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4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2177"/>
            <a:ext cx="5486400" cy="41147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50" tIns="45025" rIns="90050" bIns="45025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2177"/>
            <a:ext cx="5486400" cy="41147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50" tIns="45025" rIns="90050" bIns="45025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32F9F-F988-4E0B-AE6C-816ABFE76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2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0BF7F-8437-4E6F-AE03-1F8AB11BE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1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7735E-0DC4-41A3-BAA8-2B65CE7A8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80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2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B732B-9164-4DC1-8B5D-2D09A8CD6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6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AE3C-82B7-4069-9643-E43BF080E9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A08-39B9-4650-B42A-57899568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87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AE3C-82B7-4069-9643-E43BF080E9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A08-39B9-4650-B42A-57899568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47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AE3C-82B7-4069-9643-E43BF080E9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A08-39B9-4650-B42A-57899568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07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AE3C-82B7-4069-9643-E43BF080E9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A08-39B9-4650-B42A-57899568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01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AE3C-82B7-4069-9643-E43BF080E9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A08-39B9-4650-B42A-57899568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8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AE3C-82B7-4069-9643-E43BF080E9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A08-39B9-4650-B42A-57899568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9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AE3C-82B7-4069-9643-E43BF080E9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A08-39B9-4650-B42A-57899568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0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F1B83-C8CC-44B0-99FE-CDD0A67CC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92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AE3C-82B7-4069-9643-E43BF080E9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A08-39B9-4650-B42A-57899568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35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AE3C-82B7-4069-9643-E43BF080E9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A08-39B9-4650-B42A-57899568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43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AE3C-82B7-4069-9643-E43BF080E9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A08-39B9-4650-B42A-57899568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11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AE3C-82B7-4069-9643-E43BF080E9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A08-39B9-4650-B42A-57899568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40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25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23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3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966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718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1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FABA0-2DAA-4AC8-A51E-600DC404A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06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859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338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594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262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0781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302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2923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162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673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4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56F48-85BB-449D-AB34-EBC67CE79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2A620-3573-4709-BC91-FCDE29AEF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8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9615C-E8C1-422B-91F9-54DEFB387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0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886D9-B9F3-42D6-B510-5A288519E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B41F8-2D5B-4F8F-933F-9354233CB7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B9F0F-9E03-4519-85DC-2461A0293F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9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EF13B46C-557F-4664-B0A6-086AF8792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AE3C-82B7-4069-9643-E43BF080E9D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F9A08-39B9-4650-B42A-57899568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0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5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D5AD9-8A20-4D5F-A3F0-92A16095FA8C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Building Efficient Business Analytics Models </a:t>
            </a:r>
            <a:br>
              <a:rPr lang="en-US" altLang="en-US" sz="4000" dirty="0"/>
            </a:br>
            <a:r>
              <a:rPr lang="en-US" altLang="en-US" sz="4000" dirty="0"/>
              <a:t>Using Critical &amp; Creative Thinking</a:t>
            </a:r>
            <a:br>
              <a:rPr lang="en-US" altLang="en-US" sz="4000" dirty="0"/>
            </a:br>
            <a:br>
              <a:rPr lang="en-US" altLang="en-US" sz="4000" dirty="0"/>
            </a:br>
            <a:r>
              <a:rPr lang="en-US" altLang="en-US" sz="4000" dirty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Prof. Arif Ansari </a:t>
            </a:r>
          </a:p>
          <a:p>
            <a:pPr eaLnBrk="1" hangingPunct="1"/>
            <a:r>
              <a:rPr lang="en-US" altLang="en-US" dirty="0"/>
              <a:t>Marshall School of Business, USC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077" name="WordArt 4"/>
          <p:cNvSpPr>
            <a:spLocks noChangeArrowheads="1" noChangeShapeType="1" noTextEdit="1"/>
          </p:cNvSpPr>
          <p:nvPr/>
        </p:nvSpPr>
        <p:spPr bwMode="auto">
          <a:xfrm>
            <a:off x="152402" y="381004"/>
            <a:ext cx="1514475" cy="142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900" kern="10" spc="180"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"/>
                <a:cs typeface="Arial"/>
              </a:rPr>
              <a:t>Marshall School Of Business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04BC75-E974-48AE-AD37-BBAC3FBAFBD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6553200" y="5541169"/>
            <a:ext cx="2133600" cy="357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F2276C72-6C5D-487C-8AE9-CFF0CCF617CC}" type="slidenum">
              <a:rPr lang="en-US" sz="1050">
                <a:latin typeface="+mn-lt"/>
              </a:rPr>
              <a:pPr algn="r" eaLnBrk="1" hangingPunct="1">
                <a:defRPr/>
              </a:pPr>
              <a:t>10</a:t>
            </a:fld>
            <a:endParaRPr lang="en-US" sz="1050" dirty="0">
              <a:latin typeface="+mn-lt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371600"/>
            <a:ext cx="7785100" cy="857250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Predictive Analytics in nutshell</a:t>
            </a:r>
            <a:br>
              <a:rPr lang="en-US" altLang="en-US" sz="1500" dirty="0"/>
            </a:br>
            <a:endParaRPr lang="en-US" altLang="en-US" sz="15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83444" y="2010965"/>
            <a:ext cx="8229600" cy="438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500" b="1" dirty="0"/>
              <a:t>Data Mining/Predictive Analytics using structured data can be divided into four major themes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1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100" b="1" dirty="0">
              <a:solidFill>
                <a:srgbClr val="C00000"/>
              </a:solidFill>
            </a:endParaRPr>
          </a:p>
          <a:p>
            <a:pPr marL="68580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1200" b="1" dirty="0">
                <a:solidFill>
                  <a:srgbClr val="C00000"/>
                </a:solidFill>
                <a:latin typeface="Times" pitchFamily="18" charset="0"/>
              </a:rPr>
              <a:t>Prediction Problem – Y is Quantitative and X’s are Quantitative or Qualitative, use X’s to predict Y (Regression and Neural Network methods)</a:t>
            </a:r>
          </a:p>
          <a:p>
            <a:pPr marL="68580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1200" b="1" dirty="0">
                <a:solidFill>
                  <a:srgbClr val="002060"/>
                </a:solidFill>
                <a:latin typeface="Times" pitchFamily="18" charset="0"/>
              </a:rPr>
              <a:t>Classification Problem </a:t>
            </a:r>
            <a:r>
              <a:rPr lang="en-US" altLang="en-US" sz="1200" b="1" dirty="0">
                <a:latin typeface="Times" pitchFamily="18" charset="0"/>
              </a:rPr>
              <a:t>– Y is Qualitative and X’s are Quantitative or Qualitative, use X’s to predict (assign a class) Y</a:t>
            </a:r>
          </a:p>
          <a:p>
            <a:pPr marL="342900" lvl="1" indent="0" eaLnBrk="1" hangingPunct="1">
              <a:lnSpc>
                <a:spcPct val="90000"/>
              </a:lnSpc>
              <a:buNone/>
            </a:pPr>
            <a:r>
              <a:rPr lang="en-US" altLang="en-US" sz="1200" b="1" dirty="0">
                <a:latin typeface="Times" pitchFamily="18" charset="0"/>
              </a:rPr>
              <a:t>     ----------------------------------------------------------------------------------------------------------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Times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>
              <a:latin typeface="Times" pitchFamily="18" charset="0"/>
            </a:endParaRPr>
          </a:p>
          <a:p>
            <a:pPr marL="457200" lvl="1" indent="-457200" eaLnBrk="1" hangingPunct="1">
              <a:lnSpc>
                <a:spcPct val="90000"/>
              </a:lnSpc>
              <a:buNone/>
            </a:pPr>
            <a:r>
              <a:rPr lang="en-US" altLang="en-US" sz="1500" b="1" dirty="0">
                <a:latin typeface="Times" pitchFamily="18" charset="0"/>
              </a:rPr>
              <a:t>	</a:t>
            </a:r>
            <a:r>
              <a:rPr lang="en-US" altLang="en-US" sz="1200" b="1" dirty="0">
                <a:latin typeface="Times" pitchFamily="18" charset="0"/>
              </a:rPr>
              <a:t>3</a:t>
            </a:r>
            <a:r>
              <a:rPr lang="en-US" altLang="en-US" sz="1200" b="1" dirty="0">
                <a:solidFill>
                  <a:srgbClr val="002060"/>
                </a:solidFill>
                <a:latin typeface="Times" pitchFamily="18" charset="0"/>
              </a:rPr>
              <a:t>.	Clustering Problem </a:t>
            </a:r>
            <a:r>
              <a:rPr lang="en-US" altLang="en-US" sz="1200" b="1" dirty="0">
                <a:latin typeface="Times" pitchFamily="18" charset="0"/>
              </a:rPr>
              <a:t>–X’s are Quantitative or Qualitative, use X’s to Segment or Create clusters</a:t>
            </a:r>
          </a:p>
          <a:p>
            <a:pPr marL="342900" lvl="1" indent="0" eaLnBrk="1" hangingPunct="1">
              <a:lnSpc>
                <a:spcPct val="90000"/>
              </a:lnSpc>
              <a:buNone/>
            </a:pPr>
            <a:r>
              <a:rPr lang="en-US" altLang="en-US" sz="1200" b="1" dirty="0">
                <a:latin typeface="Times" pitchFamily="18" charset="0"/>
              </a:rPr>
              <a:t>   ------------------------------------------------------------------------------------------------------------</a:t>
            </a:r>
          </a:p>
          <a:p>
            <a:pPr marL="457200" lvl="1" indent="-457200" eaLnBrk="1" hangingPunct="1">
              <a:lnSpc>
                <a:spcPct val="90000"/>
              </a:lnSpc>
              <a:buNone/>
            </a:pPr>
            <a:r>
              <a:rPr lang="en-US" altLang="en-US" sz="1350" dirty="0"/>
              <a:t>	</a:t>
            </a:r>
            <a:r>
              <a:rPr lang="en-US" altLang="en-US" sz="1200" b="1" dirty="0">
                <a:latin typeface="Times" pitchFamily="18" charset="0"/>
              </a:rPr>
              <a:t>4.	</a:t>
            </a:r>
            <a:r>
              <a:rPr lang="en-US" altLang="en-US" sz="1200" b="1" dirty="0">
                <a:solidFill>
                  <a:srgbClr val="002060"/>
                </a:solidFill>
                <a:latin typeface="Times" pitchFamily="18" charset="0"/>
              </a:rPr>
              <a:t>Association Problem </a:t>
            </a:r>
            <a:r>
              <a:rPr lang="en-US" altLang="en-US" sz="1200" b="1" dirty="0">
                <a:latin typeface="Times" pitchFamily="18" charset="0"/>
              </a:rPr>
              <a:t>– Use transaction data to associate items.</a:t>
            </a:r>
            <a:endParaRPr lang="en-US" altLang="en-US" sz="1500" b="1" dirty="0">
              <a:latin typeface="Times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	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2" y="2686051"/>
            <a:ext cx="4714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20" y="4114800"/>
            <a:ext cx="32289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eft Brace 2"/>
          <p:cNvSpPr/>
          <p:nvPr/>
        </p:nvSpPr>
        <p:spPr bwMode="auto">
          <a:xfrm>
            <a:off x="90487" y="2648550"/>
            <a:ext cx="1145382" cy="2494952"/>
          </a:xfrm>
          <a:prstGeom prst="leftBrace">
            <a:avLst>
              <a:gd name="adj1" fmla="val 9055"/>
              <a:gd name="adj2" fmla="val 50457"/>
            </a:avLst>
          </a:prstGeom>
          <a:solidFill>
            <a:srgbClr val="EBF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US" sz="900" b="1" dirty="0"/>
              <a:t>Tuple</a:t>
            </a:r>
          </a:p>
          <a:p>
            <a:pPr algn="l" defTabSz="685800"/>
            <a:r>
              <a:rPr lang="en-US" sz="900" b="1" dirty="0"/>
              <a:t>type </a:t>
            </a:r>
          </a:p>
          <a:p>
            <a:pPr algn="l" defTabSz="685800"/>
            <a:r>
              <a:rPr lang="en-US" sz="900" b="1" dirty="0"/>
              <a:t>Data</a:t>
            </a:r>
          </a:p>
          <a:p>
            <a:pPr algn="l" defTabSz="685800"/>
            <a:r>
              <a:rPr lang="en-US" sz="900" b="1" dirty="0"/>
              <a:t>For </a:t>
            </a:r>
          </a:p>
          <a:p>
            <a:pPr algn="l" defTabSz="685800"/>
            <a:r>
              <a:rPr lang="en-US" sz="900" b="1" dirty="0"/>
              <a:t>Cases</a:t>
            </a:r>
          </a:p>
          <a:p>
            <a:pPr algn="l" defTabSz="685800"/>
            <a:r>
              <a:rPr lang="en-US" sz="900" b="1" dirty="0"/>
              <a:t>1</a:t>
            </a:r>
          </a:p>
          <a:p>
            <a:pPr algn="l" defTabSz="685800"/>
            <a:r>
              <a:rPr lang="en-US" sz="900" b="1" dirty="0"/>
              <a:t>2</a:t>
            </a:r>
          </a:p>
          <a:p>
            <a:pPr algn="l" defTabSz="685800"/>
            <a:r>
              <a:rPr lang="en-US" sz="900" b="1" dirty="0"/>
              <a:t>3</a:t>
            </a:r>
          </a:p>
        </p:txBody>
      </p:sp>
      <p:sp>
        <p:nvSpPr>
          <p:cNvPr id="10" name="Left Brace 9"/>
          <p:cNvSpPr/>
          <p:nvPr/>
        </p:nvSpPr>
        <p:spPr bwMode="auto">
          <a:xfrm>
            <a:off x="73818" y="5257804"/>
            <a:ext cx="1145382" cy="533399"/>
          </a:xfrm>
          <a:prstGeom prst="leftBrace">
            <a:avLst>
              <a:gd name="adj1" fmla="val 9055"/>
              <a:gd name="adj2" fmla="val 50457"/>
            </a:avLst>
          </a:prstGeom>
          <a:solidFill>
            <a:srgbClr val="EBF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US" sz="900" b="1" dirty="0"/>
              <a:t>Transaction</a:t>
            </a:r>
          </a:p>
          <a:p>
            <a:pPr algn="l" defTabSz="685800"/>
            <a:r>
              <a:rPr lang="en-US" sz="900" b="1" dirty="0"/>
              <a:t>Data</a:t>
            </a:r>
          </a:p>
          <a:p>
            <a:pPr algn="l" defTabSz="685800"/>
            <a:r>
              <a:rPr lang="en-US" sz="900" b="1" dirty="0"/>
              <a:t>Case </a:t>
            </a:r>
          </a:p>
          <a:p>
            <a:pPr algn="l" defTabSz="685800"/>
            <a:r>
              <a:rPr lang="en-US" sz="9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0058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ypes of Predictive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sz="3000" dirty="0">
                <a:solidFill>
                  <a:schemeClr val="tx1"/>
                </a:solidFill>
              </a:rPr>
              <a:t>Types of Predictive Analytics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9592"/>
            <a:ext cx="7886700" cy="3050381"/>
          </a:xfrm>
        </p:spPr>
        <p:txBody>
          <a:bodyPr>
            <a:normAutofit/>
          </a:bodyPr>
          <a:lstStyle/>
          <a:p>
            <a:r>
              <a:rPr lang="en-US" b="1" dirty="0"/>
              <a:t>Prediction</a:t>
            </a:r>
            <a:r>
              <a:rPr lang="en-US" dirty="0"/>
              <a:t>: Build a Model between independent variables and Quantitative Y</a:t>
            </a:r>
          </a:p>
          <a:p>
            <a:r>
              <a:rPr lang="en-US" b="1" dirty="0"/>
              <a:t>Classification</a:t>
            </a:r>
            <a:r>
              <a:rPr lang="en-US" dirty="0"/>
              <a:t>: classify each item in a set of data into one of a predefined set of classes or groups</a:t>
            </a:r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 dirty="0">
                <a:solidFill>
                  <a:srgbClr val="C00000"/>
                </a:solidFill>
              </a:rPr>
              <a:t>Build a Model between independent variables and     	Qualitative Y</a:t>
            </a:r>
            <a:endParaRPr lang="en-US" dirty="0"/>
          </a:p>
          <a:p>
            <a:r>
              <a:rPr lang="en-US" b="1" dirty="0"/>
              <a:t>Clustering</a:t>
            </a:r>
            <a:r>
              <a:rPr lang="en-US" dirty="0"/>
              <a:t>: Segment the dataset into meaningful or useful cluster of objects which have similar characteristics and make sense of it.</a:t>
            </a:r>
          </a:p>
          <a:p>
            <a:r>
              <a:rPr lang="en-US" b="1" dirty="0"/>
              <a:t>Association</a:t>
            </a:r>
            <a:r>
              <a:rPr lang="en-US" dirty="0"/>
              <a:t>: discover patterns between items in the same transaction. </a:t>
            </a:r>
          </a:p>
        </p:txBody>
      </p:sp>
    </p:spTree>
    <p:extLst>
      <p:ext uri="{BB962C8B-B14F-4D97-AF65-F5344CB8AC3E}">
        <p14:creationId xmlns:p14="http://schemas.microsoft.com/office/powerpoint/2010/main" val="42415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704BC75-E974-48AE-AD37-BBAC3FBAFBDF}" type="slidenum">
              <a:rPr lang="en-US">
                <a:solidFill>
                  <a:srgbClr val="5FCBEF"/>
                </a:solidFill>
                <a:latin typeface="Trebuchet MS"/>
              </a:rPr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6553200" y="5541169"/>
            <a:ext cx="2133600" cy="357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2276C72-6C5D-487C-8AE9-CFF0CCF617CC}" type="slidenum">
              <a:rPr lang="en-US" sz="1050">
                <a:solidFill>
                  <a:prstClr val="black"/>
                </a:solidFill>
                <a:latin typeface="Trebuchet MS"/>
              </a:rPr>
              <a:pPr algn="r"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sz="1050" dirty="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371600"/>
            <a:ext cx="7785100" cy="857250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Business Analytics Models</a:t>
            </a:r>
            <a:br>
              <a:rPr lang="en-US" altLang="en-US" sz="1500" dirty="0"/>
            </a:br>
            <a:endParaRPr lang="en-US" altLang="en-US" sz="15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83444" y="2010965"/>
            <a:ext cx="8229600" cy="438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defTabSz="342900" eaLnBrk="1" fontAlgn="auto" hangingPunct="1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sz="1500" b="1" dirty="0">
                <a:solidFill>
                  <a:prstClr val="black"/>
                </a:solidFill>
              </a:rPr>
              <a:t>Note: Business Analytics/Data Mining/Predictive Analytics using structured data can be divided into four major themes </a:t>
            </a:r>
          </a:p>
          <a:p>
            <a:pPr marL="0" indent="0" defTabSz="342900" eaLnBrk="1" fontAlgn="auto" hangingPunct="1">
              <a:lnSpc>
                <a:spcPct val="90000"/>
              </a:lnSpc>
              <a:spcAft>
                <a:spcPts val="0"/>
              </a:spcAft>
              <a:buNone/>
            </a:pPr>
            <a:endParaRPr lang="en-US" altLang="en-US" sz="2100" b="1" dirty="0">
              <a:solidFill>
                <a:srgbClr val="C00000"/>
              </a:solidFill>
            </a:endParaRPr>
          </a:p>
          <a:p>
            <a:pPr marL="0" indent="0" defTabSz="342900" eaLnBrk="1" fontAlgn="auto" hangingPunct="1">
              <a:lnSpc>
                <a:spcPct val="90000"/>
              </a:lnSpc>
              <a:spcAft>
                <a:spcPts val="0"/>
              </a:spcAft>
              <a:buNone/>
            </a:pPr>
            <a:endParaRPr lang="en-US" altLang="en-US" sz="2100" b="1" dirty="0">
              <a:solidFill>
                <a:srgbClr val="C00000"/>
              </a:solidFill>
            </a:endParaRPr>
          </a:p>
          <a:p>
            <a:pPr marL="685800" lvl="1" indent="-342900" defTabSz="3429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en-US" sz="1200" b="1" dirty="0">
                <a:solidFill>
                  <a:srgbClr val="C00000"/>
                </a:solidFill>
                <a:latin typeface="Times" pitchFamily="18" charset="0"/>
              </a:rPr>
              <a:t>Prediction Problem – Y is Quantitative and X’s are Quantitative or Qualitative, use X’s to predict Y (Regression and Neural Network methods)</a:t>
            </a:r>
          </a:p>
          <a:p>
            <a:pPr marL="685800" lvl="1" indent="-342900" defTabSz="3429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en-US" sz="1200" b="1" dirty="0">
                <a:solidFill>
                  <a:srgbClr val="002060"/>
                </a:solidFill>
                <a:latin typeface="Times" pitchFamily="18" charset="0"/>
              </a:rPr>
              <a:t>Classification Problem </a:t>
            </a:r>
            <a:r>
              <a:rPr lang="en-US" altLang="en-US" sz="1200" b="1" dirty="0">
                <a:solidFill>
                  <a:prstClr val="black"/>
                </a:solidFill>
                <a:latin typeface="Times" pitchFamily="18" charset="0"/>
              </a:rPr>
              <a:t>– Y is Qualitative and X’s are Quantitative or Qualitative, use X’s to predict (assign a class) Y</a:t>
            </a:r>
          </a:p>
          <a:p>
            <a:pPr marL="342900" lvl="1" indent="0" defTabSz="342900" eaLnBrk="1" fontAlgn="auto" hangingPunct="1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sz="1200" b="1" dirty="0">
                <a:solidFill>
                  <a:prstClr val="black"/>
                </a:solidFill>
                <a:latin typeface="Times" pitchFamily="18" charset="0"/>
              </a:rPr>
              <a:t>     ----------------------------------------------------------------------------------------------------------</a:t>
            </a:r>
          </a:p>
          <a:p>
            <a:pPr marL="457200" indent="-457200" defTabSz="342900" eaLnBrk="1" fontAlgn="auto" hangingPunct="1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sz="1800" dirty="0">
                <a:solidFill>
                  <a:prstClr val="black"/>
                </a:solidFill>
                <a:latin typeface="Times" pitchFamily="18" charset="0"/>
              </a:rPr>
              <a:t>	</a:t>
            </a:r>
          </a:p>
          <a:p>
            <a:pPr marL="457200" indent="-457200" defTabSz="342900" eaLnBrk="1" fontAlgn="auto" hangingPunct="1">
              <a:lnSpc>
                <a:spcPct val="90000"/>
              </a:lnSpc>
              <a:spcAft>
                <a:spcPts val="0"/>
              </a:spcAft>
              <a:buNone/>
            </a:pPr>
            <a:endParaRPr lang="en-US" altLang="en-US" sz="1800" dirty="0">
              <a:solidFill>
                <a:prstClr val="black"/>
              </a:solidFill>
              <a:latin typeface="Times" pitchFamily="18" charset="0"/>
            </a:endParaRPr>
          </a:p>
          <a:p>
            <a:pPr marL="457200" lvl="1" indent="-457200" defTabSz="342900" eaLnBrk="1" fontAlgn="auto" hangingPunct="1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sz="1500" b="1" dirty="0">
                <a:solidFill>
                  <a:prstClr val="black"/>
                </a:solidFill>
                <a:latin typeface="Times" pitchFamily="18" charset="0"/>
              </a:rPr>
              <a:t>	</a:t>
            </a:r>
            <a:r>
              <a:rPr lang="en-US" altLang="en-US" sz="1200" b="1" dirty="0">
                <a:solidFill>
                  <a:prstClr val="black"/>
                </a:solidFill>
                <a:latin typeface="Times" pitchFamily="18" charset="0"/>
              </a:rPr>
              <a:t>3</a:t>
            </a:r>
            <a:r>
              <a:rPr lang="en-US" altLang="en-US" sz="1200" b="1" dirty="0">
                <a:solidFill>
                  <a:srgbClr val="002060"/>
                </a:solidFill>
                <a:latin typeface="Times" pitchFamily="18" charset="0"/>
              </a:rPr>
              <a:t>.	Clustering Problem </a:t>
            </a:r>
            <a:r>
              <a:rPr lang="en-US" altLang="en-US" sz="1200" b="1" dirty="0">
                <a:solidFill>
                  <a:prstClr val="black"/>
                </a:solidFill>
                <a:latin typeface="Times" pitchFamily="18" charset="0"/>
              </a:rPr>
              <a:t>–X’s are Quantitative or Qualitative, use X’s to Segment or Create clusters</a:t>
            </a:r>
          </a:p>
          <a:p>
            <a:pPr marL="342900" lvl="1" indent="0" defTabSz="342900" eaLnBrk="1" fontAlgn="auto" hangingPunct="1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sz="1200" b="1" dirty="0">
                <a:solidFill>
                  <a:prstClr val="black"/>
                </a:solidFill>
                <a:latin typeface="Times" pitchFamily="18" charset="0"/>
              </a:rPr>
              <a:t>   ------------------------------------------------------------------------------------------------------------</a:t>
            </a:r>
          </a:p>
          <a:p>
            <a:pPr marL="457200" lvl="1" indent="-457200" defTabSz="342900" eaLnBrk="1" fontAlgn="auto" hangingPunct="1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sz="1350" dirty="0">
                <a:solidFill>
                  <a:prstClr val="black"/>
                </a:solidFill>
              </a:rPr>
              <a:t>	</a:t>
            </a:r>
            <a:r>
              <a:rPr lang="en-US" altLang="en-US" sz="1200" b="1" dirty="0">
                <a:solidFill>
                  <a:prstClr val="black"/>
                </a:solidFill>
                <a:latin typeface="Times" pitchFamily="18" charset="0"/>
              </a:rPr>
              <a:t>4.	</a:t>
            </a:r>
            <a:r>
              <a:rPr lang="en-US" altLang="en-US" sz="1200" b="1" dirty="0">
                <a:solidFill>
                  <a:srgbClr val="002060"/>
                </a:solidFill>
                <a:latin typeface="Times" pitchFamily="18" charset="0"/>
              </a:rPr>
              <a:t>Association Problem </a:t>
            </a:r>
            <a:r>
              <a:rPr lang="en-US" altLang="en-US" sz="1200" b="1" dirty="0">
                <a:solidFill>
                  <a:prstClr val="black"/>
                </a:solidFill>
                <a:latin typeface="Times" pitchFamily="18" charset="0"/>
              </a:rPr>
              <a:t>– Use transaction data to associate items.</a:t>
            </a:r>
            <a:endParaRPr lang="en-US" altLang="en-US" sz="1500" b="1" dirty="0">
              <a:solidFill>
                <a:prstClr val="black"/>
              </a:solidFill>
              <a:latin typeface="Times" pitchFamily="18" charset="0"/>
            </a:endParaRPr>
          </a:p>
          <a:p>
            <a:pPr marL="457200" indent="-457200" defTabSz="342900" eaLnBrk="1" fontAlgn="auto" hangingPunct="1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en-US" sz="1800" dirty="0">
                <a:solidFill>
                  <a:prstClr val="black"/>
                </a:solidFill>
              </a:rPr>
              <a:t>	</a:t>
            </a:r>
          </a:p>
          <a:p>
            <a:pPr marL="457200" indent="-457200" defTabSz="342900" eaLnBrk="1" fontAlgn="auto" hangingPunct="1">
              <a:lnSpc>
                <a:spcPct val="90000"/>
              </a:lnSpc>
              <a:spcAft>
                <a:spcPts val="0"/>
              </a:spcAft>
            </a:pPr>
            <a:endParaRPr lang="en-US" altLang="en-US" sz="24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2" y="2686051"/>
            <a:ext cx="4714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20" y="4114800"/>
            <a:ext cx="32289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eft Brace 2"/>
          <p:cNvSpPr/>
          <p:nvPr/>
        </p:nvSpPr>
        <p:spPr bwMode="auto">
          <a:xfrm>
            <a:off x="90487" y="2648550"/>
            <a:ext cx="1145382" cy="2494952"/>
          </a:xfrm>
          <a:prstGeom prst="leftBrace">
            <a:avLst>
              <a:gd name="adj1" fmla="val 9055"/>
              <a:gd name="adj2" fmla="val 50457"/>
            </a:avLst>
          </a:prstGeom>
          <a:solidFill>
            <a:srgbClr val="EBF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US" sz="900" b="1" dirty="0">
                <a:solidFill>
                  <a:prstClr val="black"/>
                </a:solidFill>
                <a:latin typeface="Trebuchet MS"/>
              </a:rPr>
              <a:t>Tuple</a:t>
            </a:r>
          </a:p>
          <a:p>
            <a:pPr algn="l" defTabSz="685800"/>
            <a:r>
              <a:rPr lang="en-US" sz="900" b="1" dirty="0">
                <a:solidFill>
                  <a:prstClr val="black"/>
                </a:solidFill>
                <a:latin typeface="Trebuchet MS"/>
              </a:rPr>
              <a:t>type </a:t>
            </a:r>
          </a:p>
          <a:p>
            <a:pPr algn="l" defTabSz="685800"/>
            <a:r>
              <a:rPr lang="en-US" sz="900" b="1" dirty="0">
                <a:solidFill>
                  <a:prstClr val="black"/>
                </a:solidFill>
                <a:latin typeface="Trebuchet MS"/>
              </a:rPr>
              <a:t>Data</a:t>
            </a:r>
          </a:p>
          <a:p>
            <a:pPr algn="l" defTabSz="685800"/>
            <a:r>
              <a:rPr lang="en-US" sz="900" b="1" dirty="0">
                <a:solidFill>
                  <a:prstClr val="black"/>
                </a:solidFill>
                <a:latin typeface="Trebuchet MS"/>
              </a:rPr>
              <a:t>For </a:t>
            </a:r>
          </a:p>
          <a:p>
            <a:pPr algn="l" defTabSz="685800"/>
            <a:r>
              <a:rPr lang="en-US" sz="900" b="1" dirty="0">
                <a:solidFill>
                  <a:prstClr val="black"/>
                </a:solidFill>
                <a:latin typeface="Trebuchet MS"/>
              </a:rPr>
              <a:t>Cases</a:t>
            </a:r>
          </a:p>
          <a:p>
            <a:pPr algn="l" defTabSz="685800"/>
            <a:r>
              <a:rPr lang="en-US" sz="900" b="1" dirty="0">
                <a:solidFill>
                  <a:prstClr val="black"/>
                </a:solidFill>
                <a:latin typeface="Trebuchet MS"/>
              </a:rPr>
              <a:t>1</a:t>
            </a:r>
          </a:p>
          <a:p>
            <a:pPr algn="l" defTabSz="685800"/>
            <a:r>
              <a:rPr lang="en-US" sz="900" b="1" dirty="0">
                <a:solidFill>
                  <a:prstClr val="black"/>
                </a:solidFill>
                <a:latin typeface="Trebuchet MS"/>
              </a:rPr>
              <a:t>2</a:t>
            </a:r>
          </a:p>
          <a:p>
            <a:pPr algn="l" defTabSz="685800"/>
            <a:r>
              <a:rPr lang="en-US" sz="900" b="1" dirty="0">
                <a:solidFill>
                  <a:prstClr val="black"/>
                </a:solidFill>
                <a:latin typeface="Trebuchet MS"/>
              </a:rPr>
              <a:t>3</a:t>
            </a:r>
          </a:p>
        </p:txBody>
      </p:sp>
      <p:sp>
        <p:nvSpPr>
          <p:cNvPr id="10" name="Left Brace 9"/>
          <p:cNvSpPr/>
          <p:nvPr/>
        </p:nvSpPr>
        <p:spPr bwMode="auto">
          <a:xfrm>
            <a:off x="73818" y="5257804"/>
            <a:ext cx="1145382" cy="533399"/>
          </a:xfrm>
          <a:prstGeom prst="leftBrace">
            <a:avLst>
              <a:gd name="adj1" fmla="val 9055"/>
              <a:gd name="adj2" fmla="val 50457"/>
            </a:avLst>
          </a:prstGeom>
          <a:solidFill>
            <a:srgbClr val="EBF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US" sz="900" b="1" dirty="0">
                <a:solidFill>
                  <a:prstClr val="black"/>
                </a:solidFill>
                <a:latin typeface="Trebuchet MS"/>
              </a:rPr>
              <a:t>Transaction</a:t>
            </a:r>
          </a:p>
          <a:p>
            <a:pPr algn="l" defTabSz="685800"/>
            <a:r>
              <a:rPr lang="en-US" sz="900" b="1" dirty="0">
                <a:solidFill>
                  <a:prstClr val="black"/>
                </a:solidFill>
                <a:latin typeface="Trebuchet MS"/>
              </a:rPr>
              <a:t>Data</a:t>
            </a:r>
          </a:p>
          <a:p>
            <a:pPr algn="l" defTabSz="685800"/>
            <a:r>
              <a:rPr lang="en-US" sz="900" b="1" dirty="0">
                <a:solidFill>
                  <a:prstClr val="black"/>
                </a:solidFill>
                <a:latin typeface="Trebuchet MS"/>
              </a:rPr>
              <a:t>Case </a:t>
            </a:r>
          </a:p>
          <a:p>
            <a:pPr algn="l" defTabSz="685800"/>
            <a:r>
              <a:rPr lang="en-US" sz="900" b="1" dirty="0">
                <a:solidFill>
                  <a:prstClr val="black"/>
                </a:solidFill>
                <a:latin typeface="Trebuchet M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336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ypes of Predictive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US" sz="3000" dirty="0">
                <a:solidFill>
                  <a:schemeClr val="tx1"/>
                </a:solidFill>
              </a:rPr>
              <a:t>Business </a:t>
            </a:r>
            <a:r>
              <a:rPr sz="3000" dirty="0">
                <a:solidFill>
                  <a:schemeClr val="tx1"/>
                </a:solidFill>
              </a:rPr>
              <a:t>Analytics</a:t>
            </a:r>
            <a:r>
              <a:rPr lang="en-US" sz="3000" dirty="0">
                <a:solidFill>
                  <a:schemeClr val="tx1"/>
                </a:solidFill>
              </a:rPr>
              <a:t> Models</a:t>
            </a:r>
            <a:endParaRPr sz="3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9592"/>
            <a:ext cx="7886700" cy="3050381"/>
          </a:xfrm>
        </p:spPr>
        <p:txBody>
          <a:bodyPr>
            <a:normAutofit/>
          </a:bodyPr>
          <a:lstStyle/>
          <a:p>
            <a:r>
              <a:rPr lang="en-US" b="1" dirty="0"/>
              <a:t>Prediction</a:t>
            </a:r>
            <a:r>
              <a:rPr lang="en-US" dirty="0"/>
              <a:t>: Build a Model between independent variables and Quantitative Y</a:t>
            </a:r>
          </a:p>
          <a:p>
            <a:r>
              <a:rPr lang="en-US" b="1" dirty="0"/>
              <a:t>Classification</a:t>
            </a:r>
            <a:r>
              <a:rPr lang="en-US" dirty="0"/>
              <a:t>: classify each item in a set of data into one of a predefined set of classes or groups</a:t>
            </a:r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 dirty="0">
                <a:solidFill>
                  <a:srgbClr val="C00000"/>
                </a:solidFill>
              </a:rPr>
              <a:t>Build a Model between independent variables and     	Qualitative Y</a:t>
            </a:r>
            <a:endParaRPr lang="en-US" dirty="0"/>
          </a:p>
          <a:p>
            <a:r>
              <a:rPr lang="en-US" b="1" dirty="0"/>
              <a:t>Clustering</a:t>
            </a:r>
            <a:r>
              <a:rPr lang="en-US" dirty="0"/>
              <a:t>: Segment the dataset into meaningful or useful cluster of objects which have similar characteristics and make sense of it.</a:t>
            </a:r>
          </a:p>
          <a:p>
            <a:r>
              <a:rPr lang="en-US" b="1" dirty="0"/>
              <a:t>Association</a:t>
            </a:r>
            <a:r>
              <a:rPr lang="en-US" dirty="0"/>
              <a:t>: discover patterns between items in the same transaction. </a:t>
            </a:r>
          </a:p>
        </p:txBody>
      </p:sp>
    </p:spTree>
    <p:extLst>
      <p:ext uri="{BB962C8B-B14F-4D97-AF65-F5344CB8AC3E}">
        <p14:creationId xmlns:p14="http://schemas.microsoft.com/office/powerpoint/2010/main" val="424481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4ED0-D845-4A2A-A102-822F4791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JMP – Introduction</a:t>
            </a:r>
            <a:br>
              <a:rPr lang="en-US" b="1" dirty="0">
                <a:solidFill>
                  <a:srgbClr val="0070C0"/>
                </a:solidFill>
              </a:rPr>
            </a:b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Different tool box </a:t>
            </a:r>
            <a:r>
              <a:rPr lang="en-US" b="1" dirty="0" err="1">
                <a:solidFill>
                  <a:srgbClr val="0070C0"/>
                </a:solidFill>
              </a:rPr>
              <a:t>comparision</a:t>
            </a:r>
            <a:br>
              <a:rPr lang="en-US" b="1" dirty="0">
                <a:solidFill>
                  <a:srgbClr val="0070C0"/>
                </a:solidFill>
              </a:rPr>
            </a:b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1. Descriptive Analytics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2. Visual Analytics – Napoleon’s Military Campaign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3. Predictive Analytics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	a. Regression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	b. Logistic Regression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	c. Decision Tree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	d. Clustering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	e. Association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	f. Forecasting</a:t>
            </a:r>
          </a:p>
        </p:txBody>
      </p:sp>
    </p:spTree>
    <p:extLst>
      <p:ext uri="{BB962C8B-B14F-4D97-AF65-F5344CB8AC3E}">
        <p14:creationId xmlns:p14="http://schemas.microsoft.com/office/powerpoint/2010/main" val="1443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04AB3-D063-4D90-9E40-4E8102D220C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Expectation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arenR"/>
            </a:pPr>
            <a:r>
              <a:rPr lang="en-US" altLang="en-US" sz="2000" dirty="0"/>
              <a:t>To develop an understanding on different levels of Analytics</a:t>
            </a:r>
          </a:p>
          <a:p>
            <a:pPr marL="457200" indent="-457200" eaLnBrk="1" hangingPunct="1">
              <a:buFontTx/>
              <a:buAutoNum type="arabicParenR"/>
            </a:pPr>
            <a:r>
              <a:rPr lang="en-US" altLang="en-US" sz="2000" dirty="0"/>
              <a:t>To develop an understanding of the Business Analytics Models </a:t>
            </a:r>
          </a:p>
          <a:p>
            <a:pPr marL="457200" indent="-457200" eaLnBrk="1" hangingPunct="1">
              <a:buFontTx/>
              <a:buAutoNum type="arabicParenR"/>
            </a:pPr>
            <a:r>
              <a:rPr lang="en-US" altLang="en-US" sz="2000" dirty="0"/>
              <a:t>To dig deeper into Decision Tree and Logistic Regression</a:t>
            </a:r>
          </a:p>
          <a:p>
            <a:pPr marL="457200" indent="-457200" eaLnBrk="1" hangingPunct="1">
              <a:buFontTx/>
              <a:buAutoNum type="arabicParenR"/>
            </a:pPr>
            <a:r>
              <a:rPr lang="en-US" altLang="en-US" sz="2000" dirty="0"/>
              <a:t>To develop Critical thinking and Modeling Skill Set.</a:t>
            </a:r>
          </a:p>
          <a:p>
            <a:pPr marL="457200" indent="-457200" eaLnBrk="1" hangingPunct="1">
              <a:buFontTx/>
              <a:buAutoNum type="arabicParenR"/>
            </a:pPr>
            <a:r>
              <a:rPr lang="en-US" altLang="en-US" sz="2000" dirty="0"/>
              <a:t>To develop Creative thinking skillset</a:t>
            </a:r>
          </a:p>
          <a:p>
            <a:pPr marL="457200" indent="-457200" eaLnBrk="1" hangingPunct="1">
              <a:buFontTx/>
              <a:buNone/>
            </a:pPr>
            <a:endParaRPr lang="en-US" altLang="en-US" sz="2000" dirty="0"/>
          </a:p>
          <a:p>
            <a:pPr marL="457200" indent="-457200" eaLnBrk="1" hangingPunct="1">
              <a:buFont typeface="Wingdings" pitchFamily="2" charset="2"/>
              <a:buChar char="Ø"/>
            </a:pPr>
            <a:r>
              <a:rPr lang="en-US" altLang="en-US" sz="2400" dirty="0"/>
              <a:t>This is a workshop and I believe in “learning by doing” methodology.</a:t>
            </a:r>
          </a:p>
        </p:txBody>
      </p:sp>
      <p:pic>
        <p:nvPicPr>
          <p:cNvPr id="6" name="Picture 2" descr="C:\Users\temp_user\AppData\Local\Microsoft\Windows\Temporary Internet Files\Content.IE5\EZGO14A0\informaçã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943" y="838200"/>
            <a:ext cx="766762" cy="7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Dr. Ansari’s Goal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sz="2800" dirty="0"/>
              <a:t>Make you understand the BIG PICTURE</a:t>
            </a:r>
          </a:p>
          <a:p>
            <a:r>
              <a:rPr lang="en-US" altLang="en-US" sz="2800" dirty="0"/>
              <a:t>Make you understand how different things works in the Business Analytics space so you can extract maximum value</a:t>
            </a:r>
          </a:p>
          <a:p>
            <a:r>
              <a:rPr lang="en-US" altLang="en-US" sz="2800" dirty="0"/>
              <a:t>Give you hands on experience in Business Analytics</a:t>
            </a:r>
          </a:p>
          <a:p>
            <a:r>
              <a:rPr lang="en-US" altLang="en-US" sz="2800" b="1" dirty="0">
                <a:solidFill>
                  <a:srgbClr val="FF0000"/>
                </a:solidFill>
              </a:rPr>
              <a:t>To Envision, Manage and Lead Business Analytical Projects </a:t>
            </a:r>
          </a:p>
          <a:p>
            <a:pPr marL="0" indent="0">
              <a:buNone/>
            </a:pPr>
            <a:endParaRPr lang="en-US" altLang="en-US" sz="2200" b="1" dirty="0">
              <a:solidFill>
                <a:srgbClr val="FF0000"/>
              </a:solidFill>
            </a:endParaRPr>
          </a:p>
          <a:p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BA8E52-6855-4BEE-9EE6-D475BE86881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2" descr="C:\Users\temp_user\AppData\Local\Microsoft\Windows\Temporary Internet Files\Content.IE5\EZGO14A0\informaçã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943" y="838200"/>
            <a:ext cx="766762" cy="7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E796EE-A724-4560-B7CE-878D5CB54DCC}"/>
              </a:ext>
            </a:extLst>
          </p:cNvPr>
          <p:cNvSpPr/>
          <p:nvPr/>
        </p:nvSpPr>
        <p:spPr>
          <a:xfrm>
            <a:off x="356369" y="1233382"/>
            <a:ext cx="1171575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Price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47861-0EF1-4F59-9AE9-5BFD69C59938}"/>
              </a:ext>
            </a:extLst>
          </p:cNvPr>
          <p:cNvSpPr/>
          <p:nvPr/>
        </p:nvSpPr>
        <p:spPr>
          <a:xfrm>
            <a:off x="2121444" y="2082150"/>
            <a:ext cx="892969" cy="4572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Forecast</a:t>
            </a:r>
          </a:p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5A8F52-5286-412A-A130-068326187686}"/>
              </a:ext>
            </a:extLst>
          </p:cNvPr>
          <p:cNvSpPr/>
          <p:nvPr/>
        </p:nvSpPr>
        <p:spPr>
          <a:xfrm>
            <a:off x="219732" y="1790970"/>
            <a:ext cx="1585913" cy="3857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Promotion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EF8D0-15A9-4631-B41D-1DDB1272E8C2}"/>
              </a:ext>
            </a:extLst>
          </p:cNvPr>
          <p:cNvSpPr/>
          <p:nvPr/>
        </p:nvSpPr>
        <p:spPr>
          <a:xfrm>
            <a:off x="2931463" y="1672112"/>
            <a:ext cx="983821" cy="3924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Inventory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A4BCA7-C46F-4F2F-84F1-18FD35064113}"/>
              </a:ext>
            </a:extLst>
          </p:cNvPr>
          <p:cNvSpPr/>
          <p:nvPr/>
        </p:nvSpPr>
        <p:spPr>
          <a:xfrm>
            <a:off x="1827473" y="1701359"/>
            <a:ext cx="983820" cy="30003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Purchases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6B850A-95E2-4DF3-A66D-D4087EFE09B9}"/>
              </a:ext>
            </a:extLst>
          </p:cNvPr>
          <p:cNvSpPr/>
          <p:nvPr/>
        </p:nvSpPr>
        <p:spPr>
          <a:xfrm>
            <a:off x="4214812" y="1721645"/>
            <a:ext cx="1063648" cy="29289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Sales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15F11-3081-41B3-87C1-17E151D2800A}"/>
              </a:ext>
            </a:extLst>
          </p:cNvPr>
          <p:cNvSpPr/>
          <p:nvPr/>
        </p:nvSpPr>
        <p:spPr>
          <a:xfrm>
            <a:off x="5398137" y="1598441"/>
            <a:ext cx="1162300" cy="38505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Receipts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4C2AD0-C6EC-43D3-919D-13AE9E04FFFD}"/>
              </a:ext>
            </a:extLst>
          </p:cNvPr>
          <p:cNvSpPr/>
          <p:nvPr/>
        </p:nvSpPr>
        <p:spPr>
          <a:xfrm>
            <a:off x="6744587" y="1600195"/>
            <a:ext cx="1507331" cy="3286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Target Marketing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241E91-9E06-4390-93AD-2CDF4C81AF00}"/>
              </a:ext>
            </a:extLst>
          </p:cNvPr>
          <p:cNvSpPr/>
          <p:nvPr/>
        </p:nvSpPr>
        <p:spPr>
          <a:xfrm>
            <a:off x="6754111" y="2050284"/>
            <a:ext cx="1507331" cy="30003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Item Affinity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FA8E3E-610F-4D7A-91C6-471064793C4A}"/>
              </a:ext>
            </a:extLst>
          </p:cNvPr>
          <p:cNvSpPr/>
          <p:nvPr/>
        </p:nvSpPr>
        <p:spPr>
          <a:xfrm>
            <a:off x="5398138" y="2059839"/>
            <a:ext cx="1162299" cy="4844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Vendor Performance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3E909B-E6AD-45D6-A248-6FE82AF3F460}"/>
              </a:ext>
            </a:extLst>
          </p:cNvPr>
          <p:cNvSpPr/>
          <p:nvPr/>
        </p:nvSpPr>
        <p:spPr>
          <a:xfrm>
            <a:off x="6650830" y="2440658"/>
            <a:ext cx="1775222" cy="37147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Product Management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02F7EC-F257-4799-AE44-99B5F95CB22D}"/>
              </a:ext>
            </a:extLst>
          </p:cNvPr>
          <p:cNvSpPr/>
          <p:nvPr/>
        </p:nvSpPr>
        <p:spPr>
          <a:xfrm>
            <a:off x="6846212" y="2911842"/>
            <a:ext cx="1332648" cy="27786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Item Outages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2C5441-039B-4BA2-989C-B969D4B0C64B}"/>
              </a:ext>
            </a:extLst>
          </p:cNvPr>
          <p:cNvSpPr/>
          <p:nvPr/>
        </p:nvSpPr>
        <p:spPr>
          <a:xfrm>
            <a:off x="351205" y="2276946"/>
            <a:ext cx="1303735" cy="3214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Markdown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DE979-FB00-41F4-A418-18663D833113}"/>
              </a:ext>
            </a:extLst>
          </p:cNvPr>
          <p:cNvSpPr/>
          <p:nvPr/>
        </p:nvSpPr>
        <p:spPr>
          <a:xfrm>
            <a:off x="356369" y="2680391"/>
            <a:ext cx="1303736" cy="4286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Coop Marketing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A980A1-6EF1-4914-909B-85DF1A594EC4}"/>
              </a:ext>
            </a:extLst>
          </p:cNvPr>
          <p:cNvSpPr/>
          <p:nvPr/>
        </p:nvSpPr>
        <p:spPr>
          <a:xfrm>
            <a:off x="391900" y="3695135"/>
            <a:ext cx="1421606" cy="3714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Style/Color/Size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DAC625-4A76-4954-9E4D-27CB84A7776A}"/>
              </a:ext>
            </a:extLst>
          </p:cNvPr>
          <p:cNvSpPr/>
          <p:nvPr/>
        </p:nvSpPr>
        <p:spPr>
          <a:xfrm>
            <a:off x="244902" y="3193260"/>
            <a:ext cx="1821656" cy="4286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Seasonal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EDC82D-5093-486F-9C7F-FD1F8567566A}"/>
              </a:ext>
            </a:extLst>
          </p:cNvPr>
          <p:cNvSpPr/>
          <p:nvPr/>
        </p:nvSpPr>
        <p:spPr>
          <a:xfrm>
            <a:off x="501307" y="4164941"/>
            <a:ext cx="1183178" cy="37147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Shipments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61F5EB-9947-474E-B46A-1C1F34DBFAAE}"/>
              </a:ext>
            </a:extLst>
          </p:cNvPr>
          <p:cNvSpPr/>
          <p:nvPr/>
        </p:nvSpPr>
        <p:spPr>
          <a:xfrm>
            <a:off x="391900" y="4653437"/>
            <a:ext cx="1421606" cy="37147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Market Research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B41B31-6342-4737-9D50-934DCCB25631}"/>
              </a:ext>
            </a:extLst>
          </p:cNvPr>
          <p:cNvSpPr/>
          <p:nvPr/>
        </p:nvSpPr>
        <p:spPr>
          <a:xfrm>
            <a:off x="1976338" y="4248889"/>
            <a:ext cx="1183178" cy="37147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Allocation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224559-54D2-4935-A69E-274B6AC06F18}"/>
              </a:ext>
            </a:extLst>
          </p:cNvPr>
          <p:cNvSpPr/>
          <p:nvPr/>
        </p:nvSpPr>
        <p:spPr>
          <a:xfrm>
            <a:off x="3612322" y="5566008"/>
            <a:ext cx="1461785" cy="37147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Replenishment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3F9DE5-FE3C-47CE-BDB0-60E87FE51974}"/>
              </a:ext>
            </a:extLst>
          </p:cNvPr>
          <p:cNvSpPr/>
          <p:nvPr/>
        </p:nvSpPr>
        <p:spPr>
          <a:xfrm>
            <a:off x="4963120" y="5128101"/>
            <a:ext cx="1821656" cy="37147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Category Management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E9D616-7F03-46F7-9A72-A322272AD9F4}"/>
              </a:ext>
            </a:extLst>
          </p:cNvPr>
          <p:cNvSpPr/>
          <p:nvPr/>
        </p:nvSpPr>
        <p:spPr>
          <a:xfrm>
            <a:off x="2106324" y="5130093"/>
            <a:ext cx="1635919" cy="37147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Dynamic Purchasing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A98A7F-E469-4D9E-BEA3-84D83F6DD1AC}"/>
              </a:ext>
            </a:extLst>
          </p:cNvPr>
          <p:cNvSpPr/>
          <p:nvPr/>
        </p:nvSpPr>
        <p:spPr>
          <a:xfrm>
            <a:off x="6906664" y="4063795"/>
            <a:ext cx="1183178" cy="30003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Market Basket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D713A6-456D-47D6-A6B3-CB5DA20ED1F5}"/>
              </a:ext>
            </a:extLst>
          </p:cNvPr>
          <p:cNvSpPr/>
          <p:nvPr/>
        </p:nvSpPr>
        <p:spPr>
          <a:xfrm>
            <a:off x="6650574" y="4503418"/>
            <a:ext cx="1904931" cy="30003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Visualization/Reporting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C7192D-5B35-47D0-BE26-29F2EF56A495}"/>
              </a:ext>
            </a:extLst>
          </p:cNvPr>
          <p:cNvSpPr/>
          <p:nvPr/>
        </p:nvSpPr>
        <p:spPr>
          <a:xfrm>
            <a:off x="5385971" y="4263473"/>
            <a:ext cx="912614" cy="30003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Planning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1E95A9-6809-4470-855A-4D7D25A83AD9}"/>
              </a:ext>
            </a:extLst>
          </p:cNvPr>
          <p:cNvSpPr/>
          <p:nvPr/>
        </p:nvSpPr>
        <p:spPr>
          <a:xfrm>
            <a:off x="6658396" y="3684999"/>
            <a:ext cx="1775222" cy="30003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Customer Marketing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58F925-4C90-4B4D-9130-3918166ABF98}"/>
              </a:ext>
            </a:extLst>
          </p:cNvPr>
          <p:cNvSpPr/>
          <p:nvPr/>
        </p:nvSpPr>
        <p:spPr>
          <a:xfrm>
            <a:off x="6658396" y="3279625"/>
            <a:ext cx="1897110" cy="27786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Customer Classification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A9F2AF-F4C4-4947-B632-F73642AB0697}"/>
              </a:ext>
            </a:extLst>
          </p:cNvPr>
          <p:cNvSpPr/>
          <p:nvPr/>
        </p:nvSpPr>
        <p:spPr>
          <a:xfrm>
            <a:off x="5373777" y="2598415"/>
            <a:ext cx="1099098" cy="416890"/>
          </a:xfrm>
          <a:prstGeom prst="rect">
            <a:avLst/>
          </a:prstGeom>
          <a:solidFill>
            <a:srgbClr val="F2ECFA"/>
          </a:solidFill>
          <a:ln/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Supplier Info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0860A1-EA22-4FDD-BB47-259280371E06}"/>
              </a:ext>
            </a:extLst>
          </p:cNvPr>
          <p:cNvSpPr/>
          <p:nvPr/>
        </p:nvSpPr>
        <p:spPr>
          <a:xfrm>
            <a:off x="5364205" y="3015305"/>
            <a:ext cx="1108670" cy="510429"/>
          </a:xfrm>
          <a:prstGeom prst="rect">
            <a:avLst/>
          </a:prstGeom>
          <a:solidFill>
            <a:srgbClr val="F2ECFA"/>
          </a:solidFill>
          <a:ln/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Article Hierarchy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EF5AB1-AF0C-4680-BCFA-5BB1CAFE6FCA}"/>
              </a:ext>
            </a:extLst>
          </p:cNvPr>
          <p:cNvSpPr/>
          <p:nvPr/>
        </p:nvSpPr>
        <p:spPr>
          <a:xfrm>
            <a:off x="1779561" y="2890051"/>
            <a:ext cx="1409203" cy="218258"/>
          </a:xfrm>
          <a:prstGeom prst="rect">
            <a:avLst/>
          </a:prstGeom>
          <a:solidFill>
            <a:srgbClr val="F2ECFA"/>
          </a:solidFill>
          <a:ln/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Time Dimension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D782C9-FFEC-4540-808D-99F510B67410}"/>
              </a:ext>
            </a:extLst>
          </p:cNvPr>
          <p:cNvSpPr/>
          <p:nvPr/>
        </p:nvSpPr>
        <p:spPr>
          <a:xfrm>
            <a:off x="1779560" y="2621394"/>
            <a:ext cx="1396467" cy="256275"/>
          </a:xfrm>
          <a:prstGeom prst="rect">
            <a:avLst/>
          </a:prstGeom>
          <a:solidFill>
            <a:srgbClr val="F2ECFA"/>
          </a:solidFill>
          <a:ln/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Store Hierarchy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C8ECBC-53C7-4C11-8944-71EF80EE2DBE}"/>
              </a:ext>
            </a:extLst>
          </p:cNvPr>
          <p:cNvSpPr txBox="1"/>
          <p:nvPr/>
        </p:nvSpPr>
        <p:spPr>
          <a:xfrm>
            <a:off x="1527944" y="603944"/>
            <a:ext cx="5256832" cy="41549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prstClr val="black"/>
                </a:solidFill>
                <a:latin typeface="Calibri" panose="020F0502020204030204"/>
              </a:rPr>
              <a:t>ENTERPRISE DATA WAREHOUSE ECOSYSTEM</a:t>
            </a:r>
          </a:p>
        </p:txBody>
      </p:sp>
      <p:pic>
        <p:nvPicPr>
          <p:cNvPr id="52" name="Picture 51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4A923C34-FFE6-45FA-AA70-6F2BFFB13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783" y="2084887"/>
            <a:ext cx="2076557" cy="300053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08EF8D0-15A9-4631-B41D-1DDB1272E8C2}"/>
              </a:ext>
            </a:extLst>
          </p:cNvPr>
          <p:cNvSpPr/>
          <p:nvPr/>
        </p:nvSpPr>
        <p:spPr>
          <a:xfrm>
            <a:off x="3014413" y="1155221"/>
            <a:ext cx="2383724" cy="39241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1" dirty="0">
                <a:solidFill>
                  <a:prstClr val="black"/>
                </a:solidFill>
                <a:latin typeface="Calibri" panose="020F0502020204030204"/>
              </a:rPr>
              <a:t>Big Data / APIs / 3</a:t>
            </a:r>
            <a:r>
              <a:rPr lang="en-US" sz="1350" b="1" baseline="30000" dirty="0">
                <a:solidFill>
                  <a:prstClr val="black"/>
                </a:solidFill>
                <a:latin typeface="Calibri" panose="020F0502020204030204"/>
              </a:rPr>
              <a:t>rd</a:t>
            </a:r>
            <a:r>
              <a:rPr lang="en-US" sz="1350" b="1" dirty="0">
                <a:solidFill>
                  <a:prstClr val="black"/>
                </a:solidFill>
                <a:latin typeface="Calibri" panose="020F0502020204030204"/>
              </a:rPr>
              <a:t> Party Data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224559-54D2-4935-A69E-274B6AC06F18}"/>
              </a:ext>
            </a:extLst>
          </p:cNvPr>
          <p:cNvSpPr/>
          <p:nvPr/>
        </p:nvSpPr>
        <p:spPr>
          <a:xfrm>
            <a:off x="2438401" y="6033792"/>
            <a:ext cx="4306186" cy="371476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This is tip of the Iceberg, more and more are being added</a:t>
            </a:r>
          </a:p>
        </p:txBody>
      </p:sp>
    </p:spTree>
    <p:extLst>
      <p:ext uri="{BB962C8B-B14F-4D97-AF65-F5344CB8AC3E}">
        <p14:creationId xmlns:p14="http://schemas.microsoft.com/office/powerpoint/2010/main" val="215370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7968339-6D10-414C-9695-5D1AF21204B2}" type="slidenum">
              <a:rPr lang="en-US">
                <a:solidFill>
                  <a:srgbClr val="5FCBEF"/>
                </a:solidFill>
                <a:latin typeface="Trebuchet MS"/>
              </a:rPr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13" name="Slide Number Placeholder 4"/>
          <p:cNvSpPr txBox="1">
            <a:spLocks noGrp="1"/>
          </p:cNvSpPr>
          <p:nvPr/>
        </p:nvSpPr>
        <p:spPr bwMode="auto">
          <a:xfrm>
            <a:off x="6629400" y="5643562"/>
            <a:ext cx="2133600" cy="357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0ED8D1D4-3C2F-44D9-9D9D-0495E7505825}" type="slidenum">
              <a:rPr lang="en-US" sz="1050">
                <a:solidFill>
                  <a:prstClr val="black"/>
                </a:solidFill>
                <a:latin typeface="Trebuchet MS"/>
              </a:rPr>
              <a:pPr algn="r" defTabSz="342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sz="1050">
              <a:solidFill>
                <a:prstClr val="black"/>
              </a:solidFill>
              <a:latin typeface="Trebuchet MS"/>
            </a:endParaRPr>
          </a:p>
        </p:txBody>
      </p:sp>
      <p:grpSp>
        <p:nvGrpSpPr>
          <p:cNvPr id="2" name="Content Placeholder 1025"/>
          <p:cNvGrpSpPr>
            <a:grpSpLocks noChangeAspect="1"/>
          </p:cNvGrpSpPr>
          <p:nvPr/>
        </p:nvGrpSpPr>
        <p:grpSpPr bwMode="auto">
          <a:xfrm>
            <a:off x="609600" y="1543051"/>
            <a:ext cx="8305800" cy="3556397"/>
            <a:chOff x="288" y="586"/>
            <a:chExt cx="5280" cy="3729"/>
          </a:xfrm>
        </p:grpSpPr>
      </p:grpSp>
      <p:sp>
        <p:nvSpPr>
          <p:cNvPr id="192529" name="AutoShape 17"/>
          <p:cNvSpPr>
            <a:spLocks noChangeArrowheads="1"/>
          </p:cNvSpPr>
          <p:nvPr/>
        </p:nvSpPr>
        <p:spPr bwMode="auto">
          <a:xfrm>
            <a:off x="1600200" y="2114550"/>
            <a:ext cx="2133600" cy="10858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l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192531" name="AutoShape 19"/>
          <p:cNvSpPr>
            <a:spLocks noChangeArrowheads="1"/>
          </p:cNvSpPr>
          <p:nvPr/>
        </p:nvSpPr>
        <p:spPr bwMode="auto">
          <a:xfrm rot="-5400000">
            <a:off x="1714500" y="3962400"/>
            <a:ext cx="1371600" cy="1905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789 h 21600"/>
              <a:gd name="T14" fmla="*/ 16636 w 21600"/>
              <a:gd name="T15" fmla="*/ 93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427" y="0"/>
                </a:lnTo>
                <a:lnTo>
                  <a:pt x="12427" y="2789"/>
                </a:lnTo>
                <a:cubicBezTo>
                  <a:pt x="5564" y="2789"/>
                  <a:pt x="0" y="6984"/>
                  <a:pt x="0" y="12158"/>
                </a:cubicBezTo>
                <a:lnTo>
                  <a:pt x="0" y="21600"/>
                </a:lnTo>
                <a:lnTo>
                  <a:pt x="6726" y="21600"/>
                </a:lnTo>
                <a:lnTo>
                  <a:pt x="6726" y="12158"/>
                </a:lnTo>
                <a:cubicBezTo>
                  <a:pt x="6726" y="10618"/>
                  <a:pt x="9278" y="9369"/>
                  <a:pt x="12427" y="9369"/>
                </a:cubicBezTo>
                <a:lnTo>
                  <a:pt x="12427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99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l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192532" name="AutoShape 20"/>
          <p:cNvSpPr>
            <a:spLocks noChangeArrowheads="1"/>
          </p:cNvSpPr>
          <p:nvPr/>
        </p:nvSpPr>
        <p:spPr bwMode="auto">
          <a:xfrm flipH="1" flipV="1">
            <a:off x="5410200" y="4514850"/>
            <a:ext cx="2209800" cy="1143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25 h 21600"/>
              <a:gd name="T14" fmla="*/ 18604 w 21600"/>
              <a:gd name="T15" fmla="*/ 923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825" y="0"/>
                </a:lnTo>
                <a:lnTo>
                  <a:pt x="15825" y="2925"/>
                </a:lnTo>
                <a:lnTo>
                  <a:pt x="12427" y="2925"/>
                </a:lnTo>
                <a:cubicBezTo>
                  <a:pt x="5564" y="2925"/>
                  <a:pt x="0" y="7059"/>
                  <a:pt x="0" y="12158"/>
                </a:cubicBezTo>
                <a:lnTo>
                  <a:pt x="0" y="21600"/>
                </a:lnTo>
                <a:lnTo>
                  <a:pt x="6448" y="21600"/>
                </a:lnTo>
                <a:lnTo>
                  <a:pt x="6448" y="12158"/>
                </a:lnTo>
                <a:cubicBezTo>
                  <a:pt x="6448" y="10543"/>
                  <a:pt x="9125" y="9233"/>
                  <a:pt x="12427" y="9233"/>
                </a:cubicBezTo>
                <a:lnTo>
                  <a:pt x="15825" y="9233"/>
                </a:lnTo>
                <a:lnTo>
                  <a:pt x="15825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 wrap="none" anchor="ctr">
            <a:flatTx/>
          </a:bodyPr>
          <a:lstStyle/>
          <a:p>
            <a:pPr algn="l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192533" name="AutoShape 21"/>
          <p:cNvSpPr>
            <a:spLocks noChangeArrowheads="1"/>
          </p:cNvSpPr>
          <p:nvPr/>
        </p:nvSpPr>
        <p:spPr bwMode="auto">
          <a:xfrm rot="5400000">
            <a:off x="5972175" y="2009775"/>
            <a:ext cx="131445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497 h 21600"/>
              <a:gd name="T14" fmla="*/ 16195 w 21600"/>
              <a:gd name="T15" fmla="*/ 966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427" y="0"/>
                </a:lnTo>
                <a:lnTo>
                  <a:pt x="12427" y="2497"/>
                </a:lnTo>
                <a:cubicBezTo>
                  <a:pt x="5564" y="2497"/>
                  <a:pt x="0" y="6822"/>
                  <a:pt x="0" y="12158"/>
                </a:cubicBezTo>
                <a:lnTo>
                  <a:pt x="0" y="21600"/>
                </a:lnTo>
                <a:lnTo>
                  <a:pt x="7322" y="21600"/>
                </a:lnTo>
                <a:lnTo>
                  <a:pt x="7322" y="12158"/>
                </a:lnTo>
                <a:cubicBezTo>
                  <a:pt x="7322" y="10779"/>
                  <a:pt x="9608" y="9661"/>
                  <a:pt x="12427" y="9661"/>
                </a:cubicBezTo>
                <a:lnTo>
                  <a:pt x="12427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DDFFFF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l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192534" name="AutoShape 22"/>
          <p:cNvSpPr>
            <a:spLocks noChangeArrowheads="1"/>
          </p:cNvSpPr>
          <p:nvPr/>
        </p:nvSpPr>
        <p:spPr bwMode="auto">
          <a:xfrm>
            <a:off x="3657600" y="5086350"/>
            <a:ext cx="1676400" cy="685800"/>
          </a:xfrm>
          <a:prstGeom prst="horizontalScroll">
            <a:avLst>
              <a:gd name="adj" fmla="val 12500"/>
            </a:avLst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342900"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latin typeface="Times" pitchFamily="18" charset="0"/>
              </a:rPr>
              <a:t>Knowledge</a:t>
            </a:r>
          </a:p>
        </p:txBody>
      </p:sp>
      <p:sp>
        <p:nvSpPr>
          <p:cNvPr id="192535" name="AutoShape 23"/>
          <p:cNvSpPr>
            <a:spLocks noChangeArrowheads="1"/>
          </p:cNvSpPr>
          <p:nvPr/>
        </p:nvSpPr>
        <p:spPr bwMode="auto">
          <a:xfrm>
            <a:off x="6019800" y="3486150"/>
            <a:ext cx="2133600" cy="685800"/>
          </a:xfrm>
          <a:prstGeom prst="bevel">
            <a:avLst>
              <a:gd name="adj" fmla="val 12500"/>
            </a:avLst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342900"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latin typeface="Times" pitchFamily="18" charset="0"/>
              </a:rPr>
              <a:t>Information</a:t>
            </a:r>
          </a:p>
        </p:txBody>
      </p:sp>
      <p:sp>
        <p:nvSpPr>
          <p:cNvPr id="192536" name="AutoShape 24"/>
          <p:cNvSpPr>
            <a:spLocks noChangeArrowheads="1"/>
          </p:cNvSpPr>
          <p:nvPr/>
        </p:nvSpPr>
        <p:spPr bwMode="auto">
          <a:xfrm>
            <a:off x="1066800" y="3429000"/>
            <a:ext cx="1600200" cy="685800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rgbClr val="FF99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342900"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latin typeface="Times" pitchFamily="18" charset="0"/>
              </a:rPr>
              <a:t>Wisdom</a:t>
            </a:r>
          </a:p>
        </p:txBody>
      </p:sp>
      <p:sp>
        <p:nvSpPr>
          <p:cNvPr id="192537" name="AutoShape 25"/>
          <p:cNvSpPr>
            <a:spLocks noChangeArrowheads="1"/>
          </p:cNvSpPr>
          <p:nvPr/>
        </p:nvSpPr>
        <p:spPr bwMode="auto">
          <a:xfrm>
            <a:off x="4038600" y="2000250"/>
            <a:ext cx="1447800" cy="857250"/>
          </a:xfrm>
          <a:prstGeom prst="flowChartMagneticDisk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342900"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latin typeface="Times" pitchFamily="18" charset="0"/>
              </a:rPr>
              <a:t>Data</a:t>
            </a:r>
          </a:p>
        </p:txBody>
      </p:sp>
      <p:sp>
        <p:nvSpPr>
          <p:cNvPr id="192538" name="Rectangle 26"/>
          <p:cNvSpPr>
            <a:spLocks noChangeArrowheads="1"/>
          </p:cNvSpPr>
          <p:nvPr/>
        </p:nvSpPr>
        <p:spPr bwMode="auto">
          <a:xfrm>
            <a:off x="3124200" y="3486150"/>
            <a:ext cx="2438400" cy="742950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342900"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latin typeface="Times" pitchFamily="18" charset="0"/>
              </a:rPr>
              <a:t>Data to Wisdom</a:t>
            </a:r>
          </a:p>
        </p:txBody>
      </p:sp>
      <p:sp>
        <p:nvSpPr>
          <p:cNvPr id="192541" name="Rectangle 29"/>
          <p:cNvSpPr>
            <a:spLocks noChangeArrowheads="1"/>
          </p:cNvSpPr>
          <p:nvPr/>
        </p:nvSpPr>
        <p:spPr bwMode="auto">
          <a:xfrm>
            <a:off x="3429000" y="1485900"/>
            <a:ext cx="3505200" cy="400050"/>
          </a:xfrm>
          <a:prstGeom prst="rect">
            <a:avLst/>
          </a:prstGeom>
          <a:solidFill>
            <a:srgbClr val="E9F0A8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342900"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1800" dirty="0">
                <a:solidFill>
                  <a:prstClr val="black"/>
                </a:solidFill>
                <a:latin typeface="Times" pitchFamily="18" charset="0"/>
              </a:rPr>
              <a:t>Overview of Business Analytics</a:t>
            </a:r>
          </a:p>
        </p:txBody>
      </p:sp>
      <p:sp>
        <p:nvSpPr>
          <p:cNvPr id="14" name="Snip and Round Single Corner Rectangle 13"/>
          <p:cNvSpPr/>
          <p:nvPr/>
        </p:nvSpPr>
        <p:spPr bwMode="auto">
          <a:xfrm>
            <a:off x="5943600" y="4572000"/>
            <a:ext cx="990600" cy="285750"/>
          </a:xfrm>
          <a:prstGeom prst="snipRoundRect">
            <a:avLst/>
          </a:prstGeom>
          <a:solidFill>
            <a:schemeClr val="accent1">
              <a:alpha val="9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l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prstClr val="black"/>
                </a:solidFill>
                <a:latin typeface="Times" charset="0"/>
              </a:rPr>
              <a:t>Model</a:t>
            </a:r>
            <a:endParaRPr lang="en-US" sz="1350" dirty="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5" name="Snip and Round Single Corner Rectangle 14"/>
          <p:cNvSpPr/>
          <p:nvPr/>
        </p:nvSpPr>
        <p:spPr bwMode="auto">
          <a:xfrm>
            <a:off x="533400" y="5029200"/>
            <a:ext cx="1143000" cy="285750"/>
          </a:xfrm>
          <a:prstGeom prst="snip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l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prstClr val="black"/>
                </a:solidFill>
                <a:latin typeface="Times" charset="0"/>
              </a:rPr>
              <a:t>Strategy</a:t>
            </a:r>
          </a:p>
        </p:txBody>
      </p:sp>
      <p:sp>
        <p:nvSpPr>
          <p:cNvPr id="16" name="Snip and Round Single Corner Rectangle 15"/>
          <p:cNvSpPr/>
          <p:nvPr/>
        </p:nvSpPr>
        <p:spPr bwMode="auto">
          <a:xfrm>
            <a:off x="914400" y="1885950"/>
            <a:ext cx="1143000" cy="285750"/>
          </a:xfrm>
          <a:prstGeom prst="snip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l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prstClr val="black"/>
                </a:solidFill>
                <a:latin typeface="Times" charset="0"/>
              </a:rPr>
              <a:t>Refine</a:t>
            </a:r>
          </a:p>
        </p:txBody>
      </p:sp>
      <p:sp>
        <p:nvSpPr>
          <p:cNvPr id="17" name="Snip and Round Single Corner Rectangle 16"/>
          <p:cNvSpPr/>
          <p:nvPr/>
        </p:nvSpPr>
        <p:spPr bwMode="auto">
          <a:xfrm>
            <a:off x="7391400" y="1943100"/>
            <a:ext cx="990600" cy="285750"/>
          </a:xfrm>
          <a:prstGeom prst="snipRoundRect">
            <a:avLst/>
          </a:prstGeom>
          <a:solidFill>
            <a:schemeClr val="accent1">
              <a:alpha val="9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l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prstClr val="black"/>
                </a:solidFill>
                <a:latin typeface="Times" charset="0"/>
              </a:rPr>
              <a:t>DW</a:t>
            </a:r>
          </a:p>
        </p:txBody>
      </p:sp>
    </p:spTree>
    <p:extLst>
      <p:ext uri="{BB962C8B-B14F-4D97-AF65-F5344CB8AC3E}">
        <p14:creationId xmlns:p14="http://schemas.microsoft.com/office/powerpoint/2010/main" val="374563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9" grpId="0" animBg="1"/>
      <p:bldP spid="192531" grpId="0" animBg="1"/>
      <p:bldP spid="192532" grpId="0" animBg="1"/>
      <p:bldP spid="192533" grpId="0" animBg="1"/>
      <p:bldP spid="192534" grpId="0" animBg="1"/>
      <p:bldP spid="192535" grpId="0" animBg="1"/>
      <p:bldP spid="192536" grpId="0" animBg="1"/>
      <p:bldP spid="192537" grpId="0" animBg="1"/>
      <p:bldP spid="192538" grpId="0" animBg="1"/>
      <p:bldP spid="19254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545" y="3486303"/>
            <a:ext cx="7449207" cy="1234727"/>
          </a:xfrm>
        </p:spPr>
        <p:txBody>
          <a:bodyPr/>
          <a:lstStyle/>
          <a:p>
            <a:pPr algn="ctr"/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Business Analytics Frame Work -</a:t>
            </a:r>
            <a:br>
              <a:rPr lang="en-US" sz="3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OPEN-MIND</a:t>
            </a:r>
            <a:r>
              <a:rPr lang="en-US" sz="2700" baseline="70000" dirty="0">
                <a:solidFill>
                  <a:schemeClr val="accent2">
                    <a:lumMod val="75000"/>
                  </a:schemeClr>
                </a:solidFill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67549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Framework | OPEN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84" y="2212863"/>
            <a:ext cx="7210396" cy="3182656"/>
          </a:xfrm>
        </p:spPr>
        <p:txBody>
          <a:bodyPr>
            <a:normAutofit/>
          </a:bodyPr>
          <a:lstStyle/>
          <a:p>
            <a:r>
              <a:rPr lang="en-US" b="1" dirty="0"/>
              <a:t>OPEN</a:t>
            </a:r>
          </a:p>
          <a:p>
            <a:pPr marL="342900" lvl="1" indent="0">
              <a:buNone/>
              <a:defRPr/>
            </a:pPr>
            <a:r>
              <a:rPr lang="en-US" b="1" dirty="0"/>
              <a:t>O – Opportunity </a:t>
            </a:r>
          </a:p>
          <a:p>
            <a:pPr marL="342900" lvl="1" indent="0">
              <a:buNone/>
              <a:defRPr/>
            </a:pPr>
            <a:r>
              <a:rPr lang="en-US" b="1" dirty="0"/>
              <a:t>P – Problem </a:t>
            </a:r>
          </a:p>
          <a:p>
            <a:pPr marL="342900" lvl="1" indent="0">
              <a:buNone/>
              <a:defRPr/>
            </a:pPr>
            <a:r>
              <a:rPr lang="en-US" b="1" dirty="0"/>
              <a:t>E – Engage (an Executive with Domain Expertise)</a:t>
            </a:r>
          </a:p>
          <a:p>
            <a:pPr marL="342900" lvl="1" indent="0">
              <a:buNone/>
              <a:defRPr/>
            </a:pPr>
            <a:r>
              <a:rPr lang="en-US" b="1" dirty="0"/>
              <a:t>N – Nail down the objective</a:t>
            </a:r>
          </a:p>
          <a:p>
            <a:pPr marL="342900" lvl="1" indent="0">
              <a:buNone/>
              <a:defRPr/>
            </a:pPr>
            <a:endParaRPr lang="en-US" b="1" dirty="0"/>
          </a:p>
          <a:p>
            <a:pPr marL="342900" lvl="1" indent="0">
              <a:buNone/>
              <a:defRPr/>
            </a:pPr>
            <a:r>
              <a:rPr lang="en-US" b="1" dirty="0"/>
              <a:t>M – Monetize</a:t>
            </a:r>
          </a:p>
          <a:p>
            <a:pPr marL="342900" lvl="1" indent="0">
              <a:buNone/>
              <a:defRPr/>
            </a:pPr>
            <a:r>
              <a:rPr lang="en-US" b="1" dirty="0"/>
              <a:t>I – Insights (with) </a:t>
            </a:r>
          </a:p>
          <a:p>
            <a:pPr marL="342900" lvl="1" indent="0">
              <a:buNone/>
              <a:defRPr/>
            </a:pPr>
            <a:r>
              <a:rPr lang="en-US" b="1" dirty="0"/>
              <a:t>N – New</a:t>
            </a:r>
          </a:p>
          <a:p>
            <a:pPr marL="342900" lvl="1" indent="0">
              <a:buNone/>
              <a:defRPr/>
            </a:pPr>
            <a:r>
              <a:rPr lang="en-US" b="1" dirty="0"/>
              <a:t>D – Development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73919"/>
            <a:ext cx="2612102" cy="325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Framework | MAGIC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068484"/>
            <a:ext cx="7210396" cy="3182656"/>
          </a:xfrm>
        </p:spPr>
        <p:txBody>
          <a:bodyPr>
            <a:normAutofit/>
          </a:bodyPr>
          <a:lstStyle/>
          <a:p>
            <a:r>
              <a:rPr lang="en-US" b="1" dirty="0"/>
              <a:t>MAGIC</a:t>
            </a:r>
          </a:p>
          <a:p>
            <a:pPr marL="342900" lvl="1" indent="0">
              <a:buNone/>
            </a:pPr>
            <a:r>
              <a:rPr lang="en-US" b="1" dirty="0"/>
              <a:t>M – Model it</a:t>
            </a:r>
          </a:p>
          <a:p>
            <a:pPr marL="342900" lvl="1" indent="0">
              <a:buNone/>
            </a:pPr>
            <a:r>
              <a:rPr lang="en-US" b="1" dirty="0"/>
              <a:t>A – Analyze it</a:t>
            </a:r>
          </a:p>
          <a:p>
            <a:pPr marL="342900" lvl="1" indent="0">
              <a:buNone/>
            </a:pPr>
            <a:r>
              <a:rPr lang="en-US" b="1" dirty="0"/>
              <a:t>G- Grill It (Business point of view)</a:t>
            </a:r>
          </a:p>
          <a:p>
            <a:pPr marL="342900" lvl="1" indent="0">
              <a:buNone/>
            </a:pPr>
            <a:r>
              <a:rPr lang="en-US" b="1" dirty="0"/>
              <a:t>I – Improve it</a:t>
            </a:r>
          </a:p>
          <a:p>
            <a:pPr marL="342900" lvl="1" indent="0">
              <a:buNone/>
            </a:pPr>
            <a:r>
              <a:rPr lang="en-US" b="1" dirty="0"/>
              <a:t>C – Continually Iterate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3784683"/>
            <a:ext cx="2884905" cy="180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42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ypes of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US" altLang="en-US" sz="3000" dirty="0">
                <a:solidFill>
                  <a:srgbClr val="990000"/>
                </a:solidFill>
                <a:latin typeface="Arial"/>
                <a:ea typeface="+mj-ea"/>
                <a:cs typeface="+mj-cs"/>
              </a:rPr>
              <a:t>Levels of Business Analytics</a:t>
            </a:r>
            <a:br>
              <a:rPr lang="en-US" altLang="en-US" sz="3000" dirty="0">
                <a:solidFill>
                  <a:srgbClr val="990000"/>
                </a:solidFill>
                <a:latin typeface="Arial"/>
                <a:ea typeface="+mj-ea"/>
                <a:cs typeface="+mj-cs"/>
              </a:rPr>
            </a:br>
            <a:r>
              <a:rPr lang="en-US" sz="2400" dirty="0"/>
              <a:t>(as according to most companies)</a:t>
            </a:r>
            <a:endParaRPr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5107374" y="3086100"/>
            <a:ext cx="2087200" cy="3924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kern="0" dirty="0">
                <a:solidFill>
                  <a:srgbClr val="000000"/>
                </a:solidFill>
                <a:latin typeface="Trebuchet MS"/>
                <a:sym typeface="Calibri"/>
              </a:rPr>
              <a:t>FORESIGHT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3204" y="4533510"/>
            <a:ext cx="1772719" cy="3924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kern="0" dirty="0">
                <a:solidFill>
                  <a:srgbClr val="000000"/>
                </a:solidFill>
                <a:latin typeface="Trebuchet MS"/>
                <a:sym typeface="Calibri"/>
              </a:rPr>
              <a:t>INSIGHT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3205" y="5397026"/>
            <a:ext cx="1997593" cy="3924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l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kern="0" dirty="0">
                <a:solidFill>
                  <a:srgbClr val="000000"/>
                </a:solidFill>
                <a:latin typeface="Trebuchet MS"/>
                <a:sym typeface="Calibri"/>
              </a:rPr>
              <a:t>HINDSIGHT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" y="1600200"/>
            <a:ext cx="7827250" cy="4340528"/>
            <a:chOff x="998246" y="2072640"/>
            <a:chExt cx="10005613" cy="4824439"/>
          </a:xfrm>
        </p:grpSpPr>
        <p:sp>
          <p:nvSpPr>
            <p:cNvPr id="384" name="to summarize what happened"/>
            <p:cNvSpPr/>
            <p:nvPr/>
          </p:nvSpPr>
          <p:spPr>
            <a:xfrm>
              <a:off x="4123529" y="5681718"/>
              <a:ext cx="6605214" cy="535941"/>
            </a:xfrm>
            <a:prstGeom prst="rect">
              <a:avLst/>
            </a:prstGeom>
            <a:gradFill>
              <a:gsLst>
                <a:gs pos="0">
                  <a:srgbClr val="5F82CB"/>
                </a:gs>
                <a:gs pos="50000">
                  <a:srgbClr val="3E70CA"/>
                </a:gs>
                <a:gs pos="100000">
                  <a:srgbClr val="2F61BA"/>
                </a:gs>
              </a:gsLst>
              <a:lin ang="5400000"/>
            </a:gradFill>
            <a:ln w="6350">
              <a:solidFill>
                <a:schemeClr val="accent5"/>
              </a:solidFill>
              <a:miter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289" rIns="34289" anchor="ctr"/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sz="1500" kern="0">
                  <a:latin typeface="Calibri"/>
                  <a:sym typeface="Calibri"/>
                </a:rPr>
                <a:t>to summarize what happened</a:t>
              </a:r>
            </a:p>
          </p:txBody>
        </p:sp>
        <p:sp>
          <p:nvSpPr>
            <p:cNvPr id="385" name="to determine why something has happened"/>
            <p:cNvSpPr/>
            <p:nvPr/>
          </p:nvSpPr>
          <p:spPr>
            <a:xfrm>
              <a:off x="5142267" y="4474707"/>
              <a:ext cx="5586476" cy="535941"/>
            </a:xfrm>
            <a:prstGeom prst="rect">
              <a:avLst/>
            </a:prstGeom>
            <a:gradFill>
              <a:gsLst>
                <a:gs pos="0">
                  <a:srgbClr val="5F82CB"/>
                </a:gs>
                <a:gs pos="50000">
                  <a:srgbClr val="3E70CA"/>
                </a:gs>
                <a:gs pos="100000">
                  <a:srgbClr val="2F61BA"/>
                </a:gs>
              </a:gsLst>
              <a:lin ang="5400000"/>
            </a:gradFill>
            <a:ln w="6350">
              <a:solidFill>
                <a:schemeClr val="accent5"/>
              </a:solidFill>
              <a:miter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289" rIns="34289" anchor="ctr"/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sz="1500" kern="0" dirty="0">
                  <a:latin typeface="Calibri"/>
                  <a:sym typeface="Calibri"/>
                </a:rPr>
                <a:t>to determine why something has happened</a:t>
              </a:r>
            </a:p>
          </p:txBody>
        </p:sp>
        <p:sp>
          <p:nvSpPr>
            <p:cNvPr id="386" name="to forecast what might happen"/>
            <p:cNvSpPr/>
            <p:nvPr/>
          </p:nvSpPr>
          <p:spPr>
            <a:xfrm>
              <a:off x="5444329" y="3700518"/>
              <a:ext cx="5284415" cy="535941"/>
            </a:xfrm>
            <a:prstGeom prst="rect">
              <a:avLst/>
            </a:prstGeom>
            <a:gradFill>
              <a:gsLst>
                <a:gs pos="0">
                  <a:srgbClr val="5F82CB"/>
                </a:gs>
                <a:gs pos="50000">
                  <a:srgbClr val="3E70CA"/>
                </a:gs>
                <a:gs pos="100000">
                  <a:srgbClr val="2F61BA"/>
                </a:gs>
              </a:gsLst>
              <a:lin ang="5400000"/>
            </a:gradFill>
            <a:ln w="6350">
              <a:solidFill>
                <a:schemeClr val="accent5"/>
              </a:solidFill>
              <a:miter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4289" rIns="34289" anchor="ctr"/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sz="1500" kern="0" dirty="0">
                  <a:latin typeface="Calibri"/>
                  <a:sym typeface="Calibri"/>
                </a:rPr>
                <a:t>to forecast what might happen</a:t>
              </a:r>
            </a:p>
          </p:txBody>
        </p:sp>
        <p:sp>
          <p:nvSpPr>
            <p:cNvPr id="387" name="to reveal what actions should be taken"/>
            <p:cNvSpPr/>
            <p:nvPr/>
          </p:nvSpPr>
          <p:spPr>
            <a:xfrm>
              <a:off x="6509410" y="2405118"/>
              <a:ext cx="4494449" cy="535941"/>
            </a:xfrm>
            <a:prstGeom prst="rect">
              <a:avLst/>
            </a:prstGeom>
            <a:gradFill>
              <a:gsLst>
                <a:gs pos="0">
                  <a:srgbClr val="5F82CB"/>
                </a:gs>
                <a:gs pos="50000">
                  <a:srgbClr val="3E70CA"/>
                </a:gs>
                <a:gs pos="100000">
                  <a:srgbClr val="2F61BA"/>
                </a:gs>
              </a:gsLst>
              <a:lin ang="5400000"/>
            </a:gradFill>
            <a:ln w="6350">
              <a:solidFill>
                <a:schemeClr val="accent5"/>
              </a:solidFill>
              <a:miter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 anchor="ctr"/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500" kern="0" dirty="0">
                  <a:latin typeface="Calibri"/>
                  <a:sym typeface="Calibri"/>
                </a:rPr>
                <a:t>   </a:t>
              </a:r>
              <a:r>
                <a:rPr sz="1500" kern="0" dirty="0">
                  <a:latin typeface="Calibri"/>
                  <a:sym typeface="Calibri"/>
                </a:rPr>
                <a:t>to </a:t>
              </a:r>
              <a:r>
                <a:rPr lang="en-US" sz="1500" kern="0" dirty="0">
                  <a:latin typeface="Calibri"/>
                  <a:sym typeface="Calibri"/>
                </a:rPr>
                <a:t>prescribe </a:t>
              </a:r>
              <a:r>
                <a:rPr sz="1500" kern="0" dirty="0">
                  <a:latin typeface="Calibri"/>
                  <a:sym typeface="Calibri"/>
                </a:rPr>
                <a:t>what actions should be taken</a:t>
              </a:r>
            </a:p>
          </p:txBody>
        </p:sp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4009448288"/>
                </p:ext>
              </p:extLst>
            </p:nvPr>
          </p:nvGraphicFramePr>
          <p:xfrm>
            <a:off x="998246" y="2072640"/>
            <a:ext cx="5932143" cy="482443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8" name="Up Arrow 7"/>
          <p:cNvSpPr/>
          <p:nvPr/>
        </p:nvSpPr>
        <p:spPr>
          <a:xfrm>
            <a:off x="806386" y="4353499"/>
            <a:ext cx="333776" cy="360042"/>
          </a:xfrm>
          <a:prstGeom prst="upArrow">
            <a:avLst/>
          </a:prstGeom>
          <a:solidFill>
            <a:schemeClr val="accent6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1" y="2911627"/>
            <a:ext cx="377190" cy="531659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8436849" y="2457457"/>
            <a:ext cx="478552" cy="1487806"/>
          </a:xfrm>
          <a:prstGeom prst="rightBrace">
            <a:avLst/>
          </a:prstGeom>
          <a:noFill/>
          <a:ln w="254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algn="l" defTabSz="685800" eaLnBrk="1" fontAlgn="auto" latinLnBrk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A5F6179-A19C-454E-96FB-A365402016F6}"/>
              </a:ext>
            </a:extLst>
          </p:cNvPr>
          <p:cNvSpPr/>
          <p:nvPr/>
        </p:nvSpPr>
        <p:spPr>
          <a:xfrm rot="10800000">
            <a:off x="1702291" y="4243514"/>
            <a:ext cx="478552" cy="1487806"/>
          </a:xfrm>
          <a:prstGeom prst="rightBrace">
            <a:avLst>
              <a:gd name="adj1" fmla="val 8333"/>
              <a:gd name="adj2" fmla="val 51366"/>
            </a:avLst>
          </a:prstGeom>
          <a:noFill/>
          <a:ln w="254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79" tIns="34289" rIns="68579" bIns="34289" numCol="1" spcCol="38100" rtlCol="0" anchor="t">
            <a:noAutofit/>
          </a:bodyPr>
          <a:lstStyle/>
          <a:p>
            <a:pPr algn="l" defTabSz="685800" eaLnBrk="1" fontAlgn="auto" latinLnBrk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C5AEA1-722D-4ED9-82E6-0134AA33ED94}"/>
              </a:ext>
            </a:extLst>
          </p:cNvPr>
          <p:cNvSpPr/>
          <p:nvPr/>
        </p:nvSpPr>
        <p:spPr>
          <a:xfrm>
            <a:off x="453310" y="4795475"/>
            <a:ext cx="1182034" cy="53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2225154749"/>
      </p:ext>
    </p:extLst>
  </p:cSld>
  <p:clrMapOvr>
    <a:masterClrMapping/>
  </p:clrMapOvr>
</p:sld>
</file>

<file path=ppt/theme/theme1.xml><?xml version="1.0" encoding="utf-8"?>
<a:theme xmlns:a="http://schemas.openxmlformats.org/drawingml/2006/main" name="USCcardinalbar">
  <a:themeElements>
    <a:clrScheme name="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CCCCCC"/>
      </a:accent1>
      <a:accent2>
        <a:srgbClr val="FFCC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B900"/>
      </a:accent6>
      <a:hlink>
        <a:srgbClr val="970000"/>
      </a:hlink>
      <a:folHlink>
        <a:srgbClr val="666666"/>
      </a:folHlink>
    </a:clrScheme>
    <a:fontScheme name="USCcardinalba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USCcardinalba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cardinalba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cardinalba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cardinalba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cardinalba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cardinalba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cardinalba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cardinalba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cardinalba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cardinalba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cardinalba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cardinalba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USCcardinalbar</Template>
  <TotalTime>2807</TotalTime>
  <Words>840</Words>
  <Application>Microsoft Office PowerPoint</Application>
  <PresentationFormat>On-screen Show (4:3)</PresentationFormat>
  <Paragraphs>169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Times</vt:lpstr>
      <vt:lpstr>Times New Roman</vt:lpstr>
      <vt:lpstr>Trebuchet MS</vt:lpstr>
      <vt:lpstr>Wingdings</vt:lpstr>
      <vt:lpstr>Wingdings 3</vt:lpstr>
      <vt:lpstr>USCcardinalbar</vt:lpstr>
      <vt:lpstr>2_Office Theme</vt:lpstr>
      <vt:lpstr>Facet</vt:lpstr>
      <vt:lpstr>Building Efficient Business Analytics Models  Using Critical &amp; Creative Thinking   </vt:lpstr>
      <vt:lpstr> Expectation </vt:lpstr>
      <vt:lpstr>Dr. Ansari’s Goal</vt:lpstr>
      <vt:lpstr>PowerPoint Presentation</vt:lpstr>
      <vt:lpstr>PowerPoint Presentation</vt:lpstr>
      <vt:lpstr>   - Business Analytics Frame Work - OPEN-MINDTM</vt:lpstr>
      <vt:lpstr>Framework | OPEN MIND</vt:lpstr>
      <vt:lpstr>Framework | MAGIC</vt:lpstr>
      <vt:lpstr>Levels of Business Analytics (as according to most companies)</vt:lpstr>
      <vt:lpstr>Predictive Analytics in nutshell </vt:lpstr>
      <vt:lpstr>Types of Predictive Analytics</vt:lpstr>
      <vt:lpstr>Business Analytics Models </vt:lpstr>
      <vt:lpstr>Business Analytics Models</vt:lpstr>
      <vt:lpstr>JMP – Introduction  Different tool box comparision  1. Descriptive Analytics  2. Visual Analytics – Napoleon’s Military Campaign 3. Predictive Analytics   a. Regression  b. Logistic Regression  c. Decision Tree  d. Clustering  e. Association  f. Forecasting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School of Business</dc:creator>
  <cp:lastModifiedBy>Ansari, Arif</cp:lastModifiedBy>
  <cp:revision>199</cp:revision>
  <cp:lastPrinted>1997-08-15T20:14:30Z</cp:lastPrinted>
  <dcterms:created xsi:type="dcterms:W3CDTF">1997-08-15T18:17:49Z</dcterms:created>
  <dcterms:modified xsi:type="dcterms:W3CDTF">2023-02-27T17:43:31Z</dcterms:modified>
</cp:coreProperties>
</file>