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0" r:id="rId13"/>
    <p:sldId id="271" r:id="rId14"/>
    <p:sldId id="269"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94660"/>
  </p:normalViewPr>
  <p:slideViewPr>
    <p:cSldViewPr>
      <p:cViewPr>
        <p:scale>
          <a:sx n="77" d="100"/>
          <a:sy n="77" d="100"/>
        </p:scale>
        <p:origin x="-3018" y="-11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EC72871C-E173-49B0-AF91-38169DFA83DB}"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AFBF5FE4-20E7-4871-B147-98A2321AD16C}"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CA7D2139-0164-47A6-8FA9-2C2C46720ADA}"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lstStyle/>
          <a:p>
            <a:pPr lvl="0"/>
            <a:endParaRPr lang="en-US" noProof="0" dirty="0" smtClean="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203927D1-5B7C-4166-8DCF-1966D4835AFC}"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dirty="0" smtClean="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6587C87E-3290-48F3-A526-22B8A7DA6B8E}"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08DD77D3-5775-4DCE-ACA9-6FD241087E53}"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A973D0CC-68AB-4E7F-84A4-09FFE9B89872}"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D031DAE8-73EC-4992-9BA1-F0DFCA3D6256}"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AAC243B8-EFA1-435C-937B-1B3656571914}"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E1D322F5-103E-4C5B-83BC-C07B507ECCA5}"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40B52B1D-CE07-40D0-93F7-4CC4A14234B9}"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C15FFC4D-79A6-4055-B5EE-ED71622C8FFD}"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88EE32E1-63CF-449A-8A4F-152D391860F1}"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19AC4F47-3857-4D2D-8F9A-A2F3C0E582C7}"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4933" name="Rectangle 5"/>
          <p:cNvSpPr>
            <a:spLocks noGrp="1" noChangeArrowheads="1"/>
          </p:cNvSpPr>
          <p:nvPr>
            <p:ph type="ftr" sz="quarter" idx="3"/>
          </p:nvPr>
        </p:nvSpPr>
        <p:spPr bwMode="auto">
          <a:xfrm>
            <a:off x="457200" y="6245225"/>
            <a:ext cx="5562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fontAlgn="base">
              <a:spcBef>
                <a:spcPct val="0"/>
              </a:spcBef>
              <a:spcAft>
                <a:spcPct val="0"/>
              </a:spcAft>
              <a:defRPr/>
            </a:pPr>
            <a:endParaRPr lang="en-US" dirty="0">
              <a:solidFill>
                <a:srgbClr val="000000"/>
              </a:solidFill>
            </a:endParaRPr>
          </a:p>
        </p:txBody>
      </p:sp>
      <p:sp>
        <p:nvSpPr>
          <p:cNvPr id="1249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fontAlgn="base">
              <a:spcBef>
                <a:spcPct val="0"/>
              </a:spcBef>
              <a:spcAft>
                <a:spcPct val="0"/>
              </a:spcAft>
              <a:defRPr/>
            </a:pPr>
            <a:fld id="{4A4A43C7-3996-45EB-9DFA-9D7B638253FE}" type="slidenum">
              <a:rPr lang="en-US">
                <a:solidFill>
                  <a:srgbClr val="000000"/>
                </a:solidFill>
              </a:rPr>
              <a:pPr fontAlgn="base">
                <a:spcBef>
                  <a:spcPct val="0"/>
                </a:spcBef>
                <a:spcAft>
                  <a:spcPct val="0"/>
                </a:spcAft>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EC72871C-E173-49B0-AF91-38169DFA83DB}" type="slidenum">
              <a:rPr lang="en-US" smtClean="0">
                <a:solidFill>
                  <a:srgbClr val="000000"/>
                </a:solidFill>
              </a:rPr>
              <a:pPr>
                <a:defRPr/>
              </a:pPr>
              <a:t>1</a:t>
            </a:fld>
            <a:endParaRPr lang="en-US" dirty="0">
              <a:solidFill>
                <a:srgbClr val="000000"/>
              </a:solidFill>
            </a:endParaRPr>
          </a:p>
        </p:txBody>
      </p:sp>
      <p:sp>
        <p:nvSpPr>
          <p:cNvPr id="6" name="Rectangle 1"/>
          <p:cNvSpPr>
            <a:spLocks noChangeArrowheads="1"/>
          </p:cNvSpPr>
          <p:nvPr/>
        </p:nvSpPr>
        <p:spPr bwMode="auto">
          <a:xfrm>
            <a:off x="838200" y="953870"/>
            <a:ext cx="7620000" cy="3170002"/>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C</a:t>
            </a:r>
            <a:r>
              <a:rPr lang="en-US" sz="2800" b="1" dirty="0" smtClean="0" bmk="">
                <a:solidFill>
                  <a:schemeClr val="tx2">
                    <a:lumMod val="75000"/>
                  </a:schemeClr>
                </a:solidFill>
                <a:latin typeface="Times New Roman" pitchFamily="18" charset="0"/>
                <a:ea typeface="Times New Roman" pitchFamily="18" charset="0"/>
                <a:cs typeface="Times New Roman" pitchFamily="18" charset="0"/>
              </a:rPr>
              <a:t>ASE</a:t>
            </a:r>
            <a:r>
              <a:rPr kumimoji="0" lang="en-US" sz="2800" b="1" i="0" u="none" strike="noStrike" cap="none" normalizeH="0" baseline="0" dirty="0" smtClean="0" bmk="">
                <a:ln>
                  <a:noFill/>
                </a:ln>
                <a:solidFill>
                  <a:schemeClr val="tx2">
                    <a:lumMod val="75000"/>
                  </a:schemeClr>
                </a:solidFill>
                <a:effectLst/>
                <a:latin typeface="Times New Roman" pitchFamily="18" charset="0"/>
                <a:ea typeface="Times New Roman" pitchFamily="18" charset="0"/>
                <a:cs typeface="Times New Roman" pitchFamily="18" charset="0"/>
              </a:rPr>
              <a:t> </a:t>
            </a:r>
            <a:r>
              <a:rPr lang="en-US" sz="2800" b="1" dirty="0" smtClean="0" bmk="">
                <a:solidFill>
                  <a:schemeClr val="tx2">
                    <a:lumMod val="75000"/>
                  </a:schemeClr>
                </a:solidFill>
                <a:latin typeface="Times New Roman" pitchFamily="18" charset="0"/>
                <a:ea typeface="Times New Roman" pitchFamily="18" charset="0"/>
                <a:cs typeface="Times New Roman" pitchFamily="18" charset="0"/>
              </a:rPr>
              <a:t>CLUSTERING</a:t>
            </a:r>
            <a:r>
              <a:rPr kumimoji="0" lang="en-US" sz="2800" b="1" i="0" u="none" strike="noStrike" cap="none" normalizeH="0" baseline="0" dirty="0" smtClean="0" bmk="">
                <a:ln>
                  <a:noFill/>
                </a:ln>
                <a:solidFill>
                  <a:schemeClr val="tx2">
                    <a:lumMod val="75000"/>
                  </a:schemeClr>
                </a:solidFill>
                <a:effectLst/>
                <a:latin typeface="Times New Roman" pitchFamily="18" charset="0"/>
                <a:ea typeface="Times New Roman" pitchFamily="18" charset="0"/>
                <a:cs typeface="Times New Roman" pitchFamily="18" charset="0"/>
              </a:rPr>
              <a:t>: </a:t>
            </a:r>
            <a:endParaRPr kumimoji="0" lang="en-US" sz="2800" b="1" i="0" u="none" strike="noStrike" cap="none" normalizeH="0" baseline="0" dirty="0" smtClean="0" bmk="">
              <a:ln>
                <a:noFill/>
              </a:ln>
              <a:solidFill>
                <a:schemeClr val="tx2">
                  <a:lumMod val="75000"/>
                </a:schemeClr>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2800" b="1" dirty="0" bmk="">
              <a:solidFill>
                <a:schemeClr val="tx2">
                  <a:lumMod val="75000"/>
                </a:schemeClr>
              </a:solidFill>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bmk="">
              <a:ln>
                <a:noFill/>
              </a:ln>
              <a:solidFill>
                <a:schemeClr val="tx2">
                  <a:lumMod val="75000"/>
                </a:schemeClr>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NEW MEMBERS ACQUISTION USING SEARCH ENGINE MARKETING (SEM)</a:t>
            </a:r>
          </a:p>
          <a:p>
            <a:pPr marL="0" marR="0" lvl="0" indent="0" algn="ctr" defTabSz="914400" rtl="0" eaLnBrk="1" fontAlgn="base" latinLnBrk="0" hangingPunct="1">
              <a:lnSpc>
                <a:spcPct val="100000"/>
              </a:lnSpc>
              <a:spcBef>
                <a:spcPct val="0"/>
              </a:spcBef>
              <a:spcAft>
                <a:spcPct val="0"/>
              </a:spcAft>
              <a:buClrTx/>
              <a:buSzTx/>
              <a:buFontTx/>
              <a:buNone/>
              <a:tabLst/>
            </a:pPr>
            <a:endParaRPr lang="en-US" sz="2800" b="1" dirty="0">
              <a:solidFill>
                <a:schemeClr val="tx2">
                  <a:lumMod val="75000"/>
                </a:schemeClr>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10</a:t>
            </a:fld>
            <a:endParaRPr lang="en-US">
              <a:solidFill>
                <a:srgbClr val="000000"/>
              </a:solidFill>
            </a:endParaRPr>
          </a:p>
        </p:txBody>
      </p:sp>
      <p:sp>
        <p:nvSpPr>
          <p:cNvPr id="5" name="TextBox 4"/>
          <p:cNvSpPr txBox="1"/>
          <p:nvPr/>
        </p:nvSpPr>
        <p:spPr>
          <a:xfrm>
            <a:off x="381000" y="838200"/>
            <a:ext cx="8001000" cy="461665"/>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Sample </a:t>
            </a:r>
            <a:r>
              <a:rPr lang="en-US" sz="2400" b="1" dirty="0">
                <a:solidFill>
                  <a:schemeClr val="tx2">
                    <a:lumMod val="75000"/>
                  </a:schemeClr>
                </a:solidFill>
                <a:latin typeface="Times New Roman" pitchFamily="18" charset="0"/>
                <a:cs typeface="Times New Roman" pitchFamily="18" charset="0"/>
              </a:rPr>
              <a:t>Keywords from Google </a:t>
            </a:r>
            <a:r>
              <a:rPr lang="en-US" sz="2400" b="1" dirty="0" err="1">
                <a:solidFill>
                  <a:schemeClr val="tx2">
                    <a:lumMod val="75000"/>
                  </a:schemeClr>
                </a:solidFill>
                <a:latin typeface="Times New Roman" pitchFamily="18" charset="0"/>
                <a:cs typeface="Times New Roman" pitchFamily="18" charset="0"/>
              </a:rPr>
              <a:t>AdSense</a:t>
            </a:r>
            <a:endParaRPr lang="en-US" sz="2400" b="1" dirty="0">
              <a:solidFill>
                <a:schemeClr val="tx2">
                  <a:lumMod val="75000"/>
                </a:schemeClr>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685801" y="1524002"/>
          <a:ext cx="7696199" cy="4724397"/>
        </p:xfrm>
        <a:graphic>
          <a:graphicData uri="http://schemas.openxmlformats.org/drawingml/2006/table">
            <a:tbl>
              <a:tblPr/>
              <a:tblGrid>
                <a:gridCol w="2338106"/>
                <a:gridCol w="1316050"/>
                <a:gridCol w="1316050"/>
                <a:gridCol w="1393012"/>
                <a:gridCol w="1332981"/>
              </a:tblGrid>
              <a:tr h="673109">
                <a:tc>
                  <a:txBody>
                    <a:bodyPr/>
                    <a:lstStyle/>
                    <a:p>
                      <a:pPr marL="0" marR="0" algn="ctr">
                        <a:lnSpc>
                          <a:spcPct val="115000"/>
                        </a:lnSpc>
                        <a:spcBef>
                          <a:spcPts val="0"/>
                        </a:spcBef>
                        <a:spcAft>
                          <a:spcPts val="0"/>
                        </a:spcAft>
                      </a:pPr>
                      <a:r>
                        <a:rPr lang="en-US" sz="1200" b="1" dirty="0">
                          <a:solidFill>
                            <a:schemeClr val="bg1"/>
                          </a:solidFill>
                          <a:latin typeface="Times New Roman" pitchFamily="18" charset="0"/>
                          <a:ea typeface="Times New Roman"/>
                          <a:cs typeface="Times New Roman" pitchFamily="18" charset="0"/>
                        </a:rPr>
                        <a:t>Keyword</a:t>
                      </a:r>
                      <a:endParaRPr lang="en-US" sz="1200" dirty="0">
                        <a:solidFill>
                          <a:schemeClr val="bg1"/>
                        </a:solidFill>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a:txBody>
                    <a:bodyPr/>
                    <a:lstStyle/>
                    <a:p>
                      <a:pPr marL="0" marR="0" algn="ctr">
                        <a:lnSpc>
                          <a:spcPct val="115000"/>
                        </a:lnSpc>
                        <a:spcBef>
                          <a:spcPts val="0"/>
                        </a:spcBef>
                        <a:spcAft>
                          <a:spcPts val="0"/>
                        </a:spcAft>
                      </a:pPr>
                      <a:r>
                        <a:rPr lang="en-US" sz="1200" b="1" dirty="0">
                          <a:solidFill>
                            <a:schemeClr val="bg1"/>
                          </a:solidFill>
                          <a:latin typeface="Times New Roman" pitchFamily="18" charset="0"/>
                          <a:ea typeface="Times New Roman"/>
                          <a:cs typeface="Times New Roman" pitchFamily="18" charset="0"/>
                        </a:rPr>
                        <a:t>Competition</a:t>
                      </a:r>
                      <a:endParaRPr lang="en-US" sz="1200" dirty="0">
                        <a:solidFill>
                          <a:schemeClr val="bg1"/>
                        </a:solidFill>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a:txBody>
                    <a:bodyPr/>
                    <a:lstStyle/>
                    <a:p>
                      <a:pPr marL="0" marR="0" algn="ctr">
                        <a:lnSpc>
                          <a:spcPct val="115000"/>
                        </a:lnSpc>
                        <a:spcBef>
                          <a:spcPts val="0"/>
                        </a:spcBef>
                        <a:spcAft>
                          <a:spcPts val="0"/>
                        </a:spcAft>
                      </a:pPr>
                      <a:r>
                        <a:rPr lang="en-US" sz="1200" b="1" dirty="0">
                          <a:solidFill>
                            <a:schemeClr val="bg1"/>
                          </a:solidFill>
                          <a:latin typeface="Times New Roman" pitchFamily="18" charset="0"/>
                          <a:ea typeface="Times New Roman"/>
                          <a:cs typeface="Times New Roman" pitchFamily="18" charset="0"/>
                        </a:rPr>
                        <a:t>Local Monthly Searches</a:t>
                      </a:r>
                      <a:endParaRPr lang="en-US" sz="1200" dirty="0">
                        <a:solidFill>
                          <a:schemeClr val="bg1"/>
                        </a:solidFill>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a:txBody>
                    <a:bodyPr/>
                    <a:lstStyle/>
                    <a:p>
                      <a:pPr marL="0" marR="0" algn="ctr">
                        <a:lnSpc>
                          <a:spcPct val="115000"/>
                        </a:lnSpc>
                        <a:spcBef>
                          <a:spcPts val="0"/>
                        </a:spcBef>
                        <a:spcAft>
                          <a:spcPts val="0"/>
                        </a:spcAft>
                      </a:pPr>
                      <a:r>
                        <a:rPr lang="en-US" sz="1200" b="1">
                          <a:solidFill>
                            <a:schemeClr val="bg1"/>
                          </a:solidFill>
                          <a:latin typeface="Times New Roman" pitchFamily="18" charset="0"/>
                          <a:ea typeface="Times New Roman"/>
                          <a:cs typeface="Times New Roman" pitchFamily="18" charset="0"/>
                        </a:rPr>
                        <a:t>Approximate CPC</a:t>
                      </a:r>
                      <a:endParaRPr lang="en-US" sz="1200">
                        <a:solidFill>
                          <a:schemeClr val="bg1"/>
                        </a:solidFill>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a:txBody>
                    <a:bodyPr/>
                    <a:lstStyle/>
                    <a:p>
                      <a:pPr marL="0" marR="0" algn="ctr">
                        <a:lnSpc>
                          <a:spcPct val="115000"/>
                        </a:lnSpc>
                        <a:spcBef>
                          <a:spcPts val="0"/>
                        </a:spcBef>
                        <a:spcAft>
                          <a:spcPts val="0"/>
                        </a:spcAft>
                      </a:pPr>
                      <a:r>
                        <a:rPr lang="en-US" sz="1200" b="1" dirty="0">
                          <a:solidFill>
                            <a:schemeClr val="bg1"/>
                          </a:solidFill>
                          <a:latin typeface="Times New Roman" pitchFamily="18" charset="0"/>
                          <a:ea typeface="Times New Roman"/>
                          <a:cs typeface="Times New Roman" pitchFamily="18" charset="0"/>
                        </a:rPr>
                        <a:t>Cost</a:t>
                      </a:r>
                      <a:endParaRPr lang="en-US" sz="1200" dirty="0">
                        <a:solidFill>
                          <a:schemeClr val="bg1"/>
                        </a:solidFill>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Party supplies paper</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0.46</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22200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latin typeface="Times New Roman" pitchFamily="18" charset="0"/>
                          <a:ea typeface="Times New Roman"/>
                          <a:cs typeface="Times New Roman" pitchFamily="18" charset="0"/>
                        </a:rPr>
                        <a:t>$0.92 </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latin typeface="Times New Roman" pitchFamily="18" charset="0"/>
                          <a:ea typeface="Times New Roman"/>
                          <a:cs typeface="Times New Roman" pitchFamily="18" charset="0"/>
                        </a:rPr>
                        <a:t>$20,424.00 </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Blue party supplies</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0.95</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6600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$0.81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$5,346.00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Elegant party supplies</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0.92</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1900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$1.15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$2,185.00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Elegant disposable plates</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1900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$1.10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$2,090.00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Bamboo plates disposable</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1300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$1.46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$1,898.00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Elegant disposable tableware</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720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$1.03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$741.60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9">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elegant disposable dinnerware</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720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$1.10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$792.00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9">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Disposable plastic dinnerware</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720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$1.02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$734.40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4">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Fancy disposable plates</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0.98</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260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$1.21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$314.60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192">
                <a:tc>
                  <a:txBody>
                    <a:bodyPr/>
                    <a:lstStyle/>
                    <a:p>
                      <a:pPr marL="0" marR="0" algn="l">
                        <a:lnSpc>
                          <a:spcPct val="115000"/>
                        </a:lnSpc>
                        <a:spcBef>
                          <a:spcPts val="0"/>
                        </a:spcBef>
                        <a:spcAft>
                          <a:spcPts val="0"/>
                        </a:spcAft>
                      </a:pPr>
                      <a:r>
                        <a:rPr lang="en-US" sz="1200" b="1" dirty="0">
                          <a:solidFill>
                            <a:srgbClr val="000000"/>
                          </a:solidFill>
                          <a:latin typeface="Times New Roman" pitchFamily="18" charset="0"/>
                          <a:ea typeface="Times New Roman"/>
                          <a:cs typeface="Times New Roman" pitchFamily="18" charset="0"/>
                        </a:rPr>
                        <a:t>Disposable catering platters</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0.98</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210</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$1.49 </a:t>
                      </a:r>
                      <a:endParaRPr lang="en-US" sz="12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000000"/>
                          </a:solidFill>
                          <a:latin typeface="Times New Roman" pitchFamily="18" charset="0"/>
                          <a:ea typeface="Times New Roman"/>
                          <a:cs typeface="Times New Roman" pitchFamily="18" charset="0"/>
                        </a:rPr>
                        <a:t>$312.90 </a:t>
                      </a:r>
                      <a:endParaRPr lang="en-US" sz="1200" dirty="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11</a:t>
            </a:fld>
            <a:endParaRPr lang="en-US">
              <a:solidFill>
                <a:srgbClr val="000000"/>
              </a:solidFill>
            </a:endParaRPr>
          </a:p>
        </p:txBody>
      </p:sp>
      <p:sp>
        <p:nvSpPr>
          <p:cNvPr id="5" name="TextBox 4"/>
          <p:cNvSpPr txBox="1"/>
          <p:nvPr/>
        </p:nvSpPr>
        <p:spPr>
          <a:xfrm>
            <a:off x="228600" y="914400"/>
            <a:ext cx="8610600" cy="2585323"/>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Second Failure</a:t>
            </a:r>
          </a:p>
          <a:p>
            <a:pPr marL="171450" algn="just"/>
            <a:r>
              <a:rPr lang="en-US" sz="2000" dirty="0">
                <a:latin typeface="Times New Roman" pitchFamily="18" charset="0"/>
                <a:cs typeface="Times New Roman" pitchFamily="18" charset="0"/>
              </a:rPr>
              <a:t>Olga tried to select keywords based on heuristics and budget constraints, with nearly 800 keywords to select from and getting the correct set of keywords became an impossible task, her strategy of bidding on top 50 keywords after cleaning up the sample keyword file was a failure. She exhausted her monthly budget within two weeks and the number of conversions from click to sales to membership was low</a:t>
            </a:r>
            <a:endParaRPr lang="en-US" sz="2000" b="1" dirty="0">
              <a:solidFill>
                <a:schemeClr val="tx2">
                  <a:lumMod val="75000"/>
                </a:schemeClr>
              </a:solidFill>
              <a:latin typeface="Times New Roman" pitchFamily="18" charset="0"/>
              <a:cs typeface="Times New Roman" pitchFamily="18" charset="0"/>
            </a:endParaRPr>
          </a:p>
          <a:p>
            <a:r>
              <a:rPr lang="en-US" dirty="0" smtClean="0"/>
              <a:t> </a:t>
            </a:r>
            <a:endParaRPr lang="en-US" dirty="0"/>
          </a:p>
        </p:txBody>
      </p:sp>
      <p:sp>
        <p:nvSpPr>
          <p:cNvPr id="6" name="TextBox 5"/>
          <p:cNvSpPr txBox="1"/>
          <p:nvPr/>
        </p:nvSpPr>
        <p:spPr>
          <a:xfrm>
            <a:off x="0" y="3733800"/>
            <a:ext cx="8839200" cy="2708434"/>
          </a:xfrm>
          <a:prstGeom prst="rect">
            <a:avLst/>
          </a:prstGeom>
          <a:noFill/>
        </p:spPr>
        <p:txBody>
          <a:bodyPr wrap="square" rtlCol="0">
            <a:spAutoFit/>
          </a:bodyPr>
          <a:lstStyle/>
          <a:p>
            <a:pPr marL="400050" indent="-171450">
              <a:buFont typeface="Arial" pitchFamily="34" charset="0"/>
              <a:buChar char="•"/>
            </a:pPr>
            <a:r>
              <a:rPr lang="en-US" sz="2400" b="1" dirty="0">
                <a:solidFill>
                  <a:schemeClr val="tx2">
                    <a:lumMod val="75000"/>
                  </a:schemeClr>
                </a:solidFill>
                <a:latin typeface="Times New Roman" pitchFamily="18" charset="0"/>
                <a:cs typeface="Times New Roman" pitchFamily="18" charset="0"/>
              </a:rPr>
              <a:t>Analysis of Second </a:t>
            </a:r>
            <a:r>
              <a:rPr lang="en-US" sz="2400" b="1" dirty="0" smtClean="0">
                <a:solidFill>
                  <a:schemeClr val="tx2">
                    <a:lumMod val="75000"/>
                  </a:schemeClr>
                </a:solidFill>
                <a:latin typeface="Times New Roman" pitchFamily="18" charset="0"/>
                <a:cs typeface="Times New Roman" pitchFamily="18" charset="0"/>
              </a:rPr>
              <a:t>Failure</a:t>
            </a:r>
          </a:p>
          <a:p>
            <a:pPr marL="400050" algn="just"/>
            <a:r>
              <a:rPr lang="en-US" sz="2000" dirty="0">
                <a:latin typeface="Times New Roman" pitchFamily="18" charset="0"/>
                <a:cs typeface="Times New Roman" pitchFamily="18" charset="0"/>
              </a:rPr>
              <a:t>Olga explained to </a:t>
            </a:r>
            <a:r>
              <a:rPr lang="en-US" sz="2000" dirty="0" smtClean="0">
                <a:latin typeface="Times New Roman" pitchFamily="18" charset="0"/>
                <a:cs typeface="Times New Roman" pitchFamily="18" charset="0"/>
              </a:rPr>
              <a:t>Vijay that the </a:t>
            </a:r>
            <a:r>
              <a:rPr lang="en-US" sz="2000" dirty="0">
                <a:latin typeface="Times New Roman" pitchFamily="18" charset="0"/>
                <a:cs typeface="Times New Roman" pitchFamily="18" charset="0"/>
              </a:rPr>
              <a:t>expected financials after the first selection round are not acceptable, and thus, you need to do more rounds of selection, and consequently financial analysis of each of them, until you reach acceptably good estimated financials</a:t>
            </a:r>
            <a:endParaRPr lang="en-US" sz="20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12</a:t>
            </a:fld>
            <a:endParaRPr lang="en-US">
              <a:solidFill>
                <a:srgbClr val="000000"/>
              </a:solidFill>
            </a:endParaRPr>
          </a:p>
        </p:txBody>
      </p:sp>
      <p:sp>
        <p:nvSpPr>
          <p:cNvPr id="5" name="TextBox 4"/>
          <p:cNvSpPr txBox="1"/>
          <p:nvPr/>
        </p:nvSpPr>
        <p:spPr>
          <a:xfrm>
            <a:off x="304800" y="838200"/>
            <a:ext cx="8534400" cy="4185761"/>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Segmentation</a:t>
            </a:r>
          </a:p>
          <a:p>
            <a:pPr marL="171450" algn="just"/>
            <a:r>
              <a:rPr lang="en-US" sz="2000" dirty="0">
                <a:latin typeface="Times New Roman" pitchFamily="18" charset="0"/>
                <a:cs typeface="Times New Roman" pitchFamily="18" charset="0"/>
              </a:rPr>
              <a:t>Segmentation is a way of organizing customers into groups with similar traits, product preferences, or expectations. Once segments are identified, marketing messages and in many cases even products can be customized for each segment</a:t>
            </a:r>
            <a:r>
              <a:rPr lang="en-US" sz="2000" dirty="0" smtClean="0">
                <a:latin typeface="Times New Roman" pitchFamily="18" charset="0"/>
                <a:cs typeface="Times New Roman" pitchFamily="18" charset="0"/>
              </a:rPr>
              <a:t>.</a:t>
            </a:r>
          </a:p>
          <a:p>
            <a:pPr marL="171450" algn="just"/>
            <a:endParaRPr lang="en-US" sz="2000" b="1" dirty="0">
              <a:solidFill>
                <a:schemeClr val="tx2">
                  <a:lumMod val="75000"/>
                </a:schemeClr>
              </a:solidFill>
              <a:latin typeface="Times New Roman" pitchFamily="18" charset="0"/>
              <a:cs typeface="Times New Roman" pitchFamily="18" charset="0"/>
            </a:endParaRPr>
          </a:p>
          <a:p>
            <a:pPr marL="171450" algn="just">
              <a:buFont typeface="Wingdings" pitchFamily="2" charset="2"/>
              <a:buChar char="§"/>
            </a:pPr>
            <a:r>
              <a:rPr lang="en-US" sz="2000" dirty="0" smtClean="0"/>
              <a:t> </a:t>
            </a:r>
            <a:r>
              <a:rPr lang="en-US" sz="2400" dirty="0" smtClean="0">
                <a:latin typeface="Times New Roman" pitchFamily="18" charset="0"/>
                <a:cs typeface="Times New Roman" pitchFamily="18" charset="0"/>
              </a:rPr>
              <a:t>Segments </a:t>
            </a:r>
            <a:r>
              <a:rPr lang="en-US" sz="2400" dirty="0">
                <a:latin typeface="Times New Roman" pitchFamily="18" charset="0"/>
                <a:cs typeface="Times New Roman" pitchFamily="18" charset="0"/>
              </a:rPr>
              <a:t>are constructed on the basis of customers' </a:t>
            </a:r>
            <a:endParaRPr lang="en-US" sz="2400" dirty="0" smtClean="0">
              <a:latin typeface="Times New Roman" pitchFamily="18" charset="0"/>
              <a:cs typeface="Times New Roman" pitchFamily="18" charset="0"/>
            </a:endParaRPr>
          </a:p>
          <a:p>
            <a:pPr marL="742950" indent="-400050" algn="just">
              <a:lnSpc>
                <a:spcPct val="150000"/>
              </a:lnSpc>
              <a:buAutoNum type="alphaLcParenBoth"/>
            </a:pPr>
            <a:r>
              <a:rPr lang="en-US" sz="2000" dirty="0" smtClean="0">
                <a:latin typeface="Times New Roman" pitchFamily="18" charset="0"/>
                <a:cs typeface="Times New Roman" pitchFamily="18" charset="0"/>
              </a:rPr>
              <a:t>demographic </a:t>
            </a:r>
            <a:r>
              <a:rPr lang="en-US" sz="2000" dirty="0">
                <a:latin typeface="Times New Roman" pitchFamily="18" charset="0"/>
                <a:cs typeface="Times New Roman" pitchFamily="18" charset="0"/>
              </a:rPr>
              <a:t>characteristics, </a:t>
            </a:r>
            <a:endParaRPr lang="en-US" sz="2000" dirty="0" smtClean="0">
              <a:latin typeface="Times New Roman" pitchFamily="18" charset="0"/>
              <a:cs typeface="Times New Roman" pitchFamily="18" charset="0"/>
            </a:endParaRPr>
          </a:p>
          <a:p>
            <a:pPr marL="742950" indent="-400050" algn="just">
              <a:lnSpc>
                <a:spcPct val="150000"/>
              </a:lnSpc>
              <a:buAutoNum type="alphaLcParenBoth"/>
            </a:pPr>
            <a:r>
              <a:rPr lang="en-US" sz="2000" dirty="0" smtClean="0">
                <a:latin typeface="Times New Roman" pitchFamily="18" charset="0"/>
                <a:cs typeface="Times New Roman" pitchFamily="18" charset="0"/>
              </a:rPr>
              <a:t>psychographics.</a:t>
            </a:r>
          </a:p>
          <a:p>
            <a:pPr marL="742950" indent="-400050" algn="just">
              <a:lnSpc>
                <a:spcPct val="150000"/>
              </a:lnSpc>
              <a:buAutoNum type="alphaLcParenBoth"/>
            </a:pPr>
            <a:r>
              <a:rPr lang="en-US" sz="2000" dirty="0" smtClean="0">
                <a:latin typeface="Times New Roman" pitchFamily="18" charset="0"/>
                <a:cs typeface="Times New Roman" pitchFamily="18" charset="0"/>
              </a:rPr>
              <a:t>desired </a:t>
            </a:r>
            <a:r>
              <a:rPr lang="en-US" sz="2000" dirty="0">
                <a:latin typeface="Times New Roman" pitchFamily="18" charset="0"/>
                <a:cs typeface="Times New Roman" pitchFamily="18" charset="0"/>
              </a:rPr>
              <a:t>benefits from </a:t>
            </a:r>
            <a:r>
              <a:rPr lang="en-US" sz="2000" dirty="0" smtClean="0">
                <a:latin typeface="Times New Roman" pitchFamily="18" charset="0"/>
                <a:cs typeface="Times New Roman" pitchFamily="18" charset="0"/>
              </a:rPr>
              <a:t>product/services.</a:t>
            </a:r>
          </a:p>
          <a:p>
            <a:pPr marL="742950" indent="-400050" algn="just">
              <a:lnSpc>
                <a:spcPct val="150000"/>
              </a:lnSpc>
              <a:buAutoNum type="alphaLcParenBoth"/>
            </a:pPr>
            <a:r>
              <a:rPr lang="en-US" sz="2000" dirty="0" smtClean="0">
                <a:latin typeface="Times New Roman" pitchFamily="18" charset="0"/>
                <a:cs typeface="Times New Roman" pitchFamily="18" charset="0"/>
              </a:rPr>
              <a:t>past-purchase </a:t>
            </a:r>
            <a:r>
              <a:rPr lang="en-US" sz="2000" dirty="0">
                <a:latin typeface="Times New Roman" pitchFamily="18" charset="0"/>
                <a:cs typeface="Times New Roman" pitchFamily="18" charset="0"/>
              </a:rPr>
              <a:t>and product-use behaviors.</a:t>
            </a:r>
            <a:endParaRPr lang="en-US" sz="20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13</a:t>
            </a:fld>
            <a:endParaRPr lang="en-US">
              <a:solidFill>
                <a:srgbClr val="000000"/>
              </a:solidFill>
            </a:endParaRPr>
          </a:p>
        </p:txBody>
      </p:sp>
      <p:sp>
        <p:nvSpPr>
          <p:cNvPr id="5" name="TextBox 4"/>
          <p:cNvSpPr txBox="1"/>
          <p:nvPr/>
        </p:nvSpPr>
        <p:spPr>
          <a:xfrm>
            <a:off x="304800" y="762000"/>
            <a:ext cx="8534400" cy="4355038"/>
          </a:xfrm>
          <a:prstGeom prst="rect">
            <a:avLst/>
          </a:prstGeom>
          <a:noFill/>
        </p:spPr>
        <p:txBody>
          <a:bodyPr wrap="square" rtlCol="0">
            <a:spAutoFit/>
          </a:bodyPr>
          <a:lstStyle/>
          <a:p>
            <a:pPr>
              <a:buFont typeface="Arial" pitchFamily="34" charset="0"/>
              <a:buChar char="•"/>
            </a:pPr>
            <a:r>
              <a:rPr lang="en-US" b="1" dirty="0" smtClean="0"/>
              <a:t> </a:t>
            </a:r>
            <a:r>
              <a:rPr lang="en-US" sz="2400" b="1" dirty="0" smtClean="0">
                <a:solidFill>
                  <a:schemeClr val="tx2">
                    <a:lumMod val="75000"/>
                  </a:schemeClr>
                </a:solidFill>
                <a:latin typeface="Times New Roman" pitchFamily="18" charset="0"/>
                <a:cs typeface="Times New Roman" pitchFamily="18" charset="0"/>
              </a:rPr>
              <a:t>Relevant </a:t>
            </a:r>
            <a:r>
              <a:rPr lang="en-US" sz="2400" b="1" dirty="0">
                <a:solidFill>
                  <a:schemeClr val="tx2">
                    <a:lumMod val="75000"/>
                  </a:schemeClr>
                </a:solidFill>
                <a:latin typeface="Times New Roman" pitchFamily="18" charset="0"/>
                <a:cs typeface="Times New Roman" pitchFamily="18" charset="0"/>
              </a:rPr>
              <a:t>and Effective </a:t>
            </a:r>
            <a:r>
              <a:rPr lang="en-US" sz="2400" b="1" dirty="0" smtClean="0">
                <a:solidFill>
                  <a:schemeClr val="tx2">
                    <a:lumMod val="75000"/>
                  </a:schemeClr>
                </a:solidFill>
                <a:latin typeface="Times New Roman" pitchFamily="18" charset="0"/>
                <a:cs typeface="Times New Roman" pitchFamily="18" charset="0"/>
              </a:rPr>
              <a:t>Segmenting</a:t>
            </a:r>
          </a:p>
          <a:p>
            <a:pPr>
              <a:buFont typeface="Arial" pitchFamily="34" charset="0"/>
              <a:buChar char="•"/>
            </a:pPr>
            <a:endParaRPr lang="en-US" sz="2200" b="1" dirty="0">
              <a:solidFill>
                <a:schemeClr val="tx2">
                  <a:lumMod val="75000"/>
                </a:schemeClr>
              </a:solidFill>
              <a:latin typeface="Times New Roman" pitchFamily="18" charset="0"/>
              <a:cs typeface="Times New Roman" pitchFamily="18" charset="0"/>
            </a:endParaRPr>
          </a:p>
          <a:p>
            <a:pPr>
              <a:spcAft>
                <a:spcPts val="600"/>
              </a:spcAft>
              <a:buFont typeface="Wingdings" pitchFamily="2" charset="2"/>
              <a:buChar char="Ø"/>
            </a:pPr>
            <a:r>
              <a:rPr lang="en-US" sz="2200" dirty="0" smtClean="0">
                <a:latin typeface="Times New Roman" pitchFamily="18" charset="0"/>
                <a:cs typeface="Times New Roman" pitchFamily="18" charset="0"/>
              </a:rPr>
              <a:t>Relevant Segmenting:</a:t>
            </a:r>
          </a:p>
          <a:p>
            <a:pPr marL="284163" algn="just"/>
            <a:r>
              <a:rPr lang="en-US" sz="2000" dirty="0" smtClean="0">
                <a:latin typeface="Times New Roman" pitchFamily="18" charset="0"/>
                <a:cs typeface="Times New Roman" pitchFamily="18" charset="0"/>
              </a:rPr>
              <a:t>Not </a:t>
            </a:r>
            <a:r>
              <a:rPr lang="en-US" sz="2000" dirty="0">
                <a:latin typeface="Times New Roman" pitchFamily="18" charset="0"/>
                <a:cs typeface="Times New Roman" pitchFamily="18" charset="0"/>
              </a:rPr>
              <a:t>all definable segments are relevant. For example, if your business produces fluorescent light bulbs, there is not much point in segmenting the total market by gender,  income, education, political affiliations, or most other characteris­tics, None of those characteristics is relevant to the purchase and use of light bulbs. Commercial use versus residential use might be the most relevant </a:t>
            </a:r>
            <a:r>
              <a:rPr lang="en-US" sz="2000" dirty="0" smtClean="0">
                <a:latin typeface="Times New Roman" pitchFamily="18" charset="0"/>
                <a:cs typeface="Times New Roman" pitchFamily="18" charset="0"/>
              </a:rPr>
              <a:t>approach</a:t>
            </a:r>
          </a:p>
          <a:p>
            <a:pPr marL="284163" algn="just">
              <a:buFont typeface="Wingdings" pitchFamily="2" charset="2"/>
              <a:buChar char="Ø"/>
            </a:pPr>
            <a:endParaRPr lang="en-US" sz="2000" dirty="0">
              <a:latin typeface="Times New Roman" pitchFamily="18" charset="0"/>
              <a:cs typeface="Times New Roman" pitchFamily="18" charset="0"/>
            </a:endParaRPr>
          </a:p>
          <a:p>
            <a:pPr marL="284163" indent="-284163" algn="just"/>
            <a:endParaRPr lang="en-US" sz="2200" dirty="0" smtClean="0">
              <a:latin typeface="Times New Roman" pitchFamily="18" charset="0"/>
              <a:cs typeface="Times New Roman" pitchFamily="18" charset="0"/>
            </a:endParaRPr>
          </a:p>
          <a:p>
            <a:pPr marL="284163" algn="just"/>
            <a:endParaRPr lang="en-US" sz="2000" dirty="0">
              <a:latin typeface="Times New Roman" pitchFamily="18" charset="0"/>
              <a:cs typeface="Times New Roman" pitchFamily="18" charset="0"/>
            </a:endParaRPr>
          </a:p>
          <a:p>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14</a:t>
            </a:fld>
            <a:endParaRPr lang="en-US">
              <a:solidFill>
                <a:srgbClr val="000000"/>
              </a:solidFill>
            </a:endParaRPr>
          </a:p>
        </p:txBody>
      </p:sp>
      <p:sp>
        <p:nvSpPr>
          <p:cNvPr id="5" name="TextBox 4"/>
          <p:cNvSpPr txBox="1"/>
          <p:nvPr/>
        </p:nvSpPr>
        <p:spPr>
          <a:xfrm>
            <a:off x="228600" y="838200"/>
            <a:ext cx="8534400" cy="6017032"/>
          </a:xfrm>
          <a:prstGeom prst="rect">
            <a:avLst/>
          </a:prstGeom>
          <a:noFill/>
        </p:spPr>
        <p:txBody>
          <a:bodyPr wrap="square" rtlCol="0">
            <a:spAutoFit/>
          </a:bodyPr>
          <a:lstStyle/>
          <a:p>
            <a:pPr>
              <a:spcAft>
                <a:spcPts val="600"/>
              </a:spcAft>
              <a:buFont typeface="Wingdings" pitchFamily="2" charset="2"/>
              <a:buChar char="Ø"/>
            </a:pPr>
            <a:r>
              <a:rPr lang="en-US" sz="2200" dirty="0" smtClean="0">
                <a:latin typeface="Times New Roman" pitchFamily="18" charset="0"/>
                <a:cs typeface="Times New Roman" pitchFamily="18" charset="0"/>
              </a:rPr>
              <a:t> Effective Segmenting</a:t>
            </a:r>
          </a:p>
          <a:p>
            <a:pPr marL="284163" algn="just">
              <a:spcAft>
                <a:spcPts val="1200"/>
              </a:spcAft>
              <a:buFont typeface="Wingdings" pitchFamily="2" charset="2"/>
              <a:buChar char="§"/>
            </a:pPr>
            <a:r>
              <a:rPr lang="en-US" sz="2200" dirty="0" smtClean="0">
                <a:latin typeface="Times New Roman" pitchFamily="18" charset="0"/>
                <a:cs typeface="Times New Roman" pitchFamily="18" charset="0"/>
              </a:rPr>
              <a:t> Characteristics.</a:t>
            </a:r>
            <a:endParaRPr lang="en-US" sz="2200" dirty="0">
              <a:latin typeface="Times New Roman" pitchFamily="18" charset="0"/>
              <a:cs typeface="Times New Roman" pitchFamily="18" charset="0"/>
            </a:endParaRPr>
          </a:p>
          <a:p>
            <a:pPr marL="569913" lvl="0" indent="-285750" algn="just">
              <a:spcAft>
                <a:spcPts val="600"/>
              </a:spcAft>
              <a:buFont typeface="+mj-lt"/>
              <a:buAutoNum type="arabicParenR"/>
            </a:pPr>
            <a:r>
              <a:rPr lang="en-US" sz="2000" u="sng" dirty="0">
                <a:latin typeface="Times New Roman" pitchFamily="18" charset="0"/>
                <a:cs typeface="Times New Roman" pitchFamily="18" charset="0"/>
              </a:rPr>
              <a:t>Measurable</a:t>
            </a:r>
            <a:r>
              <a:rPr lang="en-US" sz="2000" dirty="0">
                <a:latin typeface="Times New Roman" pitchFamily="18" charset="0"/>
                <a:cs typeface="Times New Roman" pitchFamily="18" charset="0"/>
              </a:rPr>
              <a:t>. You need to know its size, key </a:t>
            </a:r>
            <a:r>
              <a:rPr lang="en-US" sz="2000" dirty="0" smtClean="0">
                <a:latin typeface="Times New Roman" pitchFamily="18" charset="0"/>
                <a:cs typeface="Times New Roman" pitchFamily="18" charset="0"/>
              </a:rPr>
              <a:t>characteristics, purchasing </a:t>
            </a:r>
            <a:r>
              <a:rPr lang="en-US" sz="2000" dirty="0">
                <a:latin typeface="Times New Roman" pitchFamily="18" charset="0"/>
                <a:cs typeface="Times New Roman" pitchFamily="18" charset="0"/>
              </a:rPr>
              <a:t>power, and preferences.	</a:t>
            </a:r>
          </a:p>
          <a:p>
            <a:pPr marL="569913" lvl="0" indent="-285750" algn="just">
              <a:spcAft>
                <a:spcPts val="600"/>
              </a:spcAft>
              <a:buFont typeface="+mj-lt"/>
              <a:buAutoNum type="arabicParenR"/>
            </a:pPr>
            <a:r>
              <a:rPr lang="en-US" sz="2000" u="sng" dirty="0" smtClean="0">
                <a:latin typeface="Times New Roman" pitchFamily="18" charset="0"/>
                <a:cs typeface="Times New Roman" pitchFamily="18" charset="0"/>
              </a:rPr>
              <a:t>Substantial</a:t>
            </a:r>
            <a:r>
              <a:rPr lang="en-US" sz="2000" dirty="0">
                <a:latin typeface="Times New Roman" pitchFamily="18" charset="0"/>
                <a:cs typeface="Times New Roman" pitchFamily="18" charset="0"/>
              </a:rPr>
              <a:t>. The segment of interest must be large enough to be profitably served by you.</a:t>
            </a:r>
          </a:p>
          <a:p>
            <a:pPr marL="569913" lvl="0" indent="-285750" algn="just">
              <a:spcAft>
                <a:spcPts val="600"/>
              </a:spcAft>
              <a:buFont typeface="+mj-lt"/>
              <a:buAutoNum type="arabicParenR"/>
            </a:pPr>
            <a:r>
              <a:rPr lang="en-US" sz="2000" u="sng" dirty="0">
                <a:latin typeface="Times New Roman" pitchFamily="18" charset="0"/>
                <a:cs typeface="Times New Roman" pitchFamily="18" charset="0"/>
              </a:rPr>
              <a:t>Accessible</a:t>
            </a:r>
            <a:r>
              <a:rPr lang="en-US" sz="2000" dirty="0">
                <a:latin typeface="Times New Roman" pitchFamily="18" charset="0"/>
                <a:cs typeface="Times New Roman" pitchFamily="18" charset="0"/>
              </a:rPr>
              <a:t>. There is no point in segmenting if you know in advance that there is no practical way to access a segment’s members.</a:t>
            </a:r>
          </a:p>
          <a:p>
            <a:pPr marL="569913" lvl="0" indent="-285750" algn="just">
              <a:spcAft>
                <a:spcPts val="600"/>
              </a:spcAft>
              <a:buFont typeface="+mj-lt"/>
              <a:buAutoNum type="arabicParenR"/>
            </a:pPr>
            <a:r>
              <a:rPr lang="en-US" sz="2000" u="sng" dirty="0">
                <a:latin typeface="Times New Roman" pitchFamily="18" charset="0"/>
                <a:cs typeface="Times New Roman" pitchFamily="18" charset="0"/>
              </a:rPr>
              <a:t>Differentiable</a:t>
            </a:r>
            <a:r>
              <a:rPr lang="en-US" sz="2000" dirty="0">
                <a:latin typeface="Times New Roman" pitchFamily="18" charset="0"/>
                <a:cs typeface="Times New Roman" pitchFamily="18" charset="0"/>
              </a:rPr>
              <a:t>. Segments must respond differently to different marketing programs. </a:t>
            </a:r>
            <a:r>
              <a:rPr lang="en-US" sz="2000" dirty="0" err="1">
                <a:latin typeface="Times New Roman" pitchFamily="18" charset="0"/>
                <a:cs typeface="Times New Roman" pitchFamily="18" charset="0"/>
              </a:rPr>
              <a:t>Kotler</a:t>
            </a:r>
            <a:r>
              <a:rPr lang="en-US" sz="2000" dirty="0">
                <a:latin typeface="Times New Roman" pitchFamily="18" charset="0"/>
                <a:cs typeface="Times New Roman" pitchFamily="18" charset="0"/>
              </a:rPr>
              <a:t> gives the example of married and unmarried women's response to perfumes. If there is no difference in their responses, then there is no effective segmentation.</a:t>
            </a:r>
          </a:p>
          <a:p>
            <a:pPr marL="569913" lvl="0" indent="-285750" algn="just">
              <a:buFont typeface="+mj-lt"/>
              <a:buAutoNum type="arabicParenR"/>
            </a:pPr>
            <a:r>
              <a:rPr lang="en-US" sz="2000" u="sng" dirty="0">
                <a:latin typeface="Times New Roman" pitchFamily="18" charset="0"/>
                <a:cs typeface="Times New Roman" pitchFamily="18" charset="0"/>
              </a:rPr>
              <a:t>Actionable</a:t>
            </a:r>
            <a:r>
              <a:rPr lang="en-US" sz="2000" dirty="0">
                <a:latin typeface="Times New Roman" pitchFamily="18" charset="0"/>
                <a:cs typeface="Times New Roman" pitchFamily="18" charset="0"/>
              </a:rPr>
              <a:t>. There must be a practical and cost-effective way to attract and serve customers in the segment.</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Objective</a:t>
            </a:r>
            <a:endParaRPr lang="en-US" dirty="0"/>
          </a:p>
        </p:txBody>
      </p:sp>
      <p:sp>
        <p:nvSpPr>
          <p:cNvPr id="3" name="Content Placeholder 2"/>
          <p:cNvSpPr>
            <a:spLocks noGrp="1"/>
          </p:cNvSpPr>
          <p:nvPr>
            <p:ph idx="1"/>
          </p:nvPr>
        </p:nvSpPr>
        <p:spPr/>
        <p:txBody>
          <a:bodyPr/>
          <a:lstStyle/>
          <a:p>
            <a:r>
              <a:rPr lang="en-US" dirty="0" smtClean="0"/>
              <a:t>Use Clustering to find the right key words for search engine marketing.</a:t>
            </a:r>
          </a:p>
          <a:p>
            <a:r>
              <a:rPr lang="en-US" dirty="0" smtClean="0"/>
              <a:t>Use K-means and Hierarchical clustering methods.</a:t>
            </a:r>
            <a:endParaRPr lang="en-US" dirty="0"/>
          </a:p>
        </p:txBody>
      </p:sp>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89379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2</a:t>
            </a:fld>
            <a:endParaRPr lang="en-US" dirty="0">
              <a:solidFill>
                <a:srgbClr val="000000"/>
              </a:solidFill>
            </a:endParaRPr>
          </a:p>
        </p:txBody>
      </p:sp>
      <p:sp>
        <p:nvSpPr>
          <p:cNvPr id="6" name="TextBox 5"/>
          <p:cNvSpPr txBox="1"/>
          <p:nvPr/>
        </p:nvSpPr>
        <p:spPr>
          <a:xfrm>
            <a:off x="533400" y="1066800"/>
            <a:ext cx="8001000" cy="3662541"/>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a:t>
            </a:r>
            <a:r>
              <a:rPr lang="en-US" sz="2400" b="1" dirty="0" smtClean="0">
                <a:solidFill>
                  <a:schemeClr val="tx2">
                    <a:lumMod val="75000"/>
                  </a:schemeClr>
                </a:solidFill>
                <a:latin typeface="Times New Roman" pitchFamily="18" charset="0"/>
                <a:cs typeface="Times New Roman" pitchFamily="18" charset="0"/>
              </a:rPr>
              <a:t>Success </a:t>
            </a:r>
            <a:r>
              <a:rPr lang="en-US" sz="2400" b="1" dirty="0">
                <a:solidFill>
                  <a:schemeClr val="tx2">
                    <a:lumMod val="75000"/>
                  </a:schemeClr>
                </a:solidFill>
                <a:latin typeface="Times New Roman" pitchFamily="18" charset="0"/>
                <a:cs typeface="Times New Roman" pitchFamily="18" charset="0"/>
              </a:rPr>
              <a:t>at Smart Party ware </a:t>
            </a:r>
            <a:r>
              <a:rPr lang="en-US" sz="2400" b="1" dirty="0" smtClean="0">
                <a:solidFill>
                  <a:schemeClr val="tx2">
                    <a:lumMod val="75000"/>
                  </a:schemeClr>
                </a:solidFill>
                <a:latin typeface="Times New Roman" pitchFamily="18" charset="0"/>
                <a:cs typeface="Times New Roman" pitchFamily="18" charset="0"/>
              </a:rPr>
              <a:t>corporation</a:t>
            </a: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marL="342900" indent="-285750" algn="just">
              <a:buFont typeface="Wingdings" pitchFamily="2" charset="2"/>
              <a:buChar char="Ø"/>
            </a:pPr>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Vijay’s success in using data mining </a:t>
            </a:r>
            <a:r>
              <a:rPr lang="en-US" sz="2000" dirty="0" smtClean="0">
                <a:latin typeface="Times New Roman" pitchFamily="18" charset="0"/>
                <a:cs typeface="Times New Roman" pitchFamily="18" charset="0"/>
              </a:rPr>
              <a:t>methods, every </a:t>
            </a:r>
            <a:r>
              <a:rPr lang="en-US" sz="2000" dirty="0">
                <a:latin typeface="Times New Roman" pitchFamily="18" charset="0"/>
                <a:cs typeface="Times New Roman" pitchFamily="18" charset="0"/>
              </a:rPr>
              <a:t>marketing campaign at SPW now starts with trial marketing followed by building data mining models and then selecting appropriate members to send the party ware by UPS. </a:t>
            </a:r>
          </a:p>
          <a:p>
            <a:pPr marL="342900" indent="-285750" algn="just">
              <a:buFont typeface="Wingdings" pitchFamily="2" charset="2"/>
              <a:buChar char="Ø"/>
            </a:pPr>
            <a:endParaRPr lang="en-US" sz="2000" dirty="0" smtClean="0">
              <a:latin typeface="Times New Roman" pitchFamily="18" charset="0"/>
              <a:cs typeface="Times New Roman" pitchFamily="18" charset="0"/>
            </a:endParaRPr>
          </a:p>
          <a:p>
            <a:pPr marL="342900" indent="-285750" algn="just">
              <a:buFont typeface="Wingdings" pitchFamily="2" charset="2"/>
              <a:buChar char="Ø"/>
            </a:pPr>
            <a:r>
              <a:rPr lang="en-US" sz="2000" dirty="0" smtClean="0">
                <a:latin typeface="Times New Roman" pitchFamily="18" charset="0"/>
                <a:cs typeface="Times New Roman" pitchFamily="18" charset="0"/>
              </a:rPr>
              <a:t>Richard Ellison has </a:t>
            </a:r>
            <a:r>
              <a:rPr lang="en-US" sz="2000" dirty="0">
                <a:latin typeface="Times New Roman" pitchFamily="18" charset="0"/>
                <a:cs typeface="Times New Roman" pitchFamily="18" charset="0"/>
              </a:rPr>
              <a:t>signed a Memorandum of Understanding (MOU) with SPW. They will acquire 10 percent of SPW for undisclosed sum and have an option to buy up to a total of 49% in the </a:t>
            </a:r>
            <a:r>
              <a:rPr lang="en-US" sz="2000" dirty="0" smtClean="0">
                <a:latin typeface="Times New Roman" pitchFamily="18" charset="0"/>
                <a:cs typeface="Times New Roman" pitchFamily="18" charset="0"/>
              </a:rPr>
              <a:t>following year.</a:t>
            </a:r>
            <a:endParaRPr lang="en-US" sz="2000" dirty="0">
              <a:latin typeface="Times New Roman" pitchFamily="18" charset="0"/>
              <a:cs typeface="Times New Roman" pitchFamily="18" charset="0"/>
            </a:endParaRPr>
          </a:p>
          <a:p>
            <a:endParaRPr lang="en-US" sz="2400" b="1" dirty="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3</a:t>
            </a:fld>
            <a:endParaRPr lang="en-US" dirty="0">
              <a:solidFill>
                <a:srgbClr val="000000"/>
              </a:solidFill>
            </a:endParaRPr>
          </a:p>
        </p:txBody>
      </p:sp>
      <p:sp>
        <p:nvSpPr>
          <p:cNvPr id="5" name="TextBox 4"/>
          <p:cNvSpPr txBox="1"/>
          <p:nvPr/>
        </p:nvSpPr>
        <p:spPr>
          <a:xfrm>
            <a:off x="304800" y="1066800"/>
            <a:ext cx="8382000" cy="5986254"/>
          </a:xfrm>
          <a:prstGeom prst="rect">
            <a:avLst/>
          </a:prstGeom>
          <a:noFill/>
        </p:spPr>
        <p:txBody>
          <a:bodyPr wrap="square" rtlCol="0">
            <a:spAutoFit/>
          </a:bodyPr>
          <a:lstStyle/>
          <a:p>
            <a:pPr>
              <a:buFont typeface="Arial" pitchFamily="34" charset="0"/>
              <a:buChar char="•"/>
            </a:pPr>
            <a:r>
              <a:rPr lang="en-US" sz="2400" dirty="0">
                <a:solidFill>
                  <a:schemeClr val="tx2">
                    <a:lumMod val="75000"/>
                  </a:schemeClr>
                </a:solidFill>
                <a:latin typeface="Times New Roman" pitchFamily="18" charset="0"/>
                <a:cs typeface="Times New Roman" pitchFamily="18" charset="0"/>
              </a:rPr>
              <a:t> </a:t>
            </a:r>
            <a:r>
              <a:rPr lang="en-US" sz="2400" b="1" dirty="0" smtClean="0">
                <a:solidFill>
                  <a:schemeClr val="tx2">
                    <a:lumMod val="75000"/>
                  </a:schemeClr>
                </a:solidFill>
                <a:latin typeface="Times New Roman" pitchFamily="18" charset="0"/>
                <a:cs typeface="Times New Roman" pitchFamily="18" charset="0"/>
              </a:rPr>
              <a:t>Creation </a:t>
            </a:r>
            <a:r>
              <a:rPr lang="en-US" sz="2400" b="1" dirty="0">
                <a:solidFill>
                  <a:schemeClr val="tx2">
                    <a:lumMod val="75000"/>
                  </a:schemeClr>
                </a:solidFill>
                <a:latin typeface="Times New Roman" pitchFamily="18" charset="0"/>
                <a:cs typeface="Times New Roman" pitchFamily="18" charset="0"/>
              </a:rPr>
              <a:t>of Chief Analytical Officer </a:t>
            </a:r>
            <a:r>
              <a:rPr lang="en-US" sz="2400" b="1" dirty="0" smtClean="0">
                <a:solidFill>
                  <a:schemeClr val="tx2">
                    <a:lumMod val="75000"/>
                  </a:schemeClr>
                </a:solidFill>
                <a:latin typeface="Times New Roman" pitchFamily="18" charset="0"/>
                <a:cs typeface="Times New Roman" pitchFamily="18" charset="0"/>
              </a:rPr>
              <a:t>Position</a:t>
            </a:r>
          </a:p>
          <a:p>
            <a:endParaRPr lang="en-US" sz="2400" b="1" dirty="0" smtClean="0">
              <a:solidFill>
                <a:schemeClr val="tx2">
                  <a:lumMod val="75000"/>
                </a:schemeClr>
              </a:solidFill>
              <a:latin typeface="Times New Roman" pitchFamily="18" charset="0"/>
              <a:cs typeface="Times New Roman" pitchFamily="18" charset="0"/>
            </a:endParaRPr>
          </a:p>
          <a:p>
            <a:pPr marL="342900" indent="-228600" algn="just">
              <a:buFont typeface="Wingdings" pitchFamily="2" charset="2"/>
              <a:buChar char="Ø"/>
            </a:pPr>
            <a:r>
              <a:rPr lang="en-US" sz="2000" dirty="0">
                <a:latin typeface="Times New Roman" pitchFamily="18" charset="0"/>
                <a:cs typeface="Times New Roman" pitchFamily="18" charset="0"/>
              </a:rPr>
              <a:t>John Runner </a:t>
            </a:r>
            <a:r>
              <a:rPr lang="en-US" sz="2000" dirty="0" smtClean="0">
                <a:latin typeface="Times New Roman" pitchFamily="18" charset="0"/>
                <a:cs typeface="Times New Roman" pitchFamily="18" charset="0"/>
              </a:rPr>
              <a:t>was interested in increasing </a:t>
            </a:r>
            <a:r>
              <a:rPr lang="en-US" sz="2000" dirty="0">
                <a:latin typeface="Times New Roman" pitchFamily="18" charset="0"/>
                <a:cs typeface="Times New Roman" pitchFamily="18" charset="0"/>
              </a:rPr>
              <a:t>the revenue and profit of SPW so that the valuation of SPW in a year will be high and </a:t>
            </a:r>
            <a:r>
              <a:rPr lang="en-US" sz="2000" dirty="0" err="1">
                <a:latin typeface="Times New Roman" pitchFamily="18" charset="0"/>
                <a:cs typeface="Times New Roman" pitchFamily="18" charset="0"/>
              </a:rPr>
              <a:t>Applichem</a:t>
            </a:r>
            <a:r>
              <a:rPr lang="en-US" sz="2000" dirty="0">
                <a:latin typeface="Times New Roman" pitchFamily="18" charset="0"/>
                <a:cs typeface="Times New Roman" pitchFamily="18" charset="0"/>
              </a:rPr>
              <a:t> will have to pay more for the shares of SPW</a:t>
            </a:r>
            <a:r>
              <a:rPr lang="en-US" sz="2000" dirty="0" smtClean="0">
                <a:latin typeface="Times New Roman" pitchFamily="18" charset="0"/>
                <a:cs typeface="Times New Roman" pitchFamily="18" charset="0"/>
              </a:rPr>
              <a:t>.</a:t>
            </a:r>
          </a:p>
          <a:p>
            <a:pPr marL="342900" indent="-228600" algn="just"/>
            <a:r>
              <a:rPr lang="en-US" sz="2000" dirty="0" smtClean="0">
                <a:latin typeface="Times New Roman" pitchFamily="18" charset="0"/>
                <a:cs typeface="Times New Roman" pitchFamily="18" charset="0"/>
              </a:rPr>
              <a:t> </a:t>
            </a:r>
          </a:p>
          <a:p>
            <a:pPr marL="342900" indent="-228600" algn="just">
              <a:spcAft>
                <a:spcPts val="600"/>
              </a:spcAft>
              <a:buFont typeface="Wingdings" pitchFamily="2" charset="2"/>
              <a:buChar char="Ø"/>
            </a:pPr>
            <a:r>
              <a:rPr lang="en-US" sz="2000" dirty="0" smtClean="0">
                <a:latin typeface="Times New Roman" pitchFamily="18" charset="0"/>
                <a:cs typeface="Times New Roman" pitchFamily="18" charset="0"/>
              </a:rPr>
              <a:t>John </a:t>
            </a:r>
            <a:r>
              <a:rPr lang="en-US" sz="2000" dirty="0">
                <a:latin typeface="Times New Roman" pitchFamily="18" charset="0"/>
                <a:cs typeface="Times New Roman" pitchFamily="18" charset="0"/>
              </a:rPr>
              <a:t>and executive team of SPW offered </a:t>
            </a:r>
            <a:r>
              <a:rPr lang="en-US" sz="2000" dirty="0" smtClean="0">
                <a:latin typeface="Times New Roman" pitchFamily="18" charset="0"/>
                <a:cs typeface="Times New Roman" pitchFamily="18" charset="0"/>
              </a:rPr>
              <a:t>Vijay the following, if he can increase the revenue by 50% or more in a year:</a:t>
            </a:r>
          </a:p>
          <a:p>
            <a:pPr marL="571500" indent="-228600" algn="just">
              <a:buFont typeface="+mj-lt"/>
              <a:buAutoNum type="arabicParen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Vice President of Technology position in the company </a:t>
            </a:r>
            <a:r>
              <a:rPr lang="en-US" sz="2000" dirty="0" smtClean="0">
                <a:latin typeface="Times New Roman" pitchFamily="18" charset="0"/>
                <a:cs typeface="Times New Roman" pitchFamily="18" charset="0"/>
              </a:rPr>
              <a:t> </a:t>
            </a:r>
          </a:p>
          <a:p>
            <a:pPr marL="571500" indent="-228600" algn="just">
              <a:buFont typeface="+mj-lt"/>
              <a:buAutoNum type="arabicParen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increase his salary </a:t>
            </a:r>
          </a:p>
          <a:p>
            <a:pPr marL="571500" indent="-228600" algn="just">
              <a:buFont typeface="+mj-lt"/>
              <a:buAutoNum type="arabicParenR"/>
            </a:pP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huge performance </a:t>
            </a:r>
            <a:r>
              <a:rPr lang="en-US" sz="2000" dirty="0" smtClean="0">
                <a:latin typeface="Times New Roman" pitchFamily="18" charset="0"/>
                <a:cs typeface="Times New Roman" pitchFamily="18" charset="0"/>
              </a:rPr>
              <a:t>bonus</a:t>
            </a:r>
          </a:p>
          <a:p>
            <a:pPr marL="571500" indent="-228600" algn="just"/>
            <a:endParaRPr lang="en-US" sz="2000" dirty="0">
              <a:latin typeface="Times New Roman" pitchFamily="18" charset="0"/>
              <a:cs typeface="Times New Roman" pitchFamily="18" charset="0"/>
            </a:endParaRPr>
          </a:p>
          <a:p>
            <a:pPr marL="342900" indent="-228600" algn="just">
              <a:buFont typeface="Wingdings" pitchFamily="2" charset="2"/>
              <a:buChar char="Ø"/>
            </a:pPr>
            <a:r>
              <a:rPr lang="en-US" sz="2000" dirty="0">
                <a:latin typeface="Times New Roman" pitchFamily="18" charset="0"/>
                <a:cs typeface="Times New Roman" pitchFamily="18" charset="0"/>
              </a:rPr>
              <a:t>Vijay took the offer on the condition that the title should be </a:t>
            </a:r>
            <a:r>
              <a:rPr lang="en-US" sz="2000" i="1" dirty="0">
                <a:latin typeface="Times New Roman" pitchFamily="18" charset="0"/>
                <a:cs typeface="Times New Roman" pitchFamily="18" charset="0"/>
              </a:rPr>
              <a:t>Chief Analytical </a:t>
            </a:r>
            <a:r>
              <a:rPr lang="en-US" sz="2000" i="1" dirty="0" smtClean="0">
                <a:latin typeface="Times New Roman" pitchFamily="18" charset="0"/>
                <a:cs typeface="Times New Roman" pitchFamily="18" charset="0"/>
              </a:rPr>
              <a:t>Officer</a:t>
            </a:r>
            <a:r>
              <a:rPr lang="en-US" sz="2000" dirty="0" smtClean="0">
                <a:latin typeface="Times New Roman" pitchFamily="18" charset="0"/>
                <a:cs typeface="Times New Roman" pitchFamily="18" charset="0"/>
              </a:rPr>
              <a:t>.</a:t>
            </a:r>
            <a:endParaRPr lang="en-US" sz="20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4</a:t>
            </a:fld>
            <a:endParaRPr lang="en-US">
              <a:solidFill>
                <a:srgbClr val="000000"/>
              </a:solidFill>
            </a:endParaRPr>
          </a:p>
        </p:txBody>
      </p:sp>
      <p:sp>
        <p:nvSpPr>
          <p:cNvPr id="6" name="TextBox 5"/>
          <p:cNvSpPr txBox="1"/>
          <p:nvPr/>
        </p:nvSpPr>
        <p:spPr>
          <a:xfrm>
            <a:off x="381000" y="990600"/>
            <a:ext cx="8458200" cy="5109091"/>
          </a:xfrm>
          <a:prstGeom prst="rect">
            <a:avLst/>
          </a:prstGeom>
          <a:noFill/>
        </p:spPr>
        <p:txBody>
          <a:bodyPr wrap="square" rtlCol="0">
            <a:spAutoFit/>
          </a:bodyPr>
          <a:lstStyle/>
          <a:p>
            <a:pPr>
              <a:buFont typeface="Arial" pitchFamily="34" charset="0"/>
              <a:buChar char="•"/>
            </a:pPr>
            <a:r>
              <a:rPr lang="en-US" sz="2400" b="1" dirty="0">
                <a:solidFill>
                  <a:schemeClr val="tx2">
                    <a:lumMod val="75000"/>
                  </a:schemeClr>
                </a:solidFill>
                <a:latin typeface="Times New Roman" pitchFamily="18" charset="0"/>
                <a:cs typeface="Times New Roman" pitchFamily="18" charset="0"/>
              </a:rPr>
              <a:t> </a:t>
            </a:r>
            <a:r>
              <a:rPr lang="en-US" sz="2400" b="1" dirty="0" smtClean="0">
                <a:solidFill>
                  <a:schemeClr val="tx2">
                    <a:lumMod val="75000"/>
                  </a:schemeClr>
                </a:solidFill>
                <a:latin typeface="Times New Roman" pitchFamily="18" charset="0"/>
                <a:cs typeface="Times New Roman" pitchFamily="18" charset="0"/>
              </a:rPr>
              <a:t>First Failure</a:t>
            </a:r>
          </a:p>
          <a:p>
            <a:pPr>
              <a:buFont typeface="Wingdings" pitchFamily="2" charset="2"/>
              <a:buChar char="Ø"/>
            </a:pPr>
            <a:endParaRPr lang="en-US" sz="2400" b="1" dirty="0">
              <a:solidFill>
                <a:schemeClr val="tx2">
                  <a:lumMod val="75000"/>
                </a:schemeClr>
              </a:solidFill>
              <a:latin typeface="Times New Roman" pitchFamily="18" charset="0"/>
              <a:cs typeface="Times New Roman" pitchFamily="18" charset="0"/>
            </a:endParaRPr>
          </a:p>
          <a:p>
            <a:pPr marL="228600" indent="-228600" algn="just">
              <a:buFont typeface="Wingdings" pitchFamily="2" charset="2"/>
              <a:buChar char="§"/>
            </a:pPr>
            <a:r>
              <a:rPr lang="en-US" sz="2000" dirty="0" smtClean="0">
                <a:latin typeface="Times New Roman" pitchFamily="18" charset="0"/>
                <a:cs typeface="Times New Roman" pitchFamily="18" charset="0"/>
              </a:rPr>
              <a:t>His </a:t>
            </a:r>
            <a:r>
              <a:rPr lang="en-US" sz="2000" dirty="0">
                <a:latin typeface="Times New Roman" pitchFamily="18" charset="0"/>
                <a:cs typeface="Times New Roman" pitchFamily="18" charset="0"/>
              </a:rPr>
              <a:t>first approach was to buy potential member list from data brokers to increase the number of members at SPW.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400050" indent="-228600" algn="just">
              <a:buFont typeface="Wingdings" pitchFamily="2" charset="2"/>
              <a:buChar char="Ø"/>
            </a:pPr>
            <a:r>
              <a:rPr lang="en-US" sz="2000" dirty="0" smtClean="0">
                <a:latin typeface="Times New Roman" pitchFamily="18" charset="0"/>
                <a:cs typeface="Times New Roman" pitchFamily="18" charset="0"/>
              </a:rPr>
              <a:t>Two </a:t>
            </a:r>
            <a:r>
              <a:rPr lang="en-US" sz="2000" dirty="0">
                <a:latin typeface="Times New Roman" pitchFamily="18" charset="0"/>
                <a:cs typeface="Times New Roman" pitchFamily="18" charset="0"/>
              </a:rPr>
              <a:t>months passed and his analysis showed the additional revenue from new members </a:t>
            </a:r>
            <a:r>
              <a:rPr lang="en-US" sz="2000" dirty="0" smtClean="0">
                <a:latin typeface="Times New Roman" pitchFamily="18" charset="0"/>
                <a:cs typeface="Times New Roman" pitchFamily="18" charset="0"/>
              </a:rPr>
              <a:t>were negligible </a:t>
            </a:r>
            <a:r>
              <a:rPr lang="en-US" sz="2000" dirty="0">
                <a:latin typeface="Times New Roman" pitchFamily="18" charset="0"/>
                <a:cs typeface="Times New Roman" pitchFamily="18" charset="0"/>
              </a:rPr>
              <a:t>after taking into account the amount of money paid for the data and the cost of phone based marketing to enroll them as new members. Vijay had his first taste of failure</a:t>
            </a:r>
            <a:endParaRPr lang="en-US" sz="2000" b="1" dirty="0" smtClean="0">
              <a:solidFill>
                <a:schemeClr val="tx2">
                  <a:lumMod val="75000"/>
                </a:schemeClr>
              </a:solidFill>
              <a:latin typeface="Times New Roman" pitchFamily="18" charset="0"/>
              <a:cs typeface="Times New Roman" pitchFamily="18" charset="0"/>
            </a:endParaRPr>
          </a:p>
          <a:p>
            <a:pPr>
              <a:buFont typeface="Wingdings" pitchFamily="2" charset="2"/>
              <a:buChar char="Ø"/>
            </a:pPr>
            <a:endParaRPr lang="en-US" sz="2400" b="1" dirty="0">
              <a:solidFill>
                <a:schemeClr val="tx2">
                  <a:lumMod val="75000"/>
                </a:schemeClr>
              </a:solidFill>
              <a:latin typeface="Times New Roman" pitchFamily="18" charset="0"/>
              <a:cs typeface="Times New Roman" pitchFamily="18" charset="0"/>
            </a:endParaRPr>
          </a:p>
          <a:p>
            <a:pPr>
              <a:buFont typeface="Wingdings" pitchFamily="2" charset="2"/>
              <a:buChar char="Ø"/>
            </a:pPr>
            <a:endParaRPr lang="en-US" sz="2400" b="1" dirty="0" smtClean="0">
              <a:solidFill>
                <a:schemeClr val="tx2">
                  <a:lumMod val="75000"/>
                </a:schemeClr>
              </a:solidFill>
              <a:latin typeface="Times New Roman" pitchFamily="18" charset="0"/>
              <a:cs typeface="Times New Roman" pitchFamily="18" charset="0"/>
            </a:endParaRPr>
          </a:p>
          <a:p>
            <a:pPr>
              <a:buFont typeface="Wingdings" pitchFamily="2" charset="2"/>
              <a:buChar char="Ø"/>
            </a:pPr>
            <a:endParaRPr lang="en-US" sz="2400" b="1" dirty="0">
              <a:solidFill>
                <a:schemeClr val="tx2">
                  <a:lumMod val="75000"/>
                </a:schemeClr>
              </a:solidFill>
              <a:latin typeface="Times New Roman" pitchFamily="18" charset="0"/>
              <a:cs typeface="Times New Roman" pitchFamily="18" charset="0"/>
            </a:endParaRPr>
          </a:p>
          <a:p>
            <a:pPr>
              <a:buFont typeface="Wingdings" pitchFamily="2" charset="2"/>
              <a:buChar char="Ø"/>
            </a:pPr>
            <a:endParaRPr lang="en-US" sz="2400" b="1" dirty="0" smtClean="0">
              <a:solidFill>
                <a:schemeClr val="tx2">
                  <a:lumMod val="75000"/>
                </a:schemeClr>
              </a:solidFill>
              <a:latin typeface="Times New Roman" pitchFamily="18" charset="0"/>
              <a:cs typeface="Times New Roman" pitchFamily="18" charset="0"/>
            </a:endParaRPr>
          </a:p>
          <a:p>
            <a:endParaRPr lang="en-US" sz="24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5</a:t>
            </a:fld>
            <a:endParaRPr lang="en-US">
              <a:solidFill>
                <a:srgbClr val="000000"/>
              </a:solidFill>
            </a:endParaRPr>
          </a:p>
        </p:txBody>
      </p:sp>
      <p:sp>
        <p:nvSpPr>
          <p:cNvPr id="5" name="TextBox 4"/>
          <p:cNvSpPr txBox="1"/>
          <p:nvPr/>
        </p:nvSpPr>
        <p:spPr>
          <a:xfrm>
            <a:off x="304800" y="1066800"/>
            <a:ext cx="8458200" cy="4308872"/>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Call </a:t>
            </a:r>
            <a:r>
              <a:rPr lang="en-US" sz="2400" b="1" dirty="0">
                <a:solidFill>
                  <a:schemeClr val="tx2">
                    <a:lumMod val="75000"/>
                  </a:schemeClr>
                </a:solidFill>
                <a:latin typeface="Times New Roman" pitchFamily="18" charset="0"/>
                <a:cs typeface="Times New Roman" pitchFamily="18" charset="0"/>
              </a:rPr>
              <a:t>from old </a:t>
            </a:r>
            <a:r>
              <a:rPr lang="en-US" sz="2400" b="1" dirty="0" smtClean="0">
                <a:solidFill>
                  <a:schemeClr val="tx2">
                    <a:lumMod val="75000"/>
                  </a:schemeClr>
                </a:solidFill>
                <a:latin typeface="Times New Roman" pitchFamily="18" charset="0"/>
                <a:cs typeface="Times New Roman" pitchFamily="18" charset="0"/>
              </a:rPr>
              <a:t>friend</a:t>
            </a:r>
          </a:p>
          <a:p>
            <a:endParaRPr lang="en-US" sz="2400" b="1" dirty="0" smtClean="0">
              <a:solidFill>
                <a:schemeClr val="tx2">
                  <a:lumMod val="75000"/>
                </a:schemeClr>
              </a:solidFill>
              <a:latin typeface="Times New Roman" pitchFamily="18" charset="0"/>
              <a:cs typeface="Times New Roman" pitchFamily="18" charset="0"/>
            </a:endParaRPr>
          </a:p>
          <a:p>
            <a:pPr marL="400050" indent="-228600">
              <a:buFont typeface="Wingdings" pitchFamily="2" charset="2"/>
              <a:buChar char="§"/>
            </a:pPr>
            <a:r>
              <a:rPr lang="en-US" sz="2000" dirty="0" smtClean="0">
                <a:latin typeface="Times New Roman" pitchFamily="18" charset="0"/>
                <a:cs typeface="Times New Roman" pitchFamily="18" charset="0"/>
              </a:rPr>
              <a:t>Olga </a:t>
            </a:r>
            <a:r>
              <a:rPr lang="en-US" sz="2000" dirty="0" err="1">
                <a:latin typeface="Times New Roman" pitchFamily="18" charset="0"/>
                <a:cs typeface="Times New Roman" pitchFamily="18" charset="0"/>
              </a:rPr>
              <a:t>Kaspersky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listened </a:t>
            </a:r>
            <a:r>
              <a:rPr lang="en-US" sz="2000" dirty="0" smtClean="0">
                <a:latin typeface="Times New Roman" pitchFamily="18" charset="0"/>
                <a:cs typeface="Times New Roman" pitchFamily="18" charset="0"/>
              </a:rPr>
              <a:t>Vijay’s failure story </a:t>
            </a:r>
            <a:r>
              <a:rPr lang="en-US" sz="2000" dirty="0">
                <a:latin typeface="Times New Roman" pitchFamily="18" charset="0"/>
                <a:cs typeface="Times New Roman" pitchFamily="18" charset="0"/>
              </a:rPr>
              <a:t>and asked him whether he had considered Search Engine Marketing (SEM) to get new </a:t>
            </a:r>
            <a:r>
              <a:rPr lang="en-US" sz="2000" dirty="0" smtClean="0">
                <a:latin typeface="Times New Roman" pitchFamily="18" charset="0"/>
                <a:cs typeface="Times New Roman" pitchFamily="18" charset="0"/>
              </a:rPr>
              <a:t>customers.</a:t>
            </a:r>
          </a:p>
          <a:p>
            <a:pPr marL="400050" indent="-228600"/>
            <a:endParaRPr lang="en-US" sz="2000" dirty="0" smtClean="0">
              <a:latin typeface="Times New Roman" pitchFamily="18" charset="0"/>
              <a:cs typeface="Times New Roman" pitchFamily="18" charset="0"/>
            </a:endParaRPr>
          </a:p>
          <a:p>
            <a:pPr marL="685800" indent="-285750" algn="just">
              <a:buFont typeface="+mj-lt"/>
              <a:buAutoNum type="arabicParenR"/>
            </a:pPr>
            <a:r>
              <a:rPr lang="en-US" sz="2000" dirty="0" smtClean="0">
                <a:latin typeface="Times New Roman" pitchFamily="18" charset="0"/>
                <a:cs typeface="Times New Roman" pitchFamily="18" charset="0"/>
              </a:rPr>
              <a:t>Vijay </a:t>
            </a:r>
            <a:r>
              <a:rPr lang="en-US" sz="2000" dirty="0">
                <a:latin typeface="Times New Roman" pitchFamily="18" charset="0"/>
                <a:cs typeface="Times New Roman" pitchFamily="18" charset="0"/>
              </a:rPr>
              <a:t>got excited the neurons in his brain started working overtime, in a flash see started seeing a new strategy to bring new customers to SPW and convert them into new members. </a:t>
            </a:r>
            <a:endParaRPr lang="en-US" sz="2000" dirty="0" smtClean="0">
              <a:latin typeface="Times New Roman" pitchFamily="18" charset="0"/>
              <a:cs typeface="Times New Roman" pitchFamily="18" charset="0"/>
            </a:endParaRPr>
          </a:p>
          <a:p>
            <a:pPr marL="685800" indent="-285750" algn="just">
              <a:buFont typeface="+mj-lt"/>
              <a:buAutoNum type="arabicParenR"/>
            </a:pPr>
            <a:r>
              <a:rPr lang="en-US" sz="2000" dirty="0" smtClean="0">
                <a:latin typeface="Times New Roman" pitchFamily="18" charset="0"/>
                <a:cs typeface="Times New Roman" pitchFamily="18" charset="0"/>
              </a:rPr>
              <a:t>He offered </a:t>
            </a:r>
            <a:r>
              <a:rPr lang="en-US" sz="2000" dirty="0">
                <a:latin typeface="Times New Roman" pitchFamily="18" charset="0"/>
                <a:cs typeface="Times New Roman" pitchFamily="18" charset="0"/>
              </a:rPr>
              <a:t>Olga </a:t>
            </a:r>
            <a:r>
              <a:rPr lang="en-US" sz="2000" dirty="0" err="1">
                <a:latin typeface="Times New Roman" pitchFamily="18" charset="0"/>
                <a:cs typeface="Times New Roman" pitchFamily="18" charset="0"/>
              </a:rPr>
              <a:t>Kaspersky</a:t>
            </a:r>
            <a:r>
              <a:rPr lang="en-US" sz="2000" dirty="0">
                <a:latin typeface="Times New Roman" pitchFamily="18" charset="0"/>
                <a:cs typeface="Times New Roman" pitchFamily="18" charset="0"/>
              </a:rPr>
              <a:t> job at SPW, Olga gently denied his offer but said she will consult with her advisor and get his permission to work at SPW as intern for next three months. </a:t>
            </a:r>
          </a:p>
          <a:p>
            <a:endParaRPr lang="en-US" sz="24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6</a:t>
            </a:fld>
            <a:endParaRPr lang="en-US">
              <a:solidFill>
                <a:srgbClr val="000000"/>
              </a:solidFill>
            </a:endParaRPr>
          </a:p>
        </p:txBody>
      </p:sp>
      <p:sp>
        <p:nvSpPr>
          <p:cNvPr id="6" name="TextBox 5"/>
          <p:cNvSpPr txBox="1"/>
          <p:nvPr/>
        </p:nvSpPr>
        <p:spPr>
          <a:xfrm>
            <a:off x="381000" y="990600"/>
            <a:ext cx="8458200" cy="6340197"/>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Analysis </a:t>
            </a:r>
            <a:r>
              <a:rPr lang="en-US" sz="2400" b="1" dirty="0">
                <a:solidFill>
                  <a:schemeClr val="tx2">
                    <a:lumMod val="75000"/>
                  </a:schemeClr>
                </a:solidFill>
                <a:latin typeface="Times New Roman" pitchFamily="18" charset="0"/>
                <a:cs typeface="Times New Roman" pitchFamily="18" charset="0"/>
              </a:rPr>
              <a:t>of </a:t>
            </a:r>
            <a:r>
              <a:rPr lang="en-US" sz="2400" b="1" dirty="0" smtClean="0">
                <a:solidFill>
                  <a:schemeClr val="tx2">
                    <a:lumMod val="75000"/>
                  </a:schemeClr>
                </a:solidFill>
                <a:latin typeface="Times New Roman" pitchFamily="18" charset="0"/>
                <a:cs typeface="Times New Roman" pitchFamily="18" charset="0"/>
              </a:rPr>
              <a:t>Failure</a:t>
            </a: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marL="228600" indent="-228600" algn="just">
              <a:buFont typeface="Wingdings" pitchFamily="2" charset="2"/>
              <a:buChar char="§"/>
            </a:pPr>
            <a:r>
              <a:rPr lang="en-US" sz="2000" dirty="0" smtClean="0">
                <a:latin typeface="Times New Roman" pitchFamily="18" charset="0"/>
                <a:cs typeface="Times New Roman" pitchFamily="18" charset="0"/>
              </a:rPr>
              <a:t>Vijay </a:t>
            </a:r>
            <a:r>
              <a:rPr lang="en-US" sz="2000" dirty="0">
                <a:latin typeface="Times New Roman" pitchFamily="18" charset="0"/>
                <a:cs typeface="Times New Roman" pitchFamily="18" charset="0"/>
              </a:rPr>
              <a:t>and Olga started to analyze the failure of acquiring customers through data brokers. They came to the conclusion that the main reason for failure </a:t>
            </a:r>
            <a:r>
              <a:rPr lang="en-US" sz="2000" dirty="0" smtClean="0">
                <a:latin typeface="Times New Roman" pitchFamily="18" charset="0"/>
                <a:cs typeface="Times New Roman" pitchFamily="18" charset="0"/>
              </a:rPr>
              <a:t>is that:</a:t>
            </a:r>
          </a:p>
          <a:p>
            <a:pPr algn="just"/>
            <a:r>
              <a:rPr lang="en-US" sz="2000" dirty="0" smtClean="0">
                <a:latin typeface="Times New Roman" pitchFamily="18" charset="0"/>
                <a:cs typeface="Times New Roman" pitchFamily="18" charset="0"/>
              </a:rPr>
              <a:t> </a:t>
            </a:r>
          </a:p>
          <a:p>
            <a:pPr marL="171450" algn="just"/>
            <a:r>
              <a:rPr lang="en-US" sz="2000" i="1" dirty="0">
                <a:latin typeface="Times New Roman" pitchFamily="18" charset="0"/>
                <a:cs typeface="Times New Roman" pitchFamily="18" charset="0"/>
              </a:rPr>
              <a:t>T</a:t>
            </a:r>
            <a:r>
              <a:rPr lang="en-US" sz="2000" i="1" dirty="0" smtClean="0">
                <a:latin typeface="Times New Roman" pitchFamily="18" charset="0"/>
                <a:cs typeface="Times New Roman" pitchFamily="18" charset="0"/>
              </a:rPr>
              <a:t>here </a:t>
            </a:r>
            <a:r>
              <a:rPr lang="en-US" sz="2000" i="1" dirty="0">
                <a:latin typeface="Times New Roman" pitchFamily="18" charset="0"/>
                <a:cs typeface="Times New Roman" pitchFamily="18" charset="0"/>
              </a:rPr>
              <a:t>is no way of knowing whether the customer is an upscale customer and likes to have theme based parties and is will to spend more to get new party ware for the </a:t>
            </a:r>
            <a:r>
              <a:rPr lang="en-US" sz="2000" i="1" dirty="0" smtClean="0">
                <a:latin typeface="Times New Roman" pitchFamily="18" charset="0"/>
                <a:cs typeface="Times New Roman" pitchFamily="18" charset="0"/>
              </a:rPr>
              <a:t>parties.</a:t>
            </a:r>
            <a:r>
              <a:rPr lang="en-US" sz="2000" dirty="0" smtClean="0">
                <a:latin typeface="Times New Roman" pitchFamily="18" charset="0"/>
                <a:cs typeface="Times New Roman" pitchFamily="18" charset="0"/>
              </a:rPr>
              <a:t> </a:t>
            </a:r>
          </a:p>
          <a:p>
            <a:pPr marL="171450" algn="just"/>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 Hypothesis: </a:t>
            </a:r>
            <a:endParaRPr lang="en-US" sz="2000" dirty="0">
              <a:latin typeface="Times New Roman" pitchFamily="18" charset="0"/>
              <a:cs typeface="Times New Roman" pitchFamily="18" charset="0"/>
            </a:endParaRPr>
          </a:p>
          <a:p>
            <a:pPr marL="171450" algn="just"/>
            <a:r>
              <a:rPr lang="en-US" sz="2000" dirty="0" smtClean="0">
                <a:latin typeface="Times New Roman" pitchFamily="18" charset="0"/>
                <a:cs typeface="Times New Roman" pitchFamily="18" charset="0"/>
              </a:rPr>
              <a:t>The people who are searching for “Party Ware” in the internet are more likely to become members with SPW company. Generic Party ware is commonly available in local super market and other stores, if a person searches for Party ware on the internet then that person is looking for something unique and is an ideal target for SPW.</a:t>
            </a:r>
            <a:endParaRPr lang="en-US" sz="2000" b="1" dirty="0" smtClean="0">
              <a:solidFill>
                <a:schemeClr val="tx2">
                  <a:lumMod val="75000"/>
                </a:schemeClr>
              </a:solidFill>
              <a:latin typeface="Times New Roman" pitchFamily="18" charset="0"/>
              <a:cs typeface="Times New Roman" pitchFamily="18" charset="0"/>
            </a:endParaRPr>
          </a:p>
          <a:p>
            <a:endParaRPr lang="en-US" sz="2400" b="1" dirty="0">
              <a:solidFill>
                <a:schemeClr val="tx2">
                  <a:lumMod val="75000"/>
                </a:schemeClr>
              </a:solidFill>
              <a:latin typeface="Times New Roman" pitchFamily="18" charset="0"/>
              <a:cs typeface="Times New Roman" pitchFamily="18" charset="0"/>
            </a:endParaRPr>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7</a:t>
            </a:fld>
            <a:endParaRPr lang="en-US">
              <a:solidFill>
                <a:srgbClr val="000000"/>
              </a:solidFill>
            </a:endParaRPr>
          </a:p>
        </p:txBody>
      </p:sp>
      <p:sp>
        <p:nvSpPr>
          <p:cNvPr id="5" name="TextBox 4"/>
          <p:cNvSpPr txBox="1"/>
          <p:nvPr/>
        </p:nvSpPr>
        <p:spPr>
          <a:xfrm>
            <a:off x="304800" y="762000"/>
            <a:ext cx="8534400" cy="8540800"/>
          </a:xfrm>
          <a:prstGeom prst="rect">
            <a:avLst/>
          </a:prstGeom>
          <a:noFill/>
        </p:spPr>
        <p:txBody>
          <a:bodyPr wrap="square" rtlCol="0">
            <a:spAutoFit/>
          </a:bodyPr>
          <a:lstStyle/>
          <a:p>
            <a:endParaRPr lang="en-US" dirty="0" smtClean="0"/>
          </a:p>
          <a:p>
            <a:pPr>
              <a:buFont typeface="Arial" pitchFamily="34" charset="0"/>
              <a:buChar char="•"/>
            </a:pPr>
            <a:r>
              <a:rPr lang="en-US" b="1" dirty="0" smtClean="0"/>
              <a:t>  </a:t>
            </a:r>
            <a:r>
              <a:rPr lang="en-US" sz="2400" b="1" dirty="0" smtClean="0">
                <a:solidFill>
                  <a:schemeClr val="tx2">
                    <a:lumMod val="75000"/>
                  </a:schemeClr>
                </a:solidFill>
                <a:latin typeface="Times New Roman" pitchFamily="18" charset="0"/>
                <a:cs typeface="Times New Roman" pitchFamily="18" charset="0"/>
              </a:rPr>
              <a:t>Review </a:t>
            </a:r>
            <a:r>
              <a:rPr lang="en-US" sz="2400" b="1" dirty="0">
                <a:solidFill>
                  <a:schemeClr val="tx2">
                    <a:lumMod val="75000"/>
                  </a:schemeClr>
                </a:solidFill>
                <a:latin typeface="Times New Roman" pitchFamily="18" charset="0"/>
                <a:cs typeface="Times New Roman" pitchFamily="18" charset="0"/>
              </a:rPr>
              <a:t>of SPW </a:t>
            </a:r>
            <a:r>
              <a:rPr lang="en-US" sz="2400" b="1" dirty="0" smtClean="0">
                <a:solidFill>
                  <a:schemeClr val="tx2">
                    <a:lumMod val="75000"/>
                  </a:schemeClr>
                </a:solidFill>
                <a:latin typeface="Times New Roman" pitchFamily="18" charset="0"/>
                <a:cs typeface="Times New Roman" pitchFamily="18" charset="0"/>
              </a:rPr>
              <a:t>Website</a:t>
            </a:r>
          </a:p>
          <a:p>
            <a:r>
              <a:rPr lang="en-US" sz="2400" b="1" dirty="0" smtClean="0">
                <a:solidFill>
                  <a:schemeClr val="tx2">
                    <a:lumMod val="75000"/>
                  </a:schemeClr>
                </a:solidFill>
                <a:latin typeface="Times New Roman" pitchFamily="18" charset="0"/>
                <a:cs typeface="Times New Roman" pitchFamily="18" charset="0"/>
              </a:rPr>
              <a:t>  </a:t>
            </a:r>
          </a:p>
          <a:p>
            <a:pPr algn="just">
              <a:spcAft>
                <a:spcPts val="600"/>
              </a:spcAft>
              <a:buFont typeface="Wingdings" pitchFamily="2" charset="2"/>
              <a:buChar char="§"/>
            </a:pPr>
            <a:r>
              <a:rPr lang="en-US" sz="2200" u="sng" dirty="0">
                <a:solidFill>
                  <a:schemeClr val="tx2">
                    <a:lumMod val="75000"/>
                  </a:schemeClr>
                </a:solidFill>
                <a:latin typeface="Times New Roman" pitchFamily="18" charset="0"/>
                <a:cs typeface="Times New Roman" pitchFamily="18" charset="0"/>
              </a:rPr>
              <a:t> </a:t>
            </a:r>
            <a:r>
              <a:rPr lang="en-US" sz="2200" u="sng" dirty="0" smtClean="0">
                <a:latin typeface="Times New Roman" pitchFamily="18" charset="0"/>
                <a:cs typeface="Times New Roman" pitchFamily="18" charset="0"/>
              </a:rPr>
              <a:t>SPW website:</a:t>
            </a:r>
          </a:p>
          <a:p>
            <a:pPr marL="457200" indent="-285750" algn="just">
              <a:buFont typeface="+mj-lt"/>
              <a:buAutoNum type="arabicParenR"/>
            </a:pPr>
            <a:r>
              <a:rPr lang="en-US" sz="2000" dirty="0" smtClean="0">
                <a:latin typeface="Times New Roman" pitchFamily="18" charset="0"/>
                <a:cs typeface="Times New Roman" pitchFamily="18" charset="0"/>
              </a:rPr>
              <a:t>It is a </a:t>
            </a:r>
            <a:r>
              <a:rPr lang="en-US" sz="2000" dirty="0">
                <a:latin typeface="Times New Roman" pitchFamily="18" charset="0"/>
                <a:cs typeface="Times New Roman" pitchFamily="18" charset="0"/>
              </a:rPr>
              <a:t>website to promote its products and sell returned </a:t>
            </a:r>
            <a:r>
              <a:rPr lang="en-US" sz="2000" dirty="0" smtClean="0">
                <a:latin typeface="Times New Roman" pitchFamily="18" charset="0"/>
                <a:cs typeface="Times New Roman" pitchFamily="18" charset="0"/>
              </a:rPr>
              <a:t>products.</a:t>
            </a:r>
          </a:p>
          <a:p>
            <a:pPr marL="457200" indent="-285750" algn="just">
              <a:buFont typeface="+mj-lt"/>
              <a:buAutoNum type="arabicParenR"/>
            </a:pPr>
            <a:r>
              <a:rPr lang="en-US" sz="2000" dirty="0">
                <a:latin typeface="Times New Roman" pitchFamily="18" charset="0"/>
                <a:cs typeface="Times New Roman" pitchFamily="18" charset="0"/>
              </a:rPr>
              <a:t>The web site offers free membership to join its personalized party ware </a:t>
            </a:r>
            <a:r>
              <a:rPr lang="en-US" sz="2000" dirty="0" smtClean="0">
                <a:latin typeface="Times New Roman" pitchFamily="18" charset="0"/>
                <a:cs typeface="Times New Roman" pitchFamily="18" charset="0"/>
              </a:rPr>
              <a:t>club</a:t>
            </a:r>
          </a:p>
          <a:p>
            <a:pPr marL="457200" indent="-457200" algn="just"/>
            <a:endParaRPr lang="en-US" sz="2200" dirty="0" smtClean="0">
              <a:latin typeface="Times New Roman" pitchFamily="18" charset="0"/>
              <a:cs typeface="Times New Roman" pitchFamily="18" charset="0"/>
            </a:endParaRPr>
          </a:p>
          <a:p>
            <a:pPr marL="171450" indent="-171450" algn="just">
              <a:buFont typeface="Wingdings" pitchFamily="2" charset="2"/>
              <a:buChar char="§"/>
            </a:pPr>
            <a:r>
              <a:rPr lang="en-US" sz="2200" dirty="0" smtClean="0">
                <a:latin typeface="Times New Roman" pitchFamily="18" charset="0"/>
                <a:cs typeface="Times New Roman" pitchFamily="18" charset="0"/>
              </a:rPr>
              <a:t>Problem:</a:t>
            </a:r>
          </a:p>
          <a:p>
            <a:pPr marL="171450"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company finds itself receiving a small amount of Internet traffic and has signed up few new </a:t>
            </a:r>
            <a:r>
              <a:rPr lang="en-US" sz="2000" dirty="0" smtClean="0">
                <a:latin typeface="Times New Roman" pitchFamily="18" charset="0"/>
                <a:cs typeface="Times New Roman" pitchFamily="18" charset="0"/>
              </a:rPr>
              <a:t>subscribers</a:t>
            </a:r>
          </a:p>
          <a:p>
            <a:pPr marL="171450" algn="just"/>
            <a:endParaRPr lang="en-US" sz="2200" dirty="0">
              <a:latin typeface="Times New Roman" pitchFamily="18" charset="0"/>
              <a:cs typeface="Times New Roman" pitchFamily="18" charset="0"/>
            </a:endParaRPr>
          </a:p>
          <a:p>
            <a:pPr marL="171450" indent="-171450" algn="just">
              <a:buFont typeface="Wingdings" pitchFamily="2" charset="2"/>
              <a:buChar char="§"/>
            </a:pPr>
            <a:r>
              <a:rPr lang="en-US" sz="2200" dirty="0" smtClean="0">
                <a:latin typeface="Times New Roman" pitchFamily="18" charset="0"/>
                <a:cs typeface="Times New Roman" pitchFamily="18" charset="0"/>
              </a:rPr>
              <a:t>Two </a:t>
            </a:r>
            <a:r>
              <a:rPr lang="en-US" sz="2200" dirty="0">
                <a:latin typeface="Times New Roman" pitchFamily="18" charset="0"/>
                <a:cs typeface="Times New Roman" pitchFamily="18" charset="0"/>
              </a:rPr>
              <a:t>prong </a:t>
            </a:r>
            <a:r>
              <a:rPr lang="en-US" sz="2200" dirty="0" smtClean="0">
                <a:latin typeface="Times New Roman" pitchFamily="18" charset="0"/>
                <a:cs typeface="Times New Roman" pitchFamily="18" charset="0"/>
              </a:rPr>
              <a:t>strategy:</a:t>
            </a:r>
          </a:p>
          <a:p>
            <a:pPr marL="457200" lvl="0" indent="-285750">
              <a:buFont typeface="+mj-lt"/>
              <a:buAutoNum type="arabicParenR"/>
            </a:pPr>
            <a:r>
              <a:rPr lang="en-US" sz="2000" dirty="0">
                <a:latin typeface="Times New Roman" pitchFamily="18" charset="0"/>
                <a:cs typeface="Times New Roman" pitchFamily="18" charset="0"/>
              </a:rPr>
              <a:t>Increase the relevance of the website by doing Search Engine </a:t>
            </a:r>
            <a:r>
              <a:rPr lang="en-US" sz="2000" dirty="0" smtClean="0">
                <a:latin typeface="Times New Roman" pitchFamily="18" charset="0"/>
                <a:cs typeface="Times New Roman" pitchFamily="18" charset="0"/>
              </a:rPr>
              <a:t>Optimization.</a:t>
            </a:r>
            <a:endParaRPr lang="en-US" sz="2000" dirty="0">
              <a:latin typeface="Times New Roman" pitchFamily="18" charset="0"/>
              <a:cs typeface="Times New Roman" pitchFamily="18" charset="0"/>
            </a:endParaRPr>
          </a:p>
          <a:p>
            <a:pPr marL="457200" lvl="0" indent="-285750">
              <a:buFont typeface="+mj-lt"/>
              <a:buAutoNum type="arabicParenR"/>
            </a:pPr>
            <a:r>
              <a:rPr lang="en-US" sz="2000" dirty="0">
                <a:latin typeface="Times New Roman" pitchFamily="18" charset="0"/>
                <a:cs typeface="Times New Roman" pitchFamily="18" charset="0"/>
              </a:rPr>
              <a:t>Signup with Google </a:t>
            </a:r>
            <a:r>
              <a:rPr lang="en-US" sz="2000" dirty="0" err="1">
                <a:latin typeface="Times New Roman" pitchFamily="18" charset="0"/>
                <a:cs typeface="Times New Roman" pitchFamily="18" charset="0"/>
              </a:rPr>
              <a:t>AdSense</a:t>
            </a:r>
            <a:r>
              <a:rPr lang="en-US" sz="2000" dirty="0">
                <a:latin typeface="Times New Roman" pitchFamily="18" charset="0"/>
                <a:cs typeface="Times New Roman" pitchFamily="18" charset="0"/>
              </a:rPr>
              <a:t> to start search engine </a:t>
            </a:r>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a:p>
            <a:pPr marL="171450" indent="-171450" algn="just"/>
            <a:endParaRPr lang="en-US" sz="2200" dirty="0">
              <a:latin typeface="Times New Roman" pitchFamily="18" charset="0"/>
              <a:cs typeface="Times New Roman" pitchFamily="18" charset="0"/>
            </a:endParaRPr>
          </a:p>
          <a:p>
            <a:pPr marL="171450" indent="-171450" algn="just">
              <a:buFont typeface="Wingdings" pitchFamily="2" charset="2"/>
              <a:buChar char="§"/>
            </a:pPr>
            <a:endParaRPr lang="en-US" sz="2200" dirty="0" smtClean="0">
              <a:latin typeface="Times New Roman" pitchFamily="18" charset="0"/>
              <a:cs typeface="Times New Roman" pitchFamily="18" charset="0"/>
            </a:endParaRPr>
          </a:p>
          <a:p>
            <a:pPr marL="457200" indent="-457200">
              <a:buFont typeface="+mj-lt"/>
              <a:buAutoNum type="arabicParenR"/>
            </a:pPr>
            <a:endParaRPr lang="en-US" sz="2200" u="sng" dirty="0" smtClean="0">
              <a:solidFill>
                <a:schemeClr val="tx2">
                  <a:lumMod val="75000"/>
                </a:schemeClr>
              </a:solidFill>
              <a:latin typeface="Times New Roman" pitchFamily="18" charset="0"/>
              <a:cs typeface="Times New Roman" pitchFamily="18" charset="0"/>
            </a:endParaRPr>
          </a:p>
          <a:p>
            <a:endParaRPr lang="en-US" sz="2400" b="1" dirty="0" smtClean="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endParaRPr lang="en-US" dirty="0" smtClean="0"/>
          </a:p>
          <a:p>
            <a:endParaRPr lang="en-US" dirty="0"/>
          </a:p>
          <a:p>
            <a:endParaRPr lang="en-US" dirty="0" smtClean="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8</a:t>
            </a:fld>
            <a:endParaRPr lang="en-US">
              <a:solidFill>
                <a:srgbClr val="000000"/>
              </a:solidFill>
            </a:endParaRPr>
          </a:p>
        </p:txBody>
      </p:sp>
      <p:sp>
        <p:nvSpPr>
          <p:cNvPr id="5" name="TextBox 4"/>
          <p:cNvSpPr txBox="1"/>
          <p:nvPr/>
        </p:nvSpPr>
        <p:spPr>
          <a:xfrm>
            <a:off x="304800" y="914400"/>
            <a:ext cx="8458200" cy="5985510"/>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Goals </a:t>
            </a:r>
            <a:r>
              <a:rPr lang="en-US" sz="2400" b="1" dirty="0">
                <a:solidFill>
                  <a:schemeClr val="tx2">
                    <a:lumMod val="75000"/>
                  </a:schemeClr>
                </a:solidFill>
                <a:latin typeface="Times New Roman" pitchFamily="18" charset="0"/>
                <a:cs typeface="Times New Roman" pitchFamily="18" charset="0"/>
              </a:rPr>
              <a:t>for Internet </a:t>
            </a:r>
            <a:r>
              <a:rPr lang="en-US" sz="2400" b="1" dirty="0" smtClean="0">
                <a:solidFill>
                  <a:schemeClr val="tx2">
                    <a:lumMod val="75000"/>
                  </a:schemeClr>
                </a:solidFill>
                <a:latin typeface="Times New Roman" pitchFamily="18" charset="0"/>
                <a:cs typeface="Times New Roman" pitchFamily="18" charset="0"/>
              </a:rPr>
              <a:t>Team</a:t>
            </a: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pPr marL="457200" lvl="0" indent="-285750">
              <a:lnSpc>
                <a:spcPct val="150000"/>
              </a:lnSpc>
              <a:buFont typeface="+mj-lt"/>
              <a:buAutoNum type="arabicParenR"/>
            </a:pPr>
            <a:r>
              <a:rPr lang="en-US" sz="2400" dirty="0">
                <a:latin typeface="Times New Roman" pitchFamily="18" charset="0"/>
                <a:cs typeface="Times New Roman" pitchFamily="18" charset="0"/>
              </a:rPr>
              <a:t>Start collecting click stream data</a:t>
            </a:r>
          </a:p>
          <a:p>
            <a:pPr marL="457200" lvl="0" indent="-285750">
              <a:lnSpc>
                <a:spcPct val="150000"/>
              </a:lnSpc>
              <a:buFont typeface="+mj-lt"/>
              <a:buAutoNum type="arabicParenR"/>
            </a:pPr>
            <a:r>
              <a:rPr lang="en-US" sz="2400" dirty="0">
                <a:latin typeface="Times New Roman" pitchFamily="18" charset="0"/>
                <a:cs typeface="Times New Roman" pitchFamily="18" charset="0"/>
              </a:rPr>
              <a:t>Do Search Engine Optimization Analysis</a:t>
            </a:r>
          </a:p>
          <a:p>
            <a:pPr marL="457200" lvl="0" indent="-285750">
              <a:lnSpc>
                <a:spcPct val="150000"/>
              </a:lnSpc>
              <a:buFont typeface="+mj-lt"/>
              <a:buAutoNum type="arabicParenR"/>
            </a:pPr>
            <a:r>
              <a:rPr lang="en-US" sz="2400" dirty="0">
                <a:latin typeface="Times New Roman" pitchFamily="18" charset="0"/>
                <a:cs typeface="Times New Roman" pitchFamily="18" charset="0"/>
              </a:rPr>
              <a:t>Increase the amount of sales through internet</a:t>
            </a:r>
          </a:p>
          <a:p>
            <a:pPr marL="457200" lvl="0" indent="-285750">
              <a:lnSpc>
                <a:spcPct val="150000"/>
              </a:lnSpc>
              <a:buFont typeface="+mj-lt"/>
              <a:buAutoNum type="arabicParenR"/>
            </a:pPr>
            <a:r>
              <a:rPr lang="en-US" sz="2400" dirty="0">
                <a:latin typeface="Times New Roman" pitchFamily="18" charset="0"/>
                <a:cs typeface="Times New Roman" pitchFamily="18" charset="0"/>
              </a:rPr>
              <a:t>Make the sign up process easy to acquire new customers</a:t>
            </a: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smtClean="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973D0CC-68AB-4E7F-84A4-09FFE9B89872}" type="slidenum">
              <a:rPr lang="en-US" smtClean="0">
                <a:solidFill>
                  <a:srgbClr val="000000"/>
                </a:solidFill>
              </a:rPr>
              <a:pPr>
                <a:defRPr/>
              </a:pPr>
              <a:t>9</a:t>
            </a:fld>
            <a:endParaRPr lang="en-US">
              <a:solidFill>
                <a:srgbClr val="000000"/>
              </a:solidFill>
            </a:endParaRPr>
          </a:p>
        </p:txBody>
      </p:sp>
      <p:sp>
        <p:nvSpPr>
          <p:cNvPr id="5" name="TextBox 4"/>
          <p:cNvSpPr txBox="1"/>
          <p:nvPr/>
        </p:nvSpPr>
        <p:spPr>
          <a:xfrm>
            <a:off x="304800" y="838200"/>
            <a:ext cx="8534400" cy="5109091"/>
          </a:xfrm>
          <a:prstGeom prst="rect">
            <a:avLst/>
          </a:prstGeom>
          <a:noFill/>
        </p:spPr>
        <p:txBody>
          <a:bodyPr wrap="square" rtlCol="0">
            <a:spAutoFit/>
          </a:bodyPr>
          <a:lstStyle/>
          <a:p>
            <a:pPr>
              <a:buFont typeface="Arial" pitchFamily="34" charset="0"/>
              <a:buChar char="•"/>
            </a:pPr>
            <a:r>
              <a:rPr lang="en-US" sz="2400" b="1" dirty="0" smtClean="0">
                <a:solidFill>
                  <a:schemeClr val="tx2">
                    <a:lumMod val="75000"/>
                  </a:schemeClr>
                </a:solidFill>
                <a:latin typeface="Times New Roman" pitchFamily="18" charset="0"/>
                <a:cs typeface="Times New Roman" pitchFamily="18" charset="0"/>
              </a:rPr>
              <a:t> Search </a:t>
            </a:r>
            <a:r>
              <a:rPr lang="en-US" sz="2400" b="1" dirty="0">
                <a:solidFill>
                  <a:schemeClr val="tx2">
                    <a:lumMod val="75000"/>
                  </a:schemeClr>
                </a:solidFill>
                <a:latin typeface="Times New Roman" pitchFamily="18" charset="0"/>
                <a:cs typeface="Times New Roman" pitchFamily="18" charset="0"/>
              </a:rPr>
              <a:t>Engine </a:t>
            </a:r>
            <a:r>
              <a:rPr lang="en-US" sz="2400" b="1" dirty="0" smtClean="0">
                <a:solidFill>
                  <a:schemeClr val="tx2">
                    <a:lumMod val="75000"/>
                  </a:schemeClr>
                </a:solidFill>
                <a:latin typeface="Times New Roman" pitchFamily="18" charset="0"/>
                <a:cs typeface="Times New Roman" pitchFamily="18" charset="0"/>
              </a:rPr>
              <a:t>Marketing</a:t>
            </a:r>
          </a:p>
          <a:p>
            <a:pPr marL="457200" indent="-285750" algn="just">
              <a:lnSpc>
                <a:spcPct val="150000"/>
              </a:lnSpc>
              <a:buFont typeface="+mj-lt"/>
              <a:buAutoNum type="arabicParenR"/>
            </a:pPr>
            <a:r>
              <a:rPr lang="en-US" sz="2000" dirty="0">
                <a:latin typeface="Times New Roman" pitchFamily="18" charset="0"/>
                <a:cs typeface="Times New Roman" pitchFamily="18" charset="0"/>
              </a:rPr>
              <a:t>Olga signed up with Google </a:t>
            </a:r>
            <a:r>
              <a:rPr lang="en-US" sz="2000" dirty="0" err="1">
                <a:latin typeface="Times New Roman" pitchFamily="18" charset="0"/>
                <a:cs typeface="Times New Roman" pitchFamily="18" charset="0"/>
              </a:rPr>
              <a:t>AdSense</a:t>
            </a:r>
            <a:r>
              <a:rPr lang="en-US" sz="2000" dirty="0">
                <a:latin typeface="Times New Roman" pitchFamily="18" charset="0"/>
                <a:cs typeface="Times New Roman" pitchFamily="18" charset="0"/>
              </a:rPr>
              <a:t> and created an account with Google </a:t>
            </a:r>
          </a:p>
          <a:p>
            <a:pPr marL="457200" indent="-285750" algn="just">
              <a:spcAft>
                <a:spcPts val="600"/>
              </a:spcAft>
              <a:buFont typeface="+mj-lt"/>
              <a:buAutoNum type="arabicParenR"/>
            </a:pPr>
            <a:r>
              <a:rPr lang="en-US" sz="2000" dirty="0" smtClean="0">
                <a:latin typeface="Times New Roman" pitchFamily="18" charset="0"/>
                <a:cs typeface="Times New Roman" pitchFamily="18" charset="0"/>
              </a:rPr>
              <a:t>She </a:t>
            </a:r>
            <a:r>
              <a:rPr lang="en-US" sz="2000" dirty="0">
                <a:latin typeface="Times New Roman" pitchFamily="18" charset="0"/>
                <a:cs typeface="Times New Roman" pitchFamily="18" charset="0"/>
              </a:rPr>
              <a:t>used Google </a:t>
            </a:r>
            <a:r>
              <a:rPr lang="en-US" sz="2000" dirty="0" err="1">
                <a:latin typeface="Times New Roman" pitchFamily="18" charset="0"/>
                <a:cs typeface="Times New Roman" pitchFamily="18" charset="0"/>
              </a:rPr>
              <a:t>AdSense</a:t>
            </a:r>
            <a:r>
              <a:rPr lang="en-US" sz="2000" dirty="0">
                <a:latin typeface="Times New Roman" pitchFamily="18" charset="0"/>
                <a:cs typeface="Times New Roman" pitchFamily="18" charset="0"/>
              </a:rPr>
              <a:t> Keyword tool to find the type of terms people are searching for “Party ware.” Based on her selection of Broad, Exact and Phrase type of words, Google </a:t>
            </a:r>
            <a:r>
              <a:rPr lang="en-US" sz="2000" dirty="0" err="1">
                <a:latin typeface="Times New Roman" pitchFamily="18" charset="0"/>
                <a:cs typeface="Times New Roman" pitchFamily="18" charset="0"/>
              </a:rPr>
              <a:t>AdSense</a:t>
            </a:r>
            <a:r>
              <a:rPr lang="en-US" sz="2000" dirty="0">
                <a:latin typeface="Times New Roman" pitchFamily="18" charset="0"/>
                <a:cs typeface="Times New Roman" pitchFamily="18" charset="0"/>
              </a:rPr>
              <a:t> gave a list of nearly eight hundred keywords and </a:t>
            </a:r>
            <a:r>
              <a:rPr lang="en-US" sz="2000" dirty="0" smtClean="0">
                <a:latin typeface="Times New Roman" pitchFamily="18" charset="0"/>
                <a:cs typeface="Times New Roman" pitchFamily="18" charset="0"/>
              </a:rPr>
              <a:t>phrases</a:t>
            </a:r>
          </a:p>
          <a:p>
            <a:pPr marL="457200" indent="-285750" algn="just">
              <a:spcAft>
                <a:spcPts val="600"/>
              </a:spcAft>
              <a:buFont typeface="+mj-lt"/>
              <a:buAutoNum type="arabicParenR"/>
            </a:pPr>
            <a:r>
              <a:rPr lang="en-US" sz="2000" dirty="0" smtClean="0">
                <a:latin typeface="Times New Roman" pitchFamily="18" charset="0"/>
                <a:cs typeface="Times New Roman" pitchFamily="18" charset="0"/>
              </a:rPr>
              <a:t> Olga </a:t>
            </a:r>
            <a:r>
              <a:rPr lang="en-US" sz="2000" dirty="0">
                <a:latin typeface="Times New Roman" pitchFamily="18" charset="0"/>
                <a:cs typeface="Times New Roman" pitchFamily="18" charset="0"/>
              </a:rPr>
              <a:t>calculated the total cost of bidding on these key words. The total amount spent per month on “Party ware” keyword is approximately $250,000 and realized SPW will not spend a large amount of </a:t>
            </a:r>
            <a:r>
              <a:rPr lang="en-US" sz="2000" dirty="0" smtClean="0">
                <a:latin typeface="Times New Roman" pitchFamily="18" charset="0"/>
                <a:cs typeface="Times New Roman" pitchFamily="18" charset="0"/>
              </a:rPr>
              <a:t>money</a:t>
            </a:r>
          </a:p>
          <a:p>
            <a:pPr marL="457200" indent="-285750" algn="just">
              <a:buFont typeface="+mj-lt"/>
              <a:buAutoNum type="arabicParenR"/>
            </a:pP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consulted with Vijay on the amount of money SPW will be willing to spend on Search Engine Marketing. Vijay agreed to allocate $20,000 for the first month and based on the success or failure the next month’s budget will be decided.</a:t>
            </a:r>
          </a:p>
          <a:p>
            <a:pPr>
              <a:buFont typeface="Arial" pitchFamily="34" charset="0"/>
              <a:buChar char="•"/>
            </a:pPr>
            <a:endParaRPr lang="en-US" sz="2400" b="1" dirty="0">
              <a:solidFill>
                <a:schemeClr val="tx2">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SCcardinalbar">
  <a:themeElements>
    <a:clrScheme name="">
      <a:dk1>
        <a:srgbClr val="000000"/>
      </a:dk1>
      <a:lt1>
        <a:srgbClr val="FFFFFF"/>
      </a:lt1>
      <a:dk2>
        <a:srgbClr val="990000"/>
      </a:dk2>
      <a:lt2>
        <a:srgbClr val="999999"/>
      </a:lt2>
      <a:accent1>
        <a:srgbClr val="CCCCCC"/>
      </a:accent1>
      <a:accent2>
        <a:srgbClr val="FFCC00"/>
      </a:accent2>
      <a:accent3>
        <a:srgbClr val="FFFFFF"/>
      </a:accent3>
      <a:accent4>
        <a:srgbClr val="000000"/>
      </a:accent4>
      <a:accent5>
        <a:srgbClr val="E2E2E2"/>
      </a:accent5>
      <a:accent6>
        <a:srgbClr val="E7B900"/>
      </a:accent6>
      <a:hlink>
        <a:srgbClr val="970000"/>
      </a:hlink>
      <a:folHlink>
        <a:srgbClr val="666666"/>
      </a:folHlink>
    </a:clrScheme>
    <a:fontScheme name="USCcardinalb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FF99"/>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FF99"/>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USCcardinalba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Ccardinalba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Ccardinalba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Ccardinalba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Ccardinalba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Ccardinalba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Ccardinalba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Ccardinalba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Ccardinalba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Ccardinalba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Ccardinalba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Ccardinalba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1575</TotalTime>
  <Words>1204</Words>
  <Application>Microsoft Office PowerPoint</Application>
  <PresentationFormat>On-screen Show (4:3)</PresentationFormat>
  <Paragraphs>187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USCcardinalbar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Objective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Laith Shalalfeh</dc:creator>
  <cp:lastModifiedBy>Windows User</cp:lastModifiedBy>
  <cp:revision>25</cp:revision>
  <dcterms:created xsi:type="dcterms:W3CDTF">2011-08-02T16:26:30Z</dcterms:created>
  <dcterms:modified xsi:type="dcterms:W3CDTF">2017-03-15T18:18:03Z</dcterms:modified>
</cp:coreProperties>
</file>