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35"/>
  </p:notesMasterIdLst>
  <p:sldIdLst>
    <p:sldId id="265" r:id="rId3"/>
    <p:sldId id="266" r:id="rId4"/>
    <p:sldId id="257" r:id="rId5"/>
    <p:sldId id="277" r:id="rId6"/>
    <p:sldId id="267" r:id="rId7"/>
    <p:sldId id="269" r:id="rId8"/>
    <p:sldId id="278" r:id="rId9"/>
    <p:sldId id="273" r:id="rId10"/>
    <p:sldId id="283" r:id="rId11"/>
    <p:sldId id="271" r:id="rId12"/>
    <p:sldId id="284" r:id="rId13"/>
    <p:sldId id="285" r:id="rId14"/>
    <p:sldId id="259" r:id="rId15"/>
    <p:sldId id="260" r:id="rId16"/>
    <p:sldId id="262" r:id="rId17"/>
    <p:sldId id="286" r:id="rId18"/>
    <p:sldId id="287" r:id="rId19"/>
    <p:sldId id="299" r:id="rId20"/>
    <p:sldId id="300" r:id="rId21"/>
    <p:sldId id="301" r:id="rId22"/>
    <p:sldId id="302" r:id="rId23"/>
    <p:sldId id="303" r:id="rId24"/>
    <p:sldId id="304" r:id="rId25"/>
    <p:sldId id="305" r:id="rId26"/>
    <p:sldId id="306" r:id="rId27"/>
    <p:sldId id="292" r:id="rId28"/>
    <p:sldId id="293" r:id="rId29"/>
    <p:sldId id="294" r:id="rId30"/>
    <p:sldId id="295" r:id="rId31"/>
    <p:sldId id="296" r:id="rId32"/>
    <p:sldId id="297" r:id="rId33"/>
    <p:sldId id="29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5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F89E7-7529-4831-921C-B56217D1E1A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ACA21EA7-DDD8-4530-98E3-C143E4A1AFEC}">
      <dgm:prSet phldrT="[Text]"/>
      <dgm:spPr>
        <a:solidFill>
          <a:schemeClr val="accent2">
            <a:lumMod val="60000"/>
            <a:lumOff val="40000"/>
          </a:schemeClr>
        </a:solidFill>
      </dgm:spPr>
      <dgm:t>
        <a:bodyPr/>
        <a:lstStyle/>
        <a:p>
          <a:r>
            <a:rPr lang="en-US" dirty="0"/>
            <a:t>Transactional</a:t>
          </a:r>
        </a:p>
      </dgm:t>
    </dgm:pt>
    <dgm:pt modelId="{3D57DA0E-C419-4616-9D62-3A1BE2DD0EF9}" type="parTrans" cxnId="{191B69A2-3E7D-4E72-A2DC-4F197AF4E11B}">
      <dgm:prSet/>
      <dgm:spPr/>
      <dgm:t>
        <a:bodyPr/>
        <a:lstStyle/>
        <a:p>
          <a:endParaRPr lang="en-US"/>
        </a:p>
      </dgm:t>
    </dgm:pt>
    <dgm:pt modelId="{B4267660-7145-4D7D-9B06-4C97BAA1018E}" type="sibTrans" cxnId="{191B69A2-3E7D-4E72-A2DC-4F197AF4E11B}">
      <dgm:prSet/>
      <dgm:spPr/>
      <dgm:t>
        <a:bodyPr/>
        <a:lstStyle/>
        <a:p>
          <a:endParaRPr lang="en-US"/>
        </a:p>
      </dgm:t>
    </dgm:pt>
    <dgm:pt modelId="{5092829E-4CE1-4BEB-9D22-866B0CAA0E21}">
      <dgm:prSet phldrT="[Text]"/>
      <dgm:spPr/>
      <dgm:t>
        <a:bodyPr/>
        <a:lstStyle/>
        <a:p>
          <a:r>
            <a:rPr lang="en-US" dirty="0"/>
            <a:t>Monetary</a:t>
          </a:r>
        </a:p>
      </dgm:t>
    </dgm:pt>
    <dgm:pt modelId="{26989142-F790-4908-9A5F-92237C8A8FA3}" type="parTrans" cxnId="{9F8CED8C-A717-40EF-820D-D9B90A13C2FB}">
      <dgm:prSet/>
      <dgm:spPr/>
      <dgm:t>
        <a:bodyPr/>
        <a:lstStyle/>
        <a:p>
          <a:endParaRPr lang="en-US"/>
        </a:p>
      </dgm:t>
    </dgm:pt>
    <dgm:pt modelId="{1050366A-AA3B-4E00-86B5-680EB37EC144}" type="sibTrans" cxnId="{9F8CED8C-A717-40EF-820D-D9B90A13C2FB}">
      <dgm:prSet/>
      <dgm:spPr/>
      <dgm:t>
        <a:bodyPr/>
        <a:lstStyle/>
        <a:p>
          <a:endParaRPr lang="en-US"/>
        </a:p>
      </dgm:t>
    </dgm:pt>
    <dgm:pt modelId="{EADEFE19-267B-4517-81ED-2A4A6EADCED4}">
      <dgm:prSet phldrT="[Text]"/>
      <dgm:spPr/>
      <dgm:t>
        <a:bodyPr/>
        <a:lstStyle/>
        <a:p>
          <a:r>
            <a:rPr lang="en-US" dirty="0"/>
            <a:t>Frequency</a:t>
          </a:r>
        </a:p>
      </dgm:t>
    </dgm:pt>
    <dgm:pt modelId="{E9AD1F76-F8CF-499A-87FE-635112A30ABF}" type="parTrans" cxnId="{60A08B87-55D8-4B50-B627-74B923D98971}">
      <dgm:prSet/>
      <dgm:spPr/>
      <dgm:t>
        <a:bodyPr/>
        <a:lstStyle/>
        <a:p>
          <a:endParaRPr lang="en-US"/>
        </a:p>
      </dgm:t>
    </dgm:pt>
    <dgm:pt modelId="{70063909-BC89-4527-88FE-B177203C8D61}" type="sibTrans" cxnId="{60A08B87-55D8-4B50-B627-74B923D98971}">
      <dgm:prSet/>
      <dgm:spPr/>
      <dgm:t>
        <a:bodyPr/>
        <a:lstStyle/>
        <a:p>
          <a:endParaRPr lang="en-US"/>
        </a:p>
      </dgm:t>
    </dgm:pt>
    <dgm:pt modelId="{16D2D6D7-53B9-40B8-9434-C2A5320FB9D3}">
      <dgm:prSet phldrT="[Text]"/>
      <dgm:spPr>
        <a:solidFill>
          <a:schemeClr val="accent2">
            <a:lumMod val="60000"/>
            <a:lumOff val="40000"/>
          </a:schemeClr>
        </a:solidFill>
      </dgm:spPr>
      <dgm:t>
        <a:bodyPr/>
        <a:lstStyle/>
        <a:p>
          <a:r>
            <a:rPr lang="en-US" dirty="0"/>
            <a:t>Psychological</a:t>
          </a:r>
        </a:p>
      </dgm:t>
    </dgm:pt>
    <dgm:pt modelId="{275D56A4-AAE4-478C-94A8-83C36FE514BE}" type="parTrans" cxnId="{D5C13B35-8538-492C-B3D2-6514422CC946}">
      <dgm:prSet/>
      <dgm:spPr/>
      <dgm:t>
        <a:bodyPr/>
        <a:lstStyle/>
        <a:p>
          <a:endParaRPr lang="en-US"/>
        </a:p>
      </dgm:t>
    </dgm:pt>
    <dgm:pt modelId="{9A7DD7E2-2A65-467D-8EE3-DDE109FB568F}" type="sibTrans" cxnId="{D5C13B35-8538-492C-B3D2-6514422CC946}">
      <dgm:prSet/>
      <dgm:spPr/>
      <dgm:t>
        <a:bodyPr/>
        <a:lstStyle/>
        <a:p>
          <a:endParaRPr lang="en-US"/>
        </a:p>
      </dgm:t>
    </dgm:pt>
    <dgm:pt modelId="{B0E2245E-4C45-4F73-B8BF-3D0EF6573AC7}">
      <dgm:prSet phldrT="[Text]"/>
      <dgm:spPr/>
      <dgm:t>
        <a:bodyPr/>
        <a:lstStyle/>
        <a:p>
          <a:r>
            <a:rPr lang="en-US" dirty="0"/>
            <a:t>Type of Party Themes purchased in the past </a:t>
          </a:r>
        </a:p>
      </dgm:t>
    </dgm:pt>
    <dgm:pt modelId="{AB7D4A04-7034-409E-9926-F74A3A565790}" type="parTrans" cxnId="{512A6607-0BD1-4722-97E3-1B961608D0B6}">
      <dgm:prSet/>
      <dgm:spPr/>
      <dgm:t>
        <a:bodyPr/>
        <a:lstStyle/>
        <a:p>
          <a:endParaRPr lang="en-US"/>
        </a:p>
      </dgm:t>
    </dgm:pt>
    <dgm:pt modelId="{C002CC66-9026-40E9-BA1A-E26EA2B8FBCB}" type="sibTrans" cxnId="{512A6607-0BD1-4722-97E3-1B961608D0B6}">
      <dgm:prSet/>
      <dgm:spPr/>
      <dgm:t>
        <a:bodyPr/>
        <a:lstStyle/>
        <a:p>
          <a:endParaRPr lang="en-US"/>
        </a:p>
      </dgm:t>
    </dgm:pt>
    <dgm:pt modelId="{5A78F5EF-3190-44B0-A469-33621F64A0C9}">
      <dgm:prSet phldrT="[Text]"/>
      <dgm:spPr/>
      <dgm:t>
        <a:bodyPr/>
        <a:lstStyle/>
        <a:p>
          <a:r>
            <a:rPr lang="en-US" dirty="0" err="1"/>
            <a:t>Recency</a:t>
          </a:r>
          <a:endParaRPr lang="en-US" dirty="0"/>
        </a:p>
      </dgm:t>
    </dgm:pt>
    <dgm:pt modelId="{E917A045-D235-4E14-A9A7-FF15A7355EEF}" type="parTrans" cxnId="{063D3BB0-652D-480E-A024-9FB0CCD2102A}">
      <dgm:prSet/>
      <dgm:spPr/>
      <dgm:t>
        <a:bodyPr/>
        <a:lstStyle/>
        <a:p>
          <a:endParaRPr lang="en-US"/>
        </a:p>
      </dgm:t>
    </dgm:pt>
    <dgm:pt modelId="{E9BA3FA8-3715-489E-8615-7BBA272CE601}" type="sibTrans" cxnId="{063D3BB0-652D-480E-A024-9FB0CCD2102A}">
      <dgm:prSet/>
      <dgm:spPr/>
      <dgm:t>
        <a:bodyPr/>
        <a:lstStyle/>
        <a:p>
          <a:endParaRPr lang="en-US"/>
        </a:p>
      </dgm:t>
    </dgm:pt>
    <dgm:pt modelId="{61446724-7219-4687-873C-E3079A37ED65}">
      <dgm:prSet phldrT="[Text]"/>
      <dgm:spPr>
        <a:solidFill>
          <a:schemeClr val="accent2">
            <a:lumMod val="60000"/>
            <a:lumOff val="40000"/>
          </a:schemeClr>
        </a:solidFill>
      </dgm:spPr>
      <dgm:t>
        <a:bodyPr/>
        <a:lstStyle/>
        <a:p>
          <a:r>
            <a:rPr lang="en-US" dirty="0"/>
            <a:t>Demographic</a:t>
          </a:r>
        </a:p>
      </dgm:t>
    </dgm:pt>
    <dgm:pt modelId="{E23D8824-D0AC-49AE-A31A-6D69D1A8602B}" type="parTrans" cxnId="{E99E73D0-7323-4AB3-A174-EC46714CDDBD}">
      <dgm:prSet/>
      <dgm:spPr/>
      <dgm:t>
        <a:bodyPr/>
        <a:lstStyle/>
        <a:p>
          <a:endParaRPr lang="en-US"/>
        </a:p>
      </dgm:t>
    </dgm:pt>
    <dgm:pt modelId="{B2D090A7-CE82-4B09-8D43-2266D9487C2B}" type="sibTrans" cxnId="{E99E73D0-7323-4AB3-A174-EC46714CDDBD}">
      <dgm:prSet/>
      <dgm:spPr/>
      <dgm:t>
        <a:bodyPr/>
        <a:lstStyle/>
        <a:p>
          <a:endParaRPr lang="en-US"/>
        </a:p>
      </dgm:t>
    </dgm:pt>
    <dgm:pt modelId="{5AFB940C-2340-4E7F-88D4-1CE9A728565E}">
      <dgm:prSet phldrT="[Text]"/>
      <dgm:spPr/>
      <dgm:t>
        <a:bodyPr/>
        <a:lstStyle/>
        <a:p>
          <a:r>
            <a:rPr lang="en-US" dirty="0"/>
            <a:t>gender</a:t>
          </a:r>
        </a:p>
      </dgm:t>
    </dgm:pt>
    <dgm:pt modelId="{609CD7A3-E304-4CDA-BEED-6355E9ACDC4A}" type="parTrans" cxnId="{37407C40-694B-4CC9-811B-2F432C32C78E}">
      <dgm:prSet/>
      <dgm:spPr/>
      <dgm:t>
        <a:bodyPr/>
        <a:lstStyle/>
        <a:p>
          <a:endParaRPr lang="en-US"/>
        </a:p>
      </dgm:t>
    </dgm:pt>
    <dgm:pt modelId="{0F4557D5-D380-4524-9C16-89C955EA5960}" type="sibTrans" cxnId="{37407C40-694B-4CC9-811B-2F432C32C78E}">
      <dgm:prSet/>
      <dgm:spPr/>
      <dgm:t>
        <a:bodyPr/>
        <a:lstStyle/>
        <a:p>
          <a:endParaRPr lang="en-US"/>
        </a:p>
      </dgm:t>
    </dgm:pt>
    <dgm:pt modelId="{5893AAD6-F3B6-4758-9CCC-F128CB316512}">
      <dgm:prSet phldrT="[Text]"/>
      <dgm:spPr/>
      <dgm:t>
        <a:bodyPr/>
        <a:lstStyle/>
        <a:p>
          <a:r>
            <a:rPr lang="en-US" dirty="0"/>
            <a:t>First purchase</a:t>
          </a:r>
        </a:p>
      </dgm:t>
    </dgm:pt>
    <dgm:pt modelId="{C43EB02A-26FC-4CDD-BD9F-B777F9D20CD0}" type="parTrans" cxnId="{578C3459-7562-4898-9494-4D1E0E9899D3}">
      <dgm:prSet/>
      <dgm:spPr/>
      <dgm:t>
        <a:bodyPr/>
        <a:lstStyle/>
        <a:p>
          <a:endParaRPr lang="en-US"/>
        </a:p>
      </dgm:t>
    </dgm:pt>
    <dgm:pt modelId="{4D7E09EB-4192-45A7-9894-F61F5E59CF5A}" type="sibTrans" cxnId="{578C3459-7562-4898-9494-4D1E0E9899D3}">
      <dgm:prSet/>
      <dgm:spPr/>
      <dgm:t>
        <a:bodyPr/>
        <a:lstStyle/>
        <a:p>
          <a:endParaRPr lang="en-US"/>
        </a:p>
      </dgm:t>
    </dgm:pt>
    <dgm:pt modelId="{6547F5E4-E18B-47B8-B9EF-D03CF8701E89}" type="pres">
      <dgm:prSet presAssocID="{E2BF89E7-7529-4831-921C-B56217D1E1A1}" presName="diagram" presStyleCnt="0">
        <dgm:presLayoutVars>
          <dgm:chPref val="1"/>
          <dgm:dir/>
          <dgm:animOne val="branch"/>
          <dgm:animLvl val="lvl"/>
          <dgm:resizeHandles/>
        </dgm:presLayoutVars>
      </dgm:prSet>
      <dgm:spPr/>
    </dgm:pt>
    <dgm:pt modelId="{B12E8522-8B5F-4561-99B2-46ECF3349D87}" type="pres">
      <dgm:prSet presAssocID="{ACA21EA7-DDD8-4530-98E3-C143E4A1AFEC}" presName="root" presStyleCnt="0"/>
      <dgm:spPr/>
    </dgm:pt>
    <dgm:pt modelId="{CBDE8342-5491-4E7D-89FF-E53E54B200A7}" type="pres">
      <dgm:prSet presAssocID="{ACA21EA7-DDD8-4530-98E3-C143E4A1AFEC}" presName="rootComposite" presStyleCnt="0"/>
      <dgm:spPr/>
    </dgm:pt>
    <dgm:pt modelId="{F593C799-F076-45C7-A852-A24344916C52}" type="pres">
      <dgm:prSet presAssocID="{ACA21EA7-DDD8-4530-98E3-C143E4A1AFEC}" presName="rootText" presStyleLbl="node1" presStyleIdx="0" presStyleCnt="3" custScaleX="300402" custScaleY="153751" custLinFactX="140118" custLinFactNeighborX="200000" custLinFactNeighborY="-233"/>
      <dgm:spPr/>
    </dgm:pt>
    <dgm:pt modelId="{62B7FE83-76E4-4D17-AFA0-03A1F42DBEEA}" type="pres">
      <dgm:prSet presAssocID="{ACA21EA7-DDD8-4530-98E3-C143E4A1AFEC}" presName="rootConnector" presStyleLbl="node1" presStyleIdx="0" presStyleCnt="3"/>
      <dgm:spPr/>
    </dgm:pt>
    <dgm:pt modelId="{57D86656-5B50-4CDE-9430-B1A6453C542D}" type="pres">
      <dgm:prSet presAssocID="{ACA21EA7-DDD8-4530-98E3-C143E4A1AFEC}" presName="childShape" presStyleCnt="0"/>
      <dgm:spPr/>
    </dgm:pt>
    <dgm:pt modelId="{BED048D2-838E-411D-A0B3-3E638CE28EED}" type="pres">
      <dgm:prSet presAssocID="{26989142-F790-4908-9A5F-92237C8A8FA3}" presName="Name13" presStyleLbl="parChTrans1D2" presStyleIdx="0" presStyleCnt="6"/>
      <dgm:spPr/>
    </dgm:pt>
    <dgm:pt modelId="{72F8169F-DF93-4A9C-A6FF-EDBCF3B8744F}" type="pres">
      <dgm:prSet presAssocID="{5092829E-4CE1-4BEB-9D22-866B0CAA0E21}" presName="childText" presStyleLbl="bgAcc1" presStyleIdx="0" presStyleCnt="6" custScaleX="197202" custScaleY="143392" custLinFactX="200000" custLinFactNeighborX="278433" custLinFactNeighborY="10954">
        <dgm:presLayoutVars>
          <dgm:bulletEnabled val="1"/>
        </dgm:presLayoutVars>
      </dgm:prSet>
      <dgm:spPr/>
    </dgm:pt>
    <dgm:pt modelId="{EA5BF17A-8826-4F80-8A70-5EA16B24E7DE}" type="pres">
      <dgm:prSet presAssocID="{E9AD1F76-F8CF-499A-87FE-635112A30ABF}" presName="Name13" presStyleLbl="parChTrans1D2" presStyleIdx="1" presStyleCnt="6"/>
      <dgm:spPr/>
    </dgm:pt>
    <dgm:pt modelId="{F216C879-C68C-41E1-A7EF-E69637B8D4A9}" type="pres">
      <dgm:prSet presAssocID="{EADEFE19-267B-4517-81ED-2A4A6EADCED4}" presName="childText" presStyleLbl="bgAcc1" presStyleIdx="1" presStyleCnt="6" custScaleX="197202" custScaleY="125742" custLinFactX="200000" custLinFactNeighborX="278433" custLinFactNeighborY="10954">
        <dgm:presLayoutVars>
          <dgm:bulletEnabled val="1"/>
        </dgm:presLayoutVars>
      </dgm:prSet>
      <dgm:spPr/>
    </dgm:pt>
    <dgm:pt modelId="{F549E012-4E71-4669-BE67-7AE7BE416DEF}" type="pres">
      <dgm:prSet presAssocID="{E917A045-D235-4E14-A9A7-FF15A7355EEF}" presName="Name13" presStyleLbl="parChTrans1D2" presStyleIdx="2" presStyleCnt="6"/>
      <dgm:spPr/>
    </dgm:pt>
    <dgm:pt modelId="{3DE121AF-AD04-46F7-B197-BEACEC209D74}" type="pres">
      <dgm:prSet presAssocID="{5A78F5EF-3190-44B0-A469-33621F64A0C9}" presName="childText" presStyleLbl="bgAcc1" presStyleIdx="2" presStyleCnt="6" custScaleX="197202" custScaleY="113622" custLinFactX="200000" custLinFactNeighborX="278433" custLinFactNeighborY="10954">
        <dgm:presLayoutVars>
          <dgm:bulletEnabled val="1"/>
        </dgm:presLayoutVars>
      </dgm:prSet>
      <dgm:spPr/>
    </dgm:pt>
    <dgm:pt modelId="{D97E24A0-772A-4398-A543-2A1F7FDCE1D3}" type="pres">
      <dgm:prSet presAssocID="{C43EB02A-26FC-4CDD-BD9F-B777F9D20CD0}" presName="Name13" presStyleLbl="parChTrans1D2" presStyleIdx="3" presStyleCnt="6"/>
      <dgm:spPr/>
    </dgm:pt>
    <dgm:pt modelId="{2C561D6D-CAB9-4F84-B9E3-C7BE0F1EAFB8}" type="pres">
      <dgm:prSet presAssocID="{5893AAD6-F3B6-4758-9CCC-F128CB316512}" presName="childText" presStyleLbl="bgAcc1" presStyleIdx="3" presStyleCnt="6" custScaleX="197202" custScaleY="109279" custLinFactX="200000" custLinFactNeighborX="278433" custLinFactNeighborY="10954">
        <dgm:presLayoutVars>
          <dgm:bulletEnabled val="1"/>
        </dgm:presLayoutVars>
      </dgm:prSet>
      <dgm:spPr/>
    </dgm:pt>
    <dgm:pt modelId="{854CB514-762B-4BC1-BD97-CBAED67B3AD6}" type="pres">
      <dgm:prSet presAssocID="{16D2D6D7-53B9-40B8-9434-C2A5320FB9D3}" presName="root" presStyleCnt="0"/>
      <dgm:spPr/>
    </dgm:pt>
    <dgm:pt modelId="{53BCEBF2-0482-4D9E-9D5F-C82D2BDD979A}" type="pres">
      <dgm:prSet presAssocID="{16D2D6D7-53B9-40B8-9434-C2A5320FB9D3}" presName="rootComposite" presStyleCnt="0"/>
      <dgm:spPr/>
    </dgm:pt>
    <dgm:pt modelId="{EC6D01BC-A7D8-4F43-9580-49C89E71DE01}" type="pres">
      <dgm:prSet presAssocID="{16D2D6D7-53B9-40B8-9434-C2A5320FB9D3}" presName="rootText" presStyleLbl="node1" presStyleIdx="1" presStyleCnt="3" custScaleX="278344" custScaleY="159606" custLinFactX="132896" custLinFactNeighborX="200000" custLinFactNeighborY="3846"/>
      <dgm:spPr/>
    </dgm:pt>
    <dgm:pt modelId="{D34A7D47-F7A6-4266-A248-EDD3A5C7C820}" type="pres">
      <dgm:prSet presAssocID="{16D2D6D7-53B9-40B8-9434-C2A5320FB9D3}" presName="rootConnector" presStyleLbl="node1" presStyleIdx="1" presStyleCnt="3"/>
      <dgm:spPr/>
    </dgm:pt>
    <dgm:pt modelId="{E4B09202-D114-40D4-9AA8-5DCAAE240AD5}" type="pres">
      <dgm:prSet presAssocID="{16D2D6D7-53B9-40B8-9434-C2A5320FB9D3}" presName="childShape" presStyleCnt="0"/>
      <dgm:spPr/>
    </dgm:pt>
    <dgm:pt modelId="{FC9EEBF3-66EB-4591-9F3E-273B0C3FA8EF}" type="pres">
      <dgm:prSet presAssocID="{AB7D4A04-7034-409E-9926-F74A3A565790}" presName="Name13" presStyleLbl="parChTrans1D2" presStyleIdx="4" presStyleCnt="6"/>
      <dgm:spPr/>
    </dgm:pt>
    <dgm:pt modelId="{C4E5D095-3DFC-4399-B008-8106C95FBA24}" type="pres">
      <dgm:prSet presAssocID="{B0E2245E-4C45-4F73-B8BF-3D0EF6573AC7}" presName="childText" presStyleLbl="bgAcc1" presStyleIdx="4" presStyleCnt="6" custScaleX="203814" custScaleY="516757" custLinFactX="200000" custLinFactNeighborX="276847" custLinFactNeighborY="21611">
        <dgm:presLayoutVars>
          <dgm:bulletEnabled val="1"/>
        </dgm:presLayoutVars>
      </dgm:prSet>
      <dgm:spPr/>
    </dgm:pt>
    <dgm:pt modelId="{3F3C650A-4B24-4F81-A2BC-2701060DA602}" type="pres">
      <dgm:prSet presAssocID="{61446724-7219-4687-873C-E3079A37ED65}" presName="root" presStyleCnt="0"/>
      <dgm:spPr/>
    </dgm:pt>
    <dgm:pt modelId="{5E249768-EAD3-4AA7-A224-BD0E7F227DB8}" type="pres">
      <dgm:prSet presAssocID="{61446724-7219-4687-873C-E3079A37ED65}" presName="rootComposite" presStyleCnt="0"/>
      <dgm:spPr/>
    </dgm:pt>
    <dgm:pt modelId="{E2FDE882-6685-4A6C-9838-FE9F5A62AF53}" type="pres">
      <dgm:prSet presAssocID="{61446724-7219-4687-873C-E3079A37ED65}" presName="rootText" presStyleLbl="node1" presStyleIdx="2" presStyleCnt="3" custScaleX="324215" custScaleY="148794" custLinFactX="-300000" custLinFactNeighborX="-330208" custLinFactNeighborY="-318"/>
      <dgm:spPr/>
    </dgm:pt>
    <dgm:pt modelId="{815185CB-3839-4907-AE18-6BE79E043764}" type="pres">
      <dgm:prSet presAssocID="{61446724-7219-4687-873C-E3079A37ED65}" presName="rootConnector" presStyleLbl="node1" presStyleIdx="2" presStyleCnt="3"/>
      <dgm:spPr/>
    </dgm:pt>
    <dgm:pt modelId="{0B00BE19-B4CB-4658-A4F5-ECAFF2569A3C}" type="pres">
      <dgm:prSet presAssocID="{61446724-7219-4687-873C-E3079A37ED65}" presName="childShape" presStyleCnt="0"/>
      <dgm:spPr/>
    </dgm:pt>
    <dgm:pt modelId="{BCCF6CE1-C6B4-4489-B515-1A82005138C0}" type="pres">
      <dgm:prSet presAssocID="{609CD7A3-E304-4CDA-BEED-6355E9ACDC4A}" presName="Name13" presStyleLbl="parChTrans1D2" presStyleIdx="5" presStyleCnt="6"/>
      <dgm:spPr/>
    </dgm:pt>
    <dgm:pt modelId="{35EFDC27-EAC8-434E-903E-7DFA5265D22D}" type="pres">
      <dgm:prSet presAssocID="{5AFB940C-2340-4E7F-88D4-1CE9A728565E}" presName="childText" presStyleLbl="bgAcc1" presStyleIdx="5" presStyleCnt="6" custScaleX="168793" custScaleY="184877" custLinFactX="-325383" custLinFactNeighborX="-400000" custLinFactNeighborY="19467">
        <dgm:presLayoutVars>
          <dgm:bulletEnabled val="1"/>
        </dgm:presLayoutVars>
      </dgm:prSet>
      <dgm:spPr/>
    </dgm:pt>
  </dgm:ptLst>
  <dgm:cxnLst>
    <dgm:cxn modelId="{512A6607-0BD1-4722-97E3-1B961608D0B6}" srcId="{16D2D6D7-53B9-40B8-9434-C2A5320FB9D3}" destId="{B0E2245E-4C45-4F73-B8BF-3D0EF6573AC7}" srcOrd="0" destOrd="0" parTransId="{AB7D4A04-7034-409E-9926-F74A3A565790}" sibTransId="{C002CC66-9026-40E9-BA1A-E26EA2B8FBCB}"/>
    <dgm:cxn modelId="{F35C5618-24E1-48E4-938E-34D856A154DE}" type="presOf" srcId="{C43EB02A-26FC-4CDD-BD9F-B777F9D20CD0}" destId="{D97E24A0-772A-4398-A543-2A1F7FDCE1D3}" srcOrd="0" destOrd="0" presId="urn:microsoft.com/office/officeart/2005/8/layout/hierarchy3"/>
    <dgm:cxn modelId="{5748C51E-BA5B-45C6-9939-58807E7B16A1}" type="presOf" srcId="{ACA21EA7-DDD8-4530-98E3-C143E4A1AFEC}" destId="{62B7FE83-76E4-4D17-AFA0-03A1F42DBEEA}" srcOrd="1" destOrd="0" presId="urn:microsoft.com/office/officeart/2005/8/layout/hierarchy3"/>
    <dgm:cxn modelId="{4BA5D42C-FD68-43A5-A39D-97BB2A7CB182}" type="presOf" srcId="{5A78F5EF-3190-44B0-A469-33621F64A0C9}" destId="{3DE121AF-AD04-46F7-B197-BEACEC209D74}" srcOrd="0" destOrd="0" presId="urn:microsoft.com/office/officeart/2005/8/layout/hierarchy3"/>
    <dgm:cxn modelId="{D5C13B35-8538-492C-B3D2-6514422CC946}" srcId="{E2BF89E7-7529-4831-921C-B56217D1E1A1}" destId="{16D2D6D7-53B9-40B8-9434-C2A5320FB9D3}" srcOrd="1" destOrd="0" parTransId="{275D56A4-AAE4-478C-94A8-83C36FE514BE}" sibTransId="{9A7DD7E2-2A65-467D-8EE3-DDE109FB568F}"/>
    <dgm:cxn modelId="{37407C40-694B-4CC9-811B-2F432C32C78E}" srcId="{61446724-7219-4687-873C-E3079A37ED65}" destId="{5AFB940C-2340-4E7F-88D4-1CE9A728565E}" srcOrd="0" destOrd="0" parTransId="{609CD7A3-E304-4CDA-BEED-6355E9ACDC4A}" sibTransId="{0F4557D5-D380-4524-9C16-89C955EA5960}"/>
    <dgm:cxn modelId="{9069E545-3886-4FDB-A170-98BCA90D9539}" type="presOf" srcId="{16D2D6D7-53B9-40B8-9434-C2A5320FB9D3}" destId="{D34A7D47-F7A6-4266-A248-EDD3A5C7C820}" srcOrd="1" destOrd="0" presId="urn:microsoft.com/office/officeart/2005/8/layout/hierarchy3"/>
    <dgm:cxn modelId="{737EE769-0746-40C5-AC33-4EB54C30D6DB}" type="presOf" srcId="{26989142-F790-4908-9A5F-92237C8A8FA3}" destId="{BED048D2-838E-411D-A0B3-3E638CE28EED}" srcOrd="0" destOrd="0" presId="urn:microsoft.com/office/officeart/2005/8/layout/hierarchy3"/>
    <dgm:cxn modelId="{CD839F4A-8B10-4E59-B50E-FF31792D16E4}" type="presOf" srcId="{AB7D4A04-7034-409E-9926-F74A3A565790}" destId="{FC9EEBF3-66EB-4591-9F3E-273B0C3FA8EF}" srcOrd="0" destOrd="0" presId="urn:microsoft.com/office/officeart/2005/8/layout/hierarchy3"/>
    <dgm:cxn modelId="{549EA773-B78E-46AA-80BF-9F299FB483EC}" type="presOf" srcId="{5092829E-4CE1-4BEB-9D22-866B0CAA0E21}" destId="{72F8169F-DF93-4A9C-A6FF-EDBCF3B8744F}" srcOrd="0" destOrd="0" presId="urn:microsoft.com/office/officeart/2005/8/layout/hierarchy3"/>
    <dgm:cxn modelId="{814CA578-A8B3-409F-A2D8-A156CF4C93F5}" type="presOf" srcId="{61446724-7219-4687-873C-E3079A37ED65}" destId="{E2FDE882-6685-4A6C-9838-FE9F5A62AF53}" srcOrd="0" destOrd="0" presId="urn:microsoft.com/office/officeart/2005/8/layout/hierarchy3"/>
    <dgm:cxn modelId="{578C3459-7562-4898-9494-4D1E0E9899D3}" srcId="{ACA21EA7-DDD8-4530-98E3-C143E4A1AFEC}" destId="{5893AAD6-F3B6-4758-9CCC-F128CB316512}" srcOrd="3" destOrd="0" parTransId="{C43EB02A-26FC-4CDD-BD9F-B777F9D20CD0}" sibTransId="{4D7E09EB-4192-45A7-9894-F61F5E59CF5A}"/>
    <dgm:cxn modelId="{C276317B-21A1-4624-AE38-754F68CAA1D8}" type="presOf" srcId="{B0E2245E-4C45-4F73-B8BF-3D0EF6573AC7}" destId="{C4E5D095-3DFC-4399-B008-8106C95FBA24}" srcOrd="0" destOrd="0" presId="urn:microsoft.com/office/officeart/2005/8/layout/hierarchy3"/>
    <dgm:cxn modelId="{60A08B87-55D8-4B50-B627-74B923D98971}" srcId="{ACA21EA7-DDD8-4530-98E3-C143E4A1AFEC}" destId="{EADEFE19-267B-4517-81ED-2A4A6EADCED4}" srcOrd="1" destOrd="0" parTransId="{E9AD1F76-F8CF-499A-87FE-635112A30ABF}" sibTransId="{70063909-BC89-4527-88FE-B177203C8D61}"/>
    <dgm:cxn modelId="{584B2088-B199-498C-BE39-BCB294606FC7}" type="presOf" srcId="{ACA21EA7-DDD8-4530-98E3-C143E4A1AFEC}" destId="{F593C799-F076-45C7-A852-A24344916C52}" srcOrd="0" destOrd="0" presId="urn:microsoft.com/office/officeart/2005/8/layout/hierarchy3"/>
    <dgm:cxn modelId="{9F8CED8C-A717-40EF-820D-D9B90A13C2FB}" srcId="{ACA21EA7-DDD8-4530-98E3-C143E4A1AFEC}" destId="{5092829E-4CE1-4BEB-9D22-866B0CAA0E21}" srcOrd="0" destOrd="0" parTransId="{26989142-F790-4908-9A5F-92237C8A8FA3}" sibTransId="{1050366A-AA3B-4E00-86B5-680EB37EC144}"/>
    <dgm:cxn modelId="{191B69A2-3E7D-4E72-A2DC-4F197AF4E11B}" srcId="{E2BF89E7-7529-4831-921C-B56217D1E1A1}" destId="{ACA21EA7-DDD8-4530-98E3-C143E4A1AFEC}" srcOrd="0" destOrd="0" parTransId="{3D57DA0E-C419-4616-9D62-3A1BE2DD0EF9}" sibTransId="{B4267660-7145-4D7D-9B06-4C97BAA1018E}"/>
    <dgm:cxn modelId="{413365AE-4902-494F-B6BB-B8E8051F56AC}" type="presOf" srcId="{609CD7A3-E304-4CDA-BEED-6355E9ACDC4A}" destId="{BCCF6CE1-C6B4-4489-B515-1A82005138C0}" srcOrd="0" destOrd="0" presId="urn:microsoft.com/office/officeart/2005/8/layout/hierarchy3"/>
    <dgm:cxn modelId="{94BD93AE-EEC2-41A9-8023-9C52F3C9669B}" type="presOf" srcId="{E2BF89E7-7529-4831-921C-B56217D1E1A1}" destId="{6547F5E4-E18B-47B8-B9EF-D03CF8701E89}" srcOrd="0" destOrd="0" presId="urn:microsoft.com/office/officeart/2005/8/layout/hierarchy3"/>
    <dgm:cxn modelId="{063D3BB0-652D-480E-A024-9FB0CCD2102A}" srcId="{ACA21EA7-DDD8-4530-98E3-C143E4A1AFEC}" destId="{5A78F5EF-3190-44B0-A469-33621F64A0C9}" srcOrd="2" destOrd="0" parTransId="{E917A045-D235-4E14-A9A7-FF15A7355EEF}" sibTransId="{E9BA3FA8-3715-489E-8615-7BBA272CE601}"/>
    <dgm:cxn modelId="{420813C1-81CF-4EBD-B9A9-33710BAE91C2}" type="presOf" srcId="{61446724-7219-4687-873C-E3079A37ED65}" destId="{815185CB-3839-4907-AE18-6BE79E043764}" srcOrd="1" destOrd="0" presId="urn:microsoft.com/office/officeart/2005/8/layout/hierarchy3"/>
    <dgm:cxn modelId="{945FA4C1-C28D-48B3-B488-031E3C10BB20}" type="presOf" srcId="{E9AD1F76-F8CF-499A-87FE-635112A30ABF}" destId="{EA5BF17A-8826-4F80-8A70-5EA16B24E7DE}" srcOrd="0" destOrd="0" presId="urn:microsoft.com/office/officeart/2005/8/layout/hierarchy3"/>
    <dgm:cxn modelId="{D0F528C8-73AD-4EB7-9C50-4D9C0470FA38}" type="presOf" srcId="{EADEFE19-267B-4517-81ED-2A4A6EADCED4}" destId="{F216C879-C68C-41E1-A7EF-E69637B8D4A9}" srcOrd="0" destOrd="0" presId="urn:microsoft.com/office/officeart/2005/8/layout/hierarchy3"/>
    <dgm:cxn modelId="{E99E73D0-7323-4AB3-A174-EC46714CDDBD}" srcId="{E2BF89E7-7529-4831-921C-B56217D1E1A1}" destId="{61446724-7219-4687-873C-E3079A37ED65}" srcOrd="2" destOrd="0" parTransId="{E23D8824-D0AC-49AE-A31A-6D69D1A8602B}" sibTransId="{B2D090A7-CE82-4B09-8D43-2266D9487C2B}"/>
    <dgm:cxn modelId="{4BCE5AD0-0696-4450-BC88-75245C4794A6}" type="presOf" srcId="{5893AAD6-F3B6-4758-9CCC-F128CB316512}" destId="{2C561D6D-CAB9-4F84-B9E3-C7BE0F1EAFB8}" srcOrd="0" destOrd="0" presId="urn:microsoft.com/office/officeart/2005/8/layout/hierarchy3"/>
    <dgm:cxn modelId="{1214EAD2-F135-47E3-8EEC-DF8CB195D2EA}" type="presOf" srcId="{16D2D6D7-53B9-40B8-9434-C2A5320FB9D3}" destId="{EC6D01BC-A7D8-4F43-9580-49C89E71DE01}" srcOrd="0" destOrd="0" presId="urn:microsoft.com/office/officeart/2005/8/layout/hierarchy3"/>
    <dgm:cxn modelId="{04335EED-BF32-4F25-BB11-414D0A097092}" type="presOf" srcId="{E917A045-D235-4E14-A9A7-FF15A7355EEF}" destId="{F549E012-4E71-4669-BE67-7AE7BE416DEF}" srcOrd="0" destOrd="0" presId="urn:microsoft.com/office/officeart/2005/8/layout/hierarchy3"/>
    <dgm:cxn modelId="{44E965F1-C0A2-4A93-A7F9-C4FB7E986D04}" type="presOf" srcId="{5AFB940C-2340-4E7F-88D4-1CE9A728565E}" destId="{35EFDC27-EAC8-434E-903E-7DFA5265D22D}" srcOrd="0" destOrd="0" presId="urn:microsoft.com/office/officeart/2005/8/layout/hierarchy3"/>
    <dgm:cxn modelId="{BD03F330-63F9-4075-81EB-7146A2A153C9}" type="presParOf" srcId="{6547F5E4-E18B-47B8-B9EF-D03CF8701E89}" destId="{B12E8522-8B5F-4561-99B2-46ECF3349D87}" srcOrd="0" destOrd="0" presId="urn:microsoft.com/office/officeart/2005/8/layout/hierarchy3"/>
    <dgm:cxn modelId="{36137A46-DCEF-42C4-9E11-EC9B483C1FDE}" type="presParOf" srcId="{B12E8522-8B5F-4561-99B2-46ECF3349D87}" destId="{CBDE8342-5491-4E7D-89FF-E53E54B200A7}" srcOrd="0" destOrd="0" presId="urn:microsoft.com/office/officeart/2005/8/layout/hierarchy3"/>
    <dgm:cxn modelId="{9544D37D-21F5-412C-86A4-C557C5A9DDB5}" type="presParOf" srcId="{CBDE8342-5491-4E7D-89FF-E53E54B200A7}" destId="{F593C799-F076-45C7-A852-A24344916C52}" srcOrd="0" destOrd="0" presId="urn:microsoft.com/office/officeart/2005/8/layout/hierarchy3"/>
    <dgm:cxn modelId="{95280B9F-2654-4490-A6B5-45DFCE8DA080}" type="presParOf" srcId="{CBDE8342-5491-4E7D-89FF-E53E54B200A7}" destId="{62B7FE83-76E4-4D17-AFA0-03A1F42DBEEA}" srcOrd="1" destOrd="0" presId="urn:microsoft.com/office/officeart/2005/8/layout/hierarchy3"/>
    <dgm:cxn modelId="{B49CAA4F-3E0E-4EB9-82E1-254972CF5323}" type="presParOf" srcId="{B12E8522-8B5F-4561-99B2-46ECF3349D87}" destId="{57D86656-5B50-4CDE-9430-B1A6453C542D}" srcOrd="1" destOrd="0" presId="urn:microsoft.com/office/officeart/2005/8/layout/hierarchy3"/>
    <dgm:cxn modelId="{C0E09422-2EB3-4312-B011-D634DC144C4B}" type="presParOf" srcId="{57D86656-5B50-4CDE-9430-B1A6453C542D}" destId="{BED048D2-838E-411D-A0B3-3E638CE28EED}" srcOrd="0" destOrd="0" presId="urn:microsoft.com/office/officeart/2005/8/layout/hierarchy3"/>
    <dgm:cxn modelId="{D6828058-201F-4382-9A13-AE1CCE067E13}" type="presParOf" srcId="{57D86656-5B50-4CDE-9430-B1A6453C542D}" destId="{72F8169F-DF93-4A9C-A6FF-EDBCF3B8744F}" srcOrd="1" destOrd="0" presId="urn:microsoft.com/office/officeart/2005/8/layout/hierarchy3"/>
    <dgm:cxn modelId="{56B52681-23BB-4075-BD19-7AE22EF948DA}" type="presParOf" srcId="{57D86656-5B50-4CDE-9430-B1A6453C542D}" destId="{EA5BF17A-8826-4F80-8A70-5EA16B24E7DE}" srcOrd="2" destOrd="0" presId="urn:microsoft.com/office/officeart/2005/8/layout/hierarchy3"/>
    <dgm:cxn modelId="{AAA05793-7C9A-4CA9-B22F-4AE23043DA29}" type="presParOf" srcId="{57D86656-5B50-4CDE-9430-B1A6453C542D}" destId="{F216C879-C68C-41E1-A7EF-E69637B8D4A9}" srcOrd="3" destOrd="0" presId="urn:microsoft.com/office/officeart/2005/8/layout/hierarchy3"/>
    <dgm:cxn modelId="{14B272E2-3FE5-4C9D-B7BC-0861DAAA0FCA}" type="presParOf" srcId="{57D86656-5B50-4CDE-9430-B1A6453C542D}" destId="{F549E012-4E71-4669-BE67-7AE7BE416DEF}" srcOrd="4" destOrd="0" presId="urn:microsoft.com/office/officeart/2005/8/layout/hierarchy3"/>
    <dgm:cxn modelId="{23574189-1A4A-4114-A4BD-7D495CC0E5DA}" type="presParOf" srcId="{57D86656-5B50-4CDE-9430-B1A6453C542D}" destId="{3DE121AF-AD04-46F7-B197-BEACEC209D74}" srcOrd="5" destOrd="0" presId="urn:microsoft.com/office/officeart/2005/8/layout/hierarchy3"/>
    <dgm:cxn modelId="{776582EA-00B1-450D-947D-33466C871715}" type="presParOf" srcId="{57D86656-5B50-4CDE-9430-B1A6453C542D}" destId="{D97E24A0-772A-4398-A543-2A1F7FDCE1D3}" srcOrd="6" destOrd="0" presId="urn:microsoft.com/office/officeart/2005/8/layout/hierarchy3"/>
    <dgm:cxn modelId="{88DDDCDA-4F4B-4366-9178-BA8C4D6BA811}" type="presParOf" srcId="{57D86656-5B50-4CDE-9430-B1A6453C542D}" destId="{2C561D6D-CAB9-4F84-B9E3-C7BE0F1EAFB8}" srcOrd="7" destOrd="0" presId="urn:microsoft.com/office/officeart/2005/8/layout/hierarchy3"/>
    <dgm:cxn modelId="{DF9F2C16-FC17-4939-A195-3E02F5AEA3F9}" type="presParOf" srcId="{6547F5E4-E18B-47B8-B9EF-D03CF8701E89}" destId="{854CB514-762B-4BC1-BD97-CBAED67B3AD6}" srcOrd="1" destOrd="0" presId="urn:microsoft.com/office/officeart/2005/8/layout/hierarchy3"/>
    <dgm:cxn modelId="{7CC35220-23A6-4AC3-85D1-3280170A06EE}" type="presParOf" srcId="{854CB514-762B-4BC1-BD97-CBAED67B3AD6}" destId="{53BCEBF2-0482-4D9E-9D5F-C82D2BDD979A}" srcOrd="0" destOrd="0" presId="urn:microsoft.com/office/officeart/2005/8/layout/hierarchy3"/>
    <dgm:cxn modelId="{66D98437-C8D9-48EE-A943-5E15D71B7224}" type="presParOf" srcId="{53BCEBF2-0482-4D9E-9D5F-C82D2BDD979A}" destId="{EC6D01BC-A7D8-4F43-9580-49C89E71DE01}" srcOrd="0" destOrd="0" presId="urn:microsoft.com/office/officeart/2005/8/layout/hierarchy3"/>
    <dgm:cxn modelId="{F9C31A8B-DAC5-455B-A028-E7B134FCBBDE}" type="presParOf" srcId="{53BCEBF2-0482-4D9E-9D5F-C82D2BDD979A}" destId="{D34A7D47-F7A6-4266-A248-EDD3A5C7C820}" srcOrd="1" destOrd="0" presId="urn:microsoft.com/office/officeart/2005/8/layout/hierarchy3"/>
    <dgm:cxn modelId="{93FE974E-2DCC-4952-8AD2-A82072FBA497}" type="presParOf" srcId="{854CB514-762B-4BC1-BD97-CBAED67B3AD6}" destId="{E4B09202-D114-40D4-9AA8-5DCAAE240AD5}" srcOrd="1" destOrd="0" presId="urn:microsoft.com/office/officeart/2005/8/layout/hierarchy3"/>
    <dgm:cxn modelId="{C5742933-0D9E-4577-9048-3AE6F241A363}" type="presParOf" srcId="{E4B09202-D114-40D4-9AA8-5DCAAE240AD5}" destId="{FC9EEBF3-66EB-4591-9F3E-273B0C3FA8EF}" srcOrd="0" destOrd="0" presId="urn:microsoft.com/office/officeart/2005/8/layout/hierarchy3"/>
    <dgm:cxn modelId="{8A696CC9-7784-4F08-BDB4-4F972B811ED3}" type="presParOf" srcId="{E4B09202-D114-40D4-9AA8-5DCAAE240AD5}" destId="{C4E5D095-3DFC-4399-B008-8106C95FBA24}" srcOrd="1" destOrd="0" presId="urn:microsoft.com/office/officeart/2005/8/layout/hierarchy3"/>
    <dgm:cxn modelId="{A55C0FDE-386E-4AE3-B13F-C0947FEE04D7}" type="presParOf" srcId="{6547F5E4-E18B-47B8-B9EF-D03CF8701E89}" destId="{3F3C650A-4B24-4F81-A2BC-2701060DA602}" srcOrd="2" destOrd="0" presId="urn:microsoft.com/office/officeart/2005/8/layout/hierarchy3"/>
    <dgm:cxn modelId="{C08BBD59-6ADA-4FA3-9ED6-53AFD369AC03}" type="presParOf" srcId="{3F3C650A-4B24-4F81-A2BC-2701060DA602}" destId="{5E249768-EAD3-4AA7-A224-BD0E7F227DB8}" srcOrd="0" destOrd="0" presId="urn:microsoft.com/office/officeart/2005/8/layout/hierarchy3"/>
    <dgm:cxn modelId="{C6FD1545-D127-4786-A3BC-095A199177A2}" type="presParOf" srcId="{5E249768-EAD3-4AA7-A224-BD0E7F227DB8}" destId="{E2FDE882-6685-4A6C-9838-FE9F5A62AF53}" srcOrd="0" destOrd="0" presId="urn:microsoft.com/office/officeart/2005/8/layout/hierarchy3"/>
    <dgm:cxn modelId="{8599D528-CC92-48FE-A6DB-59766FD09514}" type="presParOf" srcId="{5E249768-EAD3-4AA7-A224-BD0E7F227DB8}" destId="{815185CB-3839-4907-AE18-6BE79E043764}" srcOrd="1" destOrd="0" presId="urn:microsoft.com/office/officeart/2005/8/layout/hierarchy3"/>
    <dgm:cxn modelId="{6D663707-5957-4E40-901A-25037E0DB97A}" type="presParOf" srcId="{3F3C650A-4B24-4F81-A2BC-2701060DA602}" destId="{0B00BE19-B4CB-4658-A4F5-ECAFF2569A3C}" srcOrd="1" destOrd="0" presId="urn:microsoft.com/office/officeart/2005/8/layout/hierarchy3"/>
    <dgm:cxn modelId="{61C0CBE8-19A4-4D5C-B9EE-CE5BE63F9436}" type="presParOf" srcId="{0B00BE19-B4CB-4658-A4F5-ECAFF2569A3C}" destId="{BCCF6CE1-C6B4-4489-B515-1A82005138C0}" srcOrd="0" destOrd="0" presId="urn:microsoft.com/office/officeart/2005/8/layout/hierarchy3"/>
    <dgm:cxn modelId="{B5C62F80-EF58-4BE3-A230-C79EE2BA7699}" type="presParOf" srcId="{0B00BE19-B4CB-4658-A4F5-ECAFF2569A3C}" destId="{35EFDC27-EAC8-434E-903E-7DFA5265D22D}"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BF89E7-7529-4831-921C-B56217D1E1A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ACA21EA7-DDD8-4530-98E3-C143E4A1AFEC}">
      <dgm:prSet phldrT="[Text]"/>
      <dgm:spPr>
        <a:solidFill>
          <a:schemeClr val="accent2">
            <a:lumMod val="60000"/>
            <a:lumOff val="40000"/>
          </a:schemeClr>
        </a:solidFill>
      </dgm:spPr>
      <dgm:t>
        <a:bodyPr/>
        <a:lstStyle/>
        <a:p>
          <a:r>
            <a:rPr lang="en-US" dirty="0"/>
            <a:t>Transactional</a:t>
          </a:r>
        </a:p>
      </dgm:t>
    </dgm:pt>
    <dgm:pt modelId="{3D57DA0E-C419-4616-9D62-3A1BE2DD0EF9}" type="parTrans" cxnId="{191B69A2-3E7D-4E72-A2DC-4F197AF4E11B}">
      <dgm:prSet/>
      <dgm:spPr/>
      <dgm:t>
        <a:bodyPr/>
        <a:lstStyle/>
        <a:p>
          <a:endParaRPr lang="en-US"/>
        </a:p>
      </dgm:t>
    </dgm:pt>
    <dgm:pt modelId="{B4267660-7145-4D7D-9B06-4C97BAA1018E}" type="sibTrans" cxnId="{191B69A2-3E7D-4E72-A2DC-4F197AF4E11B}">
      <dgm:prSet/>
      <dgm:spPr/>
      <dgm:t>
        <a:bodyPr/>
        <a:lstStyle/>
        <a:p>
          <a:endParaRPr lang="en-US"/>
        </a:p>
      </dgm:t>
    </dgm:pt>
    <dgm:pt modelId="{5092829E-4CE1-4BEB-9D22-866B0CAA0E21}">
      <dgm:prSet phldrT="[Text]"/>
      <dgm:spPr/>
      <dgm:t>
        <a:bodyPr/>
        <a:lstStyle/>
        <a:p>
          <a:r>
            <a:rPr lang="en-US" dirty="0">
              <a:solidFill>
                <a:schemeClr val="bg1">
                  <a:lumMod val="85000"/>
                </a:schemeClr>
              </a:solidFill>
            </a:rPr>
            <a:t>Monetary</a:t>
          </a:r>
        </a:p>
      </dgm:t>
    </dgm:pt>
    <dgm:pt modelId="{26989142-F790-4908-9A5F-92237C8A8FA3}" type="parTrans" cxnId="{9F8CED8C-A717-40EF-820D-D9B90A13C2FB}">
      <dgm:prSet/>
      <dgm:spPr/>
      <dgm:t>
        <a:bodyPr/>
        <a:lstStyle/>
        <a:p>
          <a:endParaRPr lang="en-US"/>
        </a:p>
      </dgm:t>
    </dgm:pt>
    <dgm:pt modelId="{1050366A-AA3B-4E00-86B5-680EB37EC144}" type="sibTrans" cxnId="{9F8CED8C-A717-40EF-820D-D9B90A13C2FB}">
      <dgm:prSet/>
      <dgm:spPr/>
      <dgm:t>
        <a:bodyPr/>
        <a:lstStyle/>
        <a:p>
          <a:endParaRPr lang="en-US"/>
        </a:p>
      </dgm:t>
    </dgm:pt>
    <dgm:pt modelId="{EADEFE19-267B-4517-81ED-2A4A6EADCED4}">
      <dgm:prSet phldrT="[Text]"/>
      <dgm:spPr/>
      <dgm:t>
        <a:bodyPr/>
        <a:lstStyle/>
        <a:p>
          <a:r>
            <a:rPr lang="en-US" dirty="0">
              <a:solidFill>
                <a:schemeClr val="bg1">
                  <a:lumMod val="85000"/>
                </a:schemeClr>
              </a:solidFill>
            </a:rPr>
            <a:t>Frequency</a:t>
          </a:r>
        </a:p>
      </dgm:t>
    </dgm:pt>
    <dgm:pt modelId="{E9AD1F76-F8CF-499A-87FE-635112A30ABF}" type="parTrans" cxnId="{60A08B87-55D8-4B50-B627-74B923D98971}">
      <dgm:prSet/>
      <dgm:spPr/>
      <dgm:t>
        <a:bodyPr/>
        <a:lstStyle/>
        <a:p>
          <a:endParaRPr lang="en-US"/>
        </a:p>
      </dgm:t>
    </dgm:pt>
    <dgm:pt modelId="{70063909-BC89-4527-88FE-B177203C8D61}" type="sibTrans" cxnId="{60A08B87-55D8-4B50-B627-74B923D98971}">
      <dgm:prSet/>
      <dgm:spPr/>
      <dgm:t>
        <a:bodyPr/>
        <a:lstStyle/>
        <a:p>
          <a:endParaRPr lang="en-US"/>
        </a:p>
      </dgm:t>
    </dgm:pt>
    <dgm:pt modelId="{16D2D6D7-53B9-40B8-9434-C2A5320FB9D3}">
      <dgm:prSet phldrT="[Text]"/>
      <dgm:spPr>
        <a:solidFill>
          <a:schemeClr val="accent2">
            <a:lumMod val="60000"/>
            <a:lumOff val="40000"/>
          </a:schemeClr>
        </a:solidFill>
      </dgm:spPr>
      <dgm:t>
        <a:bodyPr/>
        <a:lstStyle/>
        <a:p>
          <a:r>
            <a:rPr lang="en-US" dirty="0"/>
            <a:t>Psychological</a:t>
          </a:r>
        </a:p>
      </dgm:t>
    </dgm:pt>
    <dgm:pt modelId="{275D56A4-AAE4-478C-94A8-83C36FE514BE}" type="parTrans" cxnId="{D5C13B35-8538-492C-B3D2-6514422CC946}">
      <dgm:prSet/>
      <dgm:spPr/>
      <dgm:t>
        <a:bodyPr/>
        <a:lstStyle/>
        <a:p>
          <a:endParaRPr lang="en-US"/>
        </a:p>
      </dgm:t>
    </dgm:pt>
    <dgm:pt modelId="{9A7DD7E2-2A65-467D-8EE3-DDE109FB568F}" type="sibTrans" cxnId="{D5C13B35-8538-492C-B3D2-6514422CC946}">
      <dgm:prSet/>
      <dgm:spPr/>
      <dgm:t>
        <a:bodyPr/>
        <a:lstStyle/>
        <a:p>
          <a:endParaRPr lang="en-US"/>
        </a:p>
      </dgm:t>
    </dgm:pt>
    <dgm:pt modelId="{B0E2245E-4C45-4F73-B8BF-3D0EF6573AC7}">
      <dgm:prSet phldrT="[Text]"/>
      <dgm:spPr/>
      <dgm:t>
        <a:bodyPr/>
        <a:lstStyle/>
        <a:p>
          <a:r>
            <a:rPr lang="en-US" b="1" dirty="0"/>
            <a:t>Type of Party Themes purchased in the past (esp. Art Party)</a:t>
          </a:r>
        </a:p>
      </dgm:t>
    </dgm:pt>
    <dgm:pt modelId="{AB7D4A04-7034-409E-9926-F74A3A565790}" type="parTrans" cxnId="{512A6607-0BD1-4722-97E3-1B961608D0B6}">
      <dgm:prSet/>
      <dgm:spPr/>
      <dgm:t>
        <a:bodyPr/>
        <a:lstStyle/>
        <a:p>
          <a:endParaRPr lang="en-US"/>
        </a:p>
      </dgm:t>
    </dgm:pt>
    <dgm:pt modelId="{C002CC66-9026-40E9-BA1A-E26EA2B8FBCB}" type="sibTrans" cxnId="{512A6607-0BD1-4722-97E3-1B961608D0B6}">
      <dgm:prSet/>
      <dgm:spPr/>
      <dgm:t>
        <a:bodyPr/>
        <a:lstStyle/>
        <a:p>
          <a:endParaRPr lang="en-US"/>
        </a:p>
      </dgm:t>
    </dgm:pt>
    <dgm:pt modelId="{5A78F5EF-3190-44B0-A469-33621F64A0C9}">
      <dgm:prSet phldrT="[Text]" custT="1"/>
      <dgm:spPr/>
      <dgm:t>
        <a:bodyPr/>
        <a:lstStyle/>
        <a:p>
          <a:r>
            <a:rPr lang="en-US" sz="1400" b="1" dirty="0" err="1"/>
            <a:t>Recency</a:t>
          </a:r>
          <a:endParaRPr lang="en-US" sz="1400" b="1" dirty="0"/>
        </a:p>
      </dgm:t>
    </dgm:pt>
    <dgm:pt modelId="{E917A045-D235-4E14-A9A7-FF15A7355EEF}" type="parTrans" cxnId="{063D3BB0-652D-480E-A024-9FB0CCD2102A}">
      <dgm:prSet/>
      <dgm:spPr/>
      <dgm:t>
        <a:bodyPr/>
        <a:lstStyle/>
        <a:p>
          <a:endParaRPr lang="en-US"/>
        </a:p>
      </dgm:t>
    </dgm:pt>
    <dgm:pt modelId="{E9BA3FA8-3715-489E-8615-7BBA272CE601}" type="sibTrans" cxnId="{063D3BB0-652D-480E-A024-9FB0CCD2102A}">
      <dgm:prSet/>
      <dgm:spPr/>
      <dgm:t>
        <a:bodyPr/>
        <a:lstStyle/>
        <a:p>
          <a:endParaRPr lang="en-US"/>
        </a:p>
      </dgm:t>
    </dgm:pt>
    <dgm:pt modelId="{61446724-7219-4687-873C-E3079A37ED65}">
      <dgm:prSet phldrT="[Text]"/>
      <dgm:spPr>
        <a:solidFill>
          <a:schemeClr val="accent2">
            <a:lumMod val="60000"/>
            <a:lumOff val="40000"/>
          </a:schemeClr>
        </a:solidFill>
      </dgm:spPr>
      <dgm:t>
        <a:bodyPr/>
        <a:lstStyle/>
        <a:p>
          <a:r>
            <a:rPr lang="en-US" dirty="0"/>
            <a:t>Demographic</a:t>
          </a:r>
        </a:p>
      </dgm:t>
    </dgm:pt>
    <dgm:pt modelId="{E23D8824-D0AC-49AE-A31A-6D69D1A8602B}" type="parTrans" cxnId="{E99E73D0-7323-4AB3-A174-EC46714CDDBD}">
      <dgm:prSet/>
      <dgm:spPr/>
      <dgm:t>
        <a:bodyPr/>
        <a:lstStyle/>
        <a:p>
          <a:endParaRPr lang="en-US"/>
        </a:p>
      </dgm:t>
    </dgm:pt>
    <dgm:pt modelId="{B2D090A7-CE82-4B09-8D43-2266D9487C2B}" type="sibTrans" cxnId="{E99E73D0-7323-4AB3-A174-EC46714CDDBD}">
      <dgm:prSet/>
      <dgm:spPr/>
      <dgm:t>
        <a:bodyPr/>
        <a:lstStyle/>
        <a:p>
          <a:endParaRPr lang="en-US"/>
        </a:p>
      </dgm:t>
    </dgm:pt>
    <dgm:pt modelId="{5AFB940C-2340-4E7F-88D4-1CE9A728565E}">
      <dgm:prSet phldrT="[Text]"/>
      <dgm:spPr/>
      <dgm:t>
        <a:bodyPr/>
        <a:lstStyle/>
        <a:p>
          <a:r>
            <a:rPr lang="en-US" dirty="0">
              <a:solidFill>
                <a:schemeClr val="bg1">
                  <a:lumMod val="85000"/>
                </a:schemeClr>
              </a:solidFill>
            </a:rPr>
            <a:t>gender</a:t>
          </a:r>
        </a:p>
      </dgm:t>
    </dgm:pt>
    <dgm:pt modelId="{609CD7A3-E304-4CDA-BEED-6355E9ACDC4A}" type="parTrans" cxnId="{37407C40-694B-4CC9-811B-2F432C32C78E}">
      <dgm:prSet/>
      <dgm:spPr/>
      <dgm:t>
        <a:bodyPr/>
        <a:lstStyle/>
        <a:p>
          <a:endParaRPr lang="en-US"/>
        </a:p>
      </dgm:t>
    </dgm:pt>
    <dgm:pt modelId="{0F4557D5-D380-4524-9C16-89C955EA5960}" type="sibTrans" cxnId="{37407C40-694B-4CC9-811B-2F432C32C78E}">
      <dgm:prSet/>
      <dgm:spPr/>
      <dgm:t>
        <a:bodyPr/>
        <a:lstStyle/>
        <a:p>
          <a:endParaRPr lang="en-US"/>
        </a:p>
      </dgm:t>
    </dgm:pt>
    <dgm:pt modelId="{5893AAD6-F3B6-4758-9CCC-F128CB316512}">
      <dgm:prSet phldrT="[Text]"/>
      <dgm:spPr/>
      <dgm:t>
        <a:bodyPr/>
        <a:lstStyle/>
        <a:p>
          <a:r>
            <a:rPr lang="en-US" dirty="0">
              <a:solidFill>
                <a:schemeClr val="bg1">
                  <a:lumMod val="85000"/>
                </a:schemeClr>
              </a:solidFill>
            </a:rPr>
            <a:t>First purchase</a:t>
          </a:r>
        </a:p>
      </dgm:t>
    </dgm:pt>
    <dgm:pt modelId="{C43EB02A-26FC-4CDD-BD9F-B777F9D20CD0}" type="parTrans" cxnId="{578C3459-7562-4898-9494-4D1E0E9899D3}">
      <dgm:prSet/>
      <dgm:spPr/>
      <dgm:t>
        <a:bodyPr/>
        <a:lstStyle/>
        <a:p>
          <a:endParaRPr lang="en-US"/>
        </a:p>
      </dgm:t>
    </dgm:pt>
    <dgm:pt modelId="{4D7E09EB-4192-45A7-9894-F61F5E59CF5A}" type="sibTrans" cxnId="{578C3459-7562-4898-9494-4D1E0E9899D3}">
      <dgm:prSet/>
      <dgm:spPr/>
      <dgm:t>
        <a:bodyPr/>
        <a:lstStyle/>
        <a:p>
          <a:endParaRPr lang="en-US"/>
        </a:p>
      </dgm:t>
    </dgm:pt>
    <dgm:pt modelId="{6547F5E4-E18B-47B8-B9EF-D03CF8701E89}" type="pres">
      <dgm:prSet presAssocID="{E2BF89E7-7529-4831-921C-B56217D1E1A1}" presName="diagram" presStyleCnt="0">
        <dgm:presLayoutVars>
          <dgm:chPref val="1"/>
          <dgm:dir/>
          <dgm:animOne val="branch"/>
          <dgm:animLvl val="lvl"/>
          <dgm:resizeHandles/>
        </dgm:presLayoutVars>
      </dgm:prSet>
      <dgm:spPr/>
    </dgm:pt>
    <dgm:pt modelId="{B12E8522-8B5F-4561-99B2-46ECF3349D87}" type="pres">
      <dgm:prSet presAssocID="{ACA21EA7-DDD8-4530-98E3-C143E4A1AFEC}" presName="root" presStyleCnt="0"/>
      <dgm:spPr/>
    </dgm:pt>
    <dgm:pt modelId="{CBDE8342-5491-4E7D-89FF-E53E54B200A7}" type="pres">
      <dgm:prSet presAssocID="{ACA21EA7-DDD8-4530-98E3-C143E4A1AFEC}" presName="rootComposite" presStyleCnt="0"/>
      <dgm:spPr/>
    </dgm:pt>
    <dgm:pt modelId="{F593C799-F076-45C7-A852-A24344916C52}" type="pres">
      <dgm:prSet presAssocID="{ACA21EA7-DDD8-4530-98E3-C143E4A1AFEC}" presName="rootText" presStyleLbl="node1" presStyleIdx="0" presStyleCnt="3" custScaleX="300402" custScaleY="153751" custLinFactX="140118" custLinFactNeighborX="200000" custLinFactNeighborY="-233"/>
      <dgm:spPr/>
    </dgm:pt>
    <dgm:pt modelId="{62B7FE83-76E4-4D17-AFA0-03A1F42DBEEA}" type="pres">
      <dgm:prSet presAssocID="{ACA21EA7-DDD8-4530-98E3-C143E4A1AFEC}" presName="rootConnector" presStyleLbl="node1" presStyleIdx="0" presStyleCnt="3"/>
      <dgm:spPr/>
    </dgm:pt>
    <dgm:pt modelId="{57D86656-5B50-4CDE-9430-B1A6453C542D}" type="pres">
      <dgm:prSet presAssocID="{ACA21EA7-DDD8-4530-98E3-C143E4A1AFEC}" presName="childShape" presStyleCnt="0"/>
      <dgm:spPr/>
    </dgm:pt>
    <dgm:pt modelId="{BED048D2-838E-411D-A0B3-3E638CE28EED}" type="pres">
      <dgm:prSet presAssocID="{26989142-F790-4908-9A5F-92237C8A8FA3}" presName="Name13" presStyleLbl="parChTrans1D2" presStyleIdx="0" presStyleCnt="6"/>
      <dgm:spPr/>
    </dgm:pt>
    <dgm:pt modelId="{72F8169F-DF93-4A9C-A6FF-EDBCF3B8744F}" type="pres">
      <dgm:prSet presAssocID="{5092829E-4CE1-4BEB-9D22-866B0CAA0E21}" presName="childText" presStyleLbl="bgAcc1" presStyleIdx="0" presStyleCnt="6" custScaleX="197202" custScaleY="143392" custLinFactX="200000" custLinFactNeighborX="278433" custLinFactNeighborY="10954">
        <dgm:presLayoutVars>
          <dgm:bulletEnabled val="1"/>
        </dgm:presLayoutVars>
      </dgm:prSet>
      <dgm:spPr/>
    </dgm:pt>
    <dgm:pt modelId="{EA5BF17A-8826-4F80-8A70-5EA16B24E7DE}" type="pres">
      <dgm:prSet presAssocID="{E9AD1F76-F8CF-499A-87FE-635112A30ABF}" presName="Name13" presStyleLbl="parChTrans1D2" presStyleIdx="1" presStyleCnt="6"/>
      <dgm:spPr/>
    </dgm:pt>
    <dgm:pt modelId="{F216C879-C68C-41E1-A7EF-E69637B8D4A9}" type="pres">
      <dgm:prSet presAssocID="{EADEFE19-267B-4517-81ED-2A4A6EADCED4}" presName="childText" presStyleLbl="bgAcc1" presStyleIdx="1" presStyleCnt="6" custScaleX="197202" custScaleY="125742" custLinFactX="200000" custLinFactNeighborX="278433" custLinFactNeighborY="10954">
        <dgm:presLayoutVars>
          <dgm:bulletEnabled val="1"/>
        </dgm:presLayoutVars>
      </dgm:prSet>
      <dgm:spPr/>
    </dgm:pt>
    <dgm:pt modelId="{F549E012-4E71-4669-BE67-7AE7BE416DEF}" type="pres">
      <dgm:prSet presAssocID="{E917A045-D235-4E14-A9A7-FF15A7355EEF}" presName="Name13" presStyleLbl="parChTrans1D2" presStyleIdx="2" presStyleCnt="6"/>
      <dgm:spPr/>
    </dgm:pt>
    <dgm:pt modelId="{3DE121AF-AD04-46F7-B197-BEACEC209D74}" type="pres">
      <dgm:prSet presAssocID="{5A78F5EF-3190-44B0-A469-33621F64A0C9}" presName="childText" presStyleLbl="bgAcc1" presStyleIdx="2" presStyleCnt="6" custScaleX="197202" custScaleY="113622" custLinFactX="200000" custLinFactNeighborX="278433" custLinFactNeighborY="10954">
        <dgm:presLayoutVars>
          <dgm:bulletEnabled val="1"/>
        </dgm:presLayoutVars>
      </dgm:prSet>
      <dgm:spPr/>
    </dgm:pt>
    <dgm:pt modelId="{D97E24A0-772A-4398-A543-2A1F7FDCE1D3}" type="pres">
      <dgm:prSet presAssocID="{C43EB02A-26FC-4CDD-BD9F-B777F9D20CD0}" presName="Name13" presStyleLbl="parChTrans1D2" presStyleIdx="3" presStyleCnt="6"/>
      <dgm:spPr/>
    </dgm:pt>
    <dgm:pt modelId="{2C561D6D-CAB9-4F84-B9E3-C7BE0F1EAFB8}" type="pres">
      <dgm:prSet presAssocID="{5893AAD6-F3B6-4758-9CCC-F128CB316512}" presName="childText" presStyleLbl="bgAcc1" presStyleIdx="3" presStyleCnt="6" custScaleX="197202" custScaleY="109279" custLinFactX="200000" custLinFactNeighborX="278433" custLinFactNeighborY="10954">
        <dgm:presLayoutVars>
          <dgm:bulletEnabled val="1"/>
        </dgm:presLayoutVars>
      </dgm:prSet>
      <dgm:spPr/>
    </dgm:pt>
    <dgm:pt modelId="{854CB514-762B-4BC1-BD97-CBAED67B3AD6}" type="pres">
      <dgm:prSet presAssocID="{16D2D6D7-53B9-40B8-9434-C2A5320FB9D3}" presName="root" presStyleCnt="0"/>
      <dgm:spPr/>
    </dgm:pt>
    <dgm:pt modelId="{53BCEBF2-0482-4D9E-9D5F-C82D2BDD979A}" type="pres">
      <dgm:prSet presAssocID="{16D2D6D7-53B9-40B8-9434-C2A5320FB9D3}" presName="rootComposite" presStyleCnt="0"/>
      <dgm:spPr/>
    </dgm:pt>
    <dgm:pt modelId="{EC6D01BC-A7D8-4F43-9580-49C89E71DE01}" type="pres">
      <dgm:prSet presAssocID="{16D2D6D7-53B9-40B8-9434-C2A5320FB9D3}" presName="rootText" presStyleLbl="node1" presStyleIdx="1" presStyleCnt="3" custScaleX="278344" custScaleY="159606" custLinFactX="132896" custLinFactNeighborX="200000" custLinFactNeighborY="3846"/>
      <dgm:spPr/>
    </dgm:pt>
    <dgm:pt modelId="{D34A7D47-F7A6-4266-A248-EDD3A5C7C820}" type="pres">
      <dgm:prSet presAssocID="{16D2D6D7-53B9-40B8-9434-C2A5320FB9D3}" presName="rootConnector" presStyleLbl="node1" presStyleIdx="1" presStyleCnt="3"/>
      <dgm:spPr/>
    </dgm:pt>
    <dgm:pt modelId="{E4B09202-D114-40D4-9AA8-5DCAAE240AD5}" type="pres">
      <dgm:prSet presAssocID="{16D2D6D7-53B9-40B8-9434-C2A5320FB9D3}" presName="childShape" presStyleCnt="0"/>
      <dgm:spPr/>
    </dgm:pt>
    <dgm:pt modelId="{FC9EEBF3-66EB-4591-9F3E-273B0C3FA8EF}" type="pres">
      <dgm:prSet presAssocID="{AB7D4A04-7034-409E-9926-F74A3A565790}" presName="Name13" presStyleLbl="parChTrans1D2" presStyleIdx="4" presStyleCnt="6"/>
      <dgm:spPr/>
    </dgm:pt>
    <dgm:pt modelId="{C4E5D095-3DFC-4399-B008-8106C95FBA24}" type="pres">
      <dgm:prSet presAssocID="{B0E2245E-4C45-4F73-B8BF-3D0EF6573AC7}" presName="childText" presStyleLbl="bgAcc1" presStyleIdx="4" presStyleCnt="6" custScaleX="203814" custScaleY="516757" custLinFactX="200000" custLinFactNeighborX="276847" custLinFactNeighborY="21611">
        <dgm:presLayoutVars>
          <dgm:bulletEnabled val="1"/>
        </dgm:presLayoutVars>
      </dgm:prSet>
      <dgm:spPr/>
    </dgm:pt>
    <dgm:pt modelId="{3F3C650A-4B24-4F81-A2BC-2701060DA602}" type="pres">
      <dgm:prSet presAssocID="{61446724-7219-4687-873C-E3079A37ED65}" presName="root" presStyleCnt="0"/>
      <dgm:spPr/>
    </dgm:pt>
    <dgm:pt modelId="{5E249768-EAD3-4AA7-A224-BD0E7F227DB8}" type="pres">
      <dgm:prSet presAssocID="{61446724-7219-4687-873C-E3079A37ED65}" presName="rootComposite" presStyleCnt="0"/>
      <dgm:spPr/>
    </dgm:pt>
    <dgm:pt modelId="{E2FDE882-6685-4A6C-9838-FE9F5A62AF53}" type="pres">
      <dgm:prSet presAssocID="{61446724-7219-4687-873C-E3079A37ED65}" presName="rootText" presStyleLbl="node1" presStyleIdx="2" presStyleCnt="3" custScaleX="324215" custScaleY="148794" custLinFactX="-300000" custLinFactNeighborX="-335122" custLinFactNeighborY="-470"/>
      <dgm:spPr/>
    </dgm:pt>
    <dgm:pt modelId="{815185CB-3839-4907-AE18-6BE79E043764}" type="pres">
      <dgm:prSet presAssocID="{61446724-7219-4687-873C-E3079A37ED65}" presName="rootConnector" presStyleLbl="node1" presStyleIdx="2" presStyleCnt="3"/>
      <dgm:spPr/>
    </dgm:pt>
    <dgm:pt modelId="{0B00BE19-B4CB-4658-A4F5-ECAFF2569A3C}" type="pres">
      <dgm:prSet presAssocID="{61446724-7219-4687-873C-E3079A37ED65}" presName="childShape" presStyleCnt="0"/>
      <dgm:spPr/>
    </dgm:pt>
    <dgm:pt modelId="{BCCF6CE1-C6B4-4489-B515-1A82005138C0}" type="pres">
      <dgm:prSet presAssocID="{609CD7A3-E304-4CDA-BEED-6355E9ACDC4A}" presName="Name13" presStyleLbl="parChTrans1D2" presStyleIdx="5" presStyleCnt="6"/>
      <dgm:spPr/>
    </dgm:pt>
    <dgm:pt modelId="{35EFDC27-EAC8-434E-903E-7DFA5265D22D}" type="pres">
      <dgm:prSet presAssocID="{5AFB940C-2340-4E7F-88D4-1CE9A728565E}" presName="childText" presStyleLbl="bgAcc1" presStyleIdx="5" presStyleCnt="6" custScaleX="168793" custScaleY="184877" custLinFactX="-325383" custLinFactNeighborX="-400000" custLinFactNeighborY="19467">
        <dgm:presLayoutVars>
          <dgm:bulletEnabled val="1"/>
        </dgm:presLayoutVars>
      </dgm:prSet>
      <dgm:spPr/>
    </dgm:pt>
  </dgm:ptLst>
  <dgm:cxnLst>
    <dgm:cxn modelId="{84D93B06-8228-4151-BB1E-03D46B32B62C}" type="presOf" srcId="{ACA21EA7-DDD8-4530-98E3-C143E4A1AFEC}" destId="{62B7FE83-76E4-4D17-AFA0-03A1F42DBEEA}" srcOrd="1" destOrd="0" presId="urn:microsoft.com/office/officeart/2005/8/layout/hierarchy3"/>
    <dgm:cxn modelId="{512A6607-0BD1-4722-97E3-1B961608D0B6}" srcId="{16D2D6D7-53B9-40B8-9434-C2A5320FB9D3}" destId="{B0E2245E-4C45-4F73-B8BF-3D0EF6573AC7}" srcOrd="0" destOrd="0" parTransId="{AB7D4A04-7034-409E-9926-F74A3A565790}" sibTransId="{C002CC66-9026-40E9-BA1A-E26EA2B8FBCB}"/>
    <dgm:cxn modelId="{D5D21E09-0896-44D2-B58A-46AD7543D6D9}" type="presOf" srcId="{B0E2245E-4C45-4F73-B8BF-3D0EF6573AC7}" destId="{C4E5D095-3DFC-4399-B008-8106C95FBA24}" srcOrd="0" destOrd="0" presId="urn:microsoft.com/office/officeart/2005/8/layout/hierarchy3"/>
    <dgm:cxn modelId="{0F19FE18-A420-454B-8B39-D820B0F1CA93}" type="presOf" srcId="{5092829E-4CE1-4BEB-9D22-866B0CAA0E21}" destId="{72F8169F-DF93-4A9C-A6FF-EDBCF3B8744F}" srcOrd="0" destOrd="0" presId="urn:microsoft.com/office/officeart/2005/8/layout/hierarchy3"/>
    <dgm:cxn modelId="{C4937A1A-BA76-4159-A14B-D0EB86F63A4E}" type="presOf" srcId="{E917A045-D235-4E14-A9A7-FF15A7355EEF}" destId="{F549E012-4E71-4669-BE67-7AE7BE416DEF}" srcOrd="0" destOrd="0" presId="urn:microsoft.com/office/officeart/2005/8/layout/hierarchy3"/>
    <dgm:cxn modelId="{CB21FD1B-70CF-40F6-BA79-EBFB6AC0725B}" type="presOf" srcId="{5A78F5EF-3190-44B0-A469-33621F64A0C9}" destId="{3DE121AF-AD04-46F7-B197-BEACEC209D74}" srcOrd="0" destOrd="0" presId="urn:microsoft.com/office/officeart/2005/8/layout/hierarchy3"/>
    <dgm:cxn modelId="{98EDF921-12E8-4F70-A38D-2E5D2A528769}" type="presOf" srcId="{C43EB02A-26FC-4CDD-BD9F-B777F9D20CD0}" destId="{D97E24A0-772A-4398-A543-2A1F7FDCE1D3}" srcOrd="0" destOrd="0" presId="urn:microsoft.com/office/officeart/2005/8/layout/hierarchy3"/>
    <dgm:cxn modelId="{D5C13B35-8538-492C-B3D2-6514422CC946}" srcId="{E2BF89E7-7529-4831-921C-B56217D1E1A1}" destId="{16D2D6D7-53B9-40B8-9434-C2A5320FB9D3}" srcOrd="1" destOrd="0" parTransId="{275D56A4-AAE4-478C-94A8-83C36FE514BE}" sibTransId="{9A7DD7E2-2A65-467D-8EE3-DDE109FB568F}"/>
    <dgm:cxn modelId="{6D035038-444B-4325-B494-0BC992D8E073}" type="presOf" srcId="{ACA21EA7-DDD8-4530-98E3-C143E4A1AFEC}" destId="{F593C799-F076-45C7-A852-A24344916C52}" srcOrd="0" destOrd="0" presId="urn:microsoft.com/office/officeart/2005/8/layout/hierarchy3"/>
    <dgm:cxn modelId="{37407C40-694B-4CC9-811B-2F432C32C78E}" srcId="{61446724-7219-4687-873C-E3079A37ED65}" destId="{5AFB940C-2340-4E7F-88D4-1CE9A728565E}" srcOrd="0" destOrd="0" parTransId="{609CD7A3-E304-4CDA-BEED-6355E9ACDC4A}" sibTransId="{0F4557D5-D380-4524-9C16-89C955EA5960}"/>
    <dgm:cxn modelId="{6FF47861-A181-4709-A004-2B90497565A9}" type="presOf" srcId="{E2BF89E7-7529-4831-921C-B56217D1E1A1}" destId="{6547F5E4-E18B-47B8-B9EF-D03CF8701E89}" srcOrd="0" destOrd="0" presId="urn:microsoft.com/office/officeart/2005/8/layout/hierarchy3"/>
    <dgm:cxn modelId="{37D15249-D1B5-4F44-9517-9F8E6D87BECB}" type="presOf" srcId="{16D2D6D7-53B9-40B8-9434-C2A5320FB9D3}" destId="{EC6D01BC-A7D8-4F43-9580-49C89E71DE01}" srcOrd="0" destOrd="0" presId="urn:microsoft.com/office/officeart/2005/8/layout/hierarchy3"/>
    <dgm:cxn modelId="{0308074B-2BC7-4DDE-B36E-624613D7BFF2}" type="presOf" srcId="{E9AD1F76-F8CF-499A-87FE-635112A30ABF}" destId="{EA5BF17A-8826-4F80-8A70-5EA16B24E7DE}" srcOrd="0" destOrd="0" presId="urn:microsoft.com/office/officeart/2005/8/layout/hierarchy3"/>
    <dgm:cxn modelId="{E4CDD74C-D7DE-431B-983E-EEA17A4E0D96}" type="presOf" srcId="{609CD7A3-E304-4CDA-BEED-6355E9ACDC4A}" destId="{BCCF6CE1-C6B4-4489-B515-1A82005138C0}" srcOrd="0" destOrd="0" presId="urn:microsoft.com/office/officeart/2005/8/layout/hierarchy3"/>
    <dgm:cxn modelId="{E3CC0577-0743-40FD-85DA-69ADB52B3613}" type="presOf" srcId="{5AFB940C-2340-4E7F-88D4-1CE9A728565E}" destId="{35EFDC27-EAC8-434E-903E-7DFA5265D22D}" srcOrd="0" destOrd="0" presId="urn:microsoft.com/office/officeart/2005/8/layout/hierarchy3"/>
    <dgm:cxn modelId="{578C3459-7562-4898-9494-4D1E0E9899D3}" srcId="{ACA21EA7-DDD8-4530-98E3-C143E4A1AFEC}" destId="{5893AAD6-F3B6-4758-9CCC-F128CB316512}" srcOrd="3" destOrd="0" parTransId="{C43EB02A-26FC-4CDD-BD9F-B777F9D20CD0}" sibTransId="{4D7E09EB-4192-45A7-9894-F61F5E59CF5A}"/>
    <dgm:cxn modelId="{7E87637E-ED97-4490-A56F-6C0D0D181925}" type="presOf" srcId="{61446724-7219-4687-873C-E3079A37ED65}" destId="{E2FDE882-6685-4A6C-9838-FE9F5A62AF53}" srcOrd="0" destOrd="0" presId="urn:microsoft.com/office/officeart/2005/8/layout/hierarchy3"/>
    <dgm:cxn modelId="{60A08B87-55D8-4B50-B627-74B923D98971}" srcId="{ACA21EA7-DDD8-4530-98E3-C143E4A1AFEC}" destId="{EADEFE19-267B-4517-81ED-2A4A6EADCED4}" srcOrd="1" destOrd="0" parTransId="{E9AD1F76-F8CF-499A-87FE-635112A30ABF}" sibTransId="{70063909-BC89-4527-88FE-B177203C8D61}"/>
    <dgm:cxn modelId="{882DA78A-BE30-4C41-B4D1-103A8C19DB9A}" type="presOf" srcId="{5893AAD6-F3B6-4758-9CCC-F128CB316512}" destId="{2C561D6D-CAB9-4F84-B9E3-C7BE0F1EAFB8}" srcOrd="0" destOrd="0" presId="urn:microsoft.com/office/officeart/2005/8/layout/hierarchy3"/>
    <dgm:cxn modelId="{9F8CED8C-A717-40EF-820D-D9B90A13C2FB}" srcId="{ACA21EA7-DDD8-4530-98E3-C143E4A1AFEC}" destId="{5092829E-4CE1-4BEB-9D22-866B0CAA0E21}" srcOrd="0" destOrd="0" parTransId="{26989142-F790-4908-9A5F-92237C8A8FA3}" sibTransId="{1050366A-AA3B-4E00-86B5-680EB37EC144}"/>
    <dgm:cxn modelId="{69A45A93-C072-44E2-A408-4DED1CA27AC4}" type="presOf" srcId="{61446724-7219-4687-873C-E3079A37ED65}" destId="{815185CB-3839-4907-AE18-6BE79E043764}" srcOrd="1" destOrd="0" presId="urn:microsoft.com/office/officeart/2005/8/layout/hierarchy3"/>
    <dgm:cxn modelId="{191B69A2-3E7D-4E72-A2DC-4F197AF4E11B}" srcId="{E2BF89E7-7529-4831-921C-B56217D1E1A1}" destId="{ACA21EA7-DDD8-4530-98E3-C143E4A1AFEC}" srcOrd="0" destOrd="0" parTransId="{3D57DA0E-C419-4616-9D62-3A1BE2DD0EF9}" sibTransId="{B4267660-7145-4D7D-9B06-4C97BAA1018E}"/>
    <dgm:cxn modelId="{063D3BB0-652D-480E-A024-9FB0CCD2102A}" srcId="{ACA21EA7-DDD8-4530-98E3-C143E4A1AFEC}" destId="{5A78F5EF-3190-44B0-A469-33621F64A0C9}" srcOrd="2" destOrd="0" parTransId="{E917A045-D235-4E14-A9A7-FF15A7355EEF}" sibTransId="{E9BA3FA8-3715-489E-8615-7BBA272CE601}"/>
    <dgm:cxn modelId="{E99E73D0-7323-4AB3-A174-EC46714CDDBD}" srcId="{E2BF89E7-7529-4831-921C-B56217D1E1A1}" destId="{61446724-7219-4687-873C-E3079A37ED65}" srcOrd="2" destOrd="0" parTransId="{E23D8824-D0AC-49AE-A31A-6D69D1A8602B}" sibTransId="{B2D090A7-CE82-4B09-8D43-2266D9487C2B}"/>
    <dgm:cxn modelId="{96EEC9D0-FE58-48D1-BB8C-D3BAE1584C11}" type="presOf" srcId="{AB7D4A04-7034-409E-9926-F74A3A565790}" destId="{FC9EEBF3-66EB-4591-9F3E-273B0C3FA8EF}" srcOrd="0" destOrd="0" presId="urn:microsoft.com/office/officeart/2005/8/layout/hierarchy3"/>
    <dgm:cxn modelId="{41F7C4E3-30EE-4158-8DA8-6D47E0C92FD1}" type="presOf" srcId="{EADEFE19-267B-4517-81ED-2A4A6EADCED4}" destId="{F216C879-C68C-41E1-A7EF-E69637B8D4A9}" srcOrd="0" destOrd="0" presId="urn:microsoft.com/office/officeart/2005/8/layout/hierarchy3"/>
    <dgm:cxn modelId="{C55B77F2-5A9D-4153-B37D-21DD24E6C35D}" type="presOf" srcId="{26989142-F790-4908-9A5F-92237C8A8FA3}" destId="{BED048D2-838E-411D-A0B3-3E638CE28EED}" srcOrd="0" destOrd="0" presId="urn:microsoft.com/office/officeart/2005/8/layout/hierarchy3"/>
    <dgm:cxn modelId="{C0784DF5-8C45-43F7-9495-1F105138DDD2}" type="presOf" srcId="{16D2D6D7-53B9-40B8-9434-C2A5320FB9D3}" destId="{D34A7D47-F7A6-4266-A248-EDD3A5C7C820}" srcOrd="1" destOrd="0" presId="urn:microsoft.com/office/officeart/2005/8/layout/hierarchy3"/>
    <dgm:cxn modelId="{15939ECA-1D00-4CCC-9245-3E2D10D3EA6A}" type="presParOf" srcId="{6547F5E4-E18B-47B8-B9EF-D03CF8701E89}" destId="{B12E8522-8B5F-4561-99B2-46ECF3349D87}" srcOrd="0" destOrd="0" presId="urn:microsoft.com/office/officeart/2005/8/layout/hierarchy3"/>
    <dgm:cxn modelId="{591F6548-BF93-4FB0-8375-7B874CC7B884}" type="presParOf" srcId="{B12E8522-8B5F-4561-99B2-46ECF3349D87}" destId="{CBDE8342-5491-4E7D-89FF-E53E54B200A7}" srcOrd="0" destOrd="0" presId="urn:microsoft.com/office/officeart/2005/8/layout/hierarchy3"/>
    <dgm:cxn modelId="{392D0F6E-297D-489E-ADC9-27F484D92A5E}" type="presParOf" srcId="{CBDE8342-5491-4E7D-89FF-E53E54B200A7}" destId="{F593C799-F076-45C7-A852-A24344916C52}" srcOrd="0" destOrd="0" presId="urn:microsoft.com/office/officeart/2005/8/layout/hierarchy3"/>
    <dgm:cxn modelId="{F6660B76-4402-4C53-BE9F-0D5880F0536E}" type="presParOf" srcId="{CBDE8342-5491-4E7D-89FF-E53E54B200A7}" destId="{62B7FE83-76E4-4D17-AFA0-03A1F42DBEEA}" srcOrd="1" destOrd="0" presId="urn:microsoft.com/office/officeart/2005/8/layout/hierarchy3"/>
    <dgm:cxn modelId="{9995A5E0-E3AB-4127-9541-AFCF6B741A54}" type="presParOf" srcId="{B12E8522-8B5F-4561-99B2-46ECF3349D87}" destId="{57D86656-5B50-4CDE-9430-B1A6453C542D}" srcOrd="1" destOrd="0" presId="urn:microsoft.com/office/officeart/2005/8/layout/hierarchy3"/>
    <dgm:cxn modelId="{B94928EE-7896-4749-8052-F2B8CB55029F}" type="presParOf" srcId="{57D86656-5B50-4CDE-9430-B1A6453C542D}" destId="{BED048D2-838E-411D-A0B3-3E638CE28EED}" srcOrd="0" destOrd="0" presId="urn:microsoft.com/office/officeart/2005/8/layout/hierarchy3"/>
    <dgm:cxn modelId="{251EA835-E14A-4DF4-8967-23E8334121E4}" type="presParOf" srcId="{57D86656-5B50-4CDE-9430-B1A6453C542D}" destId="{72F8169F-DF93-4A9C-A6FF-EDBCF3B8744F}" srcOrd="1" destOrd="0" presId="urn:microsoft.com/office/officeart/2005/8/layout/hierarchy3"/>
    <dgm:cxn modelId="{104A761F-5401-4323-805C-38E4CCF59B29}" type="presParOf" srcId="{57D86656-5B50-4CDE-9430-B1A6453C542D}" destId="{EA5BF17A-8826-4F80-8A70-5EA16B24E7DE}" srcOrd="2" destOrd="0" presId="urn:microsoft.com/office/officeart/2005/8/layout/hierarchy3"/>
    <dgm:cxn modelId="{F7EAD124-0F60-4146-992D-29CCA8F2FE0C}" type="presParOf" srcId="{57D86656-5B50-4CDE-9430-B1A6453C542D}" destId="{F216C879-C68C-41E1-A7EF-E69637B8D4A9}" srcOrd="3" destOrd="0" presId="urn:microsoft.com/office/officeart/2005/8/layout/hierarchy3"/>
    <dgm:cxn modelId="{A3B04EA9-8624-485B-B8A8-A0BDA7C4405F}" type="presParOf" srcId="{57D86656-5B50-4CDE-9430-B1A6453C542D}" destId="{F549E012-4E71-4669-BE67-7AE7BE416DEF}" srcOrd="4" destOrd="0" presId="urn:microsoft.com/office/officeart/2005/8/layout/hierarchy3"/>
    <dgm:cxn modelId="{7B25D2DD-6187-4CF7-B878-0146A53B4A71}" type="presParOf" srcId="{57D86656-5B50-4CDE-9430-B1A6453C542D}" destId="{3DE121AF-AD04-46F7-B197-BEACEC209D74}" srcOrd="5" destOrd="0" presId="urn:microsoft.com/office/officeart/2005/8/layout/hierarchy3"/>
    <dgm:cxn modelId="{BE1EDE49-2ADE-410C-9EAF-A51EEEB5D719}" type="presParOf" srcId="{57D86656-5B50-4CDE-9430-B1A6453C542D}" destId="{D97E24A0-772A-4398-A543-2A1F7FDCE1D3}" srcOrd="6" destOrd="0" presId="urn:microsoft.com/office/officeart/2005/8/layout/hierarchy3"/>
    <dgm:cxn modelId="{BD0F26E7-ACEF-40EE-9C23-7D59B214A398}" type="presParOf" srcId="{57D86656-5B50-4CDE-9430-B1A6453C542D}" destId="{2C561D6D-CAB9-4F84-B9E3-C7BE0F1EAFB8}" srcOrd="7" destOrd="0" presId="urn:microsoft.com/office/officeart/2005/8/layout/hierarchy3"/>
    <dgm:cxn modelId="{13EB40A1-0965-4D50-9C72-44C4AFE625F5}" type="presParOf" srcId="{6547F5E4-E18B-47B8-B9EF-D03CF8701E89}" destId="{854CB514-762B-4BC1-BD97-CBAED67B3AD6}" srcOrd="1" destOrd="0" presId="urn:microsoft.com/office/officeart/2005/8/layout/hierarchy3"/>
    <dgm:cxn modelId="{51E7F00B-C4CE-461A-9A1E-B3B58D5A5BA5}" type="presParOf" srcId="{854CB514-762B-4BC1-BD97-CBAED67B3AD6}" destId="{53BCEBF2-0482-4D9E-9D5F-C82D2BDD979A}" srcOrd="0" destOrd="0" presId="urn:microsoft.com/office/officeart/2005/8/layout/hierarchy3"/>
    <dgm:cxn modelId="{1EAE6B4A-14C8-4E40-BEFB-903AD04380C9}" type="presParOf" srcId="{53BCEBF2-0482-4D9E-9D5F-C82D2BDD979A}" destId="{EC6D01BC-A7D8-4F43-9580-49C89E71DE01}" srcOrd="0" destOrd="0" presId="urn:microsoft.com/office/officeart/2005/8/layout/hierarchy3"/>
    <dgm:cxn modelId="{7133E5B1-CA43-4FF8-846F-6C8DFEC3EA1E}" type="presParOf" srcId="{53BCEBF2-0482-4D9E-9D5F-C82D2BDD979A}" destId="{D34A7D47-F7A6-4266-A248-EDD3A5C7C820}" srcOrd="1" destOrd="0" presId="urn:microsoft.com/office/officeart/2005/8/layout/hierarchy3"/>
    <dgm:cxn modelId="{AD2BC761-283B-4C7A-BB0F-9C47D9197C6D}" type="presParOf" srcId="{854CB514-762B-4BC1-BD97-CBAED67B3AD6}" destId="{E4B09202-D114-40D4-9AA8-5DCAAE240AD5}" srcOrd="1" destOrd="0" presId="urn:microsoft.com/office/officeart/2005/8/layout/hierarchy3"/>
    <dgm:cxn modelId="{28ECF0B8-4A53-4CC0-9277-B2780F904589}" type="presParOf" srcId="{E4B09202-D114-40D4-9AA8-5DCAAE240AD5}" destId="{FC9EEBF3-66EB-4591-9F3E-273B0C3FA8EF}" srcOrd="0" destOrd="0" presId="urn:microsoft.com/office/officeart/2005/8/layout/hierarchy3"/>
    <dgm:cxn modelId="{5E8209B0-19CB-4753-B417-C23F65334CC1}" type="presParOf" srcId="{E4B09202-D114-40D4-9AA8-5DCAAE240AD5}" destId="{C4E5D095-3DFC-4399-B008-8106C95FBA24}" srcOrd="1" destOrd="0" presId="urn:microsoft.com/office/officeart/2005/8/layout/hierarchy3"/>
    <dgm:cxn modelId="{7D8B9288-35FE-47D2-B3AB-EA886ADA7C77}" type="presParOf" srcId="{6547F5E4-E18B-47B8-B9EF-D03CF8701E89}" destId="{3F3C650A-4B24-4F81-A2BC-2701060DA602}" srcOrd="2" destOrd="0" presId="urn:microsoft.com/office/officeart/2005/8/layout/hierarchy3"/>
    <dgm:cxn modelId="{1DDCB2E0-6F5D-4658-ADBB-5EDF2D8A8B9C}" type="presParOf" srcId="{3F3C650A-4B24-4F81-A2BC-2701060DA602}" destId="{5E249768-EAD3-4AA7-A224-BD0E7F227DB8}" srcOrd="0" destOrd="0" presId="urn:microsoft.com/office/officeart/2005/8/layout/hierarchy3"/>
    <dgm:cxn modelId="{96D3202F-EE42-4CBF-B407-91E039986A43}" type="presParOf" srcId="{5E249768-EAD3-4AA7-A224-BD0E7F227DB8}" destId="{E2FDE882-6685-4A6C-9838-FE9F5A62AF53}" srcOrd="0" destOrd="0" presId="urn:microsoft.com/office/officeart/2005/8/layout/hierarchy3"/>
    <dgm:cxn modelId="{A3F9BEFA-9971-402D-BEA9-25F6C224A82E}" type="presParOf" srcId="{5E249768-EAD3-4AA7-A224-BD0E7F227DB8}" destId="{815185CB-3839-4907-AE18-6BE79E043764}" srcOrd="1" destOrd="0" presId="urn:microsoft.com/office/officeart/2005/8/layout/hierarchy3"/>
    <dgm:cxn modelId="{B28737AC-DDF4-4A35-A62E-9197218B634B}" type="presParOf" srcId="{3F3C650A-4B24-4F81-A2BC-2701060DA602}" destId="{0B00BE19-B4CB-4658-A4F5-ECAFF2569A3C}" srcOrd="1" destOrd="0" presId="urn:microsoft.com/office/officeart/2005/8/layout/hierarchy3"/>
    <dgm:cxn modelId="{7370376F-305D-44B5-9F68-70A681848B1E}" type="presParOf" srcId="{0B00BE19-B4CB-4658-A4F5-ECAFF2569A3C}" destId="{BCCF6CE1-C6B4-4489-B515-1A82005138C0}" srcOrd="0" destOrd="0" presId="urn:microsoft.com/office/officeart/2005/8/layout/hierarchy3"/>
    <dgm:cxn modelId="{6AEAB3CE-669E-4B69-97DB-951AF46C4D55}" type="presParOf" srcId="{0B00BE19-B4CB-4658-A4F5-ECAFF2569A3C}" destId="{35EFDC27-EAC8-434E-903E-7DFA5265D22D}"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3C799-F076-45C7-A852-A24344916C52}">
      <dsp:nvSpPr>
        <dsp:cNvPr id="0" name=""/>
        <dsp:cNvSpPr/>
      </dsp:nvSpPr>
      <dsp:spPr>
        <a:xfrm>
          <a:off x="2283072" y="345524"/>
          <a:ext cx="2014384" cy="515498"/>
        </a:xfrm>
        <a:prstGeom prst="roundRect">
          <a:avLst>
            <a:gd name="adj" fmla="val 1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Transactional</a:t>
          </a:r>
        </a:p>
      </dsp:txBody>
      <dsp:txXfrm>
        <a:off x="2298170" y="360622"/>
        <a:ext cx="1984188" cy="485302"/>
      </dsp:txXfrm>
    </dsp:sp>
    <dsp:sp modelId="{BED048D2-838E-411D-A0B3-3E638CE28EED}">
      <dsp:nvSpPr>
        <dsp:cNvPr id="0" name=""/>
        <dsp:cNvSpPr/>
      </dsp:nvSpPr>
      <dsp:spPr>
        <a:xfrm>
          <a:off x="2484511" y="861022"/>
          <a:ext cx="487288" cy="361711"/>
        </a:xfrm>
        <a:custGeom>
          <a:avLst/>
          <a:gdLst/>
          <a:ahLst/>
          <a:cxnLst/>
          <a:rect l="0" t="0" r="0" b="0"/>
          <a:pathLst>
            <a:path>
              <a:moveTo>
                <a:pt x="0" y="0"/>
              </a:moveTo>
              <a:lnTo>
                <a:pt x="0" y="361711"/>
              </a:lnTo>
              <a:lnTo>
                <a:pt x="487288" y="36171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8169F-DF93-4A9C-A6FF-EDBCF3B8744F}">
      <dsp:nvSpPr>
        <dsp:cNvPr id="0" name=""/>
        <dsp:cNvSpPr/>
      </dsp:nvSpPr>
      <dsp:spPr>
        <a:xfrm>
          <a:off x="2971799" y="982351"/>
          <a:ext cx="1057890" cy="48076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Monetary</a:t>
          </a:r>
        </a:p>
      </dsp:txBody>
      <dsp:txXfrm>
        <a:off x="2985880" y="996432"/>
        <a:ext cx="1029728" cy="452604"/>
      </dsp:txXfrm>
    </dsp:sp>
    <dsp:sp modelId="{EA5BF17A-8826-4F80-8A70-5EA16B24E7DE}">
      <dsp:nvSpPr>
        <dsp:cNvPr id="0" name=""/>
        <dsp:cNvSpPr/>
      </dsp:nvSpPr>
      <dsp:spPr>
        <a:xfrm>
          <a:off x="2484511" y="861022"/>
          <a:ext cx="487288" cy="896710"/>
        </a:xfrm>
        <a:custGeom>
          <a:avLst/>
          <a:gdLst/>
          <a:ahLst/>
          <a:cxnLst/>
          <a:rect l="0" t="0" r="0" b="0"/>
          <a:pathLst>
            <a:path>
              <a:moveTo>
                <a:pt x="0" y="0"/>
              </a:moveTo>
              <a:lnTo>
                <a:pt x="0" y="896710"/>
              </a:lnTo>
              <a:lnTo>
                <a:pt x="487288" y="8967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6C879-C68C-41E1-A7EF-E69637B8D4A9}">
      <dsp:nvSpPr>
        <dsp:cNvPr id="0" name=""/>
        <dsp:cNvSpPr/>
      </dsp:nvSpPr>
      <dsp:spPr>
        <a:xfrm>
          <a:off x="2971799" y="1546938"/>
          <a:ext cx="1057890" cy="42158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Frequency</a:t>
          </a:r>
        </a:p>
      </dsp:txBody>
      <dsp:txXfrm>
        <a:off x="2984147" y="1559286"/>
        <a:ext cx="1033194" cy="396893"/>
      </dsp:txXfrm>
    </dsp:sp>
    <dsp:sp modelId="{F549E012-4E71-4669-BE67-7AE7BE416DEF}">
      <dsp:nvSpPr>
        <dsp:cNvPr id="0" name=""/>
        <dsp:cNvSpPr/>
      </dsp:nvSpPr>
      <dsp:spPr>
        <a:xfrm>
          <a:off x="2484511" y="861022"/>
          <a:ext cx="487288" cy="1381802"/>
        </a:xfrm>
        <a:custGeom>
          <a:avLst/>
          <a:gdLst/>
          <a:ahLst/>
          <a:cxnLst/>
          <a:rect l="0" t="0" r="0" b="0"/>
          <a:pathLst>
            <a:path>
              <a:moveTo>
                <a:pt x="0" y="0"/>
              </a:moveTo>
              <a:lnTo>
                <a:pt x="0" y="1381802"/>
              </a:lnTo>
              <a:lnTo>
                <a:pt x="487288" y="13818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E121AF-AD04-46F7-B197-BEACEC209D74}">
      <dsp:nvSpPr>
        <dsp:cNvPr id="0" name=""/>
        <dsp:cNvSpPr/>
      </dsp:nvSpPr>
      <dsp:spPr>
        <a:xfrm>
          <a:off x="2971799" y="2052348"/>
          <a:ext cx="1057890" cy="38095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Recency</a:t>
          </a:r>
          <a:endParaRPr lang="en-US" sz="1200" kern="1200" dirty="0"/>
        </a:p>
      </dsp:txBody>
      <dsp:txXfrm>
        <a:off x="2982957" y="2063506"/>
        <a:ext cx="1035574" cy="358637"/>
      </dsp:txXfrm>
    </dsp:sp>
    <dsp:sp modelId="{D97E24A0-772A-4398-A543-2A1F7FDCE1D3}">
      <dsp:nvSpPr>
        <dsp:cNvPr id="0" name=""/>
        <dsp:cNvSpPr/>
      </dsp:nvSpPr>
      <dsp:spPr>
        <a:xfrm>
          <a:off x="2484511" y="861022"/>
          <a:ext cx="487288" cy="1839295"/>
        </a:xfrm>
        <a:custGeom>
          <a:avLst/>
          <a:gdLst/>
          <a:ahLst/>
          <a:cxnLst/>
          <a:rect l="0" t="0" r="0" b="0"/>
          <a:pathLst>
            <a:path>
              <a:moveTo>
                <a:pt x="0" y="0"/>
              </a:moveTo>
              <a:lnTo>
                <a:pt x="0" y="1839295"/>
              </a:lnTo>
              <a:lnTo>
                <a:pt x="487288" y="18392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61D6D-CAB9-4F84-B9E3-C7BE0F1EAFB8}">
      <dsp:nvSpPr>
        <dsp:cNvPr id="0" name=""/>
        <dsp:cNvSpPr/>
      </dsp:nvSpPr>
      <dsp:spPr>
        <a:xfrm>
          <a:off x="2971799" y="2517122"/>
          <a:ext cx="1057890" cy="36639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First purchase</a:t>
          </a:r>
        </a:p>
      </dsp:txBody>
      <dsp:txXfrm>
        <a:off x="2982530" y="2527853"/>
        <a:ext cx="1036428" cy="344930"/>
      </dsp:txXfrm>
    </dsp:sp>
    <dsp:sp modelId="{EC6D01BC-A7D8-4F43-9580-49C89E71DE01}">
      <dsp:nvSpPr>
        <dsp:cNvPr id="0" name=""/>
        <dsp:cNvSpPr/>
      </dsp:nvSpPr>
      <dsp:spPr>
        <a:xfrm>
          <a:off x="4416669" y="359200"/>
          <a:ext cx="1866471" cy="535129"/>
        </a:xfrm>
        <a:prstGeom prst="roundRect">
          <a:avLst>
            <a:gd name="adj" fmla="val 1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Psychological</a:t>
          </a:r>
        </a:p>
      </dsp:txBody>
      <dsp:txXfrm>
        <a:off x="4432342" y="374873"/>
        <a:ext cx="1835125" cy="503783"/>
      </dsp:txXfrm>
    </dsp:sp>
    <dsp:sp modelId="{FC9EEBF3-66EB-4591-9F3E-273B0C3FA8EF}">
      <dsp:nvSpPr>
        <dsp:cNvPr id="0" name=""/>
        <dsp:cNvSpPr/>
      </dsp:nvSpPr>
      <dsp:spPr>
        <a:xfrm>
          <a:off x="4603316" y="894329"/>
          <a:ext cx="512417" cy="1009678"/>
        </a:xfrm>
        <a:custGeom>
          <a:avLst/>
          <a:gdLst/>
          <a:ahLst/>
          <a:cxnLst/>
          <a:rect l="0" t="0" r="0" b="0"/>
          <a:pathLst>
            <a:path>
              <a:moveTo>
                <a:pt x="0" y="0"/>
              </a:moveTo>
              <a:lnTo>
                <a:pt x="0" y="1009678"/>
              </a:lnTo>
              <a:lnTo>
                <a:pt x="512417" y="10096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E5D095-3DFC-4399-B008-8106C95FBA24}">
      <dsp:nvSpPr>
        <dsp:cNvPr id="0" name=""/>
        <dsp:cNvSpPr/>
      </dsp:nvSpPr>
      <dsp:spPr>
        <a:xfrm>
          <a:off x="5115734" y="1037712"/>
          <a:ext cx="1093360" cy="173259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Type of Party Themes purchased in the past </a:t>
          </a:r>
        </a:p>
      </dsp:txBody>
      <dsp:txXfrm>
        <a:off x="5147757" y="1069735"/>
        <a:ext cx="1029314" cy="1668544"/>
      </dsp:txXfrm>
    </dsp:sp>
    <dsp:sp modelId="{E2FDE882-6685-4A6C-9838-FE9F5A62AF53}">
      <dsp:nvSpPr>
        <dsp:cNvPr id="0" name=""/>
        <dsp:cNvSpPr/>
      </dsp:nvSpPr>
      <dsp:spPr>
        <a:xfrm>
          <a:off x="0" y="345239"/>
          <a:ext cx="2174065" cy="498878"/>
        </a:xfrm>
        <a:prstGeom prst="roundRect">
          <a:avLst>
            <a:gd name="adj" fmla="val 1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Demographic</a:t>
          </a:r>
        </a:p>
      </dsp:txBody>
      <dsp:txXfrm>
        <a:off x="14612" y="359851"/>
        <a:ext cx="2144841" cy="469654"/>
      </dsp:txXfrm>
    </dsp:sp>
    <dsp:sp modelId="{BCCF6CE1-C6B4-4489-B515-1A82005138C0}">
      <dsp:nvSpPr>
        <dsp:cNvPr id="0" name=""/>
        <dsp:cNvSpPr/>
      </dsp:nvSpPr>
      <dsp:spPr>
        <a:xfrm>
          <a:off x="217406" y="844117"/>
          <a:ext cx="544591" cy="460084"/>
        </a:xfrm>
        <a:custGeom>
          <a:avLst/>
          <a:gdLst/>
          <a:ahLst/>
          <a:cxnLst/>
          <a:rect l="0" t="0" r="0" b="0"/>
          <a:pathLst>
            <a:path>
              <a:moveTo>
                <a:pt x="0" y="0"/>
              </a:moveTo>
              <a:lnTo>
                <a:pt x="0" y="460084"/>
              </a:lnTo>
              <a:lnTo>
                <a:pt x="544591" y="46008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FDC27-EAC8-434E-903E-7DFA5265D22D}">
      <dsp:nvSpPr>
        <dsp:cNvPr id="0" name=""/>
        <dsp:cNvSpPr/>
      </dsp:nvSpPr>
      <dsp:spPr>
        <a:xfrm>
          <a:off x="761998" y="994273"/>
          <a:ext cx="905490" cy="6198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gender</a:t>
          </a:r>
        </a:p>
      </dsp:txBody>
      <dsp:txXfrm>
        <a:off x="780153" y="1012428"/>
        <a:ext cx="869180" cy="583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3C799-F076-45C7-A852-A24344916C52}">
      <dsp:nvSpPr>
        <dsp:cNvPr id="0" name=""/>
        <dsp:cNvSpPr/>
      </dsp:nvSpPr>
      <dsp:spPr>
        <a:xfrm>
          <a:off x="2652685" y="714"/>
          <a:ext cx="1961994" cy="502091"/>
        </a:xfrm>
        <a:prstGeom prst="roundRect">
          <a:avLst>
            <a:gd name="adj" fmla="val 1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Transactional</a:t>
          </a:r>
        </a:p>
      </dsp:txBody>
      <dsp:txXfrm>
        <a:off x="2667391" y="15420"/>
        <a:ext cx="1932582" cy="472679"/>
      </dsp:txXfrm>
    </dsp:sp>
    <dsp:sp modelId="{BED048D2-838E-411D-A0B3-3E638CE28EED}">
      <dsp:nvSpPr>
        <dsp:cNvPr id="0" name=""/>
        <dsp:cNvSpPr/>
      </dsp:nvSpPr>
      <dsp:spPr>
        <a:xfrm>
          <a:off x="2848884" y="502805"/>
          <a:ext cx="474615" cy="352304"/>
        </a:xfrm>
        <a:custGeom>
          <a:avLst/>
          <a:gdLst/>
          <a:ahLst/>
          <a:cxnLst/>
          <a:rect l="0" t="0" r="0" b="0"/>
          <a:pathLst>
            <a:path>
              <a:moveTo>
                <a:pt x="0" y="0"/>
              </a:moveTo>
              <a:lnTo>
                <a:pt x="0" y="352304"/>
              </a:lnTo>
              <a:lnTo>
                <a:pt x="474615" y="35230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8169F-DF93-4A9C-A6FF-EDBCF3B8744F}">
      <dsp:nvSpPr>
        <dsp:cNvPr id="0" name=""/>
        <dsp:cNvSpPr/>
      </dsp:nvSpPr>
      <dsp:spPr>
        <a:xfrm>
          <a:off x="3323499" y="620978"/>
          <a:ext cx="1030377" cy="4682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Monetary</a:t>
          </a:r>
        </a:p>
      </dsp:txBody>
      <dsp:txXfrm>
        <a:off x="3337214" y="634693"/>
        <a:ext cx="1002947" cy="440833"/>
      </dsp:txXfrm>
    </dsp:sp>
    <dsp:sp modelId="{EA5BF17A-8826-4F80-8A70-5EA16B24E7DE}">
      <dsp:nvSpPr>
        <dsp:cNvPr id="0" name=""/>
        <dsp:cNvSpPr/>
      </dsp:nvSpPr>
      <dsp:spPr>
        <a:xfrm>
          <a:off x="2848884" y="502805"/>
          <a:ext cx="474615" cy="873388"/>
        </a:xfrm>
        <a:custGeom>
          <a:avLst/>
          <a:gdLst/>
          <a:ahLst/>
          <a:cxnLst/>
          <a:rect l="0" t="0" r="0" b="0"/>
          <a:pathLst>
            <a:path>
              <a:moveTo>
                <a:pt x="0" y="0"/>
              </a:moveTo>
              <a:lnTo>
                <a:pt x="0" y="873388"/>
              </a:lnTo>
              <a:lnTo>
                <a:pt x="474615" y="8733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6C879-C68C-41E1-A7EF-E69637B8D4A9}">
      <dsp:nvSpPr>
        <dsp:cNvPr id="0" name=""/>
        <dsp:cNvSpPr/>
      </dsp:nvSpPr>
      <dsp:spPr>
        <a:xfrm>
          <a:off x="3323499" y="1170881"/>
          <a:ext cx="1030377" cy="4106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Frequency</a:t>
          </a:r>
        </a:p>
      </dsp:txBody>
      <dsp:txXfrm>
        <a:off x="3335526" y="1182908"/>
        <a:ext cx="1006323" cy="386570"/>
      </dsp:txXfrm>
    </dsp:sp>
    <dsp:sp modelId="{F549E012-4E71-4669-BE67-7AE7BE416DEF}">
      <dsp:nvSpPr>
        <dsp:cNvPr id="0" name=""/>
        <dsp:cNvSpPr/>
      </dsp:nvSpPr>
      <dsp:spPr>
        <a:xfrm>
          <a:off x="2848884" y="502805"/>
          <a:ext cx="474615" cy="1345864"/>
        </a:xfrm>
        <a:custGeom>
          <a:avLst/>
          <a:gdLst/>
          <a:ahLst/>
          <a:cxnLst/>
          <a:rect l="0" t="0" r="0" b="0"/>
          <a:pathLst>
            <a:path>
              <a:moveTo>
                <a:pt x="0" y="0"/>
              </a:moveTo>
              <a:lnTo>
                <a:pt x="0" y="1345864"/>
              </a:lnTo>
              <a:lnTo>
                <a:pt x="474615" y="134586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E121AF-AD04-46F7-B197-BEACEC209D74}">
      <dsp:nvSpPr>
        <dsp:cNvPr id="0" name=""/>
        <dsp:cNvSpPr/>
      </dsp:nvSpPr>
      <dsp:spPr>
        <a:xfrm>
          <a:off x="3323499" y="1663147"/>
          <a:ext cx="1030377" cy="3710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err="1"/>
            <a:t>Recency</a:t>
          </a:r>
          <a:endParaRPr lang="en-US" sz="1400" b="1" kern="1200" dirty="0"/>
        </a:p>
      </dsp:txBody>
      <dsp:txXfrm>
        <a:off x="3334367" y="1674015"/>
        <a:ext cx="1008641" cy="349309"/>
      </dsp:txXfrm>
    </dsp:sp>
    <dsp:sp modelId="{D97E24A0-772A-4398-A543-2A1F7FDCE1D3}">
      <dsp:nvSpPr>
        <dsp:cNvPr id="0" name=""/>
        <dsp:cNvSpPr/>
      </dsp:nvSpPr>
      <dsp:spPr>
        <a:xfrm>
          <a:off x="2848884" y="502805"/>
          <a:ext cx="474615" cy="1757162"/>
        </a:xfrm>
        <a:custGeom>
          <a:avLst/>
          <a:gdLst/>
          <a:ahLst/>
          <a:cxnLst/>
          <a:rect l="0" t="0" r="0" b="0"/>
          <a:pathLst>
            <a:path>
              <a:moveTo>
                <a:pt x="0" y="0"/>
              </a:moveTo>
              <a:lnTo>
                <a:pt x="0" y="1757162"/>
              </a:lnTo>
              <a:lnTo>
                <a:pt x="474615" y="175716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61D6D-CAB9-4F84-B9E3-C7BE0F1EAFB8}">
      <dsp:nvSpPr>
        <dsp:cNvPr id="0" name=""/>
        <dsp:cNvSpPr/>
      </dsp:nvSpPr>
      <dsp:spPr>
        <a:xfrm>
          <a:off x="3323499" y="2081536"/>
          <a:ext cx="1030377" cy="3568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First purchase</a:t>
          </a:r>
        </a:p>
      </dsp:txBody>
      <dsp:txXfrm>
        <a:off x="3333951" y="2091988"/>
        <a:ext cx="1009473" cy="335959"/>
      </dsp:txXfrm>
    </dsp:sp>
    <dsp:sp modelId="{EC6D01BC-A7D8-4F43-9580-49C89E71DE01}">
      <dsp:nvSpPr>
        <dsp:cNvPr id="0" name=""/>
        <dsp:cNvSpPr/>
      </dsp:nvSpPr>
      <dsp:spPr>
        <a:xfrm>
          <a:off x="4730791" y="14034"/>
          <a:ext cx="1817928" cy="521211"/>
        </a:xfrm>
        <a:prstGeom prst="roundRect">
          <a:avLst>
            <a:gd name="adj" fmla="val 1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Psychological</a:t>
          </a:r>
        </a:p>
      </dsp:txBody>
      <dsp:txXfrm>
        <a:off x="4746057" y="29300"/>
        <a:ext cx="1787396" cy="490679"/>
      </dsp:txXfrm>
    </dsp:sp>
    <dsp:sp modelId="{FC9EEBF3-66EB-4591-9F3E-273B0C3FA8EF}">
      <dsp:nvSpPr>
        <dsp:cNvPr id="0" name=""/>
        <dsp:cNvSpPr/>
      </dsp:nvSpPr>
      <dsp:spPr>
        <a:xfrm>
          <a:off x="4912584" y="535246"/>
          <a:ext cx="499090" cy="983418"/>
        </a:xfrm>
        <a:custGeom>
          <a:avLst/>
          <a:gdLst/>
          <a:ahLst/>
          <a:cxnLst/>
          <a:rect l="0" t="0" r="0" b="0"/>
          <a:pathLst>
            <a:path>
              <a:moveTo>
                <a:pt x="0" y="0"/>
              </a:moveTo>
              <a:lnTo>
                <a:pt x="0" y="983418"/>
              </a:lnTo>
              <a:lnTo>
                <a:pt x="499090" y="98341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E5D095-3DFC-4399-B008-8106C95FBA24}">
      <dsp:nvSpPr>
        <dsp:cNvPr id="0" name=""/>
        <dsp:cNvSpPr/>
      </dsp:nvSpPr>
      <dsp:spPr>
        <a:xfrm>
          <a:off x="5411675" y="674900"/>
          <a:ext cx="1064924" cy="168752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Type of Party Themes purchased in the past (esp. Art Party)</a:t>
          </a:r>
        </a:p>
      </dsp:txBody>
      <dsp:txXfrm>
        <a:off x="5442866" y="706091"/>
        <a:ext cx="1002542" cy="1625147"/>
      </dsp:txXfrm>
    </dsp:sp>
    <dsp:sp modelId="{E2FDE882-6685-4A6C-9838-FE9F5A62AF53}">
      <dsp:nvSpPr>
        <dsp:cNvPr id="0" name=""/>
        <dsp:cNvSpPr/>
      </dsp:nvSpPr>
      <dsp:spPr>
        <a:xfrm>
          <a:off x="389653" y="0"/>
          <a:ext cx="2117522" cy="485903"/>
        </a:xfrm>
        <a:prstGeom prst="roundRect">
          <a:avLst>
            <a:gd name="adj" fmla="val 1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Demographic</a:t>
          </a:r>
        </a:p>
      </dsp:txBody>
      <dsp:txXfrm>
        <a:off x="403885" y="14232"/>
        <a:ext cx="2089058" cy="457439"/>
      </dsp:txXfrm>
    </dsp:sp>
    <dsp:sp modelId="{BCCF6CE1-C6B4-4489-B515-1A82005138C0}">
      <dsp:nvSpPr>
        <dsp:cNvPr id="0" name=""/>
        <dsp:cNvSpPr/>
      </dsp:nvSpPr>
      <dsp:spPr>
        <a:xfrm>
          <a:off x="601405" y="485903"/>
          <a:ext cx="569765" cy="448555"/>
        </a:xfrm>
        <a:custGeom>
          <a:avLst/>
          <a:gdLst/>
          <a:ahLst/>
          <a:cxnLst/>
          <a:rect l="0" t="0" r="0" b="0"/>
          <a:pathLst>
            <a:path>
              <a:moveTo>
                <a:pt x="0" y="0"/>
              </a:moveTo>
              <a:lnTo>
                <a:pt x="0" y="448555"/>
              </a:lnTo>
              <a:lnTo>
                <a:pt x="569765" y="4485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FDC27-EAC8-434E-903E-7DFA5265D22D}">
      <dsp:nvSpPr>
        <dsp:cNvPr id="0" name=""/>
        <dsp:cNvSpPr/>
      </dsp:nvSpPr>
      <dsp:spPr>
        <a:xfrm>
          <a:off x="1171171" y="632591"/>
          <a:ext cx="881940" cy="60373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gender</a:t>
          </a:r>
        </a:p>
      </dsp:txBody>
      <dsp:txXfrm>
        <a:off x="1188854" y="650274"/>
        <a:ext cx="846574" cy="5683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D21D4-4C22-4DCF-BA46-9CC4A7AEAE7E}" type="datetimeFigureOut">
              <a:rPr lang="en-US" smtClean="0"/>
              <a:t>2/27/2023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7D88E-2C31-4171-8FAD-71604414A936}" type="slidenum">
              <a:rPr lang="en-US" smtClean="0"/>
              <a:t>‹#›</a:t>
            </a:fld>
            <a:endParaRPr lang="en-US"/>
          </a:p>
        </p:txBody>
      </p:sp>
    </p:spTree>
    <p:extLst>
      <p:ext uri="{BB962C8B-B14F-4D97-AF65-F5344CB8AC3E}">
        <p14:creationId xmlns:p14="http://schemas.microsoft.com/office/powerpoint/2010/main" val="37394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85F8F-D54C-B545-8A64-6A6F4C77715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24830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85F8F-D54C-B545-8A64-6A6F4C77715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72483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85F8F-D54C-B545-8A64-6A6F4C77715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72483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85F8F-D54C-B545-8A64-6A6F4C77715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24233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85F8F-D54C-B545-8A64-6A6F4C777151}"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2483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85F8F-D54C-B545-8A64-6A6F4C777151}"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72483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9144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58868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46763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4052058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522018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4046252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115195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390832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638596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lgn="ct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345BE78-2B7E-4227-9444-1528AD4E6E7B}" type="slidenum">
              <a:rPr lang="en-US"/>
              <a:pPr>
                <a:defRPr/>
              </a:pPr>
              <a:t>‹#›</a:t>
            </a:fld>
            <a:endParaRPr lang="en-US" dirty="0"/>
          </a:p>
        </p:txBody>
      </p:sp>
    </p:spTree>
    <p:extLst>
      <p:ext uri="{BB962C8B-B14F-4D97-AF65-F5344CB8AC3E}">
        <p14:creationId xmlns:p14="http://schemas.microsoft.com/office/powerpoint/2010/main" val="38120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lgn="ct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F1D8E0E-5EF9-48CC-A5A3-E3A0CC63D5A5}" type="slidenum">
              <a:rPr lang="en-US"/>
              <a:pPr>
                <a:defRPr/>
              </a:pPr>
              <a:t>‹#›</a:t>
            </a:fld>
            <a:endParaRPr lang="en-US" dirty="0"/>
          </a:p>
        </p:txBody>
      </p:sp>
    </p:spTree>
    <p:extLst>
      <p:ext uri="{BB962C8B-B14F-4D97-AF65-F5344CB8AC3E}">
        <p14:creationId xmlns:p14="http://schemas.microsoft.com/office/powerpoint/2010/main" val="24374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lgn="ct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EE84987-B02D-42FD-B627-2158E188B0C0}" type="slidenum">
              <a:rPr lang="en-US"/>
              <a:pPr>
                <a:defRPr/>
              </a:pPr>
              <a:t>‹#›</a:t>
            </a:fld>
            <a:endParaRPr lang="en-US" dirty="0"/>
          </a:p>
        </p:txBody>
      </p:sp>
    </p:spTree>
    <p:extLst>
      <p:ext uri="{BB962C8B-B14F-4D97-AF65-F5344CB8AC3E}">
        <p14:creationId xmlns:p14="http://schemas.microsoft.com/office/powerpoint/2010/main" val="160322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574469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lgn="ct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BA102598-D276-432F-97FD-27C2FCE9CAAD}" type="slidenum">
              <a:rPr lang="en-US"/>
              <a:pPr>
                <a:defRPr/>
              </a:pPr>
              <a:t>‹#›</a:t>
            </a:fld>
            <a:endParaRPr lang="en-US" dirty="0"/>
          </a:p>
        </p:txBody>
      </p:sp>
    </p:spTree>
    <p:extLst>
      <p:ext uri="{BB962C8B-B14F-4D97-AF65-F5344CB8AC3E}">
        <p14:creationId xmlns:p14="http://schemas.microsoft.com/office/powerpoint/2010/main" val="1248589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lgn="ct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78207D4B-77AD-480E-8F2A-26AA4EBEEBE6}" type="slidenum">
              <a:rPr lang="en-US"/>
              <a:pPr>
                <a:defRPr/>
              </a:pPr>
              <a:t>‹#›</a:t>
            </a:fld>
            <a:endParaRPr lang="en-US" dirty="0"/>
          </a:p>
        </p:txBody>
      </p:sp>
    </p:spTree>
    <p:extLst>
      <p:ext uri="{BB962C8B-B14F-4D97-AF65-F5344CB8AC3E}">
        <p14:creationId xmlns:p14="http://schemas.microsoft.com/office/powerpoint/2010/main" val="1854642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lgn="ct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9F349886-0317-4F41-BFDC-C48559729F9B}" type="slidenum">
              <a:rPr lang="en-US"/>
              <a:pPr>
                <a:defRPr/>
              </a:pPr>
              <a:t>‹#›</a:t>
            </a:fld>
            <a:endParaRPr lang="en-US" dirty="0"/>
          </a:p>
        </p:txBody>
      </p:sp>
    </p:spTree>
    <p:extLst>
      <p:ext uri="{BB962C8B-B14F-4D97-AF65-F5344CB8AC3E}">
        <p14:creationId xmlns:p14="http://schemas.microsoft.com/office/powerpoint/2010/main" val="73752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7CFE7DE2-7A1C-4E13-9F18-3F70A19914DE}" type="slidenum">
              <a:rPr lang="en-US"/>
              <a:pPr>
                <a:defRPr/>
              </a:pPr>
              <a:t>‹#›</a:t>
            </a:fld>
            <a:endParaRPr lang="en-US" dirty="0"/>
          </a:p>
        </p:txBody>
      </p:sp>
    </p:spTree>
    <p:extLst>
      <p:ext uri="{BB962C8B-B14F-4D97-AF65-F5344CB8AC3E}">
        <p14:creationId xmlns:p14="http://schemas.microsoft.com/office/powerpoint/2010/main" val="2896006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lgn="ct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8DC4817D-5E70-4802-AE0F-EBB9565590E5}" type="slidenum">
              <a:rPr lang="en-US"/>
              <a:pPr>
                <a:defRPr/>
              </a:pPr>
              <a:t>‹#›</a:t>
            </a:fld>
            <a:endParaRPr lang="en-US" dirty="0"/>
          </a:p>
        </p:txBody>
      </p:sp>
    </p:spTree>
    <p:extLst>
      <p:ext uri="{BB962C8B-B14F-4D97-AF65-F5344CB8AC3E}">
        <p14:creationId xmlns:p14="http://schemas.microsoft.com/office/powerpoint/2010/main" val="1557031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lgn="ct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DB32AFA-E469-4D2E-A7ED-3BDED13D91EA}" type="slidenum">
              <a:rPr lang="en-US"/>
              <a:pPr>
                <a:defRPr/>
              </a:pPr>
              <a:t>‹#›</a:t>
            </a:fld>
            <a:endParaRPr lang="en-US" dirty="0"/>
          </a:p>
        </p:txBody>
      </p:sp>
    </p:spTree>
    <p:extLst>
      <p:ext uri="{BB962C8B-B14F-4D97-AF65-F5344CB8AC3E}">
        <p14:creationId xmlns:p14="http://schemas.microsoft.com/office/powerpoint/2010/main" val="132836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lgn="ct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DF8A53F-D3A1-4C81-9A25-2D1386B52762}" type="slidenum">
              <a:rPr lang="en-US"/>
              <a:pPr>
                <a:defRPr/>
              </a:pPr>
              <a:t>‹#›</a:t>
            </a:fld>
            <a:endParaRPr lang="en-US" dirty="0"/>
          </a:p>
        </p:txBody>
      </p:sp>
    </p:spTree>
    <p:extLst>
      <p:ext uri="{BB962C8B-B14F-4D97-AF65-F5344CB8AC3E}">
        <p14:creationId xmlns:p14="http://schemas.microsoft.com/office/powerpoint/2010/main" val="2445022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lgn="ct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10990AF-8A10-4C64-B404-11F1D93880BD}" type="slidenum">
              <a:rPr lang="en-US"/>
              <a:pPr>
                <a:defRPr/>
              </a:pPr>
              <a:t>‹#›</a:t>
            </a:fld>
            <a:endParaRPr lang="en-US" dirty="0"/>
          </a:p>
        </p:txBody>
      </p:sp>
    </p:spTree>
    <p:extLst>
      <p:ext uri="{BB962C8B-B14F-4D97-AF65-F5344CB8AC3E}">
        <p14:creationId xmlns:p14="http://schemas.microsoft.com/office/powerpoint/2010/main" val="373192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sp>
        <p:nvSpPr>
          <p:cNvPr id="190476" name="AutoShape 12"/>
          <p:cNvSpPr>
            <a:spLocks noGrp="1" noChangeArrowheads="1"/>
          </p:cNvSpPr>
          <p:nvPr>
            <p:ph type="ctrTitle" sz="quarter"/>
          </p:nvPr>
        </p:nvSpPr>
        <p:spPr>
          <a:xfrm>
            <a:off x="685800" y="169869"/>
            <a:ext cx="8229600" cy="896937"/>
          </a:xfrm>
          <a:prstGeom prst="roundRect">
            <a:avLst>
              <a:gd name="adj" fmla="val 50000"/>
            </a:avLst>
          </a:prstGeom>
        </p:spPr>
        <p:txBody>
          <a:bodyPr/>
          <a:lstStyle>
            <a:lvl1pPr algn="ctr">
              <a:defRPr sz="3200">
                <a:solidFill>
                  <a:schemeClr val="tx1"/>
                </a:solidFill>
              </a:defRPr>
            </a:lvl1pPr>
          </a:lstStyle>
          <a:p>
            <a:r>
              <a:rPr lang="en-US" altLang="ko-KR"/>
              <a:t>Click to edit Master title style</a:t>
            </a:r>
          </a:p>
        </p:txBody>
      </p:sp>
      <p:sp>
        <p:nvSpPr>
          <p:cNvPr id="3" name="Rectangle 11"/>
          <p:cNvSpPr>
            <a:spLocks noGrp="1" noChangeArrowheads="1"/>
          </p:cNvSpPr>
          <p:nvPr>
            <p:ph type="sldNum" sz="quarter" idx="10"/>
          </p:nvPr>
        </p:nvSpPr>
        <p:spPr>
          <a:xfrm>
            <a:off x="8791577" y="6572250"/>
            <a:ext cx="352425" cy="285750"/>
          </a:xfrm>
        </p:spPr>
        <p:txBody>
          <a:bodyPr/>
          <a:lstStyle>
            <a:lvl1pPr>
              <a:defRPr sz="1400">
                <a:solidFill>
                  <a:srgbClr val="002A56"/>
                </a:solidFill>
                <a:latin typeface="Arial" pitchFamily="34" charset="0"/>
                <a:ea typeface="Gulim" pitchFamily="34" charset="-127"/>
              </a:defRPr>
            </a:lvl1pPr>
          </a:lstStyle>
          <a:p>
            <a:pPr>
              <a:defRPr/>
            </a:pPr>
            <a:fld id="{78F41616-D34E-4F04-B994-5C0FDED2C1CF}" type="slidenum">
              <a:rPr lang="en-US" altLang="ko-KR"/>
              <a:pPr>
                <a:defRPr/>
              </a:pPr>
              <a:t>‹#›</a:t>
            </a:fld>
            <a:endParaRPr lang="en-US" altLang="ko-KR" dirty="0"/>
          </a:p>
        </p:txBody>
      </p:sp>
    </p:spTree>
    <p:extLst>
      <p:ext uri="{BB962C8B-B14F-4D97-AF65-F5344CB8AC3E}">
        <p14:creationId xmlns:p14="http://schemas.microsoft.com/office/powerpoint/2010/main" val="2377888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92"/>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lgn="ct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8B5AB8A6-3D46-4E86-8561-0F98D6D02A96}" type="slidenum">
              <a:rPr lang="en-US"/>
              <a:pPr>
                <a:defRPr/>
              </a:pPr>
              <a:t>‹#›</a:t>
            </a:fld>
            <a:endParaRPr lang="en-US" dirty="0"/>
          </a:p>
        </p:txBody>
      </p:sp>
    </p:spTree>
    <p:extLst>
      <p:ext uri="{BB962C8B-B14F-4D97-AF65-F5344CB8AC3E}">
        <p14:creationId xmlns:p14="http://schemas.microsoft.com/office/powerpoint/2010/main" val="31425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6062488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4"/>
            <a:ext cx="8229600" cy="4525963"/>
          </a:xfrm>
        </p:spPr>
        <p:txBody>
          <a:bodyPr/>
          <a:lstStyle/>
          <a:p>
            <a:pPr lvl="0"/>
            <a:endParaRPr lang="en-US" noProof="0"/>
          </a:p>
        </p:txBody>
      </p:sp>
      <p:sp>
        <p:nvSpPr>
          <p:cNvPr id="4" name="Rectangle 4"/>
          <p:cNvSpPr>
            <a:spLocks noGrp="1" noChangeArrowheads="1"/>
          </p:cNvSpPr>
          <p:nvPr>
            <p:ph type="dt" sz="half" idx="10"/>
          </p:nvPr>
        </p:nvSpPr>
        <p:spPr/>
        <p:txBody>
          <a:bodyPr/>
          <a:lstStyle>
            <a:lvl1pPr algn="ct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E0BD42F-C6BB-4F16-A7AD-568E3D03CE1F}" type="slidenum">
              <a:rPr lang="en-US"/>
              <a:pPr>
                <a:defRPr/>
              </a:pPr>
              <a:t>‹#›</a:t>
            </a:fld>
            <a:endParaRPr lang="en-US" dirty="0"/>
          </a:p>
        </p:txBody>
      </p:sp>
    </p:spTree>
    <p:extLst>
      <p:ext uri="{BB962C8B-B14F-4D97-AF65-F5344CB8AC3E}">
        <p14:creationId xmlns:p14="http://schemas.microsoft.com/office/powerpoint/2010/main" val="381110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08001" y="2160589"/>
            <a:ext cx="3138026"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17477" y="2160590"/>
            <a:ext cx="3138026"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2/27/2023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99345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76991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00010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30763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0346" y="514925"/>
            <a:ext cx="3385156"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2/27/2023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54166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2/27/2023</a:t>
            </a:fld>
            <a:endParaRPr lang="en-US" dirty="0">
              <a:solidFill>
                <a:prstClr val="black">
                  <a:tint val="75000"/>
                </a:prstClr>
              </a:solidFill>
            </a:endParaRPr>
          </a:p>
        </p:txBody>
      </p:sp>
    </p:spTree>
    <p:extLst>
      <p:ext uri="{BB962C8B-B14F-4D97-AF65-F5344CB8AC3E}">
        <p14:creationId xmlns:p14="http://schemas.microsoft.com/office/powerpoint/2010/main" val="7983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black">
                    <a:tint val="75000"/>
                  </a:prstClr>
                </a:solidFill>
              </a:rPr>
              <a:pPr defTabSz="457200"/>
              <a:t>2/27/2023</a:t>
            </a:fld>
            <a:endParaRPr lang="en-US" dirty="0">
              <a:solidFill>
                <a:prstClr val="black">
                  <a:tint val="75000"/>
                </a:prstClr>
              </a:solidFill>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5FCBEF"/>
                </a:solidFill>
              </a:rPr>
              <a:pPr defTabSz="457200"/>
              <a:t>‹#›</a:t>
            </a:fld>
            <a:endParaRPr lang="en-US" dirty="0">
              <a:solidFill>
                <a:srgbClr val="5FCBEF"/>
              </a:solidFill>
            </a:endParaRPr>
          </a:p>
        </p:txBody>
      </p:sp>
    </p:spTree>
    <p:extLst>
      <p:ext uri="{BB962C8B-B14F-4D97-AF65-F5344CB8AC3E}">
        <p14:creationId xmlns:p14="http://schemas.microsoft.com/office/powerpoint/2010/main" val="748803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4"/>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solidFill>
                  <a:srgbClr val="000000"/>
                </a:solidFill>
                <a:latin typeface="+mn-lt"/>
              </a:defRPr>
            </a:lvl1pPr>
          </a:lstStyle>
          <a:p>
            <a:pPr>
              <a:defRPr/>
            </a:pPr>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mn-lt"/>
              </a:defRPr>
            </a:lvl1pPr>
          </a:lstStyle>
          <a:p>
            <a:pPr>
              <a:defRPr/>
            </a:pPr>
            <a:fld id="{38B79F10-C156-4BAC-96C1-B30935DC5D00}" type="slidenum">
              <a:rPr lang="en-US"/>
              <a:pPr>
                <a:defRPr/>
              </a:pPr>
              <a:t>‹#›</a:t>
            </a:fld>
            <a:endParaRPr lang="en-US" dirty="0"/>
          </a:p>
        </p:txBody>
      </p:sp>
    </p:spTree>
    <p:extLst>
      <p:ext uri="{BB962C8B-B14F-4D97-AF65-F5344CB8AC3E}">
        <p14:creationId xmlns:p14="http://schemas.microsoft.com/office/powerpoint/2010/main" val="13769384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fld id="{6BEEBC3E-951A-7E44-BFDD-50BF1A370CC0}" type="slidenum">
              <a:rPr lang="en-US" sz="1400">
                <a:latin typeface="Arial" charset="0"/>
              </a:rPr>
              <a:pPr/>
              <a:t>1</a:t>
            </a:fld>
            <a:endParaRPr lang="en-US" sz="1400" dirty="0">
              <a:latin typeface="Arial" charset="0"/>
            </a:endParaRPr>
          </a:p>
        </p:txBody>
      </p:sp>
      <p:sp>
        <p:nvSpPr>
          <p:cNvPr id="2" name="Subtitle 1"/>
          <p:cNvSpPr>
            <a:spLocks noGrp="1"/>
          </p:cNvSpPr>
          <p:nvPr>
            <p:ph type="subTitle" idx="1"/>
          </p:nvPr>
        </p:nvSpPr>
        <p:spPr>
          <a:xfrm>
            <a:off x="1828800" y="3886200"/>
            <a:ext cx="4716933" cy="1752600"/>
          </a:xfrm>
        </p:spPr>
        <p:txBody>
          <a:bodyPr>
            <a:normAutofit/>
          </a:bodyPr>
          <a:lstStyle/>
          <a:p>
            <a:pPr algn="ctr"/>
            <a:r>
              <a:rPr lang="en-US" sz="3200" b="1" dirty="0">
                <a:solidFill>
                  <a:schemeClr val="accent1">
                    <a:lumMod val="50000"/>
                  </a:schemeClr>
                </a:solidFill>
                <a:latin typeface="Arial" charset="0"/>
                <a:ea typeface="+mj-ea"/>
                <a:cs typeface="+mj-cs"/>
              </a:rPr>
              <a:t>Workshop</a:t>
            </a:r>
          </a:p>
        </p:txBody>
      </p:sp>
      <p:sp>
        <p:nvSpPr>
          <p:cNvPr id="3075" name="Rectangle 2"/>
          <p:cNvSpPr>
            <a:spLocks noGrp="1" noChangeArrowheads="1"/>
          </p:cNvSpPr>
          <p:nvPr>
            <p:ph type="ctrTitle"/>
          </p:nvPr>
        </p:nvSpPr>
        <p:spPr>
          <a:xfrm>
            <a:off x="457200" y="1295400"/>
            <a:ext cx="8153400" cy="1956604"/>
          </a:xfrm>
        </p:spPr>
        <p:txBody>
          <a:bodyPr/>
          <a:lstStyle/>
          <a:p>
            <a:pPr algn="ctr" eaLnBrk="1" hangingPunct="1"/>
            <a:r>
              <a:rPr lang="en-US" sz="3200" b="1" dirty="0">
                <a:solidFill>
                  <a:schemeClr val="accent1">
                    <a:lumMod val="50000"/>
                  </a:schemeClr>
                </a:solidFill>
                <a:latin typeface="Arial" charset="0"/>
              </a:rPr>
              <a:t>Introduction to Smart Partyware Case </a:t>
            </a:r>
            <a:br>
              <a:rPr lang="en-US" sz="3200" b="1" dirty="0">
                <a:solidFill>
                  <a:schemeClr val="accent1">
                    <a:lumMod val="50000"/>
                  </a:schemeClr>
                </a:solidFill>
                <a:latin typeface="Arial" charset="0"/>
              </a:rPr>
            </a:br>
            <a:r>
              <a:rPr lang="en-US" sz="3200" b="1" dirty="0">
                <a:solidFill>
                  <a:schemeClr val="accent1">
                    <a:lumMod val="50000"/>
                  </a:schemeClr>
                </a:solidFill>
                <a:latin typeface="Arial" charset="0"/>
              </a:rPr>
              <a:t>and Data Analysis Techniques</a:t>
            </a:r>
            <a:endParaRPr lang="en-US" sz="3200" dirty="0">
              <a:solidFill>
                <a:schemeClr val="accent1">
                  <a:lumMod val="50000"/>
                </a:schemeClr>
              </a:solidFill>
              <a:latin typeface="Arial" charset="0"/>
            </a:endParaRPr>
          </a:p>
        </p:txBody>
      </p:sp>
    </p:spTree>
    <p:extLst>
      <p:ext uri="{BB962C8B-B14F-4D97-AF65-F5344CB8AC3E}">
        <p14:creationId xmlns:p14="http://schemas.microsoft.com/office/powerpoint/2010/main" val="79320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Discussion</a:t>
            </a:r>
          </a:p>
        </p:txBody>
      </p:sp>
      <p:sp>
        <p:nvSpPr>
          <p:cNvPr id="3" name="Content Placeholder 2"/>
          <p:cNvSpPr>
            <a:spLocks noGrp="1"/>
          </p:cNvSpPr>
          <p:nvPr>
            <p:ph idx="1"/>
          </p:nvPr>
        </p:nvSpPr>
        <p:spPr>
          <a:xfrm>
            <a:off x="533400" y="1524000"/>
            <a:ext cx="7327462" cy="3880773"/>
          </a:xfrm>
        </p:spPr>
        <p:txBody>
          <a:bodyPr>
            <a:normAutofit/>
          </a:bodyPr>
          <a:lstStyle/>
          <a:p>
            <a:pPr marL="0" indent="0">
              <a:buNone/>
            </a:pPr>
            <a:r>
              <a:rPr lang="en-US" sz="3600" b="1" dirty="0">
                <a:solidFill>
                  <a:srgbClr val="0070C0"/>
                </a:solidFill>
              </a:rPr>
              <a:t>What is Current Business Model?</a:t>
            </a:r>
          </a:p>
          <a:p>
            <a:pPr marL="0" indent="0">
              <a:buNone/>
            </a:pPr>
            <a:r>
              <a:rPr lang="en-US" sz="3600" b="1" dirty="0">
                <a:solidFill>
                  <a:srgbClr val="0070C0"/>
                </a:solidFill>
              </a:rPr>
              <a:t>Can we Visualize the data?</a:t>
            </a:r>
          </a:p>
          <a:p>
            <a:pPr marL="0" indent="0">
              <a:buNone/>
            </a:pPr>
            <a:r>
              <a:rPr lang="en-US" sz="3600" b="1" dirty="0">
                <a:solidFill>
                  <a:srgbClr val="0070C0"/>
                </a:solidFill>
              </a:rPr>
              <a:t>What Business Insights did you get?</a:t>
            </a:r>
          </a:p>
        </p:txBody>
      </p:sp>
    </p:spTree>
    <p:extLst>
      <p:ext uri="{BB962C8B-B14F-4D97-AF65-F5344CB8AC3E}">
        <p14:creationId xmlns:p14="http://schemas.microsoft.com/office/powerpoint/2010/main" val="133173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8B519E4-8420-4831-86E3-0D64A5B9DFA1}" type="slidenum">
              <a:rPr lang="en-US" altLang="en-US" sz="900" smtClean="0">
                <a:solidFill>
                  <a:srgbClr val="5FCBEF"/>
                </a:solidFill>
              </a:rPr>
              <a:pPr/>
              <a:t>11</a:t>
            </a:fld>
            <a:endParaRPr lang="en-US" altLang="en-US" sz="900">
              <a:solidFill>
                <a:srgbClr val="5FCBEF"/>
              </a:solidFill>
            </a:endParaRPr>
          </a:p>
        </p:txBody>
      </p:sp>
      <p:sp>
        <p:nvSpPr>
          <p:cNvPr id="30723" name="Title 3"/>
          <p:cNvSpPr>
            <a:spLocks noGrp="1"/>
          </p:cNvSpPr>
          <p:nvPr>
            <p:ph type="title"/>
          </p:nvPr>
        </p:nvSpPr>
        <p:spPr/>
        <p:txBody>
          <a:bodyPr/>
          <a:lstStyle/>
          <a:p>
            <a:pPr eaLnBrk="1" hangingPunct="1"/>
            <a:r>
              <a:rPr lang="en-US" altLang="en-US" b="1">
                <a:solidFill>
                  <a:srgbClr val="0070C0"/>
                </a:solidFill>
              </a:rPr>
              <a:t>RFM Marketing Insights</a:t>
            </a:r>
          </a:p>
        </p:txBody>
      </p:sp>
      <p:pic>
        <p:nvPicPr>
          <p:cNvPr id="3072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295400"/>
            <a:ext cx="5410200" cy="474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rgbClr val="FF66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70381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6A33EA0-AC73-4908-BA3F-6ADB6839959D}" type="slidenum">
              <a:rPr lang="en-US" altLang="en-US" sz="900" smtClean="0">
                <a:solidFill>
                  <a:srgbClr val="5FCBEF"/>
                </a:solidFill>
              </a:rPr>
              <a:pPr/>
              <a:t>12</a:t>
            </a:fld>
            <a:endParaRPr lang="en-US" altLang="en-US" sz="900">
              <a:solidFill>
                <a:srgbClr val="5FCBEF"/>
              </a:solidFill>
            </a:endParaRPr>
          </a:p>
        </p:txBody>
      </p:sp>
      <p:sp>
        <p:nvSpPr>
          <p:cNvPr id="31747" name="Title 3"/>
          <p:cNvSpPr>
            <a:spLocks noGrp="1"/>
          </p:cNvSpPr>
          <p:nvPr>
            <p:ph type="title"/>
          </p:nvPr>
        </p:nvSpPr>
        <p:spPr/>
        <p:txBody>
          <a:bodyPr/>
          <a:lstStyle/>
          <a:p>
            <a:pPr eaLnBrk="1" hangingPunct="1"/>
            <a:r>
              <a:rPr lang="en-US" altLang="en-US" b="1">
                <a:solidFill>
                  <a:srgbClr val="0070C0"/>
                </a:solidFill>
              </a:rPr>
              <a:t>RFM Marketing Insights</a:t>
            </a:r>
          </a:p>
        </p:txBody>
      </p:sp>
      <p:pic>
        <p:nvPicPr>
          <p:cNvPr id="3174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371600"/>
            <a:ext cx="6400800" cy="46704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rgbClr val="FF66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62938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What data is being used? Explain more</a:t>
            </a:r>
            <a:br>
              <a:rPr lang="en-US" b="1" dirty="0">
                <a:solidFill>
                  <a:srgbClr val="0070C0"/>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866440"/>
              </p:ext>
            </p:extLst>
          </p:nvPr>
        </p:nvGraphicFramePr>
        <p:xfrm>
          <a:off x="768130" y="2175645"/>
          <a:ext cx="6113518" cy="1124605"/>
        </p:xfrm>
        <a:graphic>
          <a:graphicData uri="http://schemas.openxmlformats.org/drawingml/2006/table">
            <a:tbl>
              <a:tblPr/>
              <a:tblGrid>
                <a:gridCol w="515391">
                  <a:extLst>
                    <a:ext uri="{9D8B030D-6E8A-4147-A177-3AD203B41FA5}">
                      <a16:colId xmlns:a16="http://schemas.microsoft.com/office/drawing/2014/main" val="20000"/>
                    </a:ext>
                  </a:extLst>
                </a:gridCol>
                <a:gridCol w="677371">
                  <a:extLst>
                    <a:ext uri="{9D8B030D-6E8A-4147-A177-3AD203B41FA5}">
                      <a16:colId xmlns:a16="http://schemas.microsoft.com/office/drawing/2014/main" val="20001"/>
                    </a:ext>
                  </a:extLst>
                </a:gridCol>
                <a:gridCol w="386543">
                  <a:extLst>
                    <a:ext uri="{9D8B030D-6E8A-4147-A177-3AD203B41FA5}">
                      <a16:colId xmlns:a16="http://schemas.microsoft.com/office/drawing/2014/main" val="20002"/>
                    </a:ext>
                  </a:extLst>
                </a:gridCol>
                <a:gridCol w="386543">
                  <a:extLst>
                    <a:ext uri="{9D8B030D-6E8A-4147-A177-3AD203B41FA5}">
                      <a16:colId xmlns:a16="http://schemas.microsoft.com/office/drawing/2014/main" val="20003"/>
                    </a:ext>
                  </a:extLst>
                </a:gridCol>
                <a:gridCol w="386543">
                  <a:extLst>
                    <a:ext uri="{9D8B030D-6E8A-4147-A177-3AD203B41FA5}">
                      <a16:colId xmlns:a16="http://schemas.microsoft.com/office/drawing/2014/main" val="20004"/>
                    </a:ext>
                  </a:extLst>
                </a:gridCol>
                <a:gridCol w="847941">
                  <a:extLst>
                    <a:ext uri="{9D8B030D-6E8A-4147-A177-3AD203B41FA5}">
                      <a16:colId xmlns:a16="http://schemas.microsoft.com/office/drawing/2014/main" val="20005"/>
                    </a:ext>
                  </a:extLst>
                </a:gridCol>
                <a:gridCol w="602516">
                  <a:extLst>
                    <a:ext uri="{9D8B030D-6E8A-4147-A177-3AD203B41FA5}">
                      <a16:colId xmlns:a16="http://schemas.microsoft.com/office/drawing/2014/main" val="20006"/>
                    </a:ext>
                  </a:extLst>
                </a:gridCol>
                <a:gridCol w="537479">
                  <a:extLst>
                    <a:ext uri="{9D8B030D-6E8A-4147-A177-3AD203B41FA5}">
                      <a16:colId xmlns:a16="http://schemas.microsoft.com/office/drawing/2014/main" val="20007"/>
                    </a:ext>
                  </a:extLst>
                </a:gridCol>
                <a:gridCol w="828307">
                  <a:extLst>
                    <a:ext uri="{9D8B030D-6E8A-4147-A177-3AD203B41FA5}">
                      <a16:colId xmlns:a16="http://schemas.microsoft.com/office/drawing/2014/main" val="20008"/>
                    </a:ext>
                  </a:extLst>
                </a:gridCol>
                <a:gridCol w="944884">
                  <a:extLst>
                    <a:ext uri="{9D8B030D-6E8A-4147-A177-3AD203B41FA5}">
                      <a16:colId xmlns:a16="http://schemas.microsoft.com/office/drawing/2014/main" val="20009"/>
                    </a:ext>
                  </a:extLst>
                </a:gridCol>
              </a:tblGrid>
              <a:tr h="752271">
                <a:tc>
                  <a:txBody>
                    <a:bodyPr/>
                    <a:lstStyle/>
                    <a:p>
                      <a:pPr marL="347345" marR="0" indent="-347345" eaLnBrk="0" fontAlgn="b" hangingPunct="0">
                        <a:spcBef>
                          <a:spcPts val="0"/>
                        </a:spcBef>
                        <a:spcAft>
                          <a:spcPts val="0"/>
                        </a:spcAft>
                      </a:pPr>
                      <a:r>
                        <a:rPr lang="en-US" sz="1100" kern="1200" dirty="0">
                          <a:solidFill>
                            <a:srgbClr val="000000"/>
                          </a:solidFill>
                          <a:effectLst/>
                          <a:latin typeface="Times New Roman"/>
                          <a:ea typeface="Times New Roman"/>
                        </a:rPr>
                        <a:t>ID#</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dirty="0">
                          <a:solidFill>
                            <a:srgbClr val="000000"/>
                          </a:solidFill>
                          <a:effectLst/>
                          <a:latin typeface="Times New Roman"/>
                          <a:ea typeface="Times New Roman"/>
                        </a:rPr>
                        <a:t>Gender</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M</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B5E9"/>
                    </a:solidFill>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R</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B5E9"/>
                    </a:solidFill>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F</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B5E9"/>
                    </a:solidFill>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FirstPurch</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Sports</a:t>
                      </a:r>
                      <a:endParaRPr lang="en-US" sz="1000">
                        <a:effectLst/>
                        <a:latin typeface="Arial"/>
                        <a:ea typeface="Times New Roman"/>
                      </a:endParaRPr>
                    </a:p>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Party</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Pool</a:t>
                      </a:r>
                      <a:endParaRPr lang="en-US" sz="1000">
                        <a:effectLst/>
                        <a:latin typeface="Arial"/>
                        <a:ea typeface="Times New Roman"/>
                      </a:endParaRPr>
                    </a:p>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Party</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Barbeque</a:t>
                      </a:r>
                      <a:endParaRPr lang="en-US" sz="1000">
                        <a:effectLst/>
                        <a:latin typeface="Arial"/>
                        <a:ea typeface="Times New Roman"/>
                      </a:endParaRPr>
                    </a:p>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Party</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dirty="0">
                          <a:solidFill>
                            <a:srgbClr val="000000"/>
                          </a:solidFill>
                          <a:effectLst/>
                          <a:latin typeface="Times New Roman"/>
                          <a:ea typeface="Times New Roman"/>
                        </a:rPr>
                        <a:t>Birthday</a:t>
                      </a:r>
                      <a:endParaRPr lang="en-US" sz="1000" dirty="0">
                        <a:effectLst/>
                        <a:latin typeface="Arial"/>
                        <a:ea typeface="Times New Roman"/>
                      </a:endParaRPr>
                    </a:p>
                    <a:p>
                      <a:pPr marL="347345" marR="0" indent="-347345" eaLnBrk="0" fontAlgn="b" hangingPunct="0">
                        <a:spcBef>
                          <a:spcPts val="0"/>
                        </a:spcBef>
                        <a:spcAft>
                          <a:spcPts val="0"/>
                        </a:spcAft>
                      </a:pPr>
                      <a:r>
                        <a:rPr lang="en-US" sz="1100" kern="1200" dirty="0">
                          <a:solidFill>
                            <a:srgbClr val="000000"/>
                          </a:solidFill>
                          <a:effectLst/>
                          <a:latin typeface="Times New Roman"/>
                          <a:ea typeface="Times New Roman"/>
                        </a:rPr>
                        <a:t>Party</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2334">
                <a:tc>
                  <a:txBody>
                    <a:bodyPr/>
                    <a:lstStyle/>
                    <a:p>
                      <a:pPr marL="347345" marR="0" indent="-347345" algn="r" eaLnBrk="0" fontAlgn="b" hangingPunct="0">
                        <a:spcBef>
                          <a:spcPts val="0"/>
                        </a:spcBef>
                        <a:spcAft>
                          <a:spcPts val="0"/>
                        </a:spcAft>
                      </a:pPr>
                      <a:r>
                        <a:rPr lang="en-US" sz="1100" kern="1200">
                          <a:solidFill>
                            <a:srgbClr val="000000"/>
                          </a:solidFill>
                          <a:effectLst/>
                          <a:latin typeface="Times New Roman"/>
                          <a:ea typeface="Times New Roman"/>
                        </a:rPr>
                        <a:t>546</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a:solidFill>
                            <a:srgbClr val="000000"/>
                          </a:solidFill>
                          <a:effectLst/>
                          <a:latin typeface="Times New Roman"/>
                          <a:ea typeface="Times New Roman"/>
                        </a:rPr>
                        <a:t>1</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41</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B5E9"/>
                    </a:solidFill>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8</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B5E9"/>
                    </a:solidFill>
                  </a:tcPr>
                </a:tc>
                <a:tc>
                  <a:txBody>
                    <a:bodyPr/>
                    <a:lstStyle/>
                    <a:p>
                      <a:pPr marL="347345" marR="0" indent="-347345" algn="r" eaLnBrk="0" fontAlgn="b" hangingPunct="0">
                        <a:spcBef>
                          <a:spcPts val="0"/>
                        </a:spcBef>
                        <a:spcAft>
                          <a:spcPts val="0"/>
                        </a:spcAft>
                      </a:pPr>
                      <a:r>
                        <a:rPr lang="en-US" sz="1100" kern="1200">
                          <a:solidFill>
                            <a:srgbClr val="000000"/>
                          </a:solidFill>
                          <a:effectLst/>
                          <a:latin typeface="Times New Roman"/>
                          <a:ea typeface="Times New Roman"/>
                        </a:rPr>
                        <a:t>1</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B5E9"/>
                    </a:solidFill>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8</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0</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a:solidFill>
                            <a:srgbClr val="000000"/>
                          </a:solidFill>
                          <a:effectLst/>
                          <a:latin typeface="Times New Roman"/>
                          <a:ea typeface="Times New Roman"/>
                        </a:rPr>
                        <a:t>0</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0</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0</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25321723"/>
              </p:ext>
            </p:extLst>
          </p:nvPr>
        </p:nvGraphicFramePr>
        <p:xfrm>
          <a:off x="601021" y="4514820"/>
          <a:ext cx="6176613" cy="874395"/>
        </p:xfrm>
        <a:graphic>
          <a:graphicData uri="http://schemas.openxmlformats.org/drawingml/2006/table">
            <a:tbl>
              <a:tblPr/>
              <a:tblGrid>
                <a:gridCol w="984578">
                  <a:extLst>
                    <a:ext uri="{9D8B030D-6E8A-4147-A177-3AD203B41FA5}">
                      <a16:colId xmlns:a16="http://schemas.microsoft.com/office/drawing/2014/main" val="20000"/>
                    </a:ext>
                  </a:extLst>
                </a:gridCol>
                <a:gridCol w="727246">
                  <a:extLst>
                    <a:ext uri="{9D8B030D-6E8A-4147-A177-3AD203B41FA5}">
                      <a16:colId xmlns:a16="http://schemas.microsoft.com/office/drawing/2014/main" val="20001"/>
                    </a:ext>
                  </a:extLst>
                </a:gridCol>
                <a:gridCol w="839129">
                  <a:extLst>
                    <a:ext uri="{9D8B030D-6E8A-4147-A177-3AD203B41FA5}">
                      <a16:colId xmlns:a16="http://schemas.microsoft.com/office/drawing/2014/main" val="20002"/>
                    </a:ext>
                  </a:extLst>
                </a:gridCol>
                <a:gridCol w="895071">
                  <a:extLst>
                    <a:ext uri="{9D8B030D-6E8A-4147-A177-3AD203B41FA5}">
                      <a16:colId xmlns:a16="http://schemas.microsoft.com/office/drawing/2014/main" val="20003"/>
                    </a:ext>
                  </a:extLst>
                </a:gridCol>
                <a:gridCol w="783188">
                  <a:extLst>
                    <a:ext uri="{9D8B030D-6E8A-4147-A177-3AD203B41FA5}">
                      <a16:colId xmlns:a16="http://schemas.microsoft.com/office/drawing/2014/main" val="20004"/>
                    </a:ext>
                  </a:extLst>
                </a:gridCol>
                <a:gridCol w="839129">
                  <a:extLst>
                    <a:ext uri="{9D8B030D-6E8A-4147-A177-3AD203B41FA5}">
                      <a16:colId xmlns:a16="http://schemas.microsoft.com/office/drawing/2014/main" val="20005"/>
                    </a:ext>
                  </a:extLst>
                </a:gridCol>
                <a:gridCol w="1108272">
                  <a:extLst>
                    <a:ext uri="{9D8B030D-6E8A-4147-A177-3AD203B41FA5}">
                      <a16:colId xmlns:a16="http://schemas.microsoft.com/office/drawing/2014/main" val="20006"/>
                    </a:ext>
                  </a:extLst>
                </a:gridCol>
              </a:tblGrid>
              <a:tr h="0">
                <a:tc>
                  <a:txBody>
                    <a:bodyPr/>
                    <a:lstStyle/>
                    <a:p>
                      <a:pPr marL="0" marR="0" eaLnBrk="0" fontAlgn="b" hangingPunct="0">
                        <a:spcBef>
                          <a:spcPts val="0"/>
                        </a:spcBef>
                        <a:spcAft>
                          <a:spcPts val="0"/>
                        </a:spcAft>
                      </a:pPr>
                      <a:r>
                        <a:rPr lang="en-US" sz="1100" kern="1200" dirty="0">
                          <a:solidFill>
                            <a:srgbClr val="000000"/>
                          </a:solidFill>
                          <a:effectLst/>
                          <a:latin typeface="Times New Roman"/>
                          <a:ea typeface="Times New Roman"/>
                        </a:rPr>
                        <a:t>End-of-School Term</a:t>
                      </a:r>
                      <a:r>
                        <a:rPr lang="en-US" sz="1100" dirty="0">
                          <a:effectLst/>
                          <a:latin typeface="Times New Roman"/>
                          <a:ea typeface="Times New Roman"/>
                        </a:rPr>
                        <a:t> </a:t>
                      </a:r>
                      <a:r>
                        <a:rPr lang="en-US" sz="1100" kern="1200" dirty="0">
                          <a:solidFill>
                            <a:srgbClr val="000000"/>
                          </a:solidFill>
                          <a:effectLst/>
                          <a:latin typeface="Times New Roman"/>
                          <a:ea typeface="Times New Roman"/>
                        </a:rPr>
                        <a:t>Party</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dirty="0">
                          <a:solidFill>
                            <a:srgbClr val="000000"/>
                          </a:solidFill>
                          <a:effectLst/>
                          <a:latin typeface="Times New Roman"/>
                          <a:ea typeface="Times New Roman"/>
                        </a:rPr>
                        <a:t>Art Party</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Block Party</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Cooking Party</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 marR="0" eaLnBrk="0" fontAlgn="b" hangingPunct="0">
                        <a:spcBef>
                          <a:spcPts val="0"/>
                        </a:spcBef>
                        <a:spcAft>
                          <a:spcPts val="0"/>
                        </a:spcAft>
                      </a:pPr>
                      <a:r>
                        <a:rPr lang="en-US" sz="1100" kern="1200">
                          <a:solidFill>
                            <a:srgbClr val="000000"/>
                          </a:solidFill>
                          <a:effectLst/>
                          <a:latin typeface="Times New Roman"/>
                          <a:ea typeface="Times New Roman"/>
                        </a:rPr>
                        <a:t>Get Together</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 marR="0" eaLnBrk="0" fontAlgn="b" hangingPunct="0">
                        <a:spcBef>
                          <a:spcPts val="0"/>
                        </a:spcBef>
                        <a:spcAft>
                          <a:spcPts val="0"/>
                        </a:spcAft>
                      </a:pPr>
                      <a:r>
                        <a:rPr lang="en-US" sz="1100" kern="1200">
                          <a:solidFill>
                            <a:srgbClr val="000000"/>
                          </a:solidFill>
                          <a:effectLst/>
                          <a:latin typeface="Times New Roman"/>
                          <a:ea typeface="Times New Roman"/>
                        </a:rPr>
                        <a:t>Movie Night</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eaLnBrk="0" fontAlgn="b" hangingPunct="0">
                        <a:spcBef>
                          <a:spcPts val="0"/>
                        </a:spcBef>
                        <a:spcAft>
                          <a:spcPts val="0"/>
                        </a:spcAft>
                      </a:pPr>
                      <a:r>
                        <a:rPr lang="en-US" sz="1100" kern="1200">
                          <a:solidFill>
                            <a:srgbClr val="000000"/>
                          </a:solidFill>
                          <a:effectLst/>
                          <a:latin typeface="Times New Roman"/>
                          <a:ea typeface="Times New Roman"/>
                        </a:rPr>
                        <a:t>Buy (Success)</a:t>
                      </a:r>
                      <a:endParaRPr lang="en-US" sz="100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B3E5"/>
                    </a:solidFill>
                  </a:tcPr>
                </a:tc>
                <a:extLst>
                  <a:ext uri="{0D108BD9-81ED-4DB2-BD59-A6C34878D82A}">
                    <a16:rowId xmlns:a16="http://schemas.microsoft.com/office/drawing/2014/main" val="10000"/>
                  </a:ext>
                </a:extLst>
              </a:tr>
              <a:tr h="447675">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0</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0</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0</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0</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0</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0</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marR="0" indent="-347345" algn="r" eaLnBrk="0" fontAlgn="b" hangingPunct="0">
                        <a:spcBef>
                          <a:spcPts val="0"/>
                        </a:spcBef>
                        <a:spcAft>
                          <a:spcPts val="0"/>
                        </a:spcAft>
                      </a:pPr>
                      <a:r>
                        <a:rPr lang="en-US" sz="1100" kern="1200" dirty="0">
                          <a:solidFill>
                            <a:srgbClr val="000000"/>
                          </a:solidFill>
                          <a:effectLst/>
                          <a:latin typeface="Times New Roman"/>
                          <a:ea typeface="Times New Roman"/>
                        </a:rPr>
                        <a:t>1</a:t>
                      </a:r>
                      <a:endParaRPr lang="en-US" sz="1000" dirty="0">
                        <a:effectLst/>
                        <a:latin typeface="Arial"/>
                        <a:ea typeface="Times New Roman"/>
                      </a:endParaRPr>
                    </a:p>
                  </a:txBody>
                  <a:tcPr marL="68580" marR="685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B3E5"/>
                    </a:solidFill>
                  </a:tcPr>
                </a:tc>
                <a:extLst>
                  <a:ext uri="{0D108BD9-81ED-4DB2-BD59-A6C34878D82A}">
                    <a16:rowId xmlns:a16="http://schemas.microsoft.com/office/drawing/2014/main" val="10001"/>
                  </a:ext>
                </a:extLst>
              </a:tr>
            </a:tbl>
          </a:graphicData>
        </a:graphic>
      </p:graphicFrame>
      <p:sp>
        <p:nvSpPr>
          <p:cNvPr id="6" name="Rectangle 1"/>
          <p:cNvSpPr>
            <a:spLocks noChangeArrowheads="1"/>
          </p:cNvSpPr>
          <p:nvPr/>
        </p:nvSpPr>
        <p:spPr bwMode="auto">
          <a:xfrm>
            <a:off x="679847" y="1676400"/>
            <a:ext cx="572095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2400" dirty="0">
                <a:solidFill>
                  <a:srgbClr val="0070C0"/>
                </a:solidFill>
                <a:latin typeface="Times New Roman" pitchFamily="18" charset="0"/>
                <a:ea typeface="Times New Roman" pitchFamily="18" charset="0"/>
                <a:cs typeface="Times New Roman" pitchFamily="18" charset="0"/>
              </a:rPr>
              <a:t>A sample Tuple from the data base.</a:t>
            </a:r>
            <a:endParaRPr lang="en-US" altLang="en-US" sz="2400" dirty="0">
              <a:solidFill>
                <a:srgbClr val="0070C0"/>
              </a:solidFill>
            </a:endParaRPr>
          </a:p>
          <a:p>
            <a:pPr eaLnBrk="0" hangingPunct="0"/>
            <a:endParaRPr lang="en-US" altLang="en-US" sz="3600" dirty="0">
              <a:solidFill>
                <a:prstClr val="black"/>
              </a:solidFill>
            </a:endParaRPr>
          </a:p>
        </p:txBody>
      </p:sp>
      <p:sp>
        <p:nvSpPr>
          <p:cNvPr id="7" name="Right Brace 6"/>
          <p:cNvSpPr/>
          <p:nvPr/>
        </p:nvSpPr>
        <p:spPr>
          <a:xfrm rot="5400000">
            <a:off x="2744335" y="2555154"/>
            <a:ext cx="377067" cy="1953961"/>
          </a:xfrm>
          <a:prstGeom prst="rightBrac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8" name="Right Brace 7"/>
          <p:cNvSpPr/>
          <p:nvPr/>
        </p:nvSpPr>
        <p:spPr>
          <a:xfrm rot="5400000">
            <a:off x="5204919" y="2105026"/>
            <a:ext cx="391513" cy="2839763"/>
          </a:xfrm>
          <a:prstGeom prst="rightBrac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9" name="Right Brace 8"/>
          <p:cNvSpPr/>
          <p:nvPr/>
        </p:nvSpPr>
        <p:spPr>
          <a:xfrm rot="5400000">
            <a:off x="1371728" y="3283305"/>
            <a:ext cx="475601" cy="580433"/>
          </a:xfrm>
          <a:prstGeom prst="rightBrac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
        <p:nvSpPr>
          <p:cNvPr id="10" name="Right Brace 9"/>
          <p:cNvSpPr/>
          <p:nvPr/>
        </p:nvSpPr>
        <p:spPr>
          <a:xfrm rot="5400000">
            <a:off x="2914957" y="3185603"/>
            <a:ext cx="391515" cy="5019387"/>
          </a:xfrm>
          <a:prstGeom prst="rightBrac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endParaRPr>
          </a:p>
        </p:txBody>
      </p:sp>
    </p:spTree>
    <p:extLst>
      <p:ext uri="{BB962C8B-B14F-4D97-AF65-F5344CB8AC3E}">
        <p14:creationId xmlns:p14="http://schemas.microsoft.com/office/powerpoint/2010/main" val="367630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4A796A-BDB0-8046-8D49-69F78167B0DA}" type="slidenum">
              <a:rPr lang="en-US" smtClean="0">
                <a:solidFill>
                  <a:prstClr val="black"/>
                </a:solidFill>
              </a:rPr>
              <a:pPr/>
              <a:t>14</a:t>
            </a:fld>
            <a:endParaRPr lang="en-US" dirty="0">
              <a:solidFill>
                <a:prstClr val="black"/>
              </a:solidFill>
            </a:endParaRPr>
          </a:p>
        </p:txBody>
      </p:sp>
      <p:sp>
        <p:nvSpPr>
          <p:cNvPr id="2" name="Title 1"/>
          <p:cNvSpPr>
            <a:spLocks noGrp="1"/>
          </p:cNvSpPr>
          <p:nvPr>
            <p:ph type="title"/>
          </p:nvPr>
        </p:nvSpPr>
        <p:spPr>
          <a:xfrm>
            <a:off x="811924" y="276335"/>
            <a:ext cx="6739760" cy="1142920"/>
          </a:xfrm>
        </p:spPr>
        <p:txBody>
          <a:bodyPr>
            <a:normAutofit/>
          </a:bodyPr>
          <a:lstStyle/>
          <a:p>
            <a:r>
              <a:rPr lang="en-US" b="1" dirty="0">
                <a:solidFill>
                  <a:srgbClr val="0070C0"/>
                </a:solidFill>
                <a:latin typeface="Times" charset="0"/>
                <a:ea typeface="ＭＳ Ｐゴシック" charset="0"/>
              </a:rPr>
              <a:t>Tuple</a:t>
            </a:r>
            <a:br>
              <a:rPr lang="en-US" sz="2000" b="1" dirty="0">
                <a:solidFill>
                  <a:prstClr val="black"/>
                </a:solidFill>
                <a:latin typeface="Times" charset="0"/>
                <a:ea typeface="ＭＳ Ｐゴシック" charset="0"/>
              </a:rPr>
            </a:br>
            <a:endParaRPr lang="en-US" sz="2000" dirty="0">
              <a:solidFill>
                <a:srgbClr val="0070C0"/>
              </a:solidFill>
            </a:endParaRPr>
          </a:p>
        </p:txBody>
      </p:sp>
      <p:graphicFrame>
        <p:nvGraphicFramePr>
          <p:cNvPr id="3" name="Diagram 2"/>
          <p:cNvGraphicFramePr/>
          <p:nvPr>
            <p:extLst>
              <p:ext uri="{D42A27DB-BD31-4B8C-83A1-F6EECF244321}">
                <p14:modId xmlns:p14="http://schemas.microsoft.com/office/powerpoint/2010/main" val="467371066"/>
              </p:ext>
            </p:extLst>
          </p:nvPr>
        </p:nvGraphicFramePr>
        <p:xfrm>
          <a:off x="420716" y="3474024"/>
          <a:ext cx="6394938" cy="3193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28601" y="1161034"/>
            <a:ext cx="7157545" cy="2002343"/>
          </a:xfrm>
          <a:prstGeom prst="rect">
            <a:avLst/>
          </a:prstGeom>
        </p:spPr>
        <p:txBody>
          <a:bodyPr wrap="square">
            <a:spAutoFit/>
          </a:bodyPr>
          <a:lstStyle/>
          <a:p>
            <a:pPr eaLnBrk="0" fontAlgn="base" hangingPunct="0">
              <a:lnSpc>
                <a:spcPct val="107000"/>
              </a:lnSpc>
            </a:pPr>
            <a:r>
              <a:rPr lang="en-US" sz="1600" b="1" dirty="0">
                <a:solidFill>
                  <a:srgbClr val="0070C0"/>
                </a:solidFill>
                <a:latin typeface="Times" panose="02020603050405020304" pitchFamily="18" charset="0"/>
                <a:ea typeface="Times New Roman" panose="02020603050405020304" pitchFamily="18" charset="0"/>
                <a:cs typeface="Times" panose="02020603050405020304" pitchFamily="18" charset="0"/>
              </a:rPr>
              <a:t>Tuples represent Subjects:</a:t>
            </a:r>
          </a:p>
          <a:p>
            <a:pPr eaLnBrk="0" fontAlgn="base" hangingPunct="0">
              <a:lnSpc>
                <a:spcPct val="107000"/>
              </a:lnSpc>
            </a:pPr>
            <a:r>
              <a:rPr lang="en-US" sz="1400" dirty="0">
                <a:solidFill>
                  <a:srgbClr val="0070C0"/>
                </a:solidFill>
                <a:latin typeface="Times" panose="02020603050405020304" pitchFamily="18" charset="0"/>
                <a:ea typeface="Times New Roman" panose="02020603050405020304" pitchFamily="18" charset="0"/>
                <a:cs typeface="Times" panose="02020603050405020304" pitchFamily="18" charset="0"/>
              </a:rPr>
              <a:t>In this case, the subjects are SPW members: the tuples represent the 2000 members who were selected to receive the new products (American Art Themed </a:t>
            </a:r>
            <a:r>
              <a:rPr lang="en-US" sz="1400" dirty="0" err="1">
                <a:solidFill>
                  <a:srgbClr val="0070C0"/>
                </a:solidFill>
                <a:latin typeface="Times" panose="02020603050405020304" pitchFamily="18" charset="0"/>
                <a:ea typeface="Times New Roman" panose="02020603050405020304" pitchFamily="18" charset="0"/>
                <a:cs typeface="Times" panose="02020603050405020304" pitchFamily="18" charset="0"/>
              </a:rPr>
              <a:t>partyware</a:t>
            </a:r>
            <a:r>
              <a:rPr lang="en-US" sz="1400" dirty="0">
                <a:solidFill>
                  <a:srgbClr val="0070C0"/>
                </a:solidFill>
                <a:latin typeface="Times" panose="02020603050405020304" pitchFamily="18" charset="0"/>
                <a:ea typeface="Times New Roman" panose="02020603050405020304" pitchFamily="18" charset="0"/>
                <a:cs typeface="Times" panose="02020603050405020304" pitchFamily="18" charset="0"/>
              </a:rPr>
              <a:t>) based on some variables.</a:t>
            </a:r>
          </a:p>
          <a:p>
            <a:pPr eaLnBrk="0" fontAlgn="base" hangingPunct="0">
              <a:lnSpc>
                <a:spcPct val="107000"/>
              </a:lnSpc>
            </a:pPr>
            <a:endParaRPr lang="en-US" sz="1400" dirty="0">
              <a:solidFill>
                <a:srgbClr val="0070C0"/>
              </a:solidFill>
              <a:latin typeface="Times" panose="02020603050405020304" pitchFamily="18" charset="0"/>
              <a:ea typeface="Times New Roman" panose="02020603050405020304" pitchFamily="18" charset="0"/>
              <a:cs typeface="Times" panose="02020603050405020304" pitchFamily="18" charset="0"/>
            </a:endParaRPr>
          </a:p>
          <a:p>
            <a:pPr eaLnBrk="0" fontAlgn="base" hangingPunct="0">
              <a:lnSpc>
                <a:spcPct val="107000"/>
              </a:lnSpc>
            </a:pPr>
            <a:r>
              <a:rPr lang="en-US" sz="1600" b="1" dirty="0">
                <a:solidFill>
                  <a:srgbClr val="0070C0"/>
                </a:solidFill>
                <a:latin typeface="Times" panose="02020603050405020304" pitchFamily="18" charset="0"/>
                <a:ea typeface="Times New Roman" panose="02020603050405020304" pitchFamily="18" charset="0"/>
                <a:cs typeface="Times" panose="02020603050405020304" pitchFamily="18" charset="0"/>
              </a:rPr>
              <a:t>Each row is one tuple </a:t>
            </a:r>
            <a:r>
              <a:rPr lang="en-US" sz="1400" dirty="0">
                <a:solidFill>
                  <a:srgbClr val="0070C0"/>
                </a:solidFill>
                <a:latin typeface="Times" panose="02020603050405020304" pitchFamily="18" charset="0"/>
                <a:ea typeface="Times New Roman" panose="02020603050405020304" pitchFamily="18" charset="0"/>
                <a:cs typeface="Times" panose="02020603050405020304" pitchFamily="18" charset="0"/>
              </a:rPr>
              <a:t>in the JMP spreadsheet for this case which contains the following demographic, psychographic, and transactional information (the variables) about each specific subject that is identified with an ID number and also identified as buyer (success =1) or non-buyer (success=0) </a:t>
            </a:r>
            <a:endParaRPr lang="en-US" sz="1400" dirty="0">
              <a:solidFill>
                <a:srgbClr val="0070C0"/>
              </a:solidFill>
              <a:latin typeface="Times" panose="02020603050405020304" pitchFamily="18" charset="0"/>
              <a:ea typeface="Calibri" panose="020F0502020204030204" pitchFamily="34" charset="0"/>
              <a:cs typeface="Times" panose="02020603050405020304" pitchFamily="18" charset="0"/>
            </a:endParaRPr>
          </a:p>
        </p:txBody>
      </p:sp>
      <p:sp>
        <p:nvSpPr>
          <p:cNvPr id="6" name="Rectangle 5"/>
          <p:cNvSpPr/>
          <p:nvPr/>
        </p:nvSpPr>
        <p:spPr>
          <a:xfrm>
            <a:off x="457200" y="3354130"/>
            <a:ext cx="5195333" cy="369332"/>
          </a:xfrm>
          <a:prstGeom prst="rect">
            <a:avLst/>
          </a:prstGeom>
        </p:spPr>
        <p:txBody>
          <a:bodyPr wrap="none">
            <a:spAutoFit/>
          </a:bodyPr>
          <a:lstStyle/>
          <a:p>
            <a:pPr algn="ctr" eaLnBrk="0" fontAlgn="base" hangingPunct="0">
              <a:spcBef>
                <a:spcPct val="0"/>
              </a:spcBef>
              <a:spcAft>
                <a:spcPct val="0"/>
              </a:spcAft>
            </a:pPr>
            <a:r>
              <a:rPr lang="en-US" b="1" dirty="0">
                <a:solidFill>
                  <a:srgbClr val="549E39">
                    <a:lumMod val="50000"/>
                  </a:srgbClr>
                </a:solidFill>
                <a:latin typeface="Times" panose="02020603050405020304" pitchFamily="18" charset="0"/>
                <a:ea typeface="Times New Roman" panose="02020603050405020304" pitchFamily="18" charset="0"/>
                <a:cs typeface="Times" panose="02020603050405020304" pitchFamily="18" charset="0"/>
              </a:rPr>
              <a:t>Variables captured in Tuples in Case1 spreadsheet:</a:t>
            </a:r>
            <a:endParaRPr lang="en-US" dirty="0">
              <a:solidFill>
                <a:srgbClr val="549E39">
                  <a:lumMod val="50000"/>
                </a:srgbClr>
              </a:solidFill>
              <a:latin typeface="Times" charset="0"/>
              <a:ea typeface="ＭＳ Ｐゴシック" charset="0"/>
            </a:endParaRPr>
          </a:p>
        </p:txBody>
      </p:sp>
    </p:spTree>
    <p:extLst>
      <p:ext uri="{BB962C8B-B14F-4D97-AF65-F5344CB8AC3E}">
        <p14:creationId xmlns:p14="http://schemas.microsoft.com/office/powerpoint/2010/main" val="236522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4A796A-BDB0-8046-8D49-69F78167B0DA}" type="slidenum">
              <a:rPr lang="en-US" smtClean="0">
                <a:solidFill>
                  <a:prstClr val="black"/>
                </a:solidFill>
              </a:rPr>
              <a:pPr/>
              <a:t>15</a:t>
            </a:fld>
            <a:endParaRPr lang="en-US" dirty="0">
              <a:solidFill>
                <a:prstClr val="black"/>
              </a:solidFill>
            </a:endParaRPr>
          </a:p>
        </p:txBody>
      </p:sp>
      <p:sp>
        <p:nvSpPr>
          <p:cNvPr id="2" name="Title 1"/>
          <p:cNvSpPr>
            <a:spLocks noGrp="1"/>
          </p:cNvSpPr>
          <p:nvPr>
            <p:ph type="title"/>
          </p:nvPr>
        </p:nvSpPr>
        <p:spPr>
          <a:xfrm>
            <a:off x="378373" y="272671"/>
            <a:ext cx="7874876" cy="1142920"/>
          </a:xfrm>
        </p:spPr>
        <p:txBody>
          <a:bodyPr>
            <a:normAutofit/>
          </a:bodyPr>
          <a:lstStyle/>
          <a:p>
            <a:r>
              <a:rPr lang="en-US" b="1" dirty="0">
                <a:solidFill>
                  <a:srgbClr val="0070C0"/>
                </a:solidFill>
                <a:latin typeface="Times" charset="0"/>
                <a:ea typeface="ＭＳ Ｐゴシック" charset="0"/>
              </a:rPr>
              <a:t>Current model</a:t>
            </a:r>
            <a:br>
              <a:rPr lang="en-US" sz="2000" b="1" dirty="0">
                <a:solidFill>
                  <a:srgbClr val="0070C0"/>
                </a:solidFill>
                <a:latin typeface="Times" charset="0"/>
                <a:ea typeface="ＭＳ Ｐゴシック" charset="0"/>
              </a:rPr>
            </a:br>
            <a:endParaRPr lang="en-US" sz="2000" dirty="0">
              <a:solidFill>
                <a:srgbClr val="0070C0"/>
              </a:solidFill>
            </a:endParaRPr>
          </a:p>
        </p:txBody>
      </p:sp>
      <p:graphicFrame>
        <p:nvGraphicFramePr>
          <p:cNvPr id="3" name="Diagram 2"/>
          <p:cNvGraphicFramePr/>
          <p:nvPr>
            <p:extLst>
              <p:ext uri="{D42A27DB-BD31-4B8C-83A1-F6EECF244321}">
                <p14:modId xmlns:p14="http://schemas.microsoft.com/office/powerpoint/2010/main" val="2314964620"/>
              </p:ext>
            </p:extLst>
          </p:nvPr>
        </p:nvGraphicFramePr>
        <p:xfrm>
          <a:off x="298799" y="1091565"/>
          <a:ext cx="70866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5483227" y="11422066"/>
            <a:ext cx="2082986" cy="2062103"/>
          </a:xfrm>
          <a:prstGeom prst="rect">
            <a:avLst/>
          </a:prstGeom>
        </p:spPr>
        <p:txBody>
          <a:bodyPr wrap="square">
            <a:spAutoFit/>
          </a:bodyPr>
          <a:lstStyle/>
          <a:p>
            <a:pPr eaLnBrk="0" fontAlgn="base" hangingPunct="0">
              <a:spcBef>
                <a:spcPct val="0"/>
              </a:spcBef>
              <a:spcAft>
                <a:spcPct val="0"/>
              </a:spcAft>
            </a:pPr>
            <a:r>
              <a:rPr lang="en-US" sz="1600" dirty="0" err="1">
                <a:solidFill>
                  <a:prstClr val="black"/>
                </a:solidFill>
                <a:latin typeface="Times" panose="02020603050405020304" pitchFamily="18" charset="0"/>
                <a:ea typeface="ＭＳ Ｐゴシック" charset="0"/>
                <a:cs typeface="Times" panose="02020603050405020304" pitchFamily="18" charset="0"/>
              </a:rPr>
              <a:t>Rcency</a:t>
            </a:r>
            <a:r>
              <a:rPr lang="en-US" sz="1600" dirty="0">
                <a:solidFill>
                  <a:prstClr val="black"/>
                </a:solidFill>
                <a:latin typeface="Times" panose="02020603050405020304" pitchFamily="18" charset="0"/>
                <a:ea typeface="ＭＳ Ｐゴシック" charset="0"/>
                <a:cs typeface="Times" panose="02020603050405020304" pitchFamily="18" charset="0"/>
              </a:rPr>
              <a:t> &amp; the type of party themes purchased in the past (especially whether or not it includes an ‘art party’) are the two variables to include in the model</a:t>
            </a:r>
          </a:p>
        </p:txBody>
      </p:sp>
      <p:pic>
        <p:nvPicPr>
          <p:cNvPr id="1026" name="Picture 2" descr="http://valleywomensclub.org/wp-content/uploads/2014/10/red-checkmark.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700080" y="2629681"/>
            <a:ext cx="353444" cy="4406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valleywomensclub.org/wp-content/uploads/2014/10/red-checkmark.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873693" y="2629681"/>
            <a:ext cx="377954" cy="47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30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457200"/>
            <a:ext cx="8229600" cy="1143000"/>
          </a:xfrm>
        </p:spPr>
        <p:txBody>
          <a:bodyPr/>
          <a:lstStyle/>
          <a:p>
            <a:r>
              <a:rPr lang="en-US" altLang="en-US" sz="3200"/>
              <a:t>Smart Party ware - Financial Limits and Collecting Data</a:t>
            </a:r>
          </a:p>
        </p:txBody>
      </p:sp>
      <p:sp>
        <p:nvSpPr>
          <p:cNvPr id="3" name="Content Placeholder 2"/>
          <p:cNvSpPr>
            <a:spLocks noGrp="1"/>
          </p:cNvSpPr>
          <p:nvPr>
            <p:ph idx="1"/>
          </p:nvPr>
        </p:nvSpPr>
        <p:spPr/>
        <p:txBody>
          <a:bodyPr>
            <a:normAutofit fontScale="70000" lnSpcReduction="20000"/>
          </a:bodyPr>
          <a:lstStyle/>
          <a:p>
            <a:pPr>
              <a:defRPr/>
            </a:pPr>
            <a:r>
              <a:rPr lang="en-US" sz="2800" dirty="0"/>
              <a:t>The Random Marketing Scenario is $154,000 </a:t>
            </a:r>
          </a:p>
          <a:p>
            <a:pPr>
              <a:defRPr/>
            </a:pPr>
            <a:r>
              <a:rPr lang="en-US" sz="2800" dirty="0"/>
              <a:t>The God Marketing Scenario is  $2,548,000</a:t>
            </a:r>
          </a:p>
          <a:p>
            <a:pPr marL="0" indent="0">
              <a:buFontTx/>
              <a:buNone/>
              <a:defRPr/>
            </a:pPr>
            <a:r>
              <a:rPr lang="en-US" sz="2800" dirty="0"/>
              <a:t>---------------</a:t>
            </a:r>
          </a:p>
          <a:p>
            <a:pPr marL="0" indent="0">
              <a:buFontTx/>
              <a:buNone/>
              <a:defRPr/>
            </a:pPr>
            <a:r>
              <a:rPr lang="en-US" sz="2000" dirty="0"/>
              <a:t>Rule 1: If possible get fresh data – Trial Marketing data and merge it with existing database.</a:t>
            </a:r>
          </a:p>
          <a:p>
            <a:pPr marL="0" indent="0">
              <a:buFontTx/>
              <a:buNone/>
              <a:defRPr/>
            </a:pPr>
            <a:r>
              <a:rPr lang="en-US" sz="2000" dirty="0"/>
              <a:t>Remember the sample size formula</a:t>
            </a:r>
          </a:p>
          <a:p>
            <a:pPr marL="0" indent="0">
              <a:buFontTx/>
              <a:buNone/>
              <a:defRPr/>
            </a:pPr>
            <a:r>
              <a:rPr lang="en-US" sz="2000" dirty="0"/>
              <a:t>N = 1/ e^2 for 95% confidence.</a:t>
            </a:r>
          </a:p>
          <a:p>
            <a:pPr marL="0" indent="0">
              <a:buFontTx/>
              <a:buNone/>
              <a:defRPr/>
            </a:pPr>
            <a:r>
              <a:rPr lang="en-US" sz="2000" dirty="0"/>
              <a:t>Step1: Randomize the data</a:t>
            </a:r>
          </a:p>
          <a:p>
            <a:pPr marL="0" indent="0">
              <a:buFontTx/>
              <a:buNone/>
              <a:defRPr/>
            </a:pPr>
            <a:r>
              <a:rPr lang="en-US" sz="2000" dirty="0"/>
              <a:t>Step2: Divide the data set into two parts  </a:t>
            </a:r>
          </a:p>
          <a:p>
            <a:pPr>
              <a:buFont typeface="Wingdings" panose="05000000000000000000" pitchFamily="2" charset="2"/>
              <a:buChar char="v"/>
              <a:defRPr/>
            </a:pPr>
            <a:r>
              <a:rPr lang="en-US" sz="2000" dirty="0"/>
              <a:t>Training Data Set</a:t>
            </a:r>
          </a:p>
          <a:p>
            <a:pPr>
              <a:buFont typeface="Wingdings" panose="05000000000000000000" pitchFamily="2" charset="2"/>
              <a:buChar char="v"/>
              <a:defRPr/>
            </a:pPr>
            <a:r>
              <a:rPr lang="en-US" sz="2000" dirty="0"/>
              <a:t>Testing Data Set</a:t>
            </a:r>
          </a:p>
          <a:p>
            <a:pPr>
              <a:buFont typeface="Wingdings" panose="05000000000000000000" pitchFamily="2" charset="2"/>
              <a:buChar char="v"/>
              <a:defRPr/>
            </a:pPr>
            <a:r>
              <a:rPr lang="en-US" sz="2000" b="1" dirty="0">
                <a:solidFill>
                  <a:srgbClr val="FF0000"/>
                </a:solidFill>
              </a:rPr>
              <a:t>In real life – we may divide into three parts.</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2D273CE-AB74-4AC5-9577-45AF917BF106}" type="slidenum">
              <a:rPr lang="en-US" altLang="en-US" sz="1400">
                <a:solidFill>
                  <a:srgbClr val="000000"/>
                </a:solidFill>
              </a:rPr>
              <a:pPr>
                <a:spcBef>
                  <a:spcPct val="0"/>
                </a:spcBef>
                <a:buFontTx/>
                <a:buNone/>
              </a:pPr>
              <a:t>16</a:t>
            </a:fld>
            <a:endParaRPr lang="en-US" altLang="en-US" sz="1400">
              <a:solidFill>
                <a:srgbClr val="000000"/>
              </a:solidFill>
            </a:endParaRPr>
          </a:p>
        </p:txBody>
      </p:sp>
    </p:spTree>
    <p:extLst>
      <p:ext uri="{BB962C8B-B14F-4D97-AF65-F5344CB8AC3E}">
        <p14:creationId xmlns:p14="http://schemas.microsoft.com/office/powerpoint/2010/main" val="420934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Smart Partyware Example</a:t>
            </a:r>
          </a:p>
        </p:txBody>
      </p:sp>
      <p:sp>
        <p:nvSpPr>
          <p:cNvPr id="31747" name="Content Placeholder 2"/>
          <p:cNvSpPr>
            <a:spLocks noGrp="1"/>
          </p:cNvSpPr>
          <p:nvPr>
            <p:ph idx="1"/>
          </p:nvPr>
        </p:nvSpPr>
        <p:spPr/>
        <p:txBody>
          <a:bodyPr/>
          <a:lstStyle/>
          <a:p>
            <a:pPr>
              <a:defRPr/>
            </a:pPr>
            <a:r>
              <a:rPr lang="en-US" altLang="en-US" dirty="0"/>
              <a:t>Let us use JMP to do Smart </a:t>
            </a:r>
            <a:r>
              <a:rPr lang="en-US" altLang="en-US" dirty="0" err="1"/>
              <a:t>Partyware</a:t>
            </a:r>
            <a:r>
              <a:rPr lang="en-US" altLang="en-US" dirty="0"/>
              <a:t> Problem.</a:t>
            </a:r>
          </a:p>
          <a:p>
            <a:pPr marL="514350" indent="-514350">
              <a:buFontTx/>
              <a:buAutoNum type="arabicParenR"/>
              <a:defRPr/>
            </a:pPr>
            <a:r>
              <a:rPr lang="en-US" altLang="en-US" dirty="0"/>
              <a:t>How to get JMP Best Model and Interpret</a:t>
            </a:r>
          </a:p>
          <a:p>
            <a:pPr marL="0" indent="0">
              <a:buFontTx/>
              <a:buNone/>
              <a:defRPr/>
            </a:pPr>
            <a:r>
              <a:rPr lang="en-US" altLang="en-US" dirty="0"/>
              <a:t>	Training – Statistical KPIs </a:t>
            </a:r>
          </a:p>
          <a:p>
            <a:pPr marL="0" indent="0">
              <a:buFontTx/>
              <a:buNone/>
              <a:defRPr/>
            </a:pPr>
            <a:r>
              <a:rPr lang="en-US" altLang="en-US" dirty="0"/>
              <a:t>			Business KPIs </a:t>
            </a:r>
          </a:p>
          <a:p>
            <a:pPr marL="0" indent="0">
              <a:buFontTx/>
              <a:buNone/>
              <a:defRPr/>
            </a:pPr>
            <a:r>
              <a:rPr lang="en-US" altLang="en-US" dirty="0"/>
              <a:t>	Testing – Statistical KPIs </a:t>
            </a:r>
          </a:p>
          <a:p>
            <a:pPr marL="0" indent="0">
              <a:buFontTx/>
              <a:buNone/>
              <a:defRPr/>
            </a:pPr>
            <a:r>
              <a:rPr lang="en-US" altLang="en-US" dirty="0"/>
              <a:t>			Business KPIs </a:t>
            </a:r>
          </a:p>
          <a:p>
            <a:pPr marL="0" indent="0">
              <a:buFontTx/>
              <a:buNone/>
              <a:defRPr/>
            </a:pPr>
            <a:endParaRPr lang="en-US" altLang="en-US" dirty="0"/>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3B6AFB-89AE-4DA0-93BD-CDDB87E80DD1}" type="slidenum">
              <a:rPr lang="en-US" altLang="en-US" sz="1400">
                <a:solidFill>
                  <a:srgbClr val="000000"/>
                </a:solidFill>
              </a:rPr>
              <a:pPr>
                <a:spcBef>
                  <a:spcPct val="0"/>
                </a:spcBef>
                <a:buFontTx/>
                <a:buNone/>
              </a:pPr>
              <a:t>17</a:t>
            </a:fld>
            <a:endParaRPr lang="en-US" altLang="en-US" sz="1400">
              <a:solidFill>
                <a:srgbClr val="000000"/>
              </a:solidFill>
            </a:endParaRPr>
          </a:p>
        </p:txBody>
      </p:sp>
    </p:spTree>
    <p:extLst>
      <p:ext uri="{BB962C8B-B14F-4D97-AF65-F5344CB8AC3E}">
        <p14:creationId xmlns:p14="http://schemas.microsoft.com/office/powerpoint/2010/main" val="2376742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349886-0317-4F41-BFDC-C48559729F9B}" type="slidenum">
              <a:rPr kumimoji="0" lang="en-US" sz="14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pic>
        <p:nvPicPr>
          <p:cNvPr id="4" name="Picture 3"/>
          <p:cNvPicPr>
            <a:picLocks noChangeAspect="1"/>
          </p:cNvPicPr>
          <p:nvPr/>
        </p:nvPicPr>
        <p:blipFill>
          <a:blip r:embed="rId2"/>
          <a:stretch>
            <a:fillRect/>
          </a:stretch>
        </p:blipFill>
        <p:spPr>
          <a:xfrm>
            <a:off x="1143000" y="1205100"/>
            <a:ext cx="7315200" cy="5062537"/>
          </a:xfrm>
          <a:prstGeom prst="rect">
            <a:avLst/>
          </a:prstGeom>
        </p:spPr>
      </p:pic>
    </p:spTree>
    <p:extLst>
      <p:ext uri="{BB962C8B-B14F-4D97-AF65-F5344CB8AC3E}">
        <p14:creationId xmlns:p14="http://schemas.microsoft.com/office/powerpoint/2010/main" val="147529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349886-0317-4F41-BFDC-C48559729F9B}" type="slidenum">
              <a:rPr kumimoji="0" lang="en-US" sz="14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pic>
        <p:nvPicPr>
          <p:cNvPr id="4" name="Picture 3"/>
          <p:cNvPicPr>
            <a:picLocks noChangeAspect="1"/>
          </p:cNvPicPr>
          <p:nvPr/>
        </p:nvPicPr>
        <p:blipFill>
          <a:blip r:embed="rId2"/>
          <a:stretch>
            <a:fillRect/>
          </a:stretch>
        </p:blipFill>
        <p:spPr>
          <a:xfrm>
            <a:off x="304800" y="685800"/>
            <a:ext cx="8562975" cy="5330825"/>
          </a:xfrm>
          <a:prstGeom prst="rect">
            <a:avLst/>
          </a:prstGeom>
        </p:spPr>
      </p:pic>
    </p:spTree>
    <p:extLst>
      <p:ext uri="{BB962C8B-B14F-4D97-AF65-F5344CB8AC3E}">
        <p14:creationId xmlns:p14="http://schemas.microsoft.com/office/powerpoint/2010/main" val="190819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4A796A-BDB0-8046-8D49-69F78167B0DA}" type="slidenum">
              <a:rPr lang="en-US" smtClean="0"/>
              <a:pPr/>
              <a:t>2</a:t>
            </a:fld>
            <a:endParaRPr lang="en-US" dirty="0"/>
          </a:p>
        </p:txBody>
      </p:sp>
      <p:sp>
        <p:nvSpPr>
          <p:cNvPr id="3" name="Content Placeholder 2"/>
          <p:cNvSpPr>
            <a:spLocks noGrp="1"/>
          </p:cNvSpPr>
          <p:nvPr>
            <p:ph idx="1"/>
          </p:nvPr>
        </p:nvSpPr>
        <p:spPr>
          <a:xfrm>
            <a:off x="457200" y="1371600"/>
            <a:ext cx="7117080" cy="4876800"/>
          </a:xfrm>
        </p:spPr>
        <p:txBody>
          <a:bodyPr>
            <a:normAutofit fontScale="77500" lnSpcReduction="20000"/>
          </a:bodyPr>
          <a:lstStyle/>
          <a:p>
            <a:r>
              <a:rPr lang="en-US" sz="3300" b="1" dirty="0">
                <a:solidFill>
                  <a:srgbClr val="0070C0"/>
                </a:solidFill>
              </a:rPr>
              <a:t>Applichem want to diversify and grow beyond the Release-Ease chemical market. </a:t>
            </a:r>
          </a:p>
          <a:p>
            <a:r>
              <a:rPr lang="en-US" sz="3300" b="1" dirty="0">
                <a:solidFill>
                  <a:srgbClr val="0070C0"/>
                </a:solidFill>
              </a:rPr>
              <a:t>Applichem has an opportunity to purchase a SmartPartyWare (SPW) company, which make party ware that use Release-Ease chemicals.</a:t>
            </a:r>
          </a:p>
          <a:p>
            <a:r>
              <a:rPr lang="en-US" sz="3300" b="1" dirty="0">
                <a:solidFill>
                  <a:srgbClr val="0070C0"/>
                </a:solidFill>
              </a:rPr>
              <a:t>Question:  Does this make sense?</a:t>
            </a:r>
          </a:p>
          <a:p>
            <a:pPr lvl="1"/>
            <a:r>
              <a:rPr lang="en-US" sz="3300" b="1" dirty="0">
                <a:solidFill>
                  <a:srgbClr val="0070C0"/>
                </a:solidFill>
              </a:rPr>
              <a:t>SPW currently has 500,000 customers in its database.  Can we leverage 500,000 customers in the database? </a:t>
            </a:r>
          </a:p>
          <a:p>
            <a:pPr lvl="1"/>
            <a:r>
              <a:rPr lang="en-US" sz="3300" b="1" dirty="0">
                <a:solidFill>
                  <a:srgbClr val="0070C0"/>
                </a:solidFill>
              </a:rPr>
              <a:t>How to do cost-benefit analysis on the existing data provided by the company?</a:t>
            </a:r>
          </a:p>
          <a:p>
            <a:endParaRPr lang="en-US" dirty="0"/>
          </a:p>
        </p:txBody>
      </p:sp>
      <p:sp>
        <p:nvSpPr>
          <p:cNvPr id="2" name="Title 1"/>
          <p:cNvSpPr>
            <a:spLocks noGrp="1"/>
          </p:cNvSpPr>
          <p:nvPr>
            <p:ph type="title"/>
          </p:nvPr>
        </p:nvSpPr>
        <p:spPr>
          <a:xfrm>
            <a:off x="457200" y="457200"/>
            <a:ext cx="8229600" cy="1142920"/>
          </a:xfrm>
        </p:spPr>
        <p:txBody>
          <a:bodyPr>
            <a:normAutofit/>
          </a:bodyPr>
          <a:lstStyle/>
          <a:p>
            <a:r>
              <a:rPr lang="en-US" b="1" dirty="0">
                <a:solidFill>
                  <a:srgbClr val="0070C0"/>
                </a:solidFill>
              </a:rPr>
              <a:t>Case #1: Direct Marketing</a:t>
            </a:r>
          </a:p>
        </p:txBody>
      </p:sp>
    </p:spTree>
    <p:extLst>
      <p:ext uri="{BB962C8B-B14F-4D97-AF65-F5344CB8AC3E}">
        <p14:creationId xmlns:p14="http://schemas.microsoft.com/office/powerpoint/2010/main" val="130821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349886-0317-4F41-BFDC-C48559729F9B}" type="slidenum">
              <a:rPr kumimoji="0" lang="en-US" sz="14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pic>
        <p:nvPicPr>
          <p:cNvPr id="4" name="Picture 3"/>
          <p:cNvPicPr>
            <a:picLocks noChangeAspect="1"/>
          </p:cNvPicPr>
          <p:nvPr/>
        </p:nvPicPr>
        <p:blipFill>
          <a:blip r:embed="rId2"/>
          <a:stretch>
            <a:fillRect/>
          </a:stretch>
        </p:blipFill>
        <p:spPr>
          <a:xfrm>
            <a:off x="1038225" y="685800"/>
            <a:ext cx="6581775" cy="5386387"/>
          </a:xfrm>
          <a:prstGeom prst="rect">
            <a:avLst/>
          </a:prstGeom>
        </p:spPr>
      </p:pic>
    </p:spTree>
    <p:extLst>
      <p:ext uri="{BB962C8B-B14F-4D97-AF65-F5344CB8AC3E}">
        <p14:creationId xmlns:p14="http://schemas.microsoft.com/office/powerpoint/2010/main" val="2283792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9B8CF4-28A9-444B-A37A-6A964A9244C2}"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204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73113"/>
            <a:ext cx="8534400" cy="571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308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 Report</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1D8E0E-5EF9-48CC-A5A3-E3A0CC63D5A5}" type="slidenum">
              <a:rPr kumimoji="0" lang="en-US" sz="14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0" name="Table 9"/>
          <p:cNvGraphicFramePr>
            <a:graphicFrameLocks noGrp="1"/>
          </p:cNvGraphicFramePr>
          <p:nvPr>
            <p:extLst/>
          </p:nvPr>
        </p:nvGraphicFramePr>
        <p:xfrm>
          <a:off x="1214718" y="1882583"/>
          <a:ext cx="5969000" cy="2118300"/>
        </p:xfrm>
        <a:graphic>
          <a:graphicData uri="http://schemas.openxmlformats.org/drawingml/2006/table">
            <a:tbl>
              <a:tblPr>
                <a:tableStyleId>{5C22544A-7EE6-4342-B048-85BDC9FD1C3A}</a:tableStyleId>
              </a:tblPr>
              <a:tblGrid>
                <a:gridCol w="3460750">
                  <a:extLst>
                    <a:ext uri="{9D8B030D-6E8A-4147-A177-3AD203B41FA5}">
                      <a16:colId xmlns:a16="http://schemas.microsoft.com/office/drawing/2014/main" val="3952455930"/>
                    </a:ext>
                  </a:extLst>
                </a:gridCol>
                <a:gridCol w="765175">
                  <a:extLst>
                    <a:ext uri="{9D8B030D-6E8A-4147-A177-3AD203B41FA5}">
                      <a16:colId xmlns:a16="http://schemas.microsoft.com/office/drawing/2014/main" val="1341864057"/>
                    </a:ext>
                  </a:extLst>
                </a:gridCol>
                <a:gridCol w="488950">
                  <a:extLst>
                    <a:ext uri="{9D8B030D-6E8A-4147-A177-3AD203B41FA5}">
                      <a16:colId xmlns:a16="http://schemas.microsoft.com/office/drawing/2014/main" val="2698061128"/>
                    </a:ext>
                  </a:extLst>
                </a:gridCol>
                <a:gridCol w="708025">
                  <a:extLst>
                    <a:ext uri="{9D8B030D-6E8A-4147-A177-3AD203B41FA5}">
                      <a16:colId xmlns:a16="http://schemas.microsoft.com/office/drawing/2014/main" val="740268787"/>
                    </a:ext>
                  </a:extLst>
                </a:gridCol>
                <a:gridCol w="546100">
                  <a:extLst>
                    <a:ext uri="{9D8B030D-6E8A-4147-A177-3AD203B41FA5}">
                      <a16:colId xmlns:a16="http://schemas.microsoft.com/office/drawing/2014/main" val="426590617"/>
                    </a:ext>
                  </a:extLst>
                </a:gridCol>
              </a:tblGrid>
              <a:tr h="356054">
                <a:tc>
                  <a:txBody>
                    <a:bodyPr/>
                    <a:lstStyle/>
                    <a:p>
                      <a:pPr marL="0" marR="0">
                        <a:lnSpc>
                          <a:spcPct val="107000"/>
                        </a:lnSpc>
                        <a:spcBef>
                          <a:spcPts val="0"/>
                        </a:spcBef>
                        <a:spcAft>
                          <a:spcPts val="0"/>
                        </a:spcAft>
                      </a:pPr>
                      <a:r>
                        <a:rPr lang="en-US" sz="1600" dirty="0">
                          <a:effectLst/>
                        </a:rPr>
                        <a:t>Leaf Label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r>
                        <a:rPr lang="en-US" sz="16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nSpc>
                          <a:spcPct val="107000"/>
                        </a:lnSpc>
                        <a:spcBef>
                          <a:spcPts val="0"/>
                        </a:spcBef>
                        <a:spcAft>
                          <a:spcPts val="0"/>
                        </a:spcAft>
                      </a:pPr>
                      <a:r>
                        <a:rPr lang="en-US" sz="16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3210596881"/>
                  </a:ext>
                </a:extLst>
              </a:tr>
              <a:tr h="356054">
                <a:tc>
                  <a:txBody>
                    <a:bodyPr/>
                    <a:lstStyle/>
                    <a:p>
                      <a:pPr marL="0" marR="0">
                        <a:lnSpc>
                          <a:spcPct val="107000"/>
                        </a:lnSpc>
                        <a:spcBef>
                          <a:spcPts val="0"/>
                        </a:spcBef>
                        <a:spcAft>
                          <a:spcPts val="0"/>
                        </a:spcAft>
                      </a:pPr>
                      <a:r>
                        <a:rPr lang="en-US" sz="1600">
                          <a:effectLst/>
                        </a:rPr>
                        <a:t>R&lt;16&amp;Art Party&gt;=1&amp;Block Party&gt;=2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0.5099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0.4901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nSpc>
                          <a:spcPct val="107000"/>
                        </a:lnSpc>
                        <a:spcBef>
                          <a:spcPts val="0"/>
                        </a:spcBef>
                        <a:spcAft>
                          <a:spcPts val="0"/>
                        </a:spcAft>
                      </a:pPr>
                      <a:endPar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1295223601"/>
                  </a:ext>
                </a:extLst>
              </a:tr>
              <a:tr h="356054">
                <a:tc>
                  <a:txBody>
                    <a:bodyPr/>
                    <a:lstStyle/>
                    <a:p>
                      <a:pPr marL="0" marR="0">
                        <a:lnSpc>
                          <a:spcPct val="107000"/>
                        </a:lnSpc>
                        <a:spcBef>
                          <a:spcPts val="0"/>
                        </a:spcBef>
                        <a:spcAft>
                          <a:spcPts val="0"/>
                        </a:spcAft>
                      </a:pPr>
                      <a:r>
                        <a:rPr lang="en-US" sz="1600" dirty="0">
                          <a:effectLst/>
                        </a:rPr>
                        <a:t>R&lt;16&amp;Art Party&gt;=1&amp;Block Party&lt;2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0.7858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0.2142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nSpc>
                          <a:spcPct val="107000"/>
                        </a:lnSpc>
                        <a:spcBef>
                          <a:spcPts val="0"/>
                        </a:spcBef>
                        <a:spcAft>
                          <a:spcPts val="0"/>
                        </a:spcAft>
                      </a:pPr>
                      <a:endPar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1625599832"/>
                  </a:ext>
                </a:extLst>
              </a:tr>
              <a:tr h="356054">
                <a:tc>
                  <a:txBody>
                    <a:bodyPr/>
                    <a:lstStyle/>
                    <a:p>
                      <a:pPr marL="0" marR="0">
                        <a:lnSpc>
                          <a:spcPct val="107000"/>
                        </a:lnSpc>
                        <a:spcBef>
                          <a:spcPts val="0"/>
                        </a:spcBef>
                        <a:spcAft>
                          <a:spcPts val="0"/>
                        </a:spcAft>
                      </a:pPr>
                      <a:r>
                        <a:rPr lang="en-US" sz="1600">
                          <a:effectLst/>
                        </a:rPr>
                        <a:t>R&lt;16&amp;Art Party&lt;1&amp;R&lt;8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0.8310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0.1690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nSpc>
                          <a:spcPct val="107000"/>
                        </a:lnSpc>
                        <a:spcBef>
                          <a:spcPts val="0"/>
                        </a:spcBef>
                        <a:spcAft>
                          <a:spcPts val="0"/>
                        </a:spcAft>
                      </a:pPr>
                      <a:endPar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1498628606"/>
                  </a:ext>
                </a:extLst>
              </a:tr>
              <a:tr h="356054">
                <a:tc>
                  <a:txBody>
                    <a:bodyPr/>
                    <a:lstStyle/>
                    <a:p>
                      <a:pPr marL="0" marR="0">
                        <a:lnSpc>
                          <a:spcPct val="107000"/>
                        </a:lnSpc>
                        <a:spcBef>
                          <a:spcPts val="0"/>
                        </a:spcBef>
                        <a:spcAft>
                          <a:spcPts val="0"/>
                        </a:spcAft>
                      </a:pPr>
                      <a:r>
                        <a:rPr lang="en-US" sz="1600">
                          <a:effectLst/>
                        </a:rPr>
                        <a:t>R&lt;16&amp;Art Party&lt;1&amp;R&gt;=8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0.9267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dirty="0">
                          <a:effectLst/>
                        </a:rPr>
                        <a:t>0.0733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nSpc>
                          <a:spcPct val="107000"/>
                        </a:lnSpc>
                        <a:spcBef>
                          <a:spcPts val="0"/>
                        </a:spcBef>
                        <a:spcAft>
                          <a:spcPts val="0"/>
                        </a:spcAft>
                      </a:pPr>
                      <a:endPar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564730504"/>
                  </a:ext>
                </a:extLst>
              </a:tr>
              <a:tr h="338030">
                <a:tc>
                  <a:txBody>
                    <a:bodyPr/>
                    <a:lstStyle/>
                    <a:p>
                      <a:pPr marL="0" marR="0">
                        <a:lnSpc>
                          <a:spcPct val="107000"/>
                        </a:lnSpc>
                        <a:spcBef>
                          <a:spcPts val="0"/>
                        </a:spcBef>
                        <a:spcAft>
                          <a:spcPts val="0"/>
                        </a:spcAft>
                      </a:pPr>
                      <a:r>
                        <a:rPr lang="en-US" sz="1600">
                          <a:effectLst/>
                        </a:rPr>
                        <a:t>R&gt;=16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0.9557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dirty="0">
                          <a:effectLst/>
                        </a:rPr>
                        <a:t>0.0443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nSpc>
                          <a:spcPct val="107000"/>
                        </a:lnSpc>
                        <a:spcBef>
                          <a:spcPts val="0"/>
                        </a:spcBef>
                        <a:spcAft>
                          <a:spcPts val="0"/>
                        </a:spcAft>
                      </a:pPr>
                      <a:endPar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13588799"/>
                  </a:ext>
                </a:extLst>
              </a:tr>
            </a:tbl>
          </a:graphicData>
        </a:graphic>
      </p:graphicFrame>
      <p:graphicFrame>
        <p:nvGraphicFramePr>
          <p:cNvPr id="11" name="Table 10"/>
          <p:cNvGraphicFramePr>
            <a:graphicFrameLocks noGrp="1"/>
          </p:cNvGraphicFramePr>
          <p:nvPr>
            <p:extLst/>
          </p:nvPr>
        </p:nvGraphicFramePr>
        <p:xfrm>
          <a:off x="1219200" y="4617872"/>
          <a:ext cx="5964517" cy="1486284"/>
        </p:xfrm>
        <a:graphic>
          <a:graphicData uri="http://schemas.openxmlformats.org/drawingml/2006/table">
            <a:tbl>
              <a:tblPr>
                <a:tableStyleId>{5C22544A-7EE6-4342-B048-85BDC9FD1C3A}</a:tableStyleId>
              </a:tblPr>
              <a:tblGrid>
                <a:gridCol w="3581400">
                  <a:extLst>
                    <a:ext uri="{9D8B030D-6E8A-4147-A177-3AD203B41FA5}">
                      <a16:colId xmlns:a16="http://schemas.microsoft.com/office/drawing/2014/main" val="1515826314"/>
                    </a:ext>
                  </a:extLst>
                </a:gridCol>
                <a:gridCol w="516709">
                  <a:extLst>
                    <a:ext uri="{9D8B030D-6E8A-4147-A177-3AD203B41FA5}">
                      <a16:colId xmlns:a16="http://schemas.microsoft.com/office/drawing/2014/main" val="788287635"/>
                    </a:ext>
                  </a:extLst>
                </a:gridCol>
                <a:gridCol w="659303">
                  <a:extLst>
                    <a:ext uri="{9D8B030D-6E8A-4147-A177-3AD203B41FA5}">
                      <a16:colId xmlns:a16="http://schemas.microsoft.com/office/drawing/2014/main" val="2322162561"/>
                    </a:ext>
                  </a:extLst>
                </a:gridCol>
                <a:gridCol w="426037">
                  <a:extLst>
                    <a:ext uri="{9D8B030D-6E8A-4147-A177-3AD203B41FA5}">
                      <a16:colId xmlns:a16="http://schemas.microsoft.com/office/drawing/2014/main" val="75277961"/>
                    </a:ext>
                  </a:extLst>
                </a:gridCol>
                <a:gridCol w="781068">
                  <a:extLst>
                    <a:ext uri="{9D8B030D-6E8A-4147-A177-3AD203B41FA5}">
                      <a16:colId xmlns:a16="http://schemas.microsoft.com/office/drawing/2014/main" val="2773657838"/>
                    </a:ext>
                  </a:extLst>
                </a:gridCol>
              </a:tblGrid>
              <a:tr h="215018">
                <a:tc>
                  <a:txBody>
                    <a:bodyPr/>
                    <a:lstStyle/>
                    <a:p>
                      <a:pPr marL="0" marR="0">
                        <a:lnSpc>
                          <a:spcPct val="107000"/>
                        </a:lnSpc>
                        <a:spcBef>
                          <a:spcPts val="0"/>
                        </a:spcBef>
                        <a:spcAft>
                          <a:spcPts val="0"/>
                        </a:spcAft>
                      </a:pPr>
                      <a:r>
                        <a:rPr lang="en-US" sz="1600">
                          <a:effectLst/>
                        </a:rPr>
                        <a:t>Leaf Label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r>
                        <a:rPr lang="en-US" sz="16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r>
                        <a:rPr lang="en-US" sz="16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4224996951"/>
                  </a:ext>
                </a:extLst>
              </a:tr>
              <a:tr h="0">
                <a:tc>
                  <a:txBody>
                    <a:bodyPr/>
                    <a:lstStyle/>
                    <a:p>
                      <a:pPr marL="0" marR="0">
                        <a:lnSpc>
                          <a:spcPct val="107000"/>
                        </a:lnSpc>
                        <a:spcBef>
                          <a:spcPts val="0"/>
                        </a:spcBef>
                        <a:spcAft>
                          <a:spcPts val="0"/>
                        </a:spcAft>
                      </a:pPr>
                      <a:r>
                        <a:rPr lang="en-US" sz="1600">
                          <a:effectLst/>
                        </a:rPr>
                        <a:t>R&lt;16&amp;Art Party&gt;=1&amp;Block Party&gt;=2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475963908"/>
                  </a:ext>
                </a:extLst>
              </a:tr>
              <a:tr h="0">
                <a:tc>
                  <a:txBody>
                    <a:bodyPr/>
                    <a:lstStyle/>
                    <a:p>
                      <a:pPr marL="0" marR="0">
                        <a:lnSpc>
                          <a:spcPct val="107000"/>
                        </a:lnSpc>
                        <a:spcBef>
                          <a:spcPts val="0"/>
                        </a:spcBef>
                        <a:spcAft>
                          <a:spcPts val="0"/>
                        </a:spcAft>
                      </a:pPr>
                      <a:r>
                        <a:rPr lang="en-US" sz="1600">
                          <a:effectLst/>
                        </a:rPr>
                        <a:t>R&lt;16&amp;Art Party&gt;=1&amp;Block Party&lt;2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dirty="0">
                          <a:effectLst/>
                        </a:rPr>
                        <a:t>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4126603183"/>
                  </a:ext>
                </a:extLst>
              </a:tr>
              <a:tr h="0">
                <a:tc>
                  <a:txBody>
                    <a:bodyPr/>
                    <a:lstStyle/>
                    <a:p>
                      <a:pPr marL="0" marR="0">
                        <a:lnSpc>
                          <a:spcPct val="107000"/>
                        </a:lnSpc>
                        <a:spcBef>
                          <a:spcPts val="0"/>
                        </a:spcBef>
                        <a:spcAft>
                          <a:spcPts val="0"/>
                        </a:spcAft>
                      </a:pPr>
                      <a:r>
                        <a:rPr lang="en-US" sz="1600">
                          <a:effectLst/>
                        </a:rPr>
                        <a:t>R&lt;16&amp;Art Party&lt;1&amp;R&lt;8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157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2718579632"/>
                  </a:ext>
                </a:extLst>
              </a:tr>
              <a:tr h="0">
                <a:tc>
                  <a:txBody>
                    <a:bodyPr/>
                    <a:lstStyle/>
                    <a:p>
                      <a:pPr marL="0" marR="0">
                        <a:lnSpc>
                          <a:spcPct val="107000"/>
                        </a:lnSpc>
                        <a:spcBef>
                          <a:spcPts val="0"/>
                        </a:spcBef>
                        <a:spcAft>
                          <a:spcPts val="0"/>
                        </a:spcAft>
                      </a:pPr>
                      <a:r>
                        <a:rPr lang="en-US" sz="1600">
                          <a:effectLst/>
                        </a:rPr>
                        <a:t>R&lt;16&amp;Art Party&lt;1&amp;R&gt;=8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304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598470426"/>
                  </a:ext>
                </a:extLst>
              </a:tr>
              <a:tr h="0">
                <a:tc>
                  <a:txBody>
                    <a:bodyPr/>
                    <a:lstStyle/>
                    <a:p>
                      <a:pPr marL="0" marR="0">
                        <a:lnSpc>
                          <a:spcPct val="107000"/>
                        </a:lnSpc>
                        <a:spcBef>
                          <a:spcPts val="0"/>
                        </a:spcBef>
                        <a:spcAft>
                          <a:spcPts val="0"/>
                        </a:spcAft>
                      </a:pPr>
                      <a:r>
                        <a:rPr lang="en-US" sz="1600" dirty="0">
                          <a:effectLst/>
                        </a:rPr>
                        <a:t>R&gt;=16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325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6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endPar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tc>
                <a:extLst>
                  <a:ext uri="{0D108BD9-81ED-4DB2-BD59-A6C34878D82A}">
                    <a16:rowId xmlns:a16="http://schemas.microsoft.com/office/drawing/2014/main" val="3979488480"/>
                  </a:ext>
                </a:extLst>
              </a:tr>
            </a:tbl>
          </a:graphicData>
        </a:graphic>
      </p:graphicFrame>
      <p:sp>
        <p:nvSpPr>
          <p:cNvPr id="13" name="Rectangle 45"/>
          <p:cNvSpPr>
            <a:spLocks noChangeArrowheads="1"/>
          </p:cNvSpPr>
          <p:nvPr/>
        </p:nvSpPr>
        <p:spPr bwMode="auto">
          <a:xfrm>
            <a:off x="1219200" y="4131749"/>
            <a:ext cx="48768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Response Counts</a:t>
            </a:r>
            <a:endParaRPr kumimoji="0" lang="en-US" altLang="en-US" sz="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4" name="Rectangle 46"/>
          <p:cNvSpPr>
            <a:spLocks noChangeArrowheads="1"/>
          </p:cNvSpPr>
          <p:nvPr/>
        </p:nvSpPr>
        <p:spPr bwMode="auto">
          <a:xfrm>
            <a:off x="1587500" y="55762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6" name="Rectangle 45"/>
          <p:cNvSpPr>
            <a:spLocks noChangeArrowheads="1"/>
          </p:cNvSpPr>
          <p:nvPr/>
        </p:nvSpPr>
        <p:spPr bwMode="auto">
          <a:xfrm>
            <a:off x="1214718" y="1553825"/>
            <a:ext cx="48768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Response Probability</a:t>
            </a:r>
            <a:endParaRPr kumimoji="0" lang="en-US" altLang="en-US" sz="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1083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 Rule</a:t>
            </a: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349886-0317-4F41-BFDC-C48559729F9B}" type="slidenum">
              <a:rPr kumimoji="0" lang="en-US" sz="14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nvPr>
        </p:nvGraphicFramePr>
        <p:xfrm>
          <a:off x="914400" y="1219200"/>
          <a:ext cx="5974976" cy="1912079"/>
        </p:xfrm>
        <a:graphic>
          <a:graphicData uri="http://schemas.openxmlformats.org/drawingml/2006/table">
            <a:tbl>
              <a:tblPr/>
              <a:tblGrid>
                <a:gridCol w="2247699">
                  <a:extLst>
                    <a:ext uri="{9D8B030D-6E8A-4147-A177-3AD203B41FA5}">
                      <a16:colId xmlns:a16="http://schemas.microsoft.com/office/drawing/2014/main" val="1351772400"/>
                    </a:ext>
                  </a:extLst>
                </a:gridCol>
                <a:gridCol w="1309583">
                  <a:extLst>
                    <a:ext uri="{9D8B030D-6E8A-4147-A177-3AD203B41FA5}">
                      <a16:colId xmlns:a16="http://schemas.microsoft.com/office/drawing/2014/main" val="25096741"/>
                    </a:ext>
                  </a:extLst>
                </a:gridCol>
                <a:gridCol w="1208847">
                  <a:extLst>
                    <a:ext uri="{9D8B030D-6E8A-4147-A177-3AD203B41FA5}">
                      <a16:colId xmlns:a16="http://schemas.microsoft.com/office/drawing/2014/main" val="528114593"/>
                    </a:ext>
                  </a:extLst>
                </a:gridCol>
                <a:gridCol w="1208847">
                  <a:extLst>
                    <a:ext uri="{9D8B030D-6E8A-4147-A177-3AD203B41FA5}">
                      <a16:colId xmlns:a16="http://schemas.microsoft.com/office/drawing/2014/main" val="836746578"/>
                    </a:ext>
                  </a:extLst>
                </a:gridCol>
              </a:tblGrid>
              <a:tr h="179932">
                <a:tc>
                  <a:txBody>
                    <a:bodyPr/>
                    <a:lstStyle/>
                    <a:p>
                      <a:pPr algn="l" rtl="0" fontAlgn="ctr"/>
                      <a:r>
                        <a:rPr lang="en-US" sz="1000" b="1" i="0" u="none" strike="noStrike">
                          <a:solidFill>
                            <a:srgbClr val="000000"/>
                          </a:solidFill>
                          <a:effectLst/>
                          <a:latin typeface="Arial" panose="020B0604020202020204" pitchFamily="34" charset="0"/>
                        </a:rPr>
                        <a:t>Leaf Label</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F"/>
                    </a:solidFill>
                  </a:tcPr>
                </a:tc>
                <a:tc>
                  <a:txBody>
                    <a:bodyPr/>
                    <a:lstStyle/>
                    <a:p>
                      <a:pPr algn="r" rtl="0" fontAlgn="ctr"/>
                      <a:r>
                        <a:rPr lang="en-US" sz="1000" b="1" i="0" u="none" strike="noStrike">
                          <a:solidFill>
                            <a:srgbClr val="000000"/>
                          </a:solidFill>
                          <a:effectLst/>
                          <a:latin typeface="Arial" panose="020B0604020202020204" pitchFamily="34" charset="0"/>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F"/>
                    </a:solidFill>
                  </a:tcPr>
                </a:tc>
                <a:tc>
                  <a:txBody>
                    <a:bodyPr/>
                    <a:lstStyle/>
                    <a:p>
                      <a:pPr algn="l" rtl="0" fontAlgn="ctr"/>
                      <a:r>
                        <a:rPr lang="en-US" sz="1000" b="1"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F"/>
                    </a:solidFill>
                  </a:tcPr>
                </a:tc>
                <a:tc>
                  <a:txBody>
                    <a:bodyPr/>
                    <a:lstStyle/>
                    <a:p>
                      <a:pPr algn="r" rtl="0" fontAlgn="ctr"/>
                      <a:r>
                        <a:rPr lang="en-US" sz="1000" b="1" i="0" u="none" strike="noStrike">
                          <a:solidFill>
                            <a:srgbClr val="000000"/>
                          </a:solidFill>
                          <a:effectLst/>
                          <a:latin typeface="Arial" panose="020B0604020202020204" pitchFamily="34" charset="0"/>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F"/>
                    </a:solidFill>
                  </a:tcPr>
                </a:tc>
                <a:extLst>
                  <a:ext uri="{0D108BD9-81ED-4DB2-BD59-A6C34878D82A}">
                    <a16:rowId xmlns:a16="http://schemas.microsoft.com/office/drawing/2014/main" val="190359324"/>
                  </a:ext>
                </a:extLst>
              </a:tr>
              <a:tr h="352597">
                <a:tc>
                  <a:txBody>
                    <a:bodyPr/>
                    <a:lstStyle/>
                    <a:p>
                      <a:pPr algn="l" rtl="0" fontAlgn="ctr"/>
                      <a:r>
                        <a:rPr lang="en-US" sz="1000" b="1" i="0" u="none" strike="noStrike">
                          <a:solidFill>
                            <a:srgbClr val="000000"/>
                          </a:solidFill>
                          <a:effectLst/>
                          <a:latin typeface="Arial" panose="020B0604020202020204" pitchFamily="34" charset="0"/>
                        </a:rPr>
                        <a:t>R&lt;16&amp;Art Party&gt;=1&amp;Block Party&gt;=2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66F"/>
                    </a:solidFill>
                  </a:tcPr>
                </a:tc>
                <a:tc>
                  <a:txBody>
                    <a:bodyPr/>
                    <a:lstStyle/>
                    <a:p>
                      <a:pPr algn="r" rtl="0" fontAlgn="ctr"/>
                      <a:r>
                        <a:rPr lang="en-US" sz="1000" b="1" i="0" u="none" strike="noStrike">
                          <a:solidFill>
                            <a:srgbClr val="000000"/>
                          </a:solidFill>
                          <a:effectLst/>
                          <a:latin typeface="Arial" panose="020B0604020202020204" pitchFamily="34" charset="0"/>
                        </a:rPr>
                        <a:t>0.5099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66F"/>
                    </a:solidFill>
                  </a:tcPr>
                </a:tc>
                <a:tc>
                  <a:txBody>
                    <a:bodyPr/>
                    <a:lstStyle/>
                    <a:p>
                      <a:pPr algn="l" fontAlgn="t"/>
                      <a:r>
                        <a:rPr lang="en-US" sz="1800" b="0" i="0" u="none" strike="noStrike" dirty="0">
                          <a:solidFill>
                            <a:srgbClr val="000000"/>
                          </a:solidFill>
                          <a:effectLst/>
                          <a:latin typeface="Arial" panose="020B0604020202020204" pitchFamily="34" charset="0"/>
                        </a:rPr>
                        <a:t> </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66F"/>
                    </a:solidFill>
                  </a:tcPr>
                </a:tc>
                <a:tc>
                  <a:txBody>
                    <a:bodyPr/>
                    <a:lstStyle/>
                    <a:p>
                      <a:pPr algn="r" rtl="0" fontAlgn="ctr"/>
                      <a:r>
                        <a:rPr lang="en-US" sz="1000" b="1" i="0" u="none" strike="noStrike">
                          <a:solidFill>
                            <a:srgbClr val="000000"/>
                          </a:solidFill>
                          <a:effectLst/>
                          <a:latin typeface="Arial" panose="020B0604020202020204" pitchFamily="34" charset="0"/>
                        </a:rPr>
                        <a:t>0.4901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66F"/>
                    </a:solidFill>
                  </a:tcPr>
                </a:tc>
                <a:extLst>
                  <a:ext uri="{0D108BD9-81ED-4DB2-BD59-A6C34878D82A}">
                    <a16:rowId xmlns:a16="http://schemas.microsoft.com/office/drawing/2014/main" val="1369390670"/>
                  </a:ext>
                </a:extLst>
              </a:tr>
              <a:tr h="315411">
                <a:tc>
                  <a:txBody>
                    <a:bodyPr/>
                    <a:lstStyle/>
                    <a:p>
                      <a:pPr algn="l" rtl="0" fontAlgn="ctr"/>
                      <a:r>
                        <a:rPr lang="en-US" sz="1000" b="1" i="0" u="none" strike="noStrike">
                          <a:solidFill>
                            <a:srgbClr val="000000"/>
                          </a:solidFill>
                          <a:effectLst/>
                          <a:latin typeface="Arial" panose="020B0604020202020204" pitchFamily="34" charset="0"/>
                        </a:rPr>
                        <a:t>R&lt;16&amp;Art Party&gt;=1&amp;Block Party&lt;2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r" rtl="0" fontAlgn="ctr"/>
                      <a:r>
                        <a:rPr lang="en-US" sz="1000" b="1" i="0" u="none" strike="noStrike">
                          <a:solidFill>
                            <a:srgbClr val="000000"/>
                          </a:solidFill>
                          <a:effectLst/>
                          <a:latin typeface="Arial" panose="020B0604020202020204" pitchFamily="34" charset="0"/>
                        </a:rPr>
                        <a:t>0.7858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l" fontAlgn="t"/>
                      <a:r>
                        <a:rPr lang="en-US" sz="1800" b="0" i="0" u="none" strike="noStrike">
                          <a:solidFill>
                            <a:srgbClr val="000000"/>
                          </a:solidFill>
                          <a:effectLst/>
                          <a:latin typeface="Arial" panose="020B0604020202020204" pitchFamily="34" charset="0"/>
                        </a:rPr>
                        <a:t> </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r" rtl="0" fontAlgn="ctr"/>
                      <a:r>
                        <a:rPr lang="en-US" sz="1000" b="1" i="0" u="none" strike="noStrike">
                          <a:solidFill>
                            <a:srgbClr val="000000"/>
                          </a:solidFill>
                          <a:effectLst/>
                          <a:latin typeface="Arial" panose="020B0604020202020204" pitchFamily="34" charset="0"/>
                        </a:rPr>
                        <a:t>0.2142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365481122"/>
                  </a:ext>
                </a:extLst>
              </a:tr>
              <a:tr h="315411">
                <a:tc>
                  <a:txBody>
                    <a:bodyPr/>
                    <a:lstStyle/>
                    <a:p>
                      <a:pPr algn="l" rtl="0" fontAlgn="ctr"/>
                      <a:r>
                        <a:rPr lang="en-US" sz="1000" b="1" i="0" u="none" strike="noStrike">
                          <a:solidFill>
                            <a:srgbClr val="000000"/>
                          </a:solidFill>
                          <a:effectLst/>
                          <a:latin typeface="Arial" panose="020B0604020202020204" pitchFamily="34" charset="0"/>
                        </a:rPr>
                        <a:t>R&lt;16&amp;Art Party&lt;1&amp;R&lt;8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E9EFF"/>
                    </a:solidFill>
                  </a:tcPr>
                </a:tc>
                <a:tc>
                  <a:txBody>
                    <a:bodyPr/>
                    <a:lstStyle/>
                    <a:p>
                      <a:pPr algn="r" rtl="0" fontAlgn="ctr"/>
                      <a:r>
                        <a:rPr lang="en-US" sz="1000" b="1" i="0" u="none" strike="noStrike">
                          <a:solidFill>
                            <a:srgbClr val="000000"/>
                          </a:solidFill>
                          <a:effectLst/>
                          <a:latin typeface="Arial" panose="020B0604020202020204" pitchFamily="34" charset="0"/>
                        </a:rPr>
                        <a:t>0.831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E9EFF"/>
                    </a:solidFill>
                  </a:tcPr>
                </a:tc>
                <a:tc>
                  <a:txBody>
                    <a:bodyPr/>
                    <a:lstStyle/>
                    <a:p>
                      <a:pPr algn="l" fontAlgn="t"/>
                      <a:r>
                        <a:rPr lang="en-US" sz="1800" b="0" i="0" u="none" strike="noStrike">
                          <a:solidFill>
                            <a:srgbClr val="000000"/>
                          </a:solidFill>
                          <a:effectLst/>
                          <a:latin typeface="Arial" panose="020B0604020202020204" pitchFamily="34" charset="0"/>
                        </a:rPr>
                        <a:t> </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E9EFF"/>
                    </a:solidFill>
                  </a:tcPr>
                </a:tc>
                <a:tc>
                  <a:txBody>
                    <a:bodyPr/>
                    <a:lstStyle/>
                    <a:p>
                      <a:pPr algn="r" rtl="0" fontAlgn="ctr"/>
                      <a:r>
                        <a:rPr lang="en-US" sz="1000" b="1" i="0" u="none" strike="noStrike">
                          <a:solidFill>
                            <a:srgbClr val="000000"/>
                          </a:solidFill>
                          <a:effectLst/>
                          <a:latin typeface="Arial" panose="020B0604020202020204" pitchFamily="34" charset="0"/>
                        </a:rPr>
                        <a:t>0.169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E9EFF"/>
                    </a:solidFill>
                  </a:tcPr>
                </a:tc>
                <a:extLst>
                  <a:ext uri="{0D108BD9-81ED-4DB2-BD59-A6C34878D82A}">
                    <a16:rowId xmlns:a16="http://schemas.microsoft.com/office/drawing/2014/main" val="2075880557"/>
                  </a:ext>
                </a:extLst>
              </a:tr>
              <a:tr h="374364">
                <a:tc>
                  <a:txBody>
                    <a:bodyPr/>
                    <a:lstStyle/>
                    <a:p>
                      <a:pPr algn="l" rtl="0" fontAlgn="ctr"/>
                      <a:r>
                        <a:rPr lang="en-US" sz="1000" b="1" i="0" u="none" strike="noStrike">
                          <a:solidFill>
                            <a:srgbClr val="000000"/>
                          </a:solidFill>
                          <a:effectLst/>
                          <a:latin typeface="Arial" panose="020B0604020202020204" pitchFamily="34" charset="0"/>
                        </a:rPr>
                        <a:t>R&lt;16&amp;Art Party&lt;1&amp;R&gt;=8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r" rtl="0" fontAlgn="ctr"/>
                      <a:r>
                        <a:rPr lang="en-US" sz="1000" b="1" i="0" u="none" strike="noStrike">
                          <a:solidFill>
                            <a:srgbClr val="000000"/>
                          </a:solidFill>
                          <a:effectLst/>
                          <a:latin typeface="Arial" panose="020B0604020202020204" pitchFamily="34" charset="0"/>
                        </a:rPr>
                        <a:t>0.9267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l" fontAlgn="t"/>
                      <a:r>
                        <a:rPr lang="en-US" sz="1800" b="0" i="0" u="none" strike="noStrike">
                          <a:solidFill>
                            <a:srgbClr val="000000"/>
                          </a:solidFill>
                          <a:effectLst/>
                          <a:latin typeface="Arial" panose="020B0604020202020204" pitchFamily="34" charset="0"/>
                        </a:rPr>
                        <a:t> </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r" rtl="0" fontAlgn="ctr"/>
                      <a:r>
                        <a:rPr lang="en-US" sz="1000" b="1" i="0" u="none" strike="noStrike">
                          <a:solidFill>
                            <a:srgbClr val="000000"/>
                          </a:solidFill>
                          <a:effectLst/>
                          <a:latin typeface="Arial" panose="020B0604020202020204" pitchFamily="34" charset="0"/>
                        </a:rPr>
                        <a:t>0.0733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516039755"/>
                  </a:ext>
                </a:extLst>
              </a:tr>
              <a:tr h="374364">
                <a:tc>
                  <a:txBody>
                    <a:bodyPr/>
                    <a:lstStyle/>
                    <a:p>
                      <a:pPr algn="l" rtl="0" fontAlgn="ctr"/>
                      <a:r>
                        <a:rPr lang="en-US" sz="1000" b="1" i="0" u="none" strike="noStrike" dirty="0">
                          <a:solidFill>
                            <a:srgbClr val="000000"/>
                          </a:solidFill>
                          <a:effectLst/>
                          <a:latin typeface="Arial" panose="020B0604020202020204" pitchFamily="34" charset="0"/>
                        </a:rPr>
                        <a:t>R&gt;=16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00"/>
                    </a:solidFill>
                  </a:tcPr>
                </a:tc>
                <a:tc>
                  <a:txBody>
                    <a:bodyPr/>
                    <a:lstStyle/>
                    <a:p>
                      <a:pPr algn="r" rtl="0" fontAlgn="ctr"/>
                      <a:r>
                        <a:rPr lang="en-US" sz="1000" b="1" i="0" u="none" strike="noStrike">
                          <a:solidFill>
                            <a:srgbClr val="000000"/>
                          </a:solidFill>
                          <a:effectLst/>
                          <a:latin typeface="Arial" panose="020B0604020202020204" pitchFamily="34" charset="0"/>
                        </a:rPr>
                        <a:t>0.9557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00"/>
                    </a:solidFill>
                  </a:tcPr>
                </a:tc>
                <a:tc>
                  <a:txBody>
                    <a:bodyPr/>
                    <a:lstStyle/>
                    <a:p>
                      <a:pPr algn="l" fontAlgn="t"/>
                      <a:r>
                        <a:rPr lang="en-US" sz="1800" b="0" i="0" u="none" strike="noStrike">
                          <a:solidFill>
                            <a:srgbClr val="000000"/>
                          </a:solidFill>
                          <a:effectLst/>
                          <a:latin typeface="Arial" panose="020B0604020202020204" pitchFamily="34" charset="0"/>
                        </a:rPr>
                        <a:t> </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00"/>
                    </a:solidFill>
                  </a:tcPr>
                </a:tc>
                <a:tc>
                  <a:txBody>
                    <a:bodyPr/>
                    <a:lstStyle/>
                    <a:p>
                      <a:pPr algn="r" rtl="0" fontAlgn="ctr"/>
                      <a:r>
                        <a:rPr lang="en-US" sz="1000" b="1" i="0" u="none" strike="noStrike" dirty="0">
                          <a:solidFill>
                            <a:srgbClr val="000000"/>
                          </a:solidFill>
                          <a:effectLst/>
                          <a:latin typeface="Arial" panose="020B0604020202020204" pitchFamily="34" charset="0"/>
                        </a:rPr>
                        <a:t>0.0443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00"/>
                    </a:solidFill>
                  </a:tcPr>
                </a:tc>
                <a:extLst>
                  <a:ext uri="{0D108BD9-81ED-4DB2-BD59-A6C34878D82A}">
                    <a16:rowId xmlns:a16="http://schemas.microsoft.com/office/drawing/2014/main" val="1657849540"/>
                  </a:ext>
                </a:extLst>
              </a:tr>
            </a:tbl>
          </a:graphicData>
        </a:graphic>
      </p:graphicFrame>
      <p:graphicFrame>
        <p:nvGraphicFramePr>
          <p:cNvPr id="9" name="Table 8"/>
          <p:cNvGraphicFramePr>
            <a:graphicFrameLocks noGrp="1"/>
          </p:cNvGraphicFramePr>
          <p:nvPr>
            <p:extLst/>
          </p:nvPr>
        </p:nvGraphicFramePr>
        <p:xfrm>
          <a:off x="878540" y="3274443"/>
          <a:ext cx="7427259" cy="2883017"/>
        </p:xfrm>
        <a:graphic>
          <a:graphicData uri="http://schemas.openxmlformats.org/drawingml/2006/table">
            <a:tbl>
              <a:tblPr/>
              <a:tblGrid>
                <a:gridCol w="4988860">
                  <a:extLst>
                    <a:ext uri="{9D8B030D-6E8A-4147-A177-3AD203B41FA5}">
                      <a16:colId xmlns:a16="http://schemas.microsoft.com/office/drawing/2014/main" val="2134127318"/>
                    </a:ext>
                  </a:extLst>
                </a:gridCol>
                <a:gridCol w="762000">
                  <a:extLst>
                    <a:ext uri="{9D8B030D-6E8A-4147-A177-3AD203B41FA5}">
                      <a16:colId xmlns:a16="http://schemas.microsoft.com/office/drawing/2014/main" val="2041590081"/>
                    </a:ext>
                  </a:extLst>
                </a:gridCol>
                <a:gridCol w="304800">
                  <a:extLst>
                    <a:ext uri="{9D8B030D-6E8A-4147-A177-3AD203B41FA5}">
                      <a16:colId xmlns:a16="http://schemas.microsoft.com/office/drawing/2014/main" val="4134155264"/>
                    </a:ext>
                  </a:extLst>
                </a:gridCol>
                <a:gridCol w="685800">
                  <a:extLst>
                    <a:ext uri="{9D8B030D-6E8A-4147-A177-3AD203B41FA5}">
                      <a16:colId xmlns:a16="http://schemas.microsoft.com/office/drawing/2014/main" val="1202523179"/>
                    </a:ext>
                  </a:extLst>
                </a:gridCol>
                <a:gridCol w="685799">
                  <a:extLst>
                    <a:ext uri="{9D8B030D-6E8A-4147-A177-3AD203B41FA5}">
                      <a16:colId xmlns:a16="http://schemas.microsoft.com/office/drawing/2014/main" val="2187953470"/>
                    </a:ext>
                  </a:extLst>
                </a:gridCol>
              </a:tblGrid>
              <a:tr h="136423">
                <a:tc rowSpan="2">
                  <a:txBody>
                    <a:bodyPr/>
                    <a:lstStyle/>
                    <a:p>
                      <a:pPr algn="l" rtl="0" fontAlgn="ctr"/>
                      <a:r>
                        <a:rPr lang="en-US" sz="1100" b="1" i="0" u="none" strike="noStrike">
                          <a:solidFill>
                            <a:srgbClr val="000000"/>
                          </a:solidFill>
                          <a:effectLst/>
                          <a:latin typeface="Arial" panose="020B0604020202020204" pitchFamily="34" charset="0"/>
                        </a:rPr>
                        <a:t>In English</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F"/>
                    </a:solidFill>
                  </a:tcPr>
                </a:tc>
                <a:tc rowSpan="2">
                  <a:txBody>
                    <a:bodyPr/>
                    <a:lstStyle/>
                    <a:p>
                      <a:pPr algn="r" rtl="0" fontAlgn="ctr"/>
                      <a:r>
                        <a:rPr lang="en-US" sz="900" b="1" i="0" u="none" strike="noStrike">
                          <a:solidFill>
                            <a:srgbClr val="000000"/>
                          </a:solidFill>
                          <a:effectLst/>
                          <a:latin typeface="Arial" panose="020B0604020202020204" pitchFamily="34" charset="0"/>
                        </a:rPr>
                        <a:t>Not Buy</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F"/>
                    </a:solidFill>
                  </a:tcPr>
                </a:tc>
                <a:tc rowSpan="2">
                  <a:txBody>
                    <a:bodyPr/>
                    <a:lstStyle/>
                    <a:p>
                      <a:pPr algn="l" rtl="0" fontAlgn="ctr"/>
                      <a:r>
                        <a:rPr lang="en-US" sz="900" b="1" i="0" u="none" strike="noStrike">
                          <a:solidFill>
                            <a:srgbClr val="000000"/>
                          </a:solidFill>
                          <a:effectLst/>
                          <a:latin typeface="Arial" panose="020B0604020202020204" pitchFamily="34" charset="0"/>
                        </a:rPr>
                        <a:t> </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F"/>
                    </a:solidFill>
                  </a:tcPr>
                </a:tc>
                <a:tc rowSpan="2">
                  <a:txBody>
                    <a:bodyPr/>
                    <a:lstStyle/>
                    <a:p>
                      <a:pPr algn="r" rtl="0" fontAlgn="ctr"/>
                      <a:r>
                        <a:rPr lang="en-US" sz="900" b="1" i="0" u="none" strike="noStrike">
                          <a:solidFill>
                            <a:srgbClr val="000000"/>
                          </a:solidFill>
                          <a:effectLst/>
                          <a:latin typeface="Arial" panose="020B0604020202020204" pitchFamily="34" charset="0"/>
                        </a:rPr>
                        <a:t>Buy</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F"/>
                    </a:solidFill>
                  </a:tcPr>
                </a:tc>
                <a:tc>
                  <a:txBody>
                    <a:bodyPr/>
                    <a:lstStyle/>
                    <a:p>
                      <a:pPr algn="r" rtl="0" fontAlgn="ctr"/>
                      <a:r>
                        <a:rPr lang="en-US" sz="1100" b="1" i="0" u="none" strike="noStrike">
                          <a:solidFill>
                            <a:srgbClr val="000000"/>
                          </a:solidFill>
                          <a:effectLst/>
                          <a:latin typeface="Calibri" panose="020F0502020204030204" pitchFamily="34" charset="0"/>
                        </a:rPr>
                        <a:t>Your </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FF6FF"/>
                    </a:solidFill>
                  </a:tcPr>
                </a:tc>
                <a:extLst>
                  <a:ext uri="{0D108BD9-81ED-4DB2-BD59-A6C34878D82A}">
                    <a16:rowId xmlns:a16="http://schemas.microsoft.com/office/drawing/2014/main" val="2964131582"/>
                  </a:ext>
                </a:extLst>
              </a:tr>
              <a:tr h="13642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rtl="0" fontAlgn="ctr"/>
                      <a:r>
                        <a:rPr lang="en-US" sz="1100" b="1" i="0" u="none" strike="noStrike">
                          <a:solidFill>
                            <a:srgbClr val="000000"/>
                          </a:solidFill>
                          <a:effectLst/>
                          <a:latin typeface="Calibri" panose="020F0502020204030204" pitchFamily="34" charset="0"/>
                        </a:rPr>
                        <a:t>Decision</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FF6FF"/>
                    </a:solidFill>
                  </a:tcPr>
                </a:tc>
                <a:extLst>
                  <a:ext uri="{0D108BD9-81ED-4DB2-BD59-A6C34878D82A}">
                    <a16:rowId xmlns:a16="http://schemas.microsoft.com/office/drawing/2014/main" val="3667250279"/>
                  </a:ext>
                </a:extLst>
              </a:tr>
              <a:tr h="543427">
                <a:tc>
                  <a:txBody>
                    <a:bodyPr/>
                    <a:lstStyle/>
                    <a:p>
                      <a:pPr algn="l" rtl="0" fontAlgn="ctr"/>
                      <a:r>
                        <a:rPr lang="en-US" sz="1200" b="0" i="0" u="none" strike="noStrike">
                          <a:solidFill>
                            <a:srgbClr val="000000"/>
                          </a:solidFill>
                          <a:effectLst/>
                          <a:latin typeface="Times New Roman" panose="02020603050405020304" pitchFamily="18" charset="0"/>
                        </a:rPr>
                        <a:t>If Recency is less than 16 months and Number of Art Party Item bought is greater than or equal to  1 and Block Party is greater than or equal 2 then the propensity to ….</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66F"/>
                    </a:solidFill>
                  </a:tcPr>
                </a:tc>
                <a:tc>
                  <a:txBody>
                    <a:bodyPr/>
                    <a:lstStyle/>
                    <a:p>
                      <a:pPr algn="r" rtl="0" fontAlgn="ctr"/>
                      <a:r>
                        <a:rPr lang="en-US" sz="900" b="1" i="0" u="none" strike="noStrike">
                          <a:solidFill>
                            <a:srgbClr val="000000"/>
                          </a:solidFill>
                          <a:effectLst/>
                          <a:latin typeface="Arial" panose="020B0604020202020204" pitchFamily="34" charset="0"/>
                        </a:rPr>
                        <a:t>0.5099</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66F"/>
                    </a:solidFill>
                  </a:tcPr>
                </a:tc>
                <a:tc>
                  <a:txBody>
                    <a:bodyPr/>
                    <a:lstStyle/>
                    <a:p>
                      <a:pPr algn="l" fontAlgn="t"/>
                      <a:r>
                        <a:rPr lang="en-US" sz="1700" b="0" i="0" u="none" strike="noStrike">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66F"/>
                    </a:solidFill>
                  </a:tcPr>
                </a:tc>
                <a:tc>
                  <a:txBody>
                    <a:bodyPr/>
                    <a:lstStyle/>
                    <a:p>
                      <a:pPr algn="r" rtl="0" fontAlgn="ctr"/>
                      <a:r>
                        <a:rPr lang="en-US" sz="900" b="1" i="0" u="none" strike="noStrike">
                          <a:solidFill>
                            <a:srgbClr val="000000"/>
                          </a:solidFill>
                          <a:effectLst/>
                          <a:latin typeface="Arial" panose="020B0604020202020204" pitchFamily="34" charset="0"/>
                        </a:rPr>
                        <a:t>0.4901</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66F"/>
                    </a:solidFill>
                  </a:tcPr>
                </a:tc>
                <a:tc>
                  <a:txBody>
                    <a:bodyPr/>
                    <a:lstStyle/>
                    <a:p>
                      <a:pPr algn="r" fontAlgn="t"/>
                      <a:r>
                        <a:rPr lang="en-US" sz="1700" b="0" i="0" u="none" strike="noStrike">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F66F"/>
                    </a:solidFill>
                  </a:tcPr>
                </a:tc>
                <a:extLst>
                  <a:ext uri="{0D108BD9-81ED-4DB2-BD59-A6C34878D82A}">
                    <a16:rowId xmlns:a16="http://schemas.microsoft.com/office/drawing/2014/main" val="1917383152"/>
                  </a:ext>
                </a:extLst>
              </a:tr>
              <a:tr h="435767">
                <a:tc>
                  <a:txBody>
                    <a:bodyPr/>
                    <a:lstStyle/>
                    <a:p>
                      <a:pPr algn="l" rtl="0" fontAlgn="ctr"/>
                      <a:r>
                        <a:rPr lang="en-US" sz="1200" b="0" i="0" u="none" strike="noStrike">
                          <a:solidFill>
                            <a:srgbClr val="000000"/>
                          </a:solidFill>
                          <a:effectLst/>
                          <a:latin typeface="Times New Roman" panose="02020603050405020304" pitchFamily="18" charset="0"/>
                        </a:rPr>
                        <a:t>If Recency is less than 16 months and Number of Art Party Item bought is greater than or equal to  1 and Block Party is less than 2 then the propensity to ….</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r" rtl="0" fontAlgn="ctr"/>
                      <a:r>
                        <a:rPr lang="en-US" sz="900" b="1" i="0" u="none" strike="noStrike">
                          <a:solidFill>
                            <a:srgbClr val="000000"/>
                          </a:solidFill>
                          <a:effectLst/>
                          <a:latin typeface="Arial" panose="020B0604020202020204" pitchFamily="34" charset="0"/>
                        </a:rPr>
                        <a:t>0.7858</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l" fontAlgn="t"/>
                      <a:r>
                        <a:rPr lang="en-US" sz="1700" b="0" i="0" u="none" strike="noStrike">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r" rtl="0" fontAlgn="ctr"/>
                      <a:r>
                        <a:rPr lang="en-US" sz="900" b="1" i="0" u="none" strike="noStrike">
                          <a:solidFill>
                            <a:srgbClr val="000000"/>
                          </a:solidFill>
                          <a:effectLst/>
                          <a:latin typeface="Arial" panose="020B0604020202020204" pitchFamily="34" charset="0"/>
                        </a:rPr>
                        <a:t>0.2142</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r" fontAlgn="t"/>
                      <a:r>
                        <a:rPr lang="en-US" sz="1700" b="0" i="0" u="none" strike="noStrike">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3242256579"/>
                  </a:ext>
                </a:extLst>
              </a:tr>
              <a:tr h="435767">
                <a:tc>
                  <a:txBody>
                    <a:bodyPr/>
                    <a:lstStyle/>
                    <a:p>
                      <a:pPr algn="l" rtl="0" fontAlgn="ctr"/>
                      <a:r>
                        <a:rPr lang="en-US" sz="1200" b="0" i="0" u="none" strike="noStrike">
                          <a:solidFill>
                            <a:srgbClr val="000000"/>
                          </a:solidFill>
                          <a:effectLst/>
                          <a:latin typeface="Times New Roman" panose="02020603050405020304" pitchFamily="18" charset="0"/>
                        </a:rPr>
                        <a:t>If Recency is less than 16 months and Number of Art Party Item bought is less than 1 and Recency is less than 8 then the propensity to ….</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E9EFF"/>
                    </a:solidFill>
                  </a:tcPr>
                </a:tc>
                <a:tc>
                  <a:txBody>
                    <a:bodyPr/>
                    <a:lstStyle/>
                    <a:p>
                      <a:pPr algn="r" rtl="0" fontAlgn="ctr"/>
                      <a:r>
                        <a:rPr lang="en-US" sz="900" b="1" i="0" u="none" strike="noStrike">
                          <a:solidFill>
                            <a:srgbClr val="000000"/>
                          </a:solidFill>
                          <a:effectLst/>
                          <a:latin typeface="Arial" panose="020B0604020202020204" pitchFamily="34" charset="0"/>
                        </a:rPr>
                        <a:t>0.831</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E9EFF"/>
                    </a:solidFill>
                  </a:tcPr>
                </a:tc>
                <a:tc>
                  <a:txBody>
                    <a:bodyPr/>
                    <a:lstStyle/>
                    <a:p>
                      <a:pPr algn="l" fontAlgn="t"/>
                      <a:r>
                        <a:rPr lang="en-US" sz="1700" b="0" i="0" u="none" strike="noStrike">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E9EFF"/>
                    </a:solidFill>
                  </a:tcPr>
                </a:tc>
                <a:tc>
                  <a:txBody>
                    <a:bodyPr/>
                    <a:lstStyle/>
                    <a:p>
                      <a:pPr algn="r" rtl="0" fontAlgn="ctr"/>
                      <a:r>
                        <a:rPr lang="en-US" sz="900" b="1" i="0" u="none" strike="noStrike">
                          <a:solidFill>
                            <a:srgbClr val="000000"/>
                          </a:solidFill>
                          <a:effectLst/>
                          <a:latin typeface="Arial" panose="020B0604020202020204" pitchFamily="34" charset="0"/>
                        </a:rPr>
                        <a:t>0.169</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E9EFF"/>
                    </a:solidFill>
                  </a:tcPr>
                </a:tc>
                <a:tc>
                  <a:txBody>
                    <a:bodyPr/>
                    <a:lstStyle/>
                    <a:p>
                      <a:pPr algn="r" fontAlgn="t"/>
                      <a:r>
                        <a:rPr lang="en-US" sz="1700" b="0" i="0" u="none" strike="noStrike">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E9EFF"/>
                    </a:solidFill>
                  </a:tcPr>
                </a:tc>
                <a:extLst>
                  <a:ext uri="{0D108BD9-81ED-4DB2-BD59-A6C34878D82A}">
                    <a16:rowId xmlns:a16="http://schemas.microsoft.com/office/drawing/2014/main" val="1826904626"/>
                  </a:ext>
                </a:extLst>
              </a:tr>
              <a:tr h="435767">
                <a:tc>
                  <a:txBody>
                    <a:bodyPr/>
                    <a:lstStyle/>
                    <a:p>
                      <a:pPr algn="l" rtl="0" fontAlgn="ctr"/>
                      <a:r>
                        <a:rPr lang="en-US" sz="1200" b="0" i="0" u="none" strike="noStrike">
                          <a:solidFill>
                            <a:srgbClr val="000000"/>
                          </a:solidFill>
                          <a:effectLst/>
                          <a:latin typeface="Times New Roman" panose="02020603050405020304" pitchFamily="18" charset="0"/>
                        </a:rPr>
                        <a:t>If Recency is less than 16 months and Number of Art Party Item bought is less than 1 and Recency is Greater than or equal to 8 then the propensity to ….</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r" rtl="0" fontAlgn="ctr"/>
                      <a:r>
                        <a:rPr lang="en-US" sz="900" b="1" i="0" u="none" strike="noStrike">
                          <a:solidFill>
                            <a:srgbClr val="000000"/>
                          </a:solidFill>
                          <a:effectLst/>
                          <a:latin typeface="Arial" panose="020B0604020202020204" pitchFamily="34" charset="0"/>
                        </a:rPr>
                        <a:t>0.9267</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l" fontAlgn="t"/>
                      <a:r>
                        <a:rPr lang="en-US" sz="1700" b="0" i="0" u="none" strike="noStrike">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r" rtl="0" fontAlgn="ctr"/>
                      <a:r>
                        <a:rPr lang="en-US" sz="900" b="1" i="0" u="none" strike="noStrike">
                          <a:solidFill>
                            <a:srgbClr val="000000"/>
                          </a:solidFill>
                          <a:effectLst/>
                          <a:latin typeface="Arial" panose="020B0604020202020204" pitchFamily="34" charset="0"/>
                        </a:rPr>
                        <a:t>0.0733</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r" fontAlgn="t"/>
                      <a:r>
                        <a:rPr lang="en-US" sz="1700" b="0" i="0" u="none" strike="noStrike">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1003471529"/>
                  </a:ext>
                </a:extLst>
              </a:tr>
              <a:tr h="543427">
                <a:tc>
                  <a:txBody>
                    <a:bodyPr/>
                    <a:lstStyle/>
                    <a:p>
                      <a:pPr algn="l" rtl="0" fontAlgn="ctr"/>
                      <a:r>
                        <a:rPr lang="en-US" sz="1200" b="0" i="0" u="none" strike="noStrike" dirty="0">
                          <a:solidFill>
                            <a:srgbClr val="000000"/>
                          </a:solidFill>
                          <a:effectLst/>
                          <a:latin typeface="Times New Roman" panose="02020603050405020304" pitchFamily="18" charset="0"/>
                        </a:rPr>
                        <a:t>If </a:t>
                      </a:r>
                      <a:r>
                        <a:rPr lang="en-US" sz="1200" b="0" i="0" u="none" strike="noStrike" dirty="0" err="1">
                          <a:solidFill>
                            <a:srgbClr val="000000"/>
                          </a:solidFill>
                          <a:effectLst/>
                          <a:latin typeface="Times New Roman" panose="02020603050405020304" pitchFamily="18" charset="0"/>
                        </a:rPr>
                        <a:t>Recency</a:t>
                      </a:r>
                      <a:r>
                        <a:rPr lang="en-US" sz="1200" b="0" i="0" u="none" strike="noStrike" dirty="0">
                          <a:solidFill>
                            <a:srgbClr val="000000"/>
                          </a:solidFill>
                          <a:effectLst/>
                          <a:latin typeface="Times New Roman" panose="02020603050405020304" pitchFamily="18" charset="0"/>
                        </a:rPr>
                        <a:t> is greater than or equal to 16 months then the propensity to …</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00"/>
                    </a:solidFill>
                  </a:tcPr>
                </a:tc>
                <a:tc>
                  <a:txBody>
                    <a:bodyPr/>
                    <a:lstStyle/>
                    <a:p>
                      <a:pPr algn="r" rtl="0" fontAlgn="ctr"/>
                      <a:r>
                        <a:rPr lang="en-US" sz="900" b="1" i="0" u="none" strike="noStrike">
                          <a:solidFill>
                            <a:srgbClr val="000000"/>
                          </a:solidFill>
                          <a:effectLst/>
                          <a:latin typeface="Arial" panose="020B0604020202020204" pitchFamily="34" charset="0"/>
                        </a:rPr>
                        <a:t>0.9557</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00"/>
                    </a:solidFill>
                  </a:tcPr>
                </a:tc>
                <a:tc>
                  <a:txBody>
                    <a:bodyPr/>
                    <a:lstStyle/>
                    <a:p>
                      <a:pPr algn="l" fontAlgn="t"/>
                      <a:r>
                        <a:rPr lang="en-US" sz="1700" b="0" i="0" u="none" strike="noStrike">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00"/>
                    </a:solidFill>
                  </a:tcPr>
                </a:tc>
                <a:tc>
                  <a:txBody>
                    <a:bodyPr/>
                    <a:lstStyle/>
                    <a:p>
                      <a:pPr algn="r" rtl="0" fontAlgn="ctr"/>
                      <a:r>
                        <a:rPr lang="en-US" sz="900" b="1" i="0" u="none" strike="noStrike">
                          <a:solidFill>
                            <a:srgbClr val="000000"/>
                          </a:solidFill>
                          <a:effectLst/>
                          <a:latin typeface="Arial" panose="020B0604020202020204" pitchFamily="34" charset="0"/>
                        </a:rPr>
                        <a:t>0.0443</a:t>
                      </a:r>
                    </a:p>
                  </a:txBody>
                  <a:tcPr marL="8874" marR="8874" marT="887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00"/>
                    </a:solidFill>
                  </a:tcPr>
                </a:tc>
                <a:tc>
                  <a:txBody>
                    <a:bodyPr/>
                    <a:lstStyle/>
                    <a:p>
                      <a:pPr algn="r" fontAlgn="t"/>
                      <a:r>
                        <a:rPr lang="en-US" sz="1700" b="0" i="0" u="none" strike="noStrike" dirty="0">
                          <a:solidFill>
                            <a:srgbClr val="000000"/>
                          </a:solidFill>
                          <a:effectLst/>
                          <a:latin typeface="Arial" panose="020B0604020202020204" pitchFamily="34" charset="0"/>
                        </a:rPr>
                        <a:t> </a:t>
                      </a:r>
                    </a:p>
                  </a:txBody>
                  <a:tcPr marL="8874" marR="8874" marT="887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00"/>
                    </a:solidFill>
                  </a:tcPr>
                </a:tc>
                <a:extLst>
                  <a:ext uri="{0D108BD9-81ED-4DB2-BD59-A6C34878D82A}">
                    <a16:rowId xmlns:a16="http://schemas.microsoft.com/office/drawing/2014/main" val="1938207869"/>
                  </a:ext>
                </a:extLst>
              </a:tr>
            </a:tbl>
          </a:graphicData>
        </a:graphic>
      </p:graphicFrame>
    </p:spTree>
    <p:extLst>
      <p:ext uri="{BB962C8B-B14F-4D97-AF65-F5344CB8AC3E}">
        <p14:creationId xmlns:p14="http://schemas.microsoft.com/office/powerpoint/2010/main" val="813428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82742" y="1236663"/>
            <a:ext cx="8578516" cy="5105400"/>
          </a:xfrm>
          <a:prstGeom prst="rect">
            <a:avLst/>
          </a:prstGeom>
        </p:spPr>
      </p:pic>
      <p:sp>
        <p:nvSpPr>
          <p:cNvPr id="3" name="Slide Number Placeholder 2"/>
          <p:cNvSpPr>
            <a:spLocks noGrp="1"/>
          </p:cNvSpPr>
          <p:nvPr>
            <p:ph type="sldNum" sz="quarter" idx="12"/>
          </p:nvPr>
        </p:nvSpPr>
        <p:spPr>
          <a:xfrm>
            <a:off x="6727658" y="6342063"/>
            <a:ext cx="2133600" cy="47625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349886-0317-4F41-BFDC-C48559729F9B}" type="slidenum">
              <a:rPr kumimoji="0" lang="en-US" sz="14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2" name="Multiply 1"/>
          <p:cNvSpPr/>
          <p:nvPr/>
        </p:nvSpPr>
        <p:spPr bwMode="auto">
          <a:xfrm>
            <a:off x="6172200" y="2974975"/>
            <a:ext cx="838200" cy="685800"/>
          </a:xfrm>
          <a:prstGeom prst="mathMultiply">
            <a:avLst/>
          </a:prstGeom>
          <a:solidFill>
            <a:srgbClr val="FF0000"/>
          </a:solidFill>
          <a:ln w="12700" cap="flat"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 name="Multiply 4"/>
          <p:cNvSpPr/>
          <p:nvPr/>
        </p:nvSpPr>
        <p:spPr bwMode="auto">
          <a:xfrm>
            <a:off x="4808857" y="5589261"/>
            <a:ext cx="838200" cy="685800"/>
          </a:xfrm>
          <a:prstGeom prst="mathMultiply">
            <a:avLst/>
          </a:prstGeom>
          <a:solidFill>
            <a:srgbClr val="FF0000"/>
          </a:solidFill>
          <a:ln w="12700" cap="flat"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 name="Oval 3"/>
          <p:cNvSpPr/>
          <p:nvPr/>
        </p:nvSpPr>
        <p:spPr bwMode="auto">
          <a:xfrm>
            <a:off x="260330" y="4999832"/>
            <a:ext cx="4092388" cy="1600200"/>
          </a:xfrm>
          <a:prstGeom prst="ellipse">
            <a:avLst/>
          </a:prstGeom>
          <a:solidFill>
            <a:schemeClr val="accent1">
              <a:alpha val="27000"/>
            </a:schemeClr>
          </a:solidFill>
          <a:ln w="12700" cap="flat"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0" name="Title 1"/>
          <p:cNvSpPr>
            <a:spLocks noGrp="1"/>
          </p:cNvSpPr>
          <p:nvPr>
            <p:ph type="title"/>
          </p:nvPr>
        </p:nvSpPr>
        <p:spPr>
          <a:xfrm>
            <a:off x="457200" y="433107"/>
            <a:ext cx="8229600" cy="808038"/>
          </a:xfrm>
        </p:spPr>
        <p:txBody>
          <a:bodyPr/>
          <a:lstStyle/>
          <a:p>
            <a:r>
              <a:rPr lang="en-US" sz="4000" dirty="0">
                <a:solidFill>
                  <a:srgbClr val="00B050"/>
                </a:solidFill>
              </a:rPr>
              <a:t>Box Selection </a:t>
            </a:r>
            <a:r>
              <a:rPr lang="en-US" sz="4000" dirty="0">
                <a:solidFill>
                  <a:srgbClr val="00B050"/>
                </a:solidFill>
                <a:sym typeface="Wingdings" panose="05000000000000000000" pitchFamily="2" charset="2"/>
              </a:rPr>
              <a:t> Cutoff is &gt;15%</a:t>
            </a:r>
            <a:endParaRPr lang="en-US" sz="4000" dirty="0">
              <a:solidFill>
                <a:srgbClr val="00B050"/>
              </a:solidFill>
            </a:endParaRPr>
          </a:p>
        </p:txBody>
      </p:sp>
    </p:spTree>
    <p:extLst>
      <p:ext uri="{BB962C8B-B14F-4D97-AF65-F5344CB8AC3E}">
        <p14:creationId xmlns:p14="http://schemas.microsoft.com/office/powerpoint/2010/main" val="113871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English Rule</a:t>
            </a: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349886-0317-4F41-BFDC-C48559729F9B}" type="slidenum">
              <a:rPr kumimoji="0" lang="en-US" sz="14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0" name="Table 9"/>
          <p:cNvGraphicFramePr>
            <a:graphicFrameLocks noGrp="1"/>
          </p:cNvGraphicFramePr>
          <p:nvPr>
            <p:extLst/>
          </p:nvPr>
        </p:nvGraphicFramePr>
        <p:xfrm>
          <a:off x="448231" y="1417638"/>
          <a:ext cx="8314768" cy="2628469"/>
        </p:xfrm>
        <a:graphic>
          <a:graphicData uri="http://schemas.openxmlformats.org/drawingml/2006/table">
            <a:tbl>
              <a:tblPr>
                <a:tableStyleId>{5C22544A-7EE6-4342-B048-85BDC9FD1C3A}</a:tableStyleId>
              </a:tblPr>
              <a:tblGrid>
                <a:gridCol w="6358351">
                  <a:extLst>
                    <a:ext uri="{9D8B030D-6E8A-4147-A177-3AD203B41FA5}">
                      <a16:colId xmlns:a16="http://schemas.microsoft.com/office/drawing/2014/main" val="1874818751"/>
                    </a:ext>
                  </a:extLst>
                </a:gridCol>
                <a:gridCol w="612617">
                  <a:extLst>
                    <a:ext uri="{9D8B030D-6E8A-4147-A177-3AD203B41FA5}">
                      <a16:colId xmlns:a16="http://schemas.microsoft.com/office/drawing/2014/main" val="968944580"/>
                    </a:ext>
                  </a:extLst>
                </a:gridCol>
                <a:gridCol w="167975">
                  <a:extLst>
                    <a:ext uri="{9D8B030D-6E8A-4147-A177-3AD203B41FA5}">
                      <a16:colId xmlns:a16="http://schemas.microsoft.com/office/drawing/2014/main" val="4294648603"/>
                    </a:ext>
                  </a:extLst>
                </a:gridCol>
                <a:gridCol w="490026">
                  <a:extLst>
                    <a:ext uri="{9D8B030D-6E8A-4147-A177-3AD203B41FA5}">
                      <a16:colId xmlns:a16="http://schemas.microsoft.com/office/drawing/2014/main" val="2494269187"/>
                    </a:ext>
                  </a:extLst>
                </a:gridCol>
                <a:gridCol w="685799">
                  <a:extLst>
                    <a:ext uri="{9D8B030D-6E8A-4147-A177-3AD203B41FA5}">
                      <a16:colId xmlns:a16="http://schemas.microsoft.com/office/drawing/2014/main" val="1867913956"/>
                    </a:ext>
                  </a:extLst>
                </a:gridCol>
              </a:tblGrid>
              <a:tr h="539239">
                <a:tc>
                  <a:txBody>
                    <a:bodyPr/>
                    <a:lstStyle/>
                    <a:p>
                      <a:pPr marL="0" marR="0">
                        <a:lnSpc>
                          <a:spcPct val="107000"/>
                        </a:lnSpc>
                        <a:spcBef>
                          <a:spcPts val="0"/>
                        </a:spcBef>
                        <a:spcAft>
                          <a:spcPts val="0"/>
                        </a:spcAft>
                      </a:pPr>
                      <a:r>
                        <a:rPr lang="en-US" sz="1200" b="1" dirty="0">
                          <a:effectLst/>
                        </a:rPr>
                        <a:t>In English</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000" b="1" dirty="0">
                          <a:effectLst/>
                          <a:latin typeface="+mn-lt"/>
                          <a:ea typeface="+mn-ea"/>
                          <a:cs typeface="+mn-cs"/>
                        </a:rPr>
                        <a:t>Buy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nSpc>
                          <a:spcPct val="107000"/>
                        </a:lnSpc>
                        <a:spcBef>
                          <a:spcPts val="0"/>
                        </a:spcBef>
                        <a:spcAft>
                          <a:spcPts val="0"/>
                        </a:spcAft>
                      </a:pPr>
                      <a:r>
                        <a:rPr lang="en-US" sz="1000" b="1" dirty="0">
                          <a:effectLst/>
                        </a:rPr>
                        <a:t>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000" b="1" dirty="0">
                          <a:effectLst/>
                          <a:latin typeface="+mn-lt"/>
                          <a:ea typeface="+mn-ea"/>
                          <a:cs typeface="+mn-cs"/>
                        </a:rPr>
                        <a:t>Not</a:t>
                      </a:r>
                      <a:r>
                        <a:rPr lang="en-US" sz="1000" b="1" baseline="0" dirty="0">
                          <a:effectLst/>
                          <a:latin typeface="+mn-lt"/>
                          <a:ea typeface="+mn-ea"/>
                          <a:cs typeface="+mn-cs"/>
                        </a:rPr>
                        <a:t> Buy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tc>
                <a:tc>
                  <a:txBody>
                    <a:bodyPr/>
                    <a:lstStyle/>
                    <a:p>
                      <a:pPr marL="0" marR="0" algn="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Your </a:t>
                      </a:r>
                    </a:p>
                    <a:p>
                      <a:pPr marL="0" marR="0" algn="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Decision</a:t>
                      </a:r>
                    </a:p>
                  </a:txBody>
                  <a:tcPr marL="25400" marR="25400" marT="0" marB="0"/>
                </a:tc>
                <a:extLst>
                  <a:ext uri="{0D108BD9-81ED-4DB2-BD59-A6C34878D82A}">
                    <a16:rowId xmlns:a16="http://schemas.microsoft.com/office/drawing/2014/main" val="3465599794"/>
                  </a:ext>
                </a:extLst>
              </a:tr>
              <a:tr h="272075">
                <a:tc>
                  <a:txBody>
                    <a:bodyPr/>
                    <a:lstStyle/>
                    <a:p>
                      <a:pPr marL="0" marR="0">
                        <a:lnSpc>
                          <a:spcPct val="107000"/>
                        </a:lnSpc>
                        <a:spcBef>
                          <a:spcPts val="0"/>
                        </a:spcBef>
                        <a:spcAft>
                          <a:spcPts val="0"/>
                        </a:spcAft>
                      </a:pPr>
                      <a:r>
                        <a:rPr lang="en-US" sz="1200" b="0" dirty="0">
                          <a:effectLst/>
                          <a:latin typeface="Times New Roman" panose="02020603050405020304" pitchFamily="18" charset="0"/>
                          <a:ea typeface="+mn-ea"/>
                          <a:cs typeface="Times New Roman" panose="02020603050405020304" pitchFamily="18" charset="0"/>
                        </a:rPr>
                        <a:t>If</a:t>
                      </a:r>
                      <a:r>
                        <a:rPr lang="en-US" sz="1200" b="0" baseline="0" dirty="0">
                          <a:effectLst/>
                          <a:latin typeface="Times New Roman" panose="02020603050405020304" pitchFamily="18" charset="0"/>
                          <a:ea typeface="+mn-ea"/>
                          <a:cs typeface="Times New Roman" panose="02020603050405020304" pitchFamily="18" charset="0"/>
                        </a:rPr>
                        <a:t> </a:t>
                      </a:r>
                      <a:r>
                        <a:rPr lang="en-US" sz="1200" b="0" baseline="0" dirty="0" err="1">
                          <a:effectLst/>
                          <a:latin typeface="Times New Roman" panose="02020603050405020304" pitchFamily="18" charset="0"/>
                          <a:ea typeface="+mn-ea"/>
                          <a:cs typeface="Times New Roman" panose="02020603050405020304" pitchFamily="18" charset="0"/>
                        </a:rPr>
                        <a:t>Recency</a:t>
                      </a:r>
                      <a:r>
                        <a:rPr lang="en-US" sz="1200" b="0" baseline="0" dirty="0">
                          <a:effectLst/>
                          <a:latin typeface="Times New Roman" panose="02020603050405020304" pitchFamily="18" charset="0"/>
                          <a:ea typeface="+mn-ea"/>
                          <a:cs typeface="Times New Roman" panose="02020603050405020304" pitchFamily="18" charset="0"/>
                        </a:rPr>
                        <a:t> is greater than or equal to 16 months then the propensity to …</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marL="0" marR="0" algn="r">
                        <a:lnSpc>
                          <a:spcPct val="107000"/>
                        </a:lnSpc>
                        <a:spcBef>
                          <a:spcPts val="0"/>
                        </a:spcBef>
                        <a:spcAft>
                          <a:spcPts val="0"/>
                        </a:spcAft>
                      </a:pPr>
                      <a:r>
                        <a:rPr lang="en-US" sz="1000" b="1" dirty="0">
                          <a:effectLst/>
                        </a:rPr>
                        <a:t>0.0443</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marL="0" marR="0">
                        <a:lnSpc>
                          <a:spcPct val="107000"/>
                        </a:lnSpc>
                        <a:spcBef>
                          <a:spcPts val="0"/>
                        </a:spcBef>
                        <a:spcAft>
                          <a:spcPts val="0"/>
                        </a:spcAft>
                      </a:pPr>
                      <a:endParaRPr lang="en-US" sz="10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marL="0" marR="0" algn="r">
                        <a:lnSpc>
                          <a:spcPct val="107000"/>
                        </a:lnSpc>
                        <a:spcBef>
                          <a:spcPts val="0"/>
                        </a:spcBef>
                        <a:spcAft>
                          <a:spcPts val="0"/>
                        </a:spcAft>
                      </a:pPr>
                      <a:r>
                        <a:rPr lang="en-US" sz="1000" b="1" dirty="0">
                          <a:effectLst/>
                        </a:rPr>
                        <a:t>0.9557</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marL="0" marR="0" algn="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No</a:t>
                      </a:r>
                    </a:p>
                  </a:txBody>
                  <a:tcPr marL="25400" marR="25400" marT="0" marB="0">
                    <a:solidFill>
                      <a:srgbClr val="FF6600"/>
                    </a:solidFill>
                  </a:tcPr>
                </a:tc>
                <a:extLst>
                  <a:ext uri="{0D108BD9-81ED-4DB2-BD59-A6C34878D82A}">
                    <a16:rowId xmlns:a16="http://schemas.microsoft.com/office/drawing/2014/main" val="277875224"/>
                  </a:ext>
                </a:extLst>
              </a:tr>
              <a:tr h="448861">
                <a:tc>
                  <a:txBody>
                    <a:bodyPr/>
                    <a:lstStyle/>
                    <a:p>
                      <a:pPr marL="0" marR="0">
                        <a:lnSpc>
                          <a:spcPct val="107000"/>
                        </a:lnSpc>
                        <a:spcBef>
                          <a:spcPts val="0"/>
                        </a:spcBef>
                        <a:spcAft>
                          <a:spcPts val="0"/>
                        </a:spcAft>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If</a:t>
                      </a:r>
                      <a:r>
                        <a:rPr lang="en-US" sz="1200" b="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baseline="0" dirty="0" err="1">
                          <a:effectLst/>
                          <a:latin typeface="Times New Roman" panose="02020603050405020304" pitchFamily="18" charset="0"/>
                          <a:ea typeface="Calibri" panose="020F0502020204030204" pitchFamily="34" charset="0"/>
                          <a:cs typeface="Times New Roman" panose="02020603050405020304" pitchFamily="18" charset="0"/>
                        </a:rPr>
                        <a:t>Recency</a:t>
                      </a:r>
                      <a:r>
                        <a:rPr lang="en-US" sz="1200" b="0" baseline="0" dirty="0">
                          <a:effectLst/>
                          <a:latin typeface="Times New Roman" panose="02020603050405020304" pitchFamily="18" charset="0"/>
                          <a:ea typeface="Calibri" panose="020F0502020204030204" pitchFamily="34" charset="0"/>
                          <a:cs typeface="Times New Roman" panose="02020603050405020304" pitchFamily="18" charset="0"/>
                        </a:rPr>
                        <a:t> is  greater than or equal to 8  but less than 16 months and Number of Art Party Item bought is zero then the propensity to ….</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marL="0" marR="0" algn="r">
                        <a:lnSpc>
                          <a:spcPct val="107000"/>
                        </a:lnSpc>
                        <a:spcBef>
                          <a:spcPts val="0"/>
                        </a:spcBef>
                        <a:spcAft>
                          <a:spcPts val="0"/>
                        </a:spcAft>
                      </a:pPr>
                      <a:r>
                        <a:rPr lang="en-US" sz="1000" b="1" dirty="0">
                          <a:effectLst/>
                        </a:rPr>
                        <a:t>0.0733</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marL="0" marR="0">
                        <a:lnSpc>
                          <a:spcPct val="107000"/>
                        </a:lnSpc>
                        <a:spcBef>
                          <a:spcPts val="0"/>
                        </a:spcBef>
                        <a:spcAft>
                          <a:spcPts val="0"/>
                        </a:spcAft>
                      </a:pPr>
                      <a:endParaRPr lang="en-US" sz="1000" b="1">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marL="0" marR="0" algn="r">
                        <a:lnSpc>
                          <a:spcPct val="107000"/>
                        </a:lnSpc>
                        <a:spcBef>
                          <a:spcPts val="0"/>
                        </a:spcBef>
                        <a:spcAft>
                          <a:spcPts val="0"/>
                        </a:spcAft>
                      </a:pPr>
                      <a:r>
                        <a:rPr lang="en-US" sz="1000" b="1" dirty="0">
                          <a:effectLst/>
                        </a:rPr>
                        <a:t>0.9267</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marL="0" marR="0" algn="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No</a:t>
                      </a:r>
                    </a:p>
                  </a:txBody>
                  <a:tcPr marL="25400" marR="25400" marT="0" marB="0">
                    <a:solidFill>
                      <a:srgbClr val="FF6600"/>
                    </a:solidFill>
                  </a:tcPr>
                </a:tc>
                <a:extLst>
                  <a:ext uri="{0D108BD9-81ED-4DB2-BD59-A6C34878D82A}">
                    <a16:rowId xmlns:a16="http://schemas.microsoft.com/office/drawing/2014/main" val="815751043"/>
                  </a:ext>
                </a:extLst>
              </a:tr>
              <a:tr h="434042">
                <a:tc>
                  <a:txBody>
                    <a:bodyPr/>
                    <a:lstStyle/>
                    <a:p>
                      <a:pPr marL="0" marR="0">
                        <a:lnSpc>
                          <a:spcPct val="107000"/>
                        </a:lnSpc>
                        <a:spcBef>
                          <a:spcPts val="0"/>
                        </a:spcBef>
                        <a:spcAft>
                          <a:spcPts val="0"/>
                        </a:spcAft>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If</a:t>
                      </a:r>
                      <a:r>
                        <a:rPr lang="en-US" sz="1200" b="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baseline="0" dirty="0" err="1">
                          <a:effectLst/>
                          <a:latin typeface="Times New Roman" panose="02020603050405020304" pitchFamily="18" charset="0"/>
                          <a:ea typeface="Calibri" panose="020F0502020204030204" pitchFamily="34" charset="0"/>
                          <a:cs typeface="Times New Roman" panose="02020603050405020304" pitchFamily="18" charset="0"/>
                        </a:rPr>
                        <a:t>Recency</a:t>
                      </a:r>
                      <a:r>
                        <a:rPr lang="en-US" sz="1200" b="0" baseline="0" dirty="0">
                          <a:effectLst/>
                          <a:latin typeface="Times New Roman" panose="02020603050405020304" pitchFamily="18" charset="0"/>
                          <a:ea typeface="Calibri" panose="020F0502020204030204" pitchFamily="34" charset="0"/>
                          <a:cs typeface="Times New Roman" panose="02020603050405020304" pitchFamily="18" charset="0"/>
                        </a:rPr>
                        <a:t> is less than 8 and Number of Art Party Item bought is zero then the propensity to ….</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400" marR="25400" marT="0" marB="0">
                    <a:solidFill>
                      <a:srgbClr val="A3FBD7"/>
                    </a:solidFill>
                  </a:tcPr>
                </a:tc>
                <a:tc>
                  <a:txBody>
                    <a:bodyPr/>
                    <a:lstStyle/>
                    <a:p>
                      <a:pPr marL="0" marR="0" algn="r">
                        <a:lnSpc>
                          <a:spcPct val="107000"/>
                        </a:lnSpc>
                        <a:spcBef>
                          <a:spcPts val="0"/>
                        </a:spcBef>
                        <a:spcAft>
                          <a:spcPts val="0"/>
                        </a:spcAft>
                      </a:pPr>
                      <a:r>
                        <a:rPr lang="en-US" sz="1000" b="1" dirty="0">
                          <a:effectLst/>
                        </a:rPr>
                        <a:t>0.1690</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A3FBD7"/>
                    </a:solidFill>
                  </a:tcPr>
                </a:tc>
                <a:tc>
                  <a:txBody>
                    <a:bodyPr/>
                    <a:lstStyle/>
                    <a:p>
                      <a:pPr marL="0" marR="0">
                        <a:lnSpc>
                          <a:spcPct val="107000"/>
                        </a:lnSpc>
                        <a:spcBef>
                          <a:spcPts val="0"/>
                        </a:spcBef>
                        <a:spcAft>
                          <a:spcPts val="0"/>
                        </a:spcAft>
                      </a:pPr>
                      <a:endParaRPr lang="en-US" sz="10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solidFill>
                      <a:srgbClr val="A3FBD7"/>
                    </a:solidFill>
                  </a:tcPr>
                </a:tc>
                <a:tc>
                  <a:txBody>
                    <a:bodyPr/>
                    <a:lstStyle/>
                    <a:p>
                      <a:pPr marL="0" marR="0" algn="r">
                        <a:lnSpc>
                          <a:spcPct val="107000"/>
                        </a:lnSpc>
                        <a:spcBef>
                          <a:spcPts val="0"/>
                        </a:spcBef>
                        <a:spcAft>
                          <a:spcPts val="0"/>
                        </a:spcAft>
                      </a:pPr>
                      <a:r>
                        <a:rPr lang="en-US" sz="1000" b="1" dirty="0">
                          <a:effectLst/>
                        </a:rPr>
                        <a:t>0.8310</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A3FBD7"/>
                    </a:solidFill>
                  </a:tcPr>
                </a:tc>
                <a:tc>
                  <a:txBody>
                    <a:bodyPr/>
                    <a:lstStyle/>
                    <a:p>
                      <a:pPr marL="0" marR="0" algn="r">
                        <a:lnSpc>
                          <a:spcPct val="107000"/>
                        </a:lnSpc>
                        <a:spcBef>
                          <a:spcPts val="0"/>
                        </a:spcBef>
                        <a:spcAft>
                          <a:spcPts val="0"/>
                        </a:spcAft>
                      </a:pP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A3FBD7"/>
                    </a:solidFill>
                  </a:tcPr>
                </a:tc>
                <a:extLst>
                  <a:ext uri="{0D108BD9-81ED-4DB2-BD59-A6C34878D82A}">
                    <a16:rowId xmlns:a16="http://schemas.microsoft.com/office/drawing/2014/main" val="2517872189"/>
                  </a:ext>
                </a:extLst>
              </a:tr>
              <a:tr h="370698">
                <a:tc>
                  <a:txBody>
                    <a:bodyPr/>
                    <a:lstStyle/>
                    <a:p>
                      <a:pPr marL="0" marR="0">
                        <a:lnSpc>
                          <a:spcPct val="107000"/>
                        </a:lnSpc>
                        <a:spcBef>
                          <a:spcPts val="0"/>
                        </a:spcBef>
                        <a:spcAft>
                          <a:spcPts val="0"/>
                        </a:spcAft>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If</a:t>
                      </a:r>
                      <a:r>
                        <a:rPr lang="en-US" sz="1200" b="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baseline="0" dirty="0" err="1">
                          <a:effectLst/>
                          <a:latin typeface="Times New Roman" panose="02020603050405020304" pitchFamily="18" charset="0"/>
                          <a:ea typeface="Calibri" panose="020F0502020204030204" pitchFamily="34" charset="0"/>
                          <a:cs typeface="Times New Roman" panose="02020603050405020304" pitchFamily="18" charset="0"/>
                        </a:rPr>
                        <a:t>Recency</a:t>
                      </a:r>
                      <a:r>
                        <a:rPr lang="en-US" sz="1200" b="0" baseline="0" dirty="0">
                          <a:effectLst/>
                          <a:latin typeface="Times New Roman" panose="02020603050405020304" pitchFamily="18" charset="0"/>
                          <a:ea typeface="Calibri" panose="020F0502020204030204" pitchFamily="34" charset="0"/>
                          <a:cs typeface="Times New Roman" panose="02020603050405020304" pitchFamily="18" charset="0"/>
                        </a:rPr>
                        <a:t> is less than 16 months and Number of Art Party Item bought is greater than or equal to  1 and Block Party is less than 2 then the propensity to ….</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400" marR="25400" marT="0" marB="0">
                    <a:solidFill>
                      <a:srgbClr val="92D050"/>
                    </a:solidFill>
                  </a:tcPr>
                </a:tc>
                <a:tc>
                  <a:txBody>
                    <a:bodyPr/>
                    <a:lstStyle/>
                    <a:p>
                      <a:pPr marL="0" marR="0" algn="r">
                        <a:lnSpc>
                          <a:spcPct val="107000"/>
                        </a:lnSpc>
                        <a:spcBef>
                          <a:spcPts val="0"/>
                        </a:spcBef>
                        <a:spcAft>
                          <a:spcPts val="0"/>
                        </a:spcAft>
                      </a:pPr>
                      <a:r>
                        <a:rPr lang="en-US" sz="1000" b="1" kern="1200" dirty="0">
                          <a:solidFill>
                            <a:schemeClr val="dk1"/>
                          </a:solidFill>
                          <a:effectLst/>
                          <a:latin typeface="+mn-lt"/>
                          <a:ea typeface="+mn-ea"/>
                          <a:cs typeface="+mn-cs"/>
                        </a:rPr>
                        <a:t>0.2142</a:t>
                      </a:r>
                    </a:p>
                  </a:txBody>
                  <a:tcPr marL="25400" marR="25400" marT="0" marB="0">
                    <a:solidFill>
                      <a:srgbClr val="92D050"/>
                    </a:solidFill>
                  </a:tcPr>
                </a:tc>
                <a:tc>
                  <a:txBody>
                    <a:bodyPr/>
                    <a:lstStyle/>
                    <a:p>
                      <a:pPr marL="0" marR="0">
                        <a:lnSpc>
                          <a:spcPct val="107000"/>
                        </a:lnSpc>
                        <a:spcBef>
                          <a:spcPts val="0"/>
                        </a:spcBef>
                        <a:spcAft>
                          <a:spcPts val="0"/>
                        </a:spcAft>
                      </a:pPr>
                      <a:endParaRPr lang="en-US" sz="1000" b="1" kern="1200" dirty="0">
                        <a:solidFill>
                          <a:schemeClr val="dk1"/>
                        </a:solidFill>
                        <a:effectLst/>
                        <a:latin typeface="+mn-lt"/>
                        <a:ea typeface="+mn-ea"/>
                        <a:cs typeface="+mn-cs"/>
                      </a:endParaRPr>
                    </a:p>
                  </a:txBody>
                  <a:tcPr marL="25400" marR="25400" marT="0" marB="0">
                    <a:solidFill>
                      <a:srgbClr val="92D050"/>
                    </a:solidFill>
                  </a:tcPr>
                </a:tc>
                <a:tc>
                  <a:txBody>
                    <a:bodyPr/>
                    <a:lstStyle/>
                    <a:p>
                      <a:pPr marL="0" marR="0" algn="r">
                        <a:lnSpc>
                          <a:spcPct val="107000"/>
                        </a:lnSpc>
                        <a:spcBef>
                          <a:spcPts val="0"/>
                        </a:spcBef>
                        <a:spcAft>
                          <a:spcPts val="0"/>
                        </a:spcAft>
                      </a:pPr>
                      <a:r>
                        <a:rPr lang="en-US" sz="1000" b="1" kern="1200" dirty="0">
                          <a:solidFill>
                            <a:schemeClr val="dk1"/>
                          </a:solidFill>
                          <a:effectLst/>
                          <a:latin typeface="+mn-lt"/>
                          <a:ea typeface="+mn-ea"/>
                          <a:cs typeface="+mn-cs"/>
                        </a:rPr>
                        <a:t>0.7858</a:t>
                      </a:r>
                    </a:p>
                  </a:txBody>
                  <a:tcPr marL="25400" marR="25400" marT="0" marB="0">
                    <a:solidFill>
                      <a:srgbClr val="92D050"/>
                    </a:solidFill>
                  </a:tcPr>
                </a:tc>
                <a:tc>
                  <a:txBody>
                    <a:bodyPr/>
                    <a:lstStyle/>
                    <a:p>
                      <a:pPr marL="0" marR="0" algn="r">
                        <a:lnSpc>
                          <a:spcPct val="107000"/>
                        </a:lnSpc>
                        <a:spcBef>
                          <a:spcPts val="0"/>
                        </a:spcBef>
                        <a:spcAft>
                          <a:spcPts val="0"/>
                        </a:spcAft>
                      </a:pPr>
                      <a:endParaRPr lang="en-US" sz="1000" b="1" kern="1200" dirty="0">
                        <a:solidFill>
                          <a:schemeClr val="dk1"/>
                        </a:solidFill>
                        <a:effectLst/>
                        <a:latin typeface="+mn-lt"/>
                        <a:ea typeface="+mn-ea"/>
                        <a:cs typeface="+mn-cs"/>
                      </a:endParaRPr>
                    </a:p>
                  </a:txBody>
                  <a:tcPr marL="25400" marR="25400" marT="0" marB="0">
                    <a:solidFill>
                      <a:srgbClr val="92D050"/>
                    </a:solidFill>
                  </a:tcPr>
                </a:tc>
                <a:extLst>
                  <a:ext uri="{0D108BD9-81ED-4DB2-BD59-A6C34878D82A}">
                    <a16:rowId xmlns:a16="http://schemas.microsoft.com/office/drawing/2014/main" val="2813365543"/>
                  </a:ext>
                </a:extLst>
              </a:tr>
              <a:tr h="556046">
                <a:tc>
                  <a:txBody>
                    <a:bodyPr/>
                    <a:lstStyle/>
                    <a:p>
                      <a:pPr marL="0" marR="0">
                        <a:lnSpc>
                          <a:spcPct val="107000"/>
                        </a:lnSpc>
                        <a:spcBef>
                          <a:spcPts val="0"/>
                        </a:spcBef>
                        <a:spcAft>
                          <a:spcPts val="0"/>
                        </a:spcAft>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If</a:t>
                      </a:r>
                      <a:r>
                        <a:rPr lang="en-US" sz="1200" b="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baseline="0" dirty="0" err="1">
                          <a:effectLst/>
                          <a:latin typeface="Times New Roman" panose="02020603050405020304" pitchFamily="18" charset="0"/>
                          <a:ea typeface="Calibri" panose="020F0502020204030204" pitchFamily="34" charset="0"/>
                          <a:cs typeface="Times New Roman" panose="02020603050405020304" pitchFamily="18" charset="0"/>
                        </a:rPr>
                        <a:t>Recency</a:t>
                      </a:r>
                      <a:r>
                        <a:rPr lang="en-US" sz="1200" b="0" baseline="0" dirty="0">
                          <a:effectLst/>
                          <a:latin typeface="Times New Roman" panose="02020603050405020304" pitchFamily="18" charset="0"/>
                          <a:ea typeface="Calibri" panose="020F0502020204030204" pitchFamily="34" charset="0"/>
                          <a:cs typeface="Times New Roman" panose="02020603050405020304" pitchFamily="18" charset="0"/>
                        </a:rPr>
                        <a:t> is less than 16 months and Number of Art Party Item bought is greater than or equal to  1 and Block Party is greater than or equal 2 then the propensity to ….</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gn="r">
                        <a:lnSpc>
                          <a:spcPct val="107000"/>
                        </a:lnSpc>
                        <a:spcBef>
                          <a:spcPts val="0"/>
                        </a:spcBef>
                        <a:spcAft>
                          <a:spcPts val="0"/>
                        </a:spcAft>
                      </a:pPr>
                      <a:r>
                        <a:rPr lang="en-US" sz="1000" b="1" dirty="0">
                          <a:effectLst/>
                        </a:rPr>
                        <a:t>0.4901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nSpc>
                          <a:spcPct val="107000"/>
                        </a:lnSpc>
                        <a:spcBef>
                          <a:spcPts val="0"/>
                        </a:spcBef>
                        <a:spcAft>
                          <a:spcPts val="0"/>
                        </a:spcAft>
                      </a:pPr>
                      <a:endParaRPr lang="en-US" sz="10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gn="r">
                        <a:lnSpc>
                          <a:spcPct val="107000"/>
                        </a:lnSpc>
                        <a:spcBef>
                          <a:spcPts val="0"/>
                        </a:spcBef>
                        <a:spcAft>
                          <a:spcPts val="0"/>
                        </a:spcAft>
                      </a:pPr>
                      <a:r>
                        <a:rPr lang="en-US" sz="1000" b="1" dirty="0">
                          <a:effectLst/>
                        </a:rPr>
                        <a:t>0.5099</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marL="0" marR="0" algn="r">
                        <a:lnSpc>
                          <a:spcPct val="107000"/>
                        </a:lnSpc>
                        <a:spcBef>
                          <a:spcPts val="0"/>
                        </a:spcBef>
                        <a:spcAft>
                          <a:spcPts val="0"/>
                        </a:spcAft>
                      </a:pP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extLst>
                  <a:ext uri="{0D108BD9-81ED-4DB2-BD59-A6C34878D82A}">
                    <a16:rowId xmlns:a16="http://schemas.microsoft.com/office/drawing/2014/main" val="3293089749"/>
                  </a:ext>
                </a:extLst>
              </a:tr>
            </a:tbl>
          </a:graphicData>
        </a:graphic>
      </p:graphicFrame>
      <p:graphicFrame>
        <p:nvGraphicFramePr>
          <p:cNvPr id="19" name="Table 18"/>
          <p:cNvGraphicFramePr>
            <a:graphicFrameLocks noGrp="1"/>
          </p:cNvGraphicFramePr>
          <p:nvPr>
            <p:extLst/>
          </p:nvPr>
        </p:nvGraphicFramePr>
        <p:xfrm>
          <a:off x="610881" y="4848168"/>
          <a:ext cx="5025361" cy="1635180"/>
        </p:xfrm>
        <a:graphic>
          <a:graphicData uri="http://schemas.openxmlformats.org/drawingml/2006/table">
            <a:tbl>
              <a:tblPr>
                <a:tableStyleId>{5C22544A-7EE6-4342-B048-85BDC9FD1C3A}</a:tableStyleId>
              </a:tblPr>
              <a:tblGrid>
                <a:gridCol w="2694317">
                  <a:extLst>
                    <a:ext uri="{9D8B030D-6E8A-4147-A177-3AD203B41FA5}">
                      <a16:colId xmlns:a16="http://schemas.microsoft.com/office/drawing/2014/main" val="2999052957"/>
                    </a:ext>
                  </a:extLst>
                </a:gridCol>
                <a:gridCol w="529827">
                  <a:extLst>
                    <a:ext uri="{9D8B030D-6E8A-4147-A177-3AD203B41FA5}">
                      <a16:colId xmlns:a16="http://schemas.microsoft.com/office/drawing/2014/main" val="2640394574"/>
                    </a:ext>
                  </a:extLst>
                </a:gridCol>
                <a:gridCol w="652875">
                  <a:extLst>
                    <a:ext uri="{9D8B030D-6E8A-4147-A177-3AD203B41FA5}">
                      <a16:colId xmlns:a16="http://schemas.microsoft.com/office/drawing/2014/main" val="1261317723"/>
                    </a:ext>
                  </a:extLst>
                </a:gridCol>
                <a:gridCol w="613876">
                  <a:extLst>
                    <a:ext uri="{9D8B030D-6E8A-4147-A177-3AD203B41FA5}">
                      <a16:colId xmlns:a16="http://schemas.microsoft.com/office/drawing/2014/main" val="767526427"/>
                    </a:ext>
                  </a:extLst>
                </a:gridCol>
                <a:gridCol w="534466">
                  <a:extLst>
                    <a:ext uri="{9D8B030D-6E8A-4147-A177-3AD203B41FA5}">
                      <a16:colId xmlns:a16="http://schemas.microsoft.com/office/drawing/2014/main" val="1979632490"/>
                    </a:ext>
                  </a:extLst>
                </a:gridCol>
              </a:tblGrid>
              <a:tr h="272530">
                <a:tc>
                  <a:txBody>
                    <a:bodyPr/>
                    <a:lstStyle/>
                    <a:p>
                      <a:pPr algn="l" rtl="0" fontAlgn="ctr"/>
                      <a:r>
                        <a:rPr lang="en-US" sz="1000" b="1" i="0" u="none" strike="noStrike" dirty="0">
                          <a:solidFill>
                            <a:srgbClr val="000000"/>
                          </a:solidFill>
                          <a:effectLst/>
                          <a:latin typeface="Segoe UI" panose="020B0502040204020203" pitchFamily="34" charset="0"/>
                        </a:rPr>
                        <a:t>Leaf Label</a:t>
                      </a:r>
                    </a:p>
                  </a:txBody>
                  <a:tcPr marL="9525" marR="9525" marT="9525" marB="0" anchor="ctr">
                    <a:solidFill>
                      <a:schemeClr val="accent5"/>
                    </a:solidFill>
                  </a:tcPr>
                </a:tc>
                <a:tc>
                  <a:txBody>
                    <a:bodyPr/>
                    <a:lstStyle/>
                    <a:p>
                      <a:pPr algn="l" rtl="0" fontAlgn="ctr"/>
                      <a:r>
                        <a:rPr lang="en-US" sz="1000" b="1" i="0" u="none" strike="noStrike">
                          <a:solidFill>
                            <a:srgbClr val="000000"/>
                          </a:solidFill>
                          <a:effectLst/>
                          <a:latin typeface="Segoe UI" panose="020B0502040204020203" pitchFamily="34" charset="0"/>
                        </a:rPr>
                        <a:t>1</a:t>
                      </a:r>
                    </a:p>
                  </a:txBody>
                  <a:tcPr marL="9525" marR="9525" marT="9525" marB="0" anchor="ctr">
                    <a:solidFill>
                      <a:schemeClr val="accent5"/>
                    </a:solidFill>
                  </a:tcPr>
                </a:tc>
                <a:tc>
                  <a:txBody>
                    <a:bodyPr/>
                    <a:lstStyle/>
                    <a:p>
                      <a:pPr algn="l" rtl="0" fontAlgn="ctr"/>
                      <a:r>
                        <a:rPr lang="en-US" sz="1000" b="1" i="0" u="none" strike="noStrike" dirty="0">
                          <a:solidFill>
                            <a:srgbClr val="000000"/>
                          </a:solidFill>
                          <a:effectLst/>
                          <a:latin typeface="Segoe UI" panose="020B0502040204020203" pitchFamily="34" charset="0"/>
                        </a:rPr>
                        <a:t> Prob1</a:t>
                      </a:r>
                    </a:p>
                  </a:txBody>
                  <a:tcPr marL="9525" marR="9525" marT="9525" marB="0" anchor="ctr">
                    <a:solidFill>
                      <a:schemeClr val="accent5"/>
                    </a:solidFill>
                  </a:tcPr>
                </a:tc>
                <a:tc>
                  <a:txBody>
                    <a:bodyPr/>
                    <a:lstStyle/>
                    <a:p>
                      <a:pPr algn="l" rtl="0" fontAlgn="ctr"/>
                      <a:r>
                        <a:rPr lang="en-US" sz="1000" b="1" i="0" u="none" strike="noStrike">
                          <a:solidFill>
                            <a:srgbClr val="000000"/>
                          </a:solidFill>
                          <a:effectLst/>
                          <a:latin typeface="Segoe UI" panose="020B0502040204020203" pitchFamily="34" charset="0"/>
                        </a:rPr>
                        <a:t>0</a:t>
                      </a:r>
                    </a:p>
                  </a:txBody>
                  <a:tcPr marL="9525" marR="9525" marT="9525" marB="0" anchor="ctr">
                    <a:solidFill>
                      <a:schemeClr val="accent5"/>
                    </a:solidFill>
                  </a:tcPr>
                </a:tc>
                <a:tc>
                  <a:txBody>
                    <a:bodyPr/>
                    <a:lstStyle/>
                    <a:p>
                      <a:pPr algn="l" rtl="0" fontAlgn="ctr"/>
                      <a:r>
                        <a:rPr lang="en-US" sz="1000" b="1" i="0" u="none" strike="noStrike" dirty="0">
                          <a:solidFill>
                            <a:srgbClr val="000000"/>
                          </a:solidFill>
                          <a:effectLst/>
                          <a:latin typeface="Segoe UI" panose="020B0502040204020203" pitchFamily="34" charset="0"/>
                        </a:rPr>
                        <a:t>Total</a:t>
                      </a:r>
                    </a:p>
                  </a:txBody>
                  <a:tcPr marL="9525" marR="9525" marT="9525" marB="0" anchor="ctr">
                    <a:solidFill>
                      <a:schemeClr val="accent5"/>
                    </a:solidFill>
                  </a:tcPr>
                </a:tc>
                <a:extLst>
                  <a:ext uri="{0D108BD9-81ED-4DB2-BD59-A6C34878D82A}">
                    <a16:rowId xmlns:a16="http://schemas.microsoft.com/office/drawing/2014/main" val="4172128855"/>
                  </a:ext>
                </a:extLst>
              </a:tr>
              <a:tr h="272530">
                <a:tc>
                  <a:txBody>
                    <a:bodyPr/>
                    <a:lstStyle/>
                    <a:p>
                      <a:pPr algn="l" rtl="0" fontAlgn="ctr"/>
                      <a:r>
                        <a:rPr lang="en-US" sz="1000" b="1" i="0" u="none" strike="noStrike" dirty="0">
                          <a:solidFill>
                            <a:srgbClr val="000000"/>
                          </a:solidFill>
                          <a:effectLst/>
                          <a:latin typeface="Segoe UI" panose="020B0502040204020203" pitchFamily="34" charset="0"/>
                        </a:rPr>
                        <a:t>R&gt;=16</a:t>
                      </a:r>
                    </a:p>
                  </a:txBody>
                  <a:tcPr marL="9525" marR="9525" marT="9525" marB="0" anchor="ctr">
                    <a:solidFill>
                      <a:srgbClr val="FF6600"/>
                    </a:solidFill>
                  </a:tcPr>
                </a:tc>
                <a:tc>
                  <a:txBody>
                    <a:bodyPr/>
                    <a:lstStyle/>
                    <a:p>
                      <a:pPr algn="l" rtl="0" fontAlgn="ctr"/>
                      <a:r>
                        <a:rPr lang="en-US" sz="1000" b="1" i="0" u="none" strike="noStrike" dirty="0">
                          <a:solidFill>
                            <a:srgbClr val="000000"/>
                          </a:solidFill>
                          <a:effectLst/>
                          <a:latin typeface="Segoe UI" panose="020B0502040204020203" pitchFamily="34" charset="0"/>
                        </a:rPr>
                        <a:t>15</a:t>
                      </a:r>
                    </a:p>
                  </a:txBody>
                  <a:tcPr marL="9525" marR="9525" marT="9525" marB="0" anchor="ctr">
                    <a:solidFill>
                      <a:srgbClr val="FF6600"/>
                    </a:solidFill>
                  </a:tcPr>
                </a:tc>
                <a:tc>
                  <a:txBody>
                    <a:bodyPr/>
                    <a:lstStyle/>
                    <a:p>
                      <a:pPr marL="0" marR="0" algn="l">
                        <a:lnSpc>
                          <a:spcPct val="107000"/>
                        </a:lnSpc>
                        <a:spcBef>
                          <a:spcPts val="0"/>
                        </a:spcBef>
                        <a:spcAft>
                          <a:spcPts val="0"/>
                        </a:spcAft>
                      </a:pPr>
                      <a:r>
                        <a:rPr lang="en-US" sz="1000" b="1" dirty="0">
                          <a:effectLst/>
                        </a:rPr>
                        <a:t>0.0443</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algn="l" rtl="0" fontAlgn="ctr"/>
                      <a:r>
                        <a:rPr lang="en-US" sz="1000" b="1" i="0" u="none" strike="noStrike">
                          <a:solidFill>
                            <a:srgbClr val="000000"/>
                          </a:solidFill>
                          <a:effectLst/>
                          <a:latin typeface="Segoe UI" panose="020B0502040204020203" pitchFamily="34" charset="0"/>
                        </a:rPr>
                        <a:t>325</a:t>
                      </a:r>
                    </a:p>
                  </a:txBody>
                  <a:tcPr marL="9525" marR="9525" marT="9525" marB="0" anchor="ctr">
                    <a:solidFill>
                      <a:srgbClr val="FF6600"/>
                    </a:solidFill>
                  </a:tcPr>
                </a:tc>
                <a:tc>
                  <a:txBody>
                    <a:bodyPr/>
                    <a:lstStyle/>
                    <a:p>
                      <a:pPr algn="l" rtl="0" fontAlgn="ctr"/>
                      <a:r>
                        <a:rPr lang="en-US" sz="1000" b="1" i="0" u="none" strike="noStrike">
                          <a:solidFill>
                            <a:srgbClr val="000000"/>
                          </a:solidFill>
                          <a:effectLst/>
                          <a:latin typeface="Segoe UI" panose="020B0502040204020203" pitchFamily="34" charset="0"/>
                        </a:rPr>
                        <a:t>340</a:t>
                      </a:r>
                    </a:p>
                  </a:txBody>
                  <a:tcPr marL="9525" marR="9525" marT="9525" marB="0" anchor="ctr">
                    <a:solidFill>
                      <a:srgbClr val="FF6600"/>
                    </a:solidFill>
                  </a:tcPr>
                </a:tc>
                <a:extLst>
                  <a:ext uri="{0D108BD9-81ED-4DB2-BD59-A6C34878D82A}">
                    <a16:rowId xmlns:a16="http://schemas.microsoft.com/office/drawing/2014/main" val="718027446"/>
                  </a:ext>
                </a:extLst>
              </a:tr>
              <a:tr h="272530">
                <a:tc>
                  <a:txBody>
                    <a:bodyPr/>
                    <a:lstStyle/>
                    <a:p>
                      <a:pPr algn="l" rtl="0" fontAlgn="ctr"/>
                      <a:r>
                        <a:rPr lang="en-US" sz="1000" b="1" i="0" u="none" strike="noStrike" dirty="0">
                          <a:solidFill>
                            <a:srgbClr val="000000"/>
                          </a:solidFill>
                          <a:effectLst/>
                          <a:latin typeface="Segoe UI" panose="020B0502040204020203" pitchFamily="34" charset="0"/>
                        </a:rPr>
                        <a:t>R&lt;16&amp;Art Party&lt;1&amp;R&gt;=8</a:t>
                      </a:r>
                    </a:p>
                  </a:txBody>
                  <a:tcPr marL="9525" marR="9525" marT="9525" marB="0" anchor="ctr">
                    <a:solidFill>
                      <a:srgbClr val="FF6600"/>
                    </a:solidFill>
                  </a:tcPr>
                </a:tc>
                <a:tc>
                  <a:txBody>
                    <a:bodyPr/>
                    <a:lstStyle/>
                    <a:p>
                      <a:pPr algn="l" rtl="0" fontAlgn="ctr"/>
                      <a:r>
                        <a:rPr lang="en-US" sz="1000" b="1" i="0" u="none" strike="noStrike" dirty="0">
                          <a:solidFill>
                            <a:srgbClr val="000000"/>
                          </a:solidFill>
                          <a:effectLst/>
                          <a:latin typeface="Segoe UI" panose="020B0502040204020203" pitchFamily="34" charset="0"/>
                        </a:rPr>
                        <a:t>24</a:t>
                      </a:r>
                    </a:p>
                  </a:txBody>
                  <a:tcPr marL="9525" marR="9525" marT="9525" marB="0" anchor="ctr">
                    <a:solidFill>
                      <a:srgbClr val="FF6600"/>
                    </a:solidFill>
                  </a:tcPr>
                </a:tc>
                <a:tc>
                  <a:txBody>
                    <a:bodyPr/>
                    <a:lstStyle/>
                    <a:p>
                      <a:pPr marL="0" marR="0" algn="l">
                        <a:lnSpc>
                          <a:spcPct val="107000"/>
                        </a:lnSpc>
                        <a:spcBef>
                          <a:spcPts val="0"/>
                        </a:spcBef>
                        <a:spcAft>
                          <a:spcPts val="0"/>
                        </a:spcAft>
                      </a:pPr>
                      <a:r>
                        <a:rPr lang="en-US" sz="1000" b="1" dirty="0">
                          <a:effectLst/>
                        </a:rPr>
                        <a:t>0.0733</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FF6600"/>
                    </a:solidFill>
                  </a:tcPr>
                </a:tc>
                <a:tc>
                  <a:txBody>
                    <a:bodyPr/>
                    <a:lstStyle/>
                    <a:p>
                      <a:pPr algn="l" rtl="0" fontAlgn="ctr"/>
                      <a:r>
                        <a:rPr lang="en-US" sz="1000" b="1" i="0" u="none" strike="noStrike" dirty="0">
                          <a:solidFill>
                            <a:srgbClr val="000000"/>
                          </a:solidFill>
                          <a:effectLst/>
                          <a:latin typeface="Segoe UI" panose="020B0502040204020203" pitchFamily="34" charset="0"/>
                        </a:rPr>
                        <a:t>304</a:t>
                      </a:r>
                    </a:p>
                  </a:txBody>
                  <a:tcPr marL="9525" marR="9525" marT="9525" marB="0" anchor="ctr">
                    <a:solidFill>
                      <a:srgbClr val="FF6600"/>
                    </a:solidFill>
                  </a:tcPr>
                </a:tc>
                <a:tc>
                  <a:txBody>
                    <a:bodyPr/>
                    <a:lstStyle/>
                    <a:p>
                      <a:pPr algn="l" rtl="0" fontAlgn="ctr"/>
                      <a:r>
                        <a:rPr lang="en-US" sz="1000" b="1" i="0" u="none" strike="noStrike" dirty="0">
                          <a:solidFill>
                            <a:srgbClr val="000000"/>
                          </a:solidFill>
                          <a:effectLst/>
                          <a:latin typeface="Segoe UI" panose="020B0502040204020203" pitchFamily="34" charset="0"/>
                        </a:rPr>
                        <a:t>328</a:t>
                      </a:r>
                    </a:p>
                  </a:txBody>
                  <a:tcPr marL="9525" marR="9525" marT="9525" marB="0" anchor="ctr">
                    <a:solidFill>
                      <a:srgbClr val="FF6600"/>
                    </a:solidFill>
                  </a:tcPr>
                </a:tc>
                <a:extLst>
                  <a:ext uri="{0D108BD9-81ED-4DB2-BD59-A6C34878D82A}">
                    <a16:rowId xmlns:a16="http://schemas.microsoft.com/office/drawing/2014/main" val="1748353453"/>
                  </a:ext>
                </a:extLst>
              </a:tr>
              <a:tr h="272530">
                <a:tc>
                  <a:txBody>
                    <a:bodyPr/>
                    <a:lstStyle/>
                    <a:p>
                      <a:pPr algn="l" rtl="0" fontAlgn="ctr"/>
                      <a:r>
                        <a:rPr lang="en-US" sz="1000" b="1" i="0" u="none" strike="noStrike" dirty="0">
                          <a:solidFill>
                            <a:srgbClr val="000000"/>
                          </a:solidFill>
                          <a:effectLst/>
                          <a:latin typeface="Segoe UI" panose="020B0502040204020203" pitchFamily="34" charset="0"/>
                        </a:rPr>
                        <a:t>R&lt;16&amp;Art Party&lt;1&amp;R&lt;8</a:t>
                      </a:r>
                    </a:p>
                  </a:txBody>
                  <a:tcPr marL="9525" marR="9525" marT="9525" marB="0" anchor="ctr">
                    <a:solidFill>
                      <a:srgbClr val="6DFFAF"/>
                    </a:solidFill>
                  </a:tcPr>
                </a:tc>
                <a:tc>
                  <a:txBody>
                    <a:bodyPr/>
                    <a:lstStyle/>
                    <a:p>
                      <a:pPr algn="l" rtl="0" fontAlgn="ctr"/>
                      <a:r>
                        <a:rPr lang="en-US" sz="1000" b="1" i="0" u="none" strike="noStrike" dirty="0">
                          <a:solidFill>
                            <a:srgbClr val="000000"/>
                          </a:solidFill>
                          <a:effectLst/>
                          <a:latin typeface="Segoe UI" panose="020B0502040204020203" pitchFamily="34" charset="0"/>
                        </a:rPr>
                        <a:t>32</a:t>
                      </a:r>
                    </a:p>
                  </a:txBody>
                  <a:tcPr marL="9525" marR="9525" marT="9525" marB="0" anchor="ctr">
                    <a:solidFill>
                      <a:srgbClr val="6DFFAF"/>
                    </a:solidFill>
                  </a:tcPr>
                </a:tc>
                <a:tc>
                  <a:txBody>
                    <a:bodyPr/>
                    <a:lstStyle/>
                    <a:p>
                      <a:pPr marL="0" marR="0" algn="l">
                        <a:lnSpc>
                          <a:spcPct val="107000"/>
                        </a:lnSpc>
                        <a:spcBef>
                          <a:spcPts val="0"/>
                        </a:spcBef>
                        <a:spcAft>
                          <a:spcPts val="0"/>
                        </a:spcAft>
                      </a:pPr>
                      <a:r>
                        <a:rPr lang="en-US" sz="1000" b="1" dirty="0">
                          <a:effectLst/>
                        </a:rPr>
                        <a:t>0.1690</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6DFFAF"/>
                    </a:solidFill>
                  </a:tcPr>
                </a:tc>
                <a:tc>
                  <a:txBody>
                    <a:bodyPr/>
                    <a:lstStyle/>
                    <a:p>
                      <a:pPr algn="l" rtl="0" fontAlgn="ctr"/>
                      <a:r>
                        <a:rPr lang="en-US" sz="1000" b="1" i="0" u="none" strike="noStrike" dirty="0">
                          <a:solidFill>
                            <a:srgbClr val="000000"/>
                          </a:solidFill>
                          <a:effectLst/>
                          <a:latin typeface="Segoe UI" panose="020B0502040204020203" pitchFamily="34" charset="0"/>
                        </a:rPr>
                        <a:t>157</a:t>
                      </a:r>
                    </a:p>
                  </a:txBody>
                  <a:tcPr marL="9525" marR="9525" marT="9525" marB="0" anchor="ctr">
                    <a:solidFill>
                      <a:srgbClr val="6DFFAF"/>
                    </a:solidFill>
                  </a:tcPr>
                </a:tc>
                <a:tc>
                  <a:txBody>
                    <a:bodyPr/>
                    <a:lstStyle/>
                    <a:p>
                      <a:pPr algn="l" rtl="0" fontAlgn="ctr"/>
                      <a:r>
                        <a:rPr lang="en-US" sz="1000" b="1" i="0" u="none" strike="noStrike" dirty="0">
                          <a:solidFill>
                            <a:srgbClr val="000000"/>
                          </a:solidFill>
                          <a:effectLst/>
                          <a:latin typeface="Segoe UI" panose="020B0502040204020203" pitchFamily="34" charset="0"/>
                        </a:rPr>
                        <a:t>189</a:t>
                      </a:r>
                    </a:p>
                  </a:txBody>
                  <a:tcPr marL="9525" marR="9525" marT="9525" marB="0" anchor="ctr">
                    <a:solidFill>
                      <a:srgbClr val="6DFFAF"/>
                    </a:solidFill>
                  </a:tcPr>
                </a:tc>
                <a:extLst>
                  <a:ext uri="{0D108BD9-81ED-4DB2-BD59-A6C34878D82A}">
                    <a16:rowId xmlns:a16="http://schemas.microsoft.com/office/drawing/2014/main" val="316027816"/>
                  </a:ext>
                </a:extLst>
              </a:tr>
              <a:tr h="272530">
                <a:tc>
                  <a:txBody>
                    <a:bodyPr/>
                    <a:lstStyle/>
                    <a:p>
                      <a:pPr algn="l" rtl="0" fontAlgn="ctr"/>
                      <a:r>
                        <a:rPr lang="en-US" sz="1000" b="1" i="0" u="none" strike="noStrike" dirty="0">
                          <a:solidFill>
                            <a:srgbClr val="000000"/>
                          </a:solidFill>
                          <a:effectLst/>
                          <a:latin typeface="Segoe UI" panose="020B0502040204020203" pitchFamily="34" charset="0"/>
                        </a:rPr>
                        <a:t>R&lt;16&amp;Art Party&gt;=1&amp;Block Party&lt;2</a:t>
                      </a:r>
                    </a:p>
                  </a:txBody>
                  <a:tcPr marL="9525" marR="9525" marT="9525" marB="0" anchor="ctr">
                    <a:solidFill>
                      <a:srgbClr val="92D050"/>
                    </a:solidFill>
                  </a:tcPr>
                </a:tc>
                <a:tc>
                  <a:txBody>
                    <a:bodyPr/>
                    <a:lstStyle/>
                    <a:p>
                      <a:pPr algn="l" rtl="0" fontAlgn="ctr"/>
                      <a:r>
                        <a:rPr lang="en-US" sz="1000" b="1" i="0" u="none" strike="noStrike">
                          <a:solidFill>
                            <a:srgbClr val="000000"/>
                          </a:solidFill>
                          <a:effectLst/>
                          <a:latin typeface="Segoe UI" panose="020B0502040204020203" pitchFamily="34" charset="0"/>
                        </a:rPr>
                        <a:t>23</a:t>
                      </a:r>
                    </a:p>
                  </a:txBody>
                  <a:tcPr marL="9525" marR="9525" marT="9525" marB="0" anchor="ctr">
                    <a:solidFill>
                      <a:srgbClr val="92D050"/>
                    </a:solidFill>
                  </a:tcPr>
                </a:tc>
                <a:tc>
                  <a:txBody>
                    <a:bodyPr/>
                    <a:lstStyle/>
                    <a:p>
                      <a:pPr marL="0" marR="0" algn="l">
                        <a:lnSpc>
                          <a:spcPct val="107000"/>
                        </a:lnSpc>
                        <a:spcBef>
                          <a:spcPts val="0"/>
                        </a:spcBef>
                        <a:spcAft>
                          <a:spcPts val="0"/>
                        </a:spcAft>
                      </a:pPr>
                      <a:r>
                        <a:rPr lang="en-US" sz="1000" b="1" dirty="0">
                          <a:effectLst/>
                        </a:rPr>
                        <a:t>0.2142</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92D050"/>
                    </a:solidFill>
                  </a:tcPr>
                </a:tc>
                <a:tc>
                  <a:txBody>
                    <a:bodyPr/>
                    <a:lstStyle/>
                    <a:p>
                      <a:pPr algn="l" rtl="0" fontAlgn="ctr"/>
                      <a:r>
                        <a:rPr lang="en-US" sz="1000" b="1" i="0" u="none" strike="noStrike" dirty="0">
                          <a:solidFill>
                            <a:srgbClr val="000000"/>
                          </a:solidFill>
                          <a:effectLst/>
                          <a:latin typeface="Segoe UI" panose="020B0502040204020203" pitchFamily="34" charset="0"/>
                        </a:rPr>
                        <a:t>84</a:t>
                      </a:r>
                    </a:p>
                  </a:txBody>
                  <a:tcPr marL="9525" marR="9525" marT="9525" marB="0" anchor="ctr">
                    <a:solidFill>
                      <a:srgbClr val="92D050"/>
                    </a:solidFill>
                  </a:tcPr>
                </a:tc>
                <a:tc>
                  <a:txBody>
                    <a:bodyPr/>
                    <a:lstStyle/>
                    <a:p>
                      <a:pPr algn="l" rtl="0" fontAlgn="ctr"/>
                      <a:r>
                        <a:rPr lang="en-US" sz="1000" b="1" i="0" u="none" strike="noStrike" dirty="0">
                          <a:solidFill>
                            <a:srgbClr val="000000"/>
                          </a:solidFill>
                          <a:effectLst/>
                          <a:latin typeface="Segoe UI" panose="020B0502040204020203" pitchFamily="34" charset="0"/>
                        </a:rPr>
                        <a:t>107</a:t>
                      </a:r>
                    </a:p>
                  </a:txBody>
                  <a:tcPr marL="9525" marR="9525" marT="9525" marB="0" anchor="ctr">
                    <a:solidFill>
                      <a:srgbClr val="92D050"/>
                    </a:solidFill>
                  </a:tcPr>
                </a:tc>
                <a:extLst>
                  <a:ext uri="{0D108BD9-81ED-4DB2-BD59-A6C34878D82A}">
                    <a16:rowId xmlns:a16="http://schemas.microsoft.com/office/drawing/2014/main" val="2178154865"/>
                  </a:ext>
                </a:extLst>
              </a:tr>
              <a:tr h="272530">
                <a:tc>
                  <a:txBody>
                    <a:bodyPr/>
                    <a:lstStyle/>
                    <a:p>
                      <a:pPr algn="l" rtl="0" fontAlgn="ctr"/>
                      <a:r>
                        <a:rPr lang="en-US" sz="1000" b="1" i="0" u="none" strike="noStrike" dirty="0">
                          <a:solidFill>
                            <a:srgbClr val="000000"/>
                          </a:solidFill>
                          <a:effectLst/>
                          <a:latin typeface="Segoe UI" panose="020B0502040204020203" pitchFamily="34" charset="0"/>
                        </a:rPr>
                        <a:t>R&lt;16&amp;Art Party&gt;=1&amp;Block Party&gt;=2</a:t>
                      </a:r>
                    </a:p>
                  </a:txBody>
                  <a:tcPr marL="9525" marR="9525" marT="9525" marB="0" anchor="ctr">
                    <a:solidFill>
                      <a:srgbClr val="00B050"/>
                    </a:solidFill>
                  </a:tcPr>
                </a:tc>
                <a:tc>
                  <a:txBody>
                    <a:bodyPr/>
                    <a:lstStyle/>
                    <a:p>
                      <a:pPr algn="l" rtl="0" fontAlgn="ctr"/>
                      <a:r>
                        <a:rPr lang="en-US" sz="1000" b="1" i="0" u="none" strike="noStrike">
                          <a:solidFill>
                            <a:srgbClr val="000000"/>
                          </a:solidFill>
                          <a:effectLst/>
                          <a:latin typeface="Segoe UI" panose="020B0502040204020203" pitchFamily="34" charset="0"/>
                        </a:rPr>
                        <a:t>18</a:t>
                      </a:r>
                    </a:p>
                  </a:txBody>
                  <a:tcPr marL="9525" marR="9525" marT="9525" marB="0" anchor="ctr">
                    <a:solidFill>
                      <a:srgbClr val="00B050"/>
                    </a:solidFill>
                  </a:tcPr>
                </a:tc>
                <a:tc>
                  <a:txBody>
                    <a:bodyPr/>
                    <a:lstStyle/>
                    <a:p>
                      <a:pPr marL="0" marR="0" algn="l">
                        <a:lnSpc>
                          <a:spcPct val="107000"/>
                        </a:lnSpc>
                        <a:spcBef>
                          <a:spcPts val="0"/>
                        </a:spcBef>
                        <a:spcAft>
                          <a:spcPts val="0"/>
                        </a:spcAft>
                      </a:pPr>
                      <a:r>
                        <a:rPr lang="en-US" sz="1000" b="1" dirty="0">
                          <a:effectLst/>
                        </a:rPr>
                        <a:t>0.4901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400" marR="25400" marT="0" marB="0">
                    <a:solidFill>
                      <a:srgbClr val="00B050"/>
                    </a:solidFill>
                  </a:tcPr>
                </a:tc>
                <a:tc>
                  <a:txBody>
                    <a:bodyPr/>
                    <a:lstStyle/>
                    <a:p>
                      <a:pPr algn="l" rtl="0" fontAlgn="ctr"/>
                      <a:r>
                        <a:rPr lang="en-US" sz="1000" b="1" i="0" u="none" strike="noStrike">
                          <a:solidFill>
                            <a:srgbClr val="000000"/>
                          </a:solidFill>
                          <a:effectLst/>
                          <a:latin typeface="Segoe UI" panose="020B0502040204020203" pitchFamily="34" charset="0"/>
                        </a:rPr>
                        <a:t>18</a:t>
                      </a:r>
                    </a:p>
                  </a:txBody>
                  <a:tcPr marL="9525" marR="9525" marT="9525" marB="0" anchor="ctr">
                    <a:solidFill>
                      <a:srgbClr val="00B050"/>
                    </a:solidFill>
                  </a:tcPr>
                </a:tc>
                <a:tc>
                  <a:txBody>
                    <a:bodyPr/>
                    <a:lstStyle/>
                    <a:p>
                      <a:pPr algn="l" rtl="0" fontAlgn="ctr"/>
                      <a:r>
                        <a:rPr lang="en-US" sz="1000" b="1" i="0" u="none" strike="noStrike" dirty="0">
                          <a:solidFill>
                            <a:srgbClr val="000000"/>
                          </a:solidFill>
                          <a:effectLst/>
                          <a:latin typeface="Segoe UI" panose="020B0502040204020203" pitchFamily="34" charset="0"/>
                        </a:rPr>
                        <a:t>36</a:t>
                      </a:r>
                    </a:p>
                  </a:txBody>
                  <a:tcPr marL="9525" marR="9525" marT="9525" marB="0" anchor="ctr">
                    <a:solidFill>
                      <a:srgbClr val="00B050"/>
                    </a:solidFill>
                  </a:tcPr>
                </a:tc>
                <a:extLst>
                  <a:ext uri="{0D108BD9-81ED-4DB2-BD59-A6C34878D82A}">
                    <a16:rowId xmlns:a16="http://schemas.microsoft.com/office/drawing/2014/main" val="3485539221"/>
                  </a:ext>
                </a:extLst>
              </a:tr>
            </a:tbl>
          </a:graphicData>
        </a:graphic>
      </p:graphicFrame>
      <p:sp>
        <p:nvSpPr>
          <p:cNvPr id="20" name="Rectangle 122"/>
          <p:cNvSpPr>
            <a:spLocks noChangeArrowheads="1"/>
          </p:cNvSpPr>
          <p:nvPr/>
        </p:nvSpPr>
        <p:spPr bwMode="auto">
          <a:xfrm>
            <a:off x="580785" y="4585951"/>
            <a:ext cx="412120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Response Counts</a:t>
            </a:r>
            <a:endParaRPr kumimoji="0" lang="en-US" altLang="en-US" sz="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1" name="Right Brace 20"/>
          <p:cNvSpPr/>
          <p:nvPr/>
        </p:nvSpPr>
        <p:spPr bwMode="auto">
          <a:xfrm>
            <a:off x="5715000" y="6245225"/>
            <a:ext cx="228600" cy="238125"/>
          </a:xfrm>
          <a:prstGeom prst="rightBrace">
            <a:avLst/>
          </a:prstGeom>
          <a:solidFill>
            <a:srgbClr val="00B050"/>
          </a:solidFill>
          <a:ln w="12700" cap="flat"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charset="0"/>
              <a:ea typeface="+mn-ea"/>
              <a:cs typeface="+mn-cs"/>
            </a:endParaRPr>
          </a:p>
        </p:txBody>
      </p:sp>
      <p:sp>
        <p:nvSpPr>
          <p:cNvPr id="22" name="Rectangle 21"/>
          <p:cNvSpPr/>
          <p:nvPr/>
        </p:nvSpPr>
        <p:spPr bwMode="auto">
          <a:xfrm>
            <a:off x="5946158" y="6245224"/>
            <a:ext cx="371396" cy="23812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charset="0"/>
                <a:ea typeface="+mn-ea"/>
                <a:cs typeface="+mn-cs"/>
              </a:rPr>
              <a:t>0.4</a:t>
            </a:r>
          </a:p>
        </p:txBody>
      </p:sp>
      <p:sp>
        <p:nvSpPr>
          <p:cNvPr id="23" name="Right Brace 22"/>
          <p:cNvSpPr/>
          <p:nvPr/>
        </p:nvSpPr>
        <p:spPr bwMode="auto">
          <a:xfrm>
            <a:off x="6396312" y="5943601"/>
            <a:ext cx="228600" cy="539748"/>
          </a:xfrm>
          <a:prstGeom prst="rightBrace">
            <a:avLst/>
          </a:prstGeom>
          <a:solidFill>
            <a:srgbClr val="92D050"/>
          </a:solidFill>
          <a:ln w="12700" cap="flat"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charset="0"/>
              <a:ea typeface="+mn-ea"/>
              <a:cs typeface="+mn-cs"/>
            </a:endParaRPr>
          </a:p>
        </p:txBody>
      </p:sp>
      <p:sp>
        <p:nvSpPr>
          <p:cNvPr id="24" name="Rectangle 23"/>
          <p:cNvSpPr/>
          <p:nvPr/>
        </p:nvSpPr>
        <p:spPr bwMode="auto">
          <a:xfrm>
            <a:off x="6617230" y="6057631"/>
            <a:ext cx="371396" cy="23812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charset="0"/>
                <a:ea typeface="+mn-ea"/>
                <a:cs typeface="+mn-cs"/>
              </a:rPr>
              <a:t>0.2</a:t>
            </a:r>
          </a:p>
        </p:txBody>
      </p:sp>
      <p:sp>
        <p:nvSpPr>
          <p:cNvPr id="25" name="Right Brace 24"/>
          <p:cNvSpPr/>
          <p:nvPr/>
        </p:nvSpPr>
        <p:spPr bwMode="auto">
          <a:xfrm>
            <a:off x="7067384" y="5665759"/>
            <a:ext cx="228600" cy="817590"/>
          </a:xfrm>
          <a:prstGeom prst="rightBrace">
            <a:avLst/>
          </a:prstGeom>
          <a:solidFill>
            <a:srgbClr val="7DFFB8"/>
          </a:solidFill>
          <a:ln w="12700" cap="flat"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charset="0"/>
              <a:ea typeface="+mn-ea"/>
              <a:cs typeface="+mn-cs"/>
            </a:endParaRPr>
          </a:p>
        </p:txBody>
      </p:sp>
      <p:sp>
        <p:nvSpPr>
          <p:cNvPr id="27" name="Rectangle 26"/>
          <p:cNvSpPr/>
          <p:nvPr/>
        </p:nvSpPr>
        <p:spPr bwMode="auto">
          <a:xfrm>
            <a:off x="7344653" y="5913302"/>
            <a:ext cx="371396" cy="23812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charset="0"/>
                <a:ea typeface="+mn-ea"/>
                <a:cs typeface="+mn-cs"/>
              </a:rPr>
              <a:t>0.15</a:t>
            </a:r>
          </a:p>
        </p:txBody>
      </p:sp>
    </p:spTree>
    <p:extLst>
      <p:ext uri="{BB962C8B-B14F-4D97-AF65-F5344CB8AC3E}">
        <p14:creationId xmlns:p14="http://schemas.microsoft.com/office/powerpoint/2010/main" val="60147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A90380-500E-47F5-AC00-F703654D18DA}" type="slidenum">
              <a:rPr lang="en-US" altLang="en-US" sz="1400">
                <a:solidFill>
                  <a:srgbClr val="000000"/>
                </a:solidFill>
              </a:rPr>
              <a:pPr>
                <a:spcBef>
                  <a:spcPct val="0"/>
                </a:spcBef>
                <a:buFontTx/>
                <a:buNone/>
              </a:pPr>
              <a:t>26</a:t>
            </a:fld>
            <a:endParaRPr lang="en-US" altLang="en-US" sz="1400">
              <a:solidFill>
                <a:srgbClr val="000000"/>
              </a:solidFill>
            </a:endParaRPr>
          </a:p>
        </p:txBody>
      </p:sp>
      <p:graphicFrame>
        <p:nvGraphicFramePr>
          <p:cNvPr id="3" name="Table 2"/>
          <p:cNvGraphicFramePr>
            <a:graphicFrameLocks noGrp="1"/>
          </p:cNvGraphicFramePr>
          <p:nvPr/>
        </p:nvGraphicFramePr>
        <p:xfrm>
          <a:off x="762000" y="838200"/>
          <a:ext cx="6958012" cy="5357817"/>
        </p:xfrm>
        <a:graphic>
          <a:graphicData uri="http://schemas.openxmlformats.org/drawingml/2006/table">
            <a:tbl>
              <a:tblPr/>
              <a:tblGrid>
                <a:gridCol w="3448218">
                  <a:extLst>
                    <a:ext uri="{9D8B030D-6E8A-4147-A177-3AD203B41FA5}">
                      <a16:colId xmlns:a16="http://schemas.microsoft.com/office/drawing/2014/main" val="20000"/>
                    </a:ext>
                  </a:extLst>
                </a:gridCol>
                <a:gridCol w="892842">
                  <a:extLst>
                    <a:ext uri="{9D8B030D-6E8A-4147-A177-3AD203B41FA5}">
                      <a16:colId xmlns:a16="http://schemas.microsoft.com/office/drawing/2014/main" val="20001"/>
                    </a:ext>
                  </a:extLst>
                </a:gridCol>
                <a:gridCol w="903105">
                  <a:extLst>
                    <a:ext uri="{9D8B030D-6E8A-4147-A177-3AD203B41FA5}">
                      <a16:colId xmlns:a16="http://schemas.microsoft.com/office/drawing/2014/main" val="20002"/>
                    </a:ext>
                  </a:extLst>
                </a:gridCol>
                <a:gridCol w="656804">
                  <a:extLst>
                    <a:ext uri="{9D8B030D-6E8A-4147-A177-3AD203B41FA5}">
                      <a16:colId xmlns:a16="http://schemas.microsoft.com/office/drawing/2014/main" val="20003"/>
                    </a:ext>
                  </a:extLst>
                </a:gridCol>
                <a:gridCol w="1057043">
                  <a:extLst>
                    <a:ext uri="{9D8B030D-6E8A-4147-A177-3AD203B41FA5}">
                      <a16:colId xmlns:a16="http://schemas.microsoft.com/office/drawing/2014/main" val="20004"/>
                    </a:ext>
                  </a:extLst>
                </a:gridCol>
              </a:tblGrid>
              <a:tr h="277454">
                <a:tc>
                  <a:txBody>
                    <a:bodyPr/>
                    <a:lstStyle/>
                    <a:p>
                      <a:pPr algn="l" fontAlgn="b"/>
                      <a:r>
                        <a:rPr lang="en-US" sz="1400" b="1" i="0" u="none" strike="noStrike" dirty="0">
                          <a:solidFill>
                            <a:srgbClr val="000000"/>
                          </a:solidFill>
                          <a:effectLst/>
                          <a:latin typeface="Calibri"/>
                        </a:rPr>
                        <a:t>Fill-in your confusion Matrix- Training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213426">
                <a:tc>
                  <a:txBody>
                    <a:bodyPr/>
                    <a:lstStyle/>
                    <a:p>
                      <a:pPr algn="l" fontAlgn="b"/>
                      <a:r>
                        <a:rPr lang="en-US" sz="1100" b="1" i="0" u="none" strike="noStrike">
                          <a:solidFill>
                            <a:srgbClr val="000000"/>
                          </a:solidFill>
                          <a:effectLst/>
                          <a:latin typeface="Calibri"/>
                        </a:rPr>
                        <a:t>Confusion Matrix</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213426">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t>
                      </a:r>
                    </a:p>
                  </a:txBody>
                  <a:tcPr marL="0" marR="0" marT="0" marB="0" anchor="b">
                    <a:lnL>
                      <a:noFill/>
                    </a:lnL>
                    <a:lnR>
                      <a:noFill/>
                    </a:lnR>
                    <a:lnT>
                      <a:noFill/>
                    </a:lnT>
                    <a:lnB>
                      <a:noFill/>
                    </a:lnB>
                    <a:solidFill>
                      <a:srgbClr val="FFFF00"/>
                    </a:solidFill>
                  </a:tcPr>
                </a:tc>
                <a:tc gridSpan="2">
                  <a:txBody>
                    <a:bodyPr/>
                    <a:lstStyle/>
                    <a:p>
                      <a:pPr algn="l" fontAlgn="b"/>
                      <a:r>
                        <a:rPr lang="en-US" sz="1100" b="0" i="0" u="none" strike="noStrike">
                          <a:solidFill>
                            <a:srgbClr val="000000"/>
                          </a:solidFill>
                          <a:effectLst/>
                          <a:latin typeface="Calibri"/>
                        </a:rPr>
                        <a:t>Predicted</a:t>
                      </a:r>
                    </a:p>
                  </a:txBody>
                  <a:tcPr marL="0" marR="0" marT="0" marB="0" anchor="b">
                    <a:lnL>
                      <a:noFill/>
                    </a:lnL>
                    <a:lnR>
                      <a:noFill/>
                    </a:lnR>
                    <a:lnT>
                      <a:noFill/>
                    </a:lnT>
                    <a:lnB>
                      <a:noFill/>
                    </a:lnB>
                    <a:solidFill>
                      <a:srgbClr val="FFFF00"/>
                    </a:solidFill>
                  </a:tcPr>
                </a:tc>
                <a:tc hMerge="1">
                  <a:txBody>
                    <a:bodyPr/>
                    <a:lstStyle/>
                    <a:p>
                      <a:endParaRPr lang="en-US"/>
                    </a:p>
                  </a:txBody>
                  <a:tcPr/>
                </a:tc>
                <a:extLst>
                  <a:ext uri="{0D108BD9-81ED-4DB2-BD59-A6C34878D82A}">
                    <a16:rowId xmlns:a16="http://schemas.microsoft.com/office/drawing/2014/main" val="10002"/>
                  </a:ext>
                </a:extLst>
              </a:tr>
              <a:tr h="224098">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Not Buyer</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Buyer</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4098">
                <a:tc>
                  <a:txBody>
                    <a:bodyPr/>
                    <a:lstStyle/>
                    <a:p>
                      <a:pPr algn="l" fontAlgn="b"/>
                      <a:r>
                        <a:rPr lang="en-US" sz="1100" b="0" i="0" u="none" strike="noStrike">
                          <a:solidFill>
                            <a:srgbClr val="000000"/>
                          </a:solidFill>
                          <a:effectLst/>
                          <a:latin typeface="Calibri"/>
                        </a:rPr>
                        <a:t> </a:t>
                      </a:r>
                    </a:p>
                  </a:txBody>
                  <a:tcPr marL="0" marR="0" marT="0" marB="0" anchor="b">
                    <a:lnL>
                      <a:noFill/>
                    </a:lnL>
                    <a:lnR>
                      <a:noFill/>
                    </a:lnR>
                    <a:lnT>
                      <a:noFill/>
                    </a:lnT>
                    <a:lnB>
                      <a:noFill/>
                    </a:lnB>
                    <a:solidFill>
                      <a:srgbClr val="95B3D7"/>
                    </a:solidFill>
                  </a:tcPr>
                </a:tc>
                <a:tc>
                  <a:txBody>
                    <a:bodyPr/>
                    <a:lstStyle/>
                    <a:p>
                      <a:pPr algn="l" fontAlgn="b"/>
                      <a:r>
                        <a:rPr lang="en-US" sz="1100" b="0" i="0" u="none" strike="noStrike">
                          <a:solidFill>
                            <a:srgbClr val="000000"/>
                          </a:solidFill>
                          <a:effectLst/>
                          <a:latin typeface="Calibri"/>
                        </a:rPr>
                        <a:t>Not Buyer</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a:rPr>
                        <a:t>629</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259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888</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4"/>
                  </a:ext>
                </a:extLst>
              </a:tr>
              <a:tr h="224098">
                <a:tc>
                  <a:txBody>
                    <a:bodyPr/>
                    <a:lstStyle/>
                    <a:p>
                      <a:pPr algn="l" fontAlgn="b"/>
                      <a:r>
                        <a:rPr lang="en-US" sz="1100" b="0" i="0" u="none" strike="noStrike">
                          <a:solidFill>
                            <a:srgbClr val="000000"/>
                          </a:solidFill>
                          <a:effectLst/>
                          <a:latin typeface="Calibri"/>
                        </a:rPr>
                        <a:t>Actual</a:t>
                      </a:r>
                    </a:p>
                  </a:txBody>
                  <a:tcPr marL="0" marR="0" marT="0" marB="0" anchor="b">
                    <a:lnL>
                      <a:noFill/>
                    </a:lnL>
                    <a:lnR>
                      <a:noFill/>
                    </a:lnR>
                    <a:lnT>
                      <a:noFill/>
                    </a:lnT>
                    <a:lnB>
                      <a:noFill/>
                    </a:lnB>
                    <a:solidFill>
                      <a:srgbClr val="95B3D7"/>
                    </a:solidFill>
                  </a:tcPr>
                </a:tc>
                <a:tc>
                  <a:txBody>
                    <a:bodyPr/>
                    <a:lstStyle/>
                    <a:p>
                      <a:pPr algn="l" fontAlgn="b"/>
                      <a:r>
                        <a:rPr lang="en-US" sz="1100" b="0" i="0" u="none" strike="noStrike">
                          <a:solidFill>
                            <a:srgbClr val="000000"/>
                          </a:solidFill>
                          <a:effectLst/>
                          <a:latin typeface="Calibri"/>
                        </a:rPr>
                        <a:t>Buyer</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a:rPr>
                        <a:t>39</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73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112</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5"/>
                  </a:ext>
                </a:extLst>
              </a:tr>
              <a:tr h="224098">
                <a:tc>
                  <a:txBody>
                    <a:bodyPr/>
                    <a:lstStyle/>
                    <a:p>
                      <a:pPr algn="l" fontAlgn="b"/>
                      <a:r>
                        <a:rPr lang="en-US" sz="1100" b="0" i="0" u="none" strike="noStrike">
                          <a:solidFill>
                            <a:srgbClr val="000000"/>
                          </a:solidFill>
                          <a:effectLst/>
                          <a:latin typeface="Calibri"/>
                        </a:rPr>
                        <a:t> </a:t>
                      </a:r>
                    </a:p>
                  </a:txBody>
                  <a:tcPr marL="0" marR="0" marT="0" marB="0" anchor="b">
                    <a:lnL>
                      <a:noFill/>
                    </a:lnL>
                    <a:lnR>
                      <a:noFill/>
                    </a:lnR>
                    <a:lnT>
                      <a:noFill/>
                    </a:lnT>
                    <a:lnB>
                      <a:noFill/>
                    </a:lnB>
                    <a:solidFill>
                      <a:srgbClr val="95B3D7"/>
                    </a:solidFill>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a:rPr>
                        <a:t>668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332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1000</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6"/>
                  </a:ext>
                </a:extLst>
              </a:tr>
              <a:tr h="224098">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224098">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4098">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100" b="1" i="0" u="none" strike="noStrike">
                          <a:solidFill>
                            <a:srgbClr val="000000"/>
                          </a:solidFill>
                          <a:effectLst/>
                          <a:latin typeface="Calibri"/>
                        </a:rPr>
                        <a:t>Fill in the values here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a:txBody>
                    <a:bodyPr/>
                    <a:lstStyle/>
                    <a:p>
                      <a:pPr algn="l" fontAlgn="b"/>
                      <a:r>
                        <a:rPr lang="en-US" sz="1100" b="0" i="0" u="none" strike="noStrike">
                          <a:solidFill>
                            <a:srgbClr val="000000"/>
                          </a:solidFill>
                          <a:effectLst/>
                          <a:latin typeface="Calibri"/>
                        </a:rPr>
                        <a:t>These are fixed</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DE9D9"/>
                    </a:solidFill>
                  </a:tcPr>
                </a:tc>
                <a:extLst>
                  <a:ext uri="{0D108BD9-81ED-4DB2-BD59-A6C34878D82A}">
                    <a16:rowId xmlns:a16="http://schemas.microsoft.com/office/drawing/2014/main" val="10009"/>
                  </a:ext>
                </a:extLst>
              </a:tr>
              <a:tr h="224098">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Values</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10"/>
                  </a:ext>
                </a:extLst>
              </a:tr>
              <a:tr h="650949">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224098">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224098">
                <a:tc>
                  <a:txBody>
                    <a:bodyPr/>
                    <a:lstStyle/>
                    <a:p>
                      <a:pPr algn="l" fontAlgn="b"/>
                      <a:r>
                        <a:rPr lang="en-US" sz="1100" b="0" i="0" u="none" strike="noStrike">
                          <a:solidFill>
                            <a:srgbClr val="000000"/>
                          </a:solidFill>
                          <a:effectLst/>
                          <a:latin typeface="Calibri"/>
                        </a:rPr>
                        <a:t>Predicted number of Buyer</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166000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224098">
                <a:tc>
                  <a:txBody>
                    <a:bodyPr/>
                    <a:lstStyle/>
                    <a:p>
                      <a:pPr algn="l" fontAlgn="b"/>
                      <a:r>
                        <a:rPr lang="en-US" sz="1100" b="0" i="0" u="none" strike="noStrike">
                          <a:solidFill>
                            <a:srgbClr val="000000"/>
                          </a:solidFill>
                          <a:effectLst/>
                          <a:latin typeface="Calibri"/>
                        </a:rPr>
                        <a:t>Upper limit for packages sent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224098">
                <a:tc>
                  <a:txBody>
                    <a:bodyPr/>
                    <a:lstStyle/>
                    <a:p>
                      <a:pPr algn="l" fontAlgn="b"/>
                      <a:r>
                        <a:rPr lang="en-US" sz="1100" b="0" i="0" u="none" strike="noStrike">
                          <a:solidFill>
                            <a:srgbClr val="000000"/>
                          </a:solidFill>
                          <a:effectLst/>
                          <a:latin typeface="Calibri"/>
                        </a:rPr>
                        <a:t>Actual number of packages sent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DFEC"/>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34768">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a:rPr>
                        <a:t>This will be</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16"/>
                  </a:ext>
                </a:extLst>
              </a:tr>
              <a:tr h="234768">
                <a:tc>
                  <a:txBody>
                    <a:bodyPr/>
                    <a:lstStyle/>
                    <a:p>
                      <a:pPr algn="l" fontAlgn="b"/>
                      <a:r>
                        <a:rPr lang="en-US" sz="1100" b="0" i="0" u="none" strike="noStrike">
                          <a:solidFill>
                            <a:srgbClr val="000000"/>
                          </a:solidFill>
                          <a:effectLst/>
                          <a:latin typeface="Calibri"/>
                        </a:rPr>
                        <a:t>Propensity to buy the Package</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21.988%</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a:rPr>
                        <a:t>Automatically</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extLst>
                  <a:ext uri="{0D108BD9-81ED-4DB2-BD59-A6C34878D82A}">
                    <a16:rowId xmlns:a16="http://schemas.microsoft.com/office/drawing/2014/main" val="10017"/>
                  </a:ext>
                </a:extLst>
              </a:tr>
              <a:tr h="234768">
                <a:tc>
                  <a:txBody>
                    <a:bodyPr/>
                    <a:lstStyle/>
                    <a:p>
                      <a:pPr algn="l" fontAlgn="b"/>
                      <a:r>
                        <a:rPr lang="en-US" sz="1100" b="0" i="0" u="none" strike="noStrike">
                          <a:solidFill>
                            <a:srgbClr val="000000"/>
                          </a:solidFill>
                          <a:effectLst/>
                          <a:latin typeface="Calibri"/>
                        </a:rPr>
                        <a:t>Propensity to not  buy the Package</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78.012%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a:rPr>
                        <a:t>Calculated</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8"/>
                  </a:ext>
                </a:extLst>
              </a:tr>
              <a:tr h="224098">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9"/>
                  </a:ext>
                </a:extLst>
              </a:tr>
              <a:tr h="384984">
                <a:tc>
                  <a:txBody>
                    <a:bodyPr/>
                    <a:lstStyle/>
                    <a:p>
                      <a:pPr algn="l" fontAlgn="b"/>
                      <a:r>
                        <a:rPr lang="en-US" sz="1100" b="0" i="0" u="none" strike="noStrike">
                          <a:solidFill>
                            <a:srgbClr val="000000"/>
                          </a:solidFill>
                          <a:effectLst/>
                          <a:latin typeface="Calibri"/>
                        </a:rPr>
                        <a:t>Total Profit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        688,404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0"/>
                  </a:ext>
                </a:extLst>
              </a:tr>
            </a:tbl>
          </a:graphicData>
        </a:graphic>
      </p:graphicFrame>
      <p:sp>
        <p:nvSpPr>
          <p:cNvPr id="9" name="Right Brace 8"/>
          <p:cNvSpPr/>
          <p:nvPr/>
        </p:nvSpPr>
        <p:spPr>
          <a:xfrm rot="5400000">
            <a:off x="5895975" y="5060951"/>
            <a:ext cx="344487" cy="1427162"/>
          </a:xfrm>
          <a:prstGeom prst="righ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endParaRPr lang="en-US">
              <a:solidFill>
                <a:srgbClr val="000000"/>
              </a:solidFill>
            </a:endParaRPr>
          </a:p>
        </p:txBody>
      </p:sp>
      <p:sp>
        <p:nvSpPr>
          <p:cNvPr id="10" name="Right Brace 9"/>
          <p:cNvSpPr/>
          <p:nvPr/>
        </p:nvSpPr>
        <p:spPr>
          <a:xfrm rot="5400000">
            <a:off x="7218363" y="5346700"/>
            <a:ext cx="327025" cy="962025"/>
          </a:xfrm>
          <a:prstGeom prst="righ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endParaRPr lang="en-US">
              <a:solidFill>
                <a:srgbClr val="000000"/>
              </a:solidFill>
            </a:endParaRPr>
          </a:p>
        </p:txBody>
      </p:sp>
      <p:sp>
        <p:nvSpPr>
          <p:cNvPr id="6" name="Rectangle 5"/>
          <p:cNvSpPr/>
          <p:nvPr/>
        </p:nvSpPr>
        <p:spPr bwMode="auto">
          <a:xfrm>
            <a:off x="457200" y="144467"/>
            <a:ext cx="7847675" cy="483262"/>
          </a:xfrm>
          <a:prstGeom prst="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sz="1600" dirty="0">
                <a:solidFill>
                  <a:schemeClr val="tx1"/>
                </a:solidFill>
                <a:latin typeface="+mj-lt"/>
              </a:rPr>
              <a:t>Profit Calculator Results</a:t>
            </a:r>
          </a:p>
        </p:txBody>
      </p:sp>
    </p:spTree>
    <p:extLst>
      <p:ext uri="{BB962C8B-B14F-4D97-AF65-F5344CB8AC3E}">
        <p14:creationId xmlns:p14="http://schemas.microsoft.com/office/powerpoint/2010/main" val="413008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2D6AF5-7873-4E06-859F-99D0933BD8F2}" type="slidenum">
              <a:rPr lang="en-US" altLang="en-US" sz="1400">
                <a:solidFill>
                  <a:srgbClr val="000000"/>
                </a:solidFill>
              </a:rPr>
              <a:pPr>
                <a:spcBef>
                  <a:spcPct val="0"/>
                </a:spcBef>
                <a:buFontTx/>
                <a:buNone/>
              </a:pPr>
              <a:t>27</a:t>
            </a:fld>
            <a:endParaRPr lang="en-US" altLang="en-US" sz="1400">
              <a:solidFill>
                <a:srgbClr val="000000"/>
              </a:solidFill>
            </a:endParaRPr>
          </a:p>
        </p:txBody>
      </p:sp>
      <p:graphicFrame>
        <p:nvGraphicFramePr>
          <p:cNvPr id="2" name="Table 1"/>
          <p:cNvGraphicFramePr>
            <a:graphicFrameLocks noGrp="1"/>
          </p:cNvGraphicFramePr>
          <p:nvPr/>
        </p:nvGraphicFramePr>
        <p:xfrm>
          <a:off x="914400" y="1143000"/>
          <a:ext cx="7105650" cy="4564064"/>
        </p:xfrm>
        <a:graphic>
          <a:graphicData uri="http://schemas.openxmlformats.org/drawingml/2006/table">
            <a:tbl>
              <a:tblPr/>
              <a:tblGrid>
                <a:gridCol w="3293101">
                  <a:extLst>
                    <a:ext uri="{9D8B030D-6E8A-4147-A177-3AD203B41FA5}">
                      <a16:colId xmlns:a16="http://schemas.microsoft.com/office/drawing/2014/main" val="20000"/>
                    </a:ext>
                  </a:extLst>
                </a:gridCol>
                <a:gridCol w="852678">
                  <a:extLst>
                    <a:ext uri="{9D8B030D-6E8A-4147-A177-3AD203B41FA5}">
                      <a16:colId xmlns:a16="http://schemas.microsoft.com/office/drawing/2014/main" val="20001"/>
                    </a:ext>
                  </a:extLst>
                </a:gridCol>
                <a:gridCol w="862479">
                  <a:extLst>
                    <a:ext uri="{9D8B030D-6E8A-4147-A177-3AD203B41FA5}">
                      <a16:colId xmlns:a16="http://schemas.microsoft.com/office/drawing/2014/main" val="20002"/>
                    </a:ext>
                  </a:extLst>
                </a:gridCol>
                <a:gridCol w="627257">
                  <a:extLst>
                    <a:ext uri="{9D8B030D-6E8A-4147-A177-3AD203B41FA5}">
                      <a16:colId xmlns:a16="http://schemas.microsoft.com/office/drawing/2014/main" val="20003"/>
                    </a:ext>
                  </a:extLst>
                </a:gridCol>
                <a:gridCol w="1009492">
                  <a:extLst>
                    <a:ext uri="{9D8B030D-6E8A-4147-A177-3AD203B41FA5}">
                      <a16:colId xmlns:a16="http://schemas.microsoft.com/office/drawing/2014/main" val="20004"/>
                    </a:ext>
                  </a:extLst>
                </a:gridCol>
                <a:gridCol w="235222">
                  <a:extLst>
                    <a:ext uri="{9D8B030D-6E8A-4147-A177-3AD203B41FA5}">
                      <a16:colId xmlns:a16="http://schemas.microsoft.com/office/drawing/2014/main" val="20005"/>
                    </a:ext>
                  </a:extLst>
                </a:gridCol>
                <a:gridCol w="225421">
                  <a:extLst>
                    <a:ext uri="{9D8B030D-6E8A-4147-A177-3AD203B41FA5}">
                      <a16:colId xmlns:a16="http://schemas.microsoft.com/office/drawing/2014/main" val="20006"/>
                    </a:ext>
                  </a:extLst>
                </a:gridCol>
              </a:tblGrid>
              <a:tr h="294836">
                <a:tc>
                  <a:txBody>
                    <a:bodyPr/>
                    <a:lstStyle/>
                    <a:p>
                      <a:pPr algn="l" fontAlgn="b"/>
                      <a:r>
                        <a:rPr lang="en-US" sz="1400" b="1" i="0" u="none" strike="noStrike">
                          <a:solidFill>
                            <a:srgbClr val="000000"/>
                          </a:solidFill>
                          <a:effectLst/>
                          <a:latin typeface="Calibri"/>
                        </a:rPr>
                        <a:t>Other Metrics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235869">
                <a:tc>
                  <a:txBody>
                    <a:bodyPr/>
                    <a:lstStyle/>
                    <a:p>
                      <a:pPr algn="l" fontAlgn="b"/>
                      <a:r>
                        <a:rPr lang="en-US" sz="1100" b="0" i="0" u="none" strike="noStrike">
                          <a:solidFill>
                            <a:srgbClr val="000000"/>
                          </a:solidFill>
                          <a:effectLst/>
                          <a:latin typeface="Calibri"/>
                        </a:rPr>
                        <a:t>Accuracy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235869">
                <a:tc>
                  <a:txBody>
                    <a:bodyPr/>
                    <a:lstStyle/>
                    <a:p>
                      <a:pPr algn="l"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235869">
                <a:tc>
                  <a:txBody>
                    <a:bodyPr/>
                    <a:lstStyle/>
                    <a:p>
                      <a:pPr algn="l" fontAlgn="b"/>
                      <a:r>
                        <a:rPr lang="en-US" sz="1100" b="0" i="0" u="none" strike="noStrike">
                          <a:solidFill>
                            <a:srgbClr val="000000"/>
                          </a:solidFill>
                          <a:effectLst/>
                          <a:latin typeface="Calibri"/>
                        </a:rPr>
                        <a:t>True Positive Rate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65.18%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a:solidFill>
                            <a:srgbClr val="000000"/>
                          </a:solidFill>
                          <a:effectLst/>
                          <a:latin typeface="Calibri"/>
                        </a:rPr>
                        <a:t>True Positive/(True Positive+False Negative)</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35869">
                <a:tc>
                  <a:txBody>
                    <a:bodyPr/>
                    <a:lstStyle/>
                    <a:p>
                      <a:pPr algn="l" fontAlgn="b"/>
                      <a:r>
                        <a:rPr lang="en-US" sz="1100" b="0" i="0" u="none" strike="noStrike">
                          <a:solidFill>
                            <a:srgbClr val="000000"/>
                          </a:solidFill>
                          <a:effectLst/>
                          <a:latin typeface="Calibri"/>
                        </a:rPr>
                        <a:t>False Positive Rate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29.17%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a:solidFill>
                            <a:srgbClr val="000000"/>
                          </a:solidFill>
                          <a:effectLst/>
                          <a:latin typeface="Calibri"/>
                        </a:rPr>
                        <a:t>False Positive /(True Negative+False Positive)</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35869">
                <a:tc>
                  <a:txBody>
                    <a:bodyPr/>
                    <a:lstStyle/>
                    <a:p>
                      <a:pPr algn="l"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235869">
                <a:tc>
                  <a:txBody>
                    <a:bodyPr/>
                    <a:lstStyle/>
                    <a:p>
                      <a:pPr algn="l" fontAlgn="b"/>
                      <a:r>
                        <a:rPr lang="en-US" sz="1100" b="0" i="0" u="none" strike="noStrike">
                          <a:solidFill>
                            <a:srgbClr val="000000"/>
                          </a:solidFill>
                          <a:effectLst/>
                          <a:latin typeface="Calibri"/>
                        </a:rPr>
                        <a:t>Sensitivity ( True Positive Rate)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65.18%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a:solidFill>
                            <a:srgbClr val="000000"/>
                          </a:solidFill>
                          <a:effectLst/>
                          <a:latin typeface="Calibri"/>
                        </a:rPr>
                        <a:t>True Positive/(True Positive+False Negative)</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35869">
                <a:tc>
                  <a:txBody>
                    <a:bodyPr/>
                    <a:lstStyle/>
                    <a:p>
                      <a:pPr algn="l" fontAlgn="b"/>
                      <a:r>
                        <a:rPr lang="en-US" sz="1100" b="0" i="0" u="none" strike="noStrike">
                          <a:solidFill>
                            <a:srgbClr val="000000"/>
                          </a:solidFill>
                          <a:effectLst/>
                          <a:latin typeface="Calibri"/>
                        </a:rPr>
                        <a:t>Specificity (True Negative Rate)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a:solidFill>
                            <a:srgbClr val="000000"/>
                          </a:solidFill>
                          <a:effectLst/>
                          <a:latin typeface="Calibri"/>
                        </a:rPr>
                        <a:t>True Negative /(True Negative+False Positive)</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35869">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235869">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247662">
                <a:tc>
                  <a:txBody>
                    <a:bodyPr/>
                    <a:lstStyle/>
                    <a:p>
                      <a:pPr algn="l" fontAlgn="b"/>
                      <a:r>
                        <a:rPr lang="en-US" sz="1200" b="1" i="0" u="none" strike="noStrike">
                          <a:solidFill>
                            <a:srgbClr val="000000"/>
                          </a:solidFill>
                          <a:effectLst/>
                          <a:latin typeface="Calibri"/>
                        </a:rPr>
                        <a:t>Lift Table in Dollars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Testing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235869">
                <a:tc>
                  <a:txBody>
                    <a:bodyPr/>
                    <a:lstStyle/>
                    <a:p>
                      <a:pPr algn="l" fontAlgn="b"/>
                      <a:r>
                        <a:rPr lang="en-US" sz="1100" b="0" i="0" u="none" strike="noStrike">
                          <a:solidFill>
                            <a:srgbClr val="000000"/>
                          </a:solidFill>
                          <a:effectLst/>
                          <a:latin typeface="Calibri"/>
                        </a:rPr>
                        <a:t>Lift with respect to Baseline - JMP Model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4.458572632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3.939982729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235869">
                <a:tc>
                  <a:txBody>
                    <a:bodyPr/>
                    <a:lstStyle/>
                    <a:p>
                      <a:pPr algn="l" fontAlgn="b"/>
                      <a:r>
                        <a:rPr lang="en-US" sz="1100" b="0" i="0" u="none" strike="noStrike">
                          <a:solidFill>
                            <a:srgbClr val="000000"/>
                          </a:solidFill>
                          <a:effectLst/>
                          <a:latin typeface="Calibri"/>
                        </a:rPr>
                        <a:t>Lift with respect to Baseline - My Best Model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#DIV/0!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#DIV/0!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235869">
                <a:tc>
                  <a:txBody>
                    <a:bodyPr/>
                    <a:lstStyle/>
                    <a:p>
                      <a:pPr algn="l" fontAlgn="b"/>
                      <a:r>
                        <a:rPr lang="en-US" sz="1100" b="0" i="0" u="none" strike="noStrike">
                          <a:solidFill>
                            <a:srgbClr val="000000"/>
                          </a:solidFill>
                          <a:effectLst/>
                          <a:latin typeface="Calibri"/>
                        </a:rPr>
                        <a:t>Lift with respect to JMP Model - My Contribution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#DIV/0!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#DIV/0!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235869">
                <a:tc>
                  <a:txBody>
                    <a:bodyPr/>
                    <a:lstStyle/>
                    <a:p>
                      <a:pPr algn="l" fontAlgn="b"/>
                      <a:r>
                        <a:rPr lang="en-US" sz="1100" b="0" i="0" u="none" strike="noStrike">
                          <a:solidFill>
                            <a:srgbClr val="000000"/>
                          </a:solidFill>
                          <a:effectLst/>
                          <a:latin typeface="Calibri"/>
                        </a:rPr>
                        <a:t>Overall Lift with respect to Baseline -My Best Model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#DIV/0!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#DIV/0!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235869">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r h="247662">
                <a:tc>
                  <a:txBody>
                    <a:bodyPr/>
                    <a:lstStyle/>
                    <a:p>
                      <a:pPr algn="l" fontAlgn="b"/>
                      <a:r>
                        <a:rPr lang="en-US" sz="1200" b="1" i="0" u="none" strike="noStrike">
                          <a:solidFill>
                            <a:srgbClr val="000000"/>
                          </a:solidFill>
                          <a:effectLst/>
                          <a:latin typeface="Calibri"/>
                        </a:rPr>
                        <a:t>Lift Table in Propensity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Testing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r h="235869">
                <a:tc>
                  <a:txBody>
                    <a:bodyPr/>
                    <a:lstStyle/>
                    <a:p>
                      <a:pPr algn="l" fontAlgn="b"/>
                      <a:r>
                        <a:rPr lang="en-US" sz="1100" b="0" i="0" u="none" strike="noStrike">
                          <a:solidFill>
                            <a:srgbClr val="000000"/>
                          </a:solidFill>
                          <a:effectLst/>
                          <a:latin typeface="Calibri"/>
                        </a:rPr>
                        <a:t>Lift with respect to Baseline - JMP Model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1.963209983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1.818783069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7"/>
                  </a:ext>
                </a:extLst>
              </a:tr>
              <a:tr h="235869">
                <a:tc>
                  <a:txBody>
                    <a:bodyPr/>
                    <a:lstStyle/>
                    <a:p>
                      <a:pPr algn="l" fontAlgn="b"/>
                      <a:r>
                        <a:rPr lang="en-US" sz="1100" b="0" i="0" u="none" strike="noStrike">
                          <a:solidFill>
                            <a:srgbClr val="000000"/>
                          </a:solidFill>
                          <a:effectLst/>
                          <a:latin typeface="Calibri"/>
                        </a:rPr>
                        <a:t>Lift with respect to Baseline - My Best Model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#DIV/0!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#DIV/0!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8"/>
                  </a:ext>
                </a:extLst>
              </a:tr>
            </a:tbl>
          </a:graphicData>
        </a:graphic>
      </p:graphicFrame>
      <p:sp>
        <p:nvSpPr>
          <p:cNvPr id="4" name="Rectangle 3"/>
          <p:cNvSpPr/>
          <p:nvPr/>
        </p:nvSpPr>
        <p:spPr bwMode="auto">
          <a:xfrm>
            <a:off x="457200" y="261203"/>
            <a:ext cx="7847675" cy="483262"/>
          </a:xfrm>
          <a:prstGeom prst="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sz="1600" dirty="0">
                <a:solidFill>
                  <a:schemeClr val="tx1"/>
                </a:solidFill>
                <a:latin typeface="+mj-lt"/>
              </a:rPr>
              <a:t>Profit Calculator Results</a:t>
            </a:r>
          </a:p>
        </p:txBody>
      </p:sp>
    </p:spTree>
    <p:extLst>
      <p:ext uri="{BB962C8B-B14F-4D97-AF65-F5344CB8AC3E}">
        <p14:creationId xmlns:p14="http://schemas.microsoft.com/office/powerpoint/2010/main" val="361456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ADA8A42-A2C2-42AA-BDEB-361732F6A233}" type="slidenum">
              <a:rPr lang="en-US" altLang="en-US" sz="1400">
                <a:solidFill>
                  <a:srgbClr val="000000"/>
                </a:solidFill>
              </a:rPr>
              <a:pPr>
                <a:spcBef>
                  <a:spcPct val="0"/>
                </a:spcBef>
                <a:buFontTx/>
                <a:buNone/>
              </a:pPr>
              <a:t>28</a:t>
            </a:fld>
            <a:endParaRPr lang="en-US" altLang="en-US" sz="1400">
              <a:solidFill>
                <a:srgbClr val="000000"/>
              </a:solidFill>
            </a:endParaRPr>
          </a:p>
        </p:txBody>
      </p:sp>
      <p:graphicFrame>
        <p:nvGraphicFramePr>
          <p:cNvPr id="2" name="Table 1"/>
          <p:cNvGraphicFramePr>
            <a:graphicFrameLocks noGrp="1"/>
          </p:cNvGraphicFramePr>
          <p:nvPr/>
        </p:nvGraphicFramePr>
        <p:xfrm>
          <a:off x="1066800" y="1295400"/>
          <a:ext cx="5772149" cy="4462462"/>
        </p:xfrm>
        <a:graphic>
          <a:graphicData uri="http://schemas.openxmlformats.org/drawingml/2006/table">
            <a:tbl>
              <a:tblPr/>
              <a:tblGrid>
                <a:gridCol w="2522284">
                  <a:extLst>
                    <a:ext uri="{9D8B030D-6E8A-4147-A177-3AD203B41FA5}">
                      <a16:colId xmlns:a16="http://schemas.microsoft.com/office/drawing/2014/main" val="20000"/>
                    </a:ext>
                  </a:extLst>
                </a:gridCol>
                <a:gridCol w="840761">
                  <a:extLst>
                    <a:ext uri="{9D8B030D-6E8A-4147-A177-3AD203B41FA5}">
                      <a16:colId xmlns:a16="http://schemas.microsoft.com/office/drawing/2014/main" val="20001"/>
                    </a:ext>
                  </a:extLst>
                </a:gridCol>
                <a:gridCol w="856930">
                  <a:extLst>
                    <a:ext uri="{9D8B030D-6E8A-4147-A177-3AD203B41FA5}">
                      <a16:colId xmlns:a16="http://schemas.microsoft.com/office/drawing/2014/main" val="20002"/>
                    </a:ext>
                  </a:extLst>
                </a:gridCol>
                <a:gridCol w="776087">
                  <a:extLst>
                    <a:ext uri="{9D8B030D-6E8A-4147-A177-3AD203B41FA5}">
                      <a16:colId xmlns:a16="http://schemas.microsoft.com/office/drawing/2014/main" val="20003"/>
                    </a:ext>
                  </a:extLst>
                </a:gridCol>
                <a:gridCol w="776087">
                  <a:extLst>
                    <a:ext uri="{9D8B030D-6E8A-4147-A177-3AD203B41FA5}">
                      <a16:colId xmlns:a16="http://schemas.microsoft.com/office/drawing/2014/main" val="20004"/>
                    </a:ext>
                  </a:extLst>
                </a:gridCol>
              </a:tblGrid>
              <a:tr h="502559">
                <a:tc>
                  <a:txBody>
                    <a:bodyPr/>
                    <a:lstStyle/>
                    <a:p>
                      <a:pPr algn="l" fontAlgn="b"/>
                      <a:r>
                        <a:rPr lang="en-US" sz="1400" b="1" i="0" u="none" strike="noStrike" dirty="0">
                          <a:solidFill>
                            <a:srgbClr val="000000"/>
                          </a:solidFill>
                          <a:effectLst/>
                          <a:latin typeface="Calibri"/>
                        </a:rPr>
                        <a:t>Fill-in your confusion Matrix - Testing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224357">
                <a:tc>
                  <a:txBody>
                    <a:bodyPr/>
                    <a:lstStyle/>
                    <a:p>
                      <a:pPr algn="l" fontAlgn="b"/>
                      <a:r>
                        <a:rPr lang="en-US" sz="1100" b="1" i="0" u="none" strike="noStrike">
                          <a:solidFill>
                            <a:srgbClr val="000000"/>
                          </a:solidFill>
                          <a:effectLst/>
                          <a:latin typeface="Calibri"/>
                        </a:rPr>
                        <a:t>Confusion Matrix</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224357">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t>
                      </a:r>
                    </a:p>
                  </a:txBody>
                  <a:tcPr marL="0" marR="0" marT="0" marB="0" anchor="b">
                    <a:lnL>
                      <a:noFill/>
                    </a:lnL>
                    <a:lnR>
                      <a:noFill/>
                    </a:lnR>
                    <a:lnT>
                      <a:noFill/>
                    </a:lnT>
                    <a:lnB>
                      <a:noFill/>
                    </a:lnB>
                    <a:solidFill>
                      <a:srgbClr val="FFFF00"/>
                    </a:solidFill>
                  </a:tcPr>
                </a:tc>
                <a:tc gridSpan="2">
                  <a:txBody>
                    <a:bodyPr/>
                    <a:lstStyle/>
                    <a:p>
                      <a:pPr algn="l" fontAlgn="b"/>
                      <a:r>
                        <a:rPr lang="en-US" sz="1100" b="0" i="0" u="none" strike="noStrike">
                          <a:solidFill>
                            <a:srgbClr val="000000"/>
                          </a:solidFill>
                          <a:effectLst/>
                          <a:latin typeface="Calibri"/>
                        </a:rPr>
                        <a:t>Predicted</a:t>
                      </a:r>
                    </a:p>
                  </a:txBody>
                  <a:tcPr marL="0" marR="0" marT="0" marB="0" anchor="b">
                    <a:lnL>
                      <a:noFill/>
                    </a:lnL>
                    <a:lnR>
                      <a:noFill/>
                    </a:lnR>
                    <a:lnT>
                      <a:noFill/>
                    </a:lnT>
                    <a:lnB>
                      <a:noFill/>
                    </a:lnB>
                    <a:solidFill>
                      <a:srgbClr val="FFFF00"/>
                    </a:solidFill>
                  </a:tcPr>
                </a:tc>
                <a:tc hMerge="1">
                  <a:txBody>
                    <a:bodyPr/>
                    <a:lstStyle/>
                    <a:p>
                      <a:endParaRPr lang="en-US"/>
                    </a:p>
                  </a:txBody>
                  <a:tcPr/>
                </a:tc>
                <a:extLst>
                  <a:ext uri="{0D108BD9-81ED-4DB2-BD59-A6C34878D82A}">
                    <a16:rowId xmlns:a16="http://schemas.microsoft.com/office/drawing/2014/main" val="10002"/>
                  </a:ext>
                </a:extLst>
              </a:tr>
              <a:tr h="235575">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Not Buyer</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Buyer</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5575">
                <a:tc>
                  <a:txBody>
                    <a:bodyPr/>
                    <a:lstStyle/>
                    <a:p>
                      <a:pPr algn="l" fontAlgn="b"/>
                      <a:r>
                        <a:rPr lang="en-US" sz="1100" b="0" i="0" u="none" strike="noStrike">
                          <a:solidFill>
                            <a:srgbClr val="000000"/>
                          </a:solidFill>
                          <a:effectLst/>
                          <a:latin typeface="Calibri"/>
                        </a:rPr>
                        <a:t> </a:t>
                      </a:r>
                    </a:p>
                  </a:txBody>
                  <a:tcPr marL="0" marR="0" marT="0" marB="0" anchor="b">
                    <a:lnL>
                      <a:noFill/>
                    </a:lnL>
                    <a:lnR>
                      <a:noFill/>
                    </a:lnR>
                    <a:lnT>
                      <a:noFill/>
                    </a:lnT>
                    <a:lnB>
                      <a:noFill/>
                    </a:lnB>
                    <a:solidFill>
                      <a:srgbClr val="95B3D7"/>
                    </a:solidFill>
                  </a:tcPr>
                </a:tc>
                <a:tc>
                  <a:txBody>
                    <a:bodyPr/>
                    <a:lstStyle/>
                    <a:p>
                      <a:pPr algn="l" fontAlgn="b"/>
                      <a:r>
                        <a:rPr lang="en-US" sz="1100" b="0" i="0" u="none" strike="noStrike">
                          <a:solidFill>
                            <a:srgbClr val="000000"/>
                          </a:solidFill>
                          <a:effectLst/>
                          <a:latin typeface="Calibri"/>
                        </a:rPr>
                        <a:t>Not Buyer</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a:rPr>
                        <a:t>637</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258</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895</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4"/>
                  </a:ext>
                </a:extLst>
              </a:tr>
              <a:tr h="235575">
                <a:tc>
                  <a:txBody>
                    <a:bodyPr/>
                    <a:lstStyle/>
                    <a:p>
                      <a:pPr algn="l" fontAlgn="b"/>
                      <a:r>
                        <a:rPr lang="en-US" sz="1100" b="0" i="0" u="none" strike="noStrike">
                          <a:solidFill>
                            <a:srgbClr val="000000"/>
                          </a:solidFill>
                          <a:effectLst/>
                          <a:latin typeface="Calibri"/>
                        </a:rPr>
                        <a:t>Actual</a:t>
                      </a:r>
                    </a:p>
                  </a:txBody>
                  <a:tcPr marL="0" marR="0" marT="0" marB="0" anchor="b">
                    <a:lnL>
                      <a:noFill/>
                    </a:lnL>
                    <a:lnR>
                      <a:noFill/>
                    </a:lnR>
                    <a:lnT>
                      <a:noFill/>
                    </a:lnT>
                    <a:lnB>
                      <a:noFill/>
                    </a:lnB>
                    <a:solidFill>
                      <a:srgbClr val="95B3D7"/>
                    </a:solidFill>
                  </a:tcPr>
                </a:tc>
                <a:tc>
                  <a:txBody>
                    <a:bodyPr/>
                    <a:lstStyle/>
                    <a:p>
                      <a:pPr algn="l" fontAlgn="b"/>
                      <a:r>
                        <a:rPr lang="en-US" sz="1100" b="0" i="0" u="none" strike="noStrike">
                          <a:solidFill>
                            <a:srgbClr val="000000"/>
                          </a:solidFill>
                          <a:effectLst/>
                          <a:latin typeface="Calibri"/>
                        </a:rPr>
                        <a:t>Buyer</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a:rPr>
                        <a:t>39</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66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105</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5"/>
                  </a:ext>
                </a:extLst>
              </a:tr>
              <a:tr h="235575">
                <a:tc>
                  <a:txBody>
                    <a:bodyPr/>
                    <a:lstStyle/>
                    <a:p>
                      <a:pPr algn="l" fontAlgn="b"/>
                      <a:r>
                        <a:rPr lang="en-US" sz="1100" b="0" i="0" u="none" strike="noStrike">
                          <a:solidFill>
                            <a:srgbClr val="000000"/>
                          </a:solidFill>
                          <a:effectLst/>
                          <a:latin typeface="Calibri"/>
                        </a:rPr>
                        <a:t> </a:t>
                      </a:r>
                    </a:p>
                  </a:txBody>
                  <a:tcPr marL="0" marR="0" marT="0" marB="0" anchor="b">
                    <a:lnL>
                      <a:noFill/>
                    </a:lnL>
                    <a:lnR>
                      <a:noFill/>
                    </a:lnR>
                    <a:lnT>
                      <a:noFill/>
                    </a:lnT>
                    <a:lnB>
                      <a:noFill/>
                    </a:lnB>
                    <a:solidFill>
                      <a:srgbClr val="95B3D7"/>
                    </a:solidFill>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a:rPr>
                        <a:t>676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324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1000</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6"/>
                  </a:ext>
                </a:extLst>
              </a:tr>
              <a:tr h="235575">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235575">
                <a:tc>
                  <a:txBody>
                    <a:bodyPr/>
                    <a:lstStyle/>
                    <a:p>
                      <a:pPr algn="l" fontAlgn="b"/>
                      <a:r>
                        <a:rPr lang="en-US" sz="1100" b="0" i="0" u="none" strike="noStrike">
                          <a:solidFill>
                            <a:srgbClr val="000000"/>
                          </a:solidFill>
                          <a:effectLst/>
                          <a:latin typeface="Calibri"/>
                        </a:rPr>
                        <a:t>Predicted number of Buyer</a:t>
                      </a:r>
                    </a:p>
                  </a:txBody>
                  <a:tcPr marL="0" marR="0" marT="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162000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235575">
                <a:tc>
                  <a:txBody>
                    <a:bodyPr/>
                    <a:lstStyle/>
                    <a:p>
                      <a:pPr algn="l" fontAlgn="b"/>
                      <a:r>
                        <a:rPr lang="en-US" sz="1100" b="0" i="0" u="none" strike="noStrike">
                          <a:solidFill>
                            <a:srgbClr val="000000"/>
                          </a:solidFill>
                          <a:effectLst/>
                          <a:latin typeface="Calibri"/>
                        </a:rPr>
                        <a:t>Upper limit for packages sent</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100000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235575">
                <a:tc>
                  <a:txBody>
                    <a:bodyPr/>
                    <a:lstStyle/>
                    <a:p>
                      <a:pPr algn="l" fontAlgn="b"/>
                      <a:r>
                        <a:rPr lang="en-US" sz="1100" b="0" i="0" u="none" strike="noStrike">
                          <a:solidFill>
                            <a:srgbClr val="000000"/>
                          </a:solidFill>
                          <a:effectLst/>
                          <a:latin typeface="Calibri"/>
                        </a:rPr>
                        <a:t>Actual number of packages sent</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DFEC"/>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84289">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b"/>
                      <a:r>
                        <a:rPr lang="en-US" sz="1100" b="0" i="0" u="none" strike="noStrike">
                          <a:solidFill>
                            <a:srgbClr val="000000"/>
                          </a:solidFill>
                          <a:effectLst/>
                          <a:latin typeface="Calibri"/>
                        </a:rPr>
                        <a:t>Note the number</a:t>
                      </a:r>
                      <a:br>
                        <a:rPr lang="en-US" sz="1100" b="0" i="0" u="none" strike="noStrike">
                          <a:solidFill>
                            <a:srgbClr val="000000"/>
                          </a:solidFill>
                          <a:effectLst/>
                          <a:latin typeface="Calibri"/>
                        </a:rPr>
                      </a:br>
                      <a:r>
                        <a:rPr lang="en-US" sz="1100" b="0" i="0" u="none" strike="noStrike">
                          <a:solidFill>
                            <a:srgbClr val="000000"/>
                          </a:solidFill>
                          <a:effectLst/>
                          <a:latin typeface="Calibri"/>
                        </a:rPr>
                        <a:t> of Packages mailed</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extLst>
                  <a:ext uri="{0D108BD9-81ED-4DB2-BD59-A6C34878D82A}">
                    <a16:rowId xmlns:a16="http://schemas.microsoft.com/office/drawing/2014/main" val="10011"/>
                  </a:ext>
                </a:extLst>
              </a:tr>
              <a:tr h="235575">
                <a:tc>
                  <a:txBody>
                    <a:bodyPr/>
                    <a:lstStyle/>
                    <a:p>
                      <a:pPr algn="l" fontAlgn="b"/>
                      <a:r>
                        <a:rPr lang="en-US" sz="1100" b="0" i="0" u="none" strike="noStrike">
                          <a:solidFill>
                            <a:srgbClr val="000000"/>
                          </a:solidFill>
                          <a:effectLst/>
                          <a:latin typeface="Calibri"/>
                        </a:rPr>
                        <a:t>Propensity to buy the Package</a:t>
                      </a:r>
                    </a:p>
                  </a:txBody>
                  <a:tcPr marL="0" marR="0" marT="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20.370%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r h="235575">
                <a:tc>
                  <a:txBody>
                    <a:bodyPr/>
                    <a:lstStyle/>
                    <a:p>
                      <a:pPr algn="l" fontAlgn="b"/>
                      <a:r>
                        <a:rPr lang="en-US" sz="1100" b="0" i="0" u="none" strike="noStrike">
                          <a:solidFill>
                            <a:srgbClr val="000000"/>
                          </a:solidFill>
                          <a:effectLst/>
                          <a:latin typeface="Calibri"/>
                        </a:rPr>
                        <a:t>Propensity tonot  buy the Package</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79.630%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235575">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235575">
                <a:tc>
                  <a:txBody>
                    <a:bodyPr/>
                    <a:lstStyle/>
                    <a:p>
                      <a:pPr algn="l" fontAlgn="b"/>
                      <a:r>
                        <a:rPr lang="en-US" sz="1100" b="0" i="0" u="none" strike="noStrike">
                          <a:solidFill>
                            <a:srgbClr val="000000"/>
                          </a:solidFill>
                          <a:effectLst/>
                          <a:latin typeface="Calibri"/>
                        </a:rPr>
                        <a:t>Total Profit</a:t>
                      </a:r>
                    </a:p>
                  </a:txBody>
                  <a:tcPr marL="0" marR="0" marT="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  608,333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bl>
          </a:graphicData>
        </a:graphic>
      </p:graphicFrame>
      <p:cxnSp>
        <p:nvCxnSpPr>
          <p:cNvPr id="5" name="Straight Arrow Connector 4"/>
          <p:cNvCxnSpPr/>
          <p:nvPr/>
        </p:nvCxnSpPr>
        <p:spPr>
          <a:xfrm flipH="1" flipV="1">
            <a:off x="12544425" y="6759575"/>
            <a:ext cx="647700" cy="95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Rectangle 5"/>
          <p:cNvSpPr/>
          <p:nvPr/>
        </p:nvSpPr>
        <p:spPr bwMode="auto">
          <a:xfrm>
            <a:off x="457200" y="144467"/>
            <a:ext cx="7847675" cy="483262"/>
          </a:xfrm>
          <a:prstGeom prst="rect">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sz="1600" dirty="0">
                <a:solidFill>
                  <a:schemeClr val="tx1"/>
                </a:solidFill>
                <a:latin typeface="+mj-lt"/>
              </a:rPr>
              <a:t>Profit Calculator Results</a:t>
            </a:r>
          </a:p>
        </p:txBody>
      </p:sp>
    </p:spTree>
    <p:extLst>
      <p:ext uri="{BB962C8B-B14F-4D97-AF65-F5344CB8AC3E}">
        <p14:creationId xmlns:p14="http://schemas.microsoft.com/office/powerpoint/2010/main" val="2094705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33400" y="762000"/>
            <a:ext cx="8229600" cy="1143000"/>
          </a:xfrm>
        </p:spPr>
        <p:txBody>
          <a:bodyPr>
            <a:normAutofit fontScale="90000"/>
          </a:bodyPr>
          <a:lstStyle/>
          <a:p>
            <a:r>
              <a:rPr lang="en-US" altLang="en-US" dirty="0">
                <a:solidFill>
                  <a:srgbClr val="7030A0"/>
                </a:solidFill>
              </a:rPr>
              <a:t>Three different Approaches to Build better Models </a:t>
            </a:r>
          </a:p>
        </p:txBody>
      </p:sp>
      <p:sp>
        <p:nvSpPr>
          <p:cNvPr id="36867" name="Content Placeholder 2"/>
          <p:cNvSpPr>
            <a:spLocks noGrp="1"/>
          </p:cNvSpPr>
          <p:nvPr>
            <p:ph idx="1"/>
          </p:nvPr>
        </p:nvSpPr>
        <p:spPr>
          <a:xfrm>
            <a:off x="457200" y="2057400"/>
            <a:ext cx="8229600" cy="4525963"/>
          </a:xfrm>
        </p:spPr>
        <p:txBody>
          <a:bodyPr/>
          <a:lstStyle/>
          <a:p>
            <a:pPr marL="0" indent="0">
              <a:buFontTx/>
              <a:buNone/>
            </a:pPr>
            <a:r>
              <a:rPr lang="en-US" altLang="en-US" dirty="0"/>
              <a:t>1) Use JMP Best Model and to do further splits, What logic to use??</a:t>
            </a: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1E6730-D1A2-4CBB-B88E-17FCF40B73A8}" type="slidenum">
              <a:rPr lang="en-US" altLang="en-US" sz="1400">
                <a:solidFill>
                  <a:srgbClr val="000000"/>
                </a:solidFill>
              </a:rPr>
              <a:pPr>
                <a:spcBef>
                  <a:spcPct val="0"/>
                </a:spcBef>
                <a:buFontTx/>
                <a:buNone/>
              </a:pPr>
              <a:t>29</a:t>
            </a:fld>
            <a:endParaRPr lang="en-US" altLang="en-US" sz="1400">
              <a:solidFill>
                <a:srgbClr val="000000"/>
              </a:solidFill>
            </a:endParaRPr>
          </a:p>
        </p:txBody>
      </p:sp>
    </p:spTree>
    <p:extLst>
      <p:ext uri="{BB962C8B-B14F-4D97-AF65-F5344CB8AC3E}">
        <p14:creationId xmlns:p14="http://schemas.microsoft.com/office/powerpoint/2010/main" val="44351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Case 1 - Discussion</a:t>
            </a:r>
          </a:p>
        </p:txBody>
      </p:sp>
      <p:sp>
        <p:nvSpPr>
          <p:cNvPr id="3" name="Content Placeholder 2"/>
          <p:cNvSpPr>
            <a:spLocks noGrp="1"/>
          </p:cNvSpPr>
          <p:nvPr>
            <p:ph idx="1"/>
          </p:nvPr>
        </p:nvSpPr>
        <p:spPr>
          <a:xfrm>
            <a:off x="533400" y="1524000"/>
            <a:ext cx="7327462" cy="3880773"/>
          </a:xfrm>
        </p:spPr>
        <p:txBody>
          <a:bodyPr>
            <a:normAutofit fontScale="92500" lnSpcReduction="20000"/>
          </a:bodyPr>
          <a:lstStyle/>
          <a:p>
            <a:pPr marL="0" indent="0">
              <a:buNone/>
            </a:pPr>
            <a:r>
              <a:rPr lang="en-US" sz="3600" b="1" dirty="0">
                <a:solidFill>
                  <a:srgbClr val="0070C0"/>
                </a:solidFill>
              </a:rPr>
              <a:t>What is the Business Model?</a:t>
            </a:r>
          </a:p>
          <a:p>
            <a:pPr marL="0" indent="0">
              <a:buNone/>
            </a:pPr>
            <a:endParaRPr lang="en-US" sz="3600" b="1" dirty="0">
              <a:solidFill>
                <a:srgbClr val="0070C0"/>
              </a:solidFill>
            </a:endParaRPr>
          </a:p>
          <a:p>
            <a:pPr marL="0" indent="0">
              <a:buNone/>
            </a:pPr>
            <a:r>
              <a:rPr lang="en-US" sz="3600" b="1" dirty="0">
                <a:solidFill>
                  <a:srgbClr val="0070C0"/>
                </a:solidFill>
              </a:rPr>
              <a:t>Conversion Rates for</a:t>
            </a:r>
          </a:p>
          <a:p>
            <a:pPr>
              <a:buFont typeface="Wingdings" panose="05000000000000000000" pitchFamily="2" charset="2"/>
              <a:buChar char="Ø"/>
            </a:pPr>
            <a:r>
              <a:rPr lang="en-US" sz="3600" b="1" dirty="0">
                <a:solidFill>
                  <a:srgbClr val="0070C0"/>
                </a:solidFill>
              </a:rPr>
              <a:t>Banner Ads</a:t>
            </a:r>
          </a:p>
          <a:p>
            <a:pPr>
              <a:buFont typeface="Wingdings" panose="05000000000000000000" pitchFamily="2" charset="2"/>
              <a:buChar char="Ø"/>
            </a:pPr>
            <a:r>
              <a:rPr lang="en-US" sz="3600" b="1" dirty="0">
                <a:solidFill>
                  <a:srgbClr val="0070C0"/>
                </a:solidFill>
              </a:rPr>
              <a:t>SEM</a:t>
            </a:r>
          </a:p>
          <a:p>
            <a:pPr>
              <a:buFont typeface="Wingdings" panose="05000000000000000000" pitchFamily="2" charset="2"/>
              <a:buChar char="Ø"/>
            </a:pPr>
            <a:r>
              <a:rPr lang="en-US" sz="3600" b="1" dirty="0">
                <a:solidFill>
                  <a:srgbClr val="0070C0"/>
                </a:solidFill>
              </a:rPr>
              <a:t>Cold Call</a:t>
            </a:r>
          </a:p>
          <a:p>
            <a:pPr>
              <a:buFont typeface="Wingdings" panose="05000000000000000000" pitchFamily="2" charset="2"/>
              <a:buChar char="Ø"/>
            </a:pPr>
            <a:r>
              <a:rPr lang="en-US" sz="3600" b="1" dirty="0">
                <a:solidFill>
                  <a:srgbClr val="0070C0"/>
                </a:solidFill>
              </a:rPr>
              <a:t>Direct Marketing</a:t>
            </a:r>
          </a:p>
        </p:txBody>
      </p:sp>
    </p:spTree>
    <p:extLst>
      <p:ext uri="{BB962C8B-B14F-4D97-AF65-F5344CB8AC3E}">
        <p14:creationId xmlns:p14="http://schemas.microsoft.com/office/powerpoint/2010/main" val="331374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3400" y="762000"/>
            <a:ext cx="8229600" cy="1143000"/>
          </a:xfrm>
        </p:spPr>
        <p:txBody>
          <a:bodyPr>
            <a:normAutofit fontScale="90000"/>
          </a:bodyPr>
          <a:lstStyle/>
          <a:p>
            <a:r>
              <a:rPr lang="en-US" altLang="en-US" dirty="0">
                <a:solidFill>
                  <a:srgbClr val="7030A0"/>
                </a:solidFill>
              </a:rPr>
              <a:t>Three different Approaches to Build better Models </a:t>
            </a:r>
          </a:p>
        </p:txBody>
      </p:sp>
      <p:sp>
        <p:nvSpPr>
          <p:cNvPr id="37891" name="Content Placeholder 2"/>
          <p:cNvSpPr>
            <a:spLocks noGrp="1"/>
          </p:cNvSpPr>
          <p:nvPr>
            <p:ph idx="1"/>
          </p:nvPr>
        </p:nvSpPr>
        <p:spPr>
          <a:xfrm>
            <a:off x="457200" y="2057400"/>
            <a:ext cx="8229600" cy="4525963"/>
          </a:xfrm>
        </p:spPr>
        <p:txBody>
          <a:bodyPr/>
          <a:lstStyle/>
          <a:p>
            <a:pPr marL="0" indent="0">
              <a:buFontTx/>
              <a:buNone/>
            </a:pPr>
            <a:r>
              <a:rPr lang="en-US" altLang="en-US" dirty="0"/>
              <a:t>2) Use JMP Best Model Approach but use Business Values and do further splits, What logic to use??</a:t>
            </a: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7F68D7-84DB-4986-997A-7CF72FBE02D3}" type="slidenum">
              <a:rPr lang="en-US" altLang="en-US" sz="1400">
                <a:solidFill>
                  <a:srgbClr val="000000"/>
                </a:solidFill>
              </a:rPr>
              <a:pPr>
                <a:spcBef>
                  <a:spcPct val="0"/>
                </a:spcBef>
                <a:buFontTx/>
                <a:buNone/>
              </a:pPr>
              <a:t>30</a:t>
            </a:fld>
            <a:endParaRPr lang="en-US" altLang="en-US" sz="1400">
              <a:solidFill>
                <a:srgbClr val="000000"/>
              </a:solidFill>
            </a:endParaRPr>
          </a:p>
        </p:txBody>
      </p:sp>
    </p:spTree>
    <p:extLst>
      <p:ext uri="{BB962C8B-B14F-4D97-AF65-F5344CB8AC3E}">
        <p14:creationId xmlns:p14="http://schemas.microsoft.com/office/powerpoint/2010/main" val="1950263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33400" y="762000"/>
            <a:ext cx="8229600" cy="1143000"/>
          </a:xfrm>
        </p:spPr>
        <p:txBody>
          <a:bodyPr>
            <a:normAutofit fontScale="90000"/>
          </a:bodyPr>
          <a:lstStyle/>
          <a:p>
            <a:r>
              <a:rPr lang="en-US" altLang="en-US" dirty="0">
                <a:solidFill>
                  <a:srgbClr val="7030A0"/>
                </a:solidFill>
              </a:rPr>
              <a:t>Three different Approaches to Build better Models</a:t>
            </a:r>
            <a:r>
              <a:rPr lang="en-US" altLang="en-US" dirty="0"/>
              <a:t> </a:t>
            </a:r>
          </a:p>
        </p:txBody>
      </p:sp>
      <p:sp>
        <p:nvSpPr>
          <p:cNvPr id="38915" name="Content Placeholder 2"/>
          <p:cNvSpPr>
            <a:spLocks noGrp="1"/>
          </p:cNvSpPr>
          <p:nvPr>
            <p:ph idx="1"/>
          </p:nvPr>
        </p:nvSpPr>
        <p:spPr>
          <a:xfrm>
            <a:off x="457200" y="2057400"/>
            <a:ext cx="8229600" cy="4525963"/>
          </a:xfrm>
        </p:spPr>
        <p:txBody>
          <a:bodyPr/>
          <a:lstStyle/>
          <a:p>
            <a:pPr marL="0" indent="0">
              <a:buFontTx/>
              <a:buNone/>
            </a:pPr>
            <a:r>
              <a:rPr lang="en-US" altLang="en-US" dirty="0"/>
              <a:t>3) Use Domain Expertise – Very hard without insights.</a:t>
            </a: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780CFC-6F6C-4F45-ABFE-1FAC8FF4AAD3}" type="slidenum">
              <a:rPr lang="en-US" altLang="en-US" sz="1400">
                <a:solidFill>
                  <a:srgbClr val="000000"/>
                </a:solidFill>
              </a:rPr>
              <a:pPr>
                <a:spcBef>
                  <a:spcPct val="0"/>
                </a:spcBef>
                <a:buFontTx/>
                <a:buNone/>
              </a:pPr>
              <a:t>31</a:t>
            </a:fld>
            <a:endParaRPr lang="en-US" altLang="en-US" sz="1400">
              <a:solidFill>
                <a:srgbClr val="000000"/>
              </a:solidFill>
            </a:endParaRPr>
          </a:p>
        </p:txBody>
      </p:sp>
    </p:spTree>
    <p:extLst>
      <p:ext uri="{BB962C8B-B14F-4D97-AF65-F5344CB8AC3E}">
        <p14:creationId xmlns:p14="http://schemas.microsoft.com/office/powerpoint/2010/main" val="1169940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33400" y="762000"/>
            <a:ext cx="8229600" cy="1143000"/>
          </a:xfrm>
        </p:spPr>
        <p:txBody>
          <a:bodyPr/>
          <a:lstStyle/>
          <a:p>
            <a:r>
              <a:rPr lang="en-US" altLang="en-US"/>
              <a:t>Approaches to Build better Models </a:t>
            </a:r>
          </a:p>
        </p:txBody>
      </p:sp>
      <p:sp>
        <p:nvSpPr>
          <p:cNvPr id="39939" name="Content Placeholder 2"/>
          <p:cNvSpPr>
            <a:spLocks noGrp="1"/>
          </p:cNvSpPr>
          <p:nvPr>
            <p:ph idx="1"/>
          </p:nvPr>
        </p:nvSpPr>
        <p:spPr>
          <a:xfrm>
            <a:off x="457200" y="2057400"/>
            <a:ext cx="8229600" cy="4525963"/>
          </a:xfrm>
        </p:spPr>
        <p:txBody>
          <a:bodyPr/>
          <a:lstStyle/>
          <a:p>
            <a:pPr marL="514350" indent="-514350">
              <a:buFontTx/>
              <a:buAutoNum type="arabicParenR"/>
            </a:pPr>
            <a:r>
              <a:rPr lang="en-US" altLang="en-US"/>
              <a:t>Learn which variables are important</a:t>
            </a:r>
          </a:p>
          <a:p>
            <a:pPr marL="514350" indent="-514350">
              <a:buFontTx/>
              <a:buAutoNum type="arabicParenR"/>
            </a:pPr>
            <a:r>
              <a:rPr lang="en-US" altLang="en-US"/>
              <a:t>Try to create variables that make business sense and leverage domain expertise</a:t>
            </a:r>
          </a:p>
          <a:p>
            <a:pPr marL="514350" indent="-514350">
              <a:buFontTx/>
              <a:buAutoNum type="arabicParenR"/>
            </a:pPr>
            <a:r>
              <a:rPr lang="en-US" altLang="en-US"/>
              <a:t>Transform, Enrich, Interaction variables – Use statistical knowledge</a:t>
            </a: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42D8D7-78BE-4E09-B029-77DB072EA38D}" type="slidenum">
              <a:rPr lang="en-US" altLang="en-US" sz="1400">
                <a:solidFill>
                  <a:srgbClr val="000000"/>
                </a:solidFill>
              </a:rPr>
              <a:pPr>
                <a:spcBef>
                  <a:spcPct val="0"/>
                </a:spcBef>
                <a:buFontTx/>
                <a:buNone/>
              </a:pPr>
              <a:t>32</a:t>
            </a:fld>
            <a:endParaRPr lang="en-US" altLang="en-US" sz="1400">
              <a:solidFill>
                <a:srgbClr val="000000"/>
              </a:solidFill>
            </a:endParaRPr>
          </a:p>
        </p:txBody>
      </p:sp>
    </p:spTree>
    <p:extLst>
      <p:ext uri="{BB962C8B-B14F-4D97-AF65-F5344CB8AC3E}">
        <p14:creationId xmlns:p14="http://schemas.microsoft.com/office/powerpoint/2010/main" val="93650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b="1">
                <a:solidFill>
                  <a:srgbClr val="0070C0"/>
                </a:solidFill>
              </a:rPr>
              <a:t>Data Dictionary</a:t>
            </a:r>
          </a:p>
        </p:txBody>
      </p:sp>
      <p:graphicFrame>
        <p:nvGraphicFramePr>
          <p:cNvPr id="4" name="Content Placeholder 3"/>
          <p:cNvGraphicFramePr>
            <a:graphicFrameLocks noGrp="1"/>
          </p:cNvGraphicFramePr>
          <p:nvPr>
            <p:ph idx="1"/>
          </p:nvPr>
        </p:nvGraphicFramePr>
        <p:xfrm>
          <a:off x="508000" y="1295400"/>
          <a:ext cx="7645400" cy="5105401"/>
        </p:xfrm>
        <a:graphic>
          <a:graphicData uri="http://schemas.openxmlformats.org/drawingml/2006/table">
            <a:tbl>
              <a:tblPr firstRow="1" firstCol="1" bandRow="1"/>
              <a:tblGrid>
                <a:gridCol w="2138120">
                  <a:extLst>
                    <a:ext uri="{9D8B030D-6E8A-4147-A177-3AD203B41FA5}">
                      <a16:colId xmlns:a16="http://schemas.microsoft.com/office/drawing/2014/main" val="20000"/>
                    </a:ext>
                  </a:extLst>
                </a:gridCol>
                <a:gridCol w="5507280">
                  <a:extLst>
                    <a:ext uri="{9D8B030D-6E8A-4147-A177-3AD203B41FA5}">
                      <a16:colId xmlns:a16="http://schemas.microsoft.com/office/drawing/2014/main" val="20001"/>
                    </a:ext>
                  </a:extLst>
                </a:gridCol>
              </a:tblGrid>
              <a:tr h="266174">
                <a:tc>
                  <a:txBody>
                    <a:bodyPr/>
                    <a:lstStyle/>
                    <a:p>
                      <a:pPr marL="64770" marR="0">
                        <a:spcBef>
                          <a:spcPts val="0"/>
                        </a:spcBef>
                        <a:spcAft>
                          <a:spcPts val="0"/>
                        </a:spcAft>
                      </a:pPr>
                      <a:r>
                        <a:rPr lang="en-US" sz="1100">
                          <a:effectLst/>
                          <a:latin typeface="Times New Roman"/>
                          <a:ea typeface="Times New Roman"/>
                        </a:rPr>
                        <a:t>Variable</a:t>
                      </a:r>
                      <a:r>
                        <a:rPr lang="en-US" sz="1100" spc="-50">
                          <a:effectLst/>
                          <a:latin typeface="Times New Roman"/>
                          <a:ea typeface="Times New Roman"/>
                        </a:rPr>
                        <a:t> </a:t>
                      </a:r>
                      <a:r>
                        <a:rPr lang="en-US" sz="1100">
                          <a:effectLst/>
                          <a:latin typeface="Times New Roman"/>
                          <a:ea typeface="Times New Roman"/>
                        </a:rPr>
                        <a:t>Na</a:t>
                      </a:r>
                      <a:r>
                        <a:rPr lang="en-US" sz="1100" spc="-10">
                          <a:effectLst/>
                          <a:latin typeface="Times New Roman"/>
                          <a:ea typeface="Times New Roman"/>
                        </a:rPr>
                        <a:t>m</a:t>
                      </a:r>
                      <a:r>
                        <a:rPr lang="en-US" sz="1100">
                          <a:effectLst/>
                          <a:latin typeface="Times New Roman"/>
                          <a:ea typeface="Times New Roman"/>
                        </a:rPr>
                        <a:t>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64770" marR="0">
                        <a:lnSpc>
                          <a:spcPts val="1375"/>
                        </a:lnSpc>
                        <a:spcBef>
                          <a:spcPts val="20"/>
                        </a:spcBef>
                        <a:spcAft>
                          <a:spcPts val="0"/>
                        </a:spcAft>
                      </a:pPr>
                      <a:r>
                        <a:rPr lang="en-US" sz="1100" b="1">
                          <a:effectLst/>
                          <a:latin typeface="Times New Roman"/>
                          <a:ea typeface="Times New Roman"/>
                        </a:rPr>
                        <a:t>Description</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262636">
                <a:tc>
                  <a:txBody>
                    <a:bodyPr/>
                    <a:lstStyle/>
                    <a:p>
                      <a:pPr marL="64770" marR="0">
                        <a:spcBef>
                          <a:spcPts val="0"/>
                        </a:spcBef>
                        <a:spcAft>
                          <a:spcPts val="0"/>
                        </a:spcAft>
                      </a:pPr>
                      <a:r>
                        <a:rPr lang="en-US" sz="1100">
                          <a:effectLst/>
                          <a:latin typeface="Times New Roman"/>
                          <a:ea typeface="Times New Roman"/>
                        </a:rPr>
                        <a:t>Seq#</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Sequence</a:t>
                      </a:r>
                      <a:r>
                        <a:rPr lang="en-US" sz="1100" spc="-50">
                          <a:effectLst/>
                          <a:latin typeface="Times New Roman"/>
                          <a:ea typeface="Times New Roman"/>
                        </a:rPr>
                        <a:t> </a:t>
                      </a: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in the partition</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2636">
                <a:tc>
                  <a:txBody>
                    <a:bodyPr/>
                    <a:lstStyle/>
                    <a:p>
                      <a:pPr marL="64770" marR="0">
                        <a:spcBef>
                          <a:spcPts val="0"/>
                        </a:spcBef>
                        <a:spcAft>
                          <a:spcPts val="0"/>
                        </a:spcAft>
                      </a:pPr>
                      <a:r>
                        <a:rPr lang="en-US" sz="1100">
                          <a:effectLst/>
                          <a:latin typeface="Times New Roman"/>
                          <a:ea typeface="Times New Roman"/>
                        </a:rPr>
                        <a:t>ID#</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Identification</a:t>
                      </a:r>
                      <a:r>
                        <a:rPr lang="en-US" sz="1100" spc="-50">
                          <a:effectLst/>
                          <a:latin typeface="Times New Roman"/>
                          <a:ea typeface="Times New Roman"/>
                        </a:rPr>
                        <a:t> </a:t>
                      </a: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in the full (partitioned) </a:t>
                      </a:r>
                      <a:r>
                        <a:rPr lang="en-US" sz="1100" spc="-10">
                          <a:effectLst/>
                          <a:latin typeface="Times New Roman"/>
                          <a:ea typeface="Times New Roman"/>
                        </a:rPr>
                        <a:t>m</a:t>
                      </a:r>
                      <a:r>
                        <a:rPr lang="en-US" sz="1100">
                          <a:effectLst/>
                          <a:latin typeface="Times New Roman"/>
                          <a:ea typeface="Times New Roman"/>
                        </a:rPr>
                        <a:t>arket test data set</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2636">
                <a:tc>
                  <a:txBody>
                    <a:bodyPr/>
                    <a:lstStyle/>
                    <a:p>
                      <a:pPr marL="64770" marR="0">
                        <a:spcBef>
                          <a:spcPts val="0"/>
                        </a:spcBef>
                        <a:spcAft>
                          <a:spcPts val="0"/>
                        </a:spcAft>
                      </a:pPr>
                      <a:r>
                        <a:rPr lang="en-US" sz="1100">
                          <a:effectLst/>
                          <a:latin typeface="Times New Roman"/>
                          <a:ea typeface="Times New Roman"/>
                        </a:rPr>
                        <a:t>Gender</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O = Male</a:t>
                      </a:r>
                      <a:r>
                        <a:rPr lang="en-US" sz="1100" spc="-50">
                          <a:effectLst/>
                          <a:latin typeface="Times New Roman"/>
                          <a:ea typeface="Times New Roman"/>
                        </a:rPr>
                        <a:t> </a:t>
                      </a:r>
                      <a:r>
                        <a:rPr lang="en-US" sz="1100">
                          <a:effectLst/>
                          <a:latin typeface="Times New Roman"/>
                          <a:ea typeface="Times New Roman"/>
                        </a:rPr>
                        <a:t>1 = Fe</a:t>
                      </a:r>
                      <a:r>
                        <a:rPr lang="en-US" sz="1100" spc="-10">
                          <a:effectLst/>
                          <a:latin typeface="Times New Roman"/>
                          <a:ea typeface="Times New Roman"/>
                        </a:rPr>
                        <a:t>m</a:t>
                      </a:r>
                      <a:r>
                        <a:rPr lang="en-US" sz="1100">
                          <a:effectLst/>
                          <a:latin typeface="Times New Roman"/>
                          <a:ea typeface="Times New Roman"/>
                        </a:rPr>
                        <a:t>ale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2636">
                <a:tc>
                  <a:txBody>
                    <a:bodyPr/>
                    <a:lstStyle/>
                    <a:p>
                      <a:pPr marL="64770" marR="0">
                        <a:spcBef>
                          <a:spcPts val="0"/>
                        </a:spcBef>
                        <a:spcAft>
                          <a:spcPts val="0"/>
                        </a:spcAft>
                      </a:pPr>
                      <a:r>
                        <a:rPr lang="en-US" sz="1100">
                          <a:effectLst/>
                          <a:latin typeface="Times New Roman"/>
                          <a:ea typeface="Times New Roman"/>
                        </a:rPr>
                        <a:t>M</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a:spcBef>
                          <a:spcPts val="0"/>
                        </a:spcBef>
                        <a:spcAft>
                          <a:spcPts val="0"/>
                        </a:spcAft>
                      </a:pPr>
                      <a:r>
                        <a:rPr lang="en-US" sz="1100">
                          <a:effectLst/>
                          <a:latin typeface="Times New Roman"/>
                          <a:ea typeface="Times New Roman"/>
                        </a:rPr>
                        <a:t>Monetary</a:t>
                      </a:r>
                      <a:r>
                        <a:rPr lang="en-US" sz="1100" spc="-50">
                          <a:effectLst/>
                          <a:latin typeface="Times New Roman"/>
                          <a:ea typeface="Times New Roman"/>
                        </a:rPr>
                        <a:t>—</a:t>
                      </a:r>
                      <a:r>
                        <a:rPr lang="en-US" sz="1100">
                          <a:effectLst/>
                          <a:latin typeface="Times New Roman"/>
                          <a:ea typeface="Times New Roman"/>
                        </a:rPr>
                        <a:t>total </a:t>
                      </a:r>
                      <a:r>
                        <a:rPr lang="en-US" sz="1100" spc="-10">
                          <a:effectLst/>
                          <a:latin typeface="Times New Roman"/>
                          <a:ea typeface="Times New Roman"/>
                        </a:rPr>
                        <a:t>m</a:t>
                      </a:r>
                      <a:r>
                        <a:rPr lang="en-US" sz="1100">
                          <a:effectLst/>
                          <a:latin typeface="Times New Roman"/>
                          <a:ea typeface="Times New Roman"/>
                        </a:rPr>
                        <a:t>oney spent on Partyware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2636">
                <a:tc>
                  <a:txBody>
                    <a:bodyPr/>
                    <a:lstStyle/>
                    <a:p>
                      <a:pPr marL="64770" marR="0">
                        <a:spcBef>
                          <a:spcPts val="0"/>
                        </a:spcBef>
                        <a:spcAft>
                          <a:spcPts val="0"/>
                        </a:spcAft>
                      </a:pPr>
                      <a:r>
                        <a:rPr lang="en-US" sz="1100">
                          <a:effectLst/>
                          <a:latin typeface="Times New Roman"/>
                          <a:ea typeface="Times New Roman"/>
                        </a:rPr>
                        <a:t>R</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Recency—months since last purchase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2636">
                <a:tc>
                  <a:txBody>
                    <a:bodyPr/>
                    <a:lstStyle/>
                    <a:p>
                      <a:pPr marL="64770" marR="0">
                        <a:spcBef>
                          <a:spcPts val="0"/>
                        </a:spcBef>
                        <a:spcAft>
                          <a:spcPts val="0"/>
                        </a:spcAft>
                      </a:pPr>
                      <a:r>
                        <a:rPr lang="en-US" sz="1100">
                          <a:effectLst/>
                          <a:latin typeface="Times New Roman"/>
                          <a:ea typeface="Times New Roman"/>
                        </a:rPr>
                        <a:t>F</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Frequency—total nu</a:t>
                      </a:r>
                      <a:r>
                        <a:rPr lang="en-US" sz="1100" spc="-10">
                          <a:effectLst/>
                          <a:latin typeface="Times New Roman"/>
                          <a:ea typeface="Times New Roman"/>
                        </a:rPr>
                        <a:t>m</a:t>
                      </a:r>
                      <a:r>
                        <a:rPr lang="en-US" sz="1100">
                          <a:effectLst/>
                          <a:latin typeface="Times New Roman"/>
                          <a:ea typeface="Times New Roman"/>
                        </a:rPr>
                        <a:t>ber of purchases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2636">
                <a:tc>
                  <a:txBody>
                    <a:bodyPr/>
                    <a:lstStyle/>
                    <a:p>
                      <a:pPr marL="64770" marR="0">
                        <a:spcBef>
                          <a:spcPts val="0"/>
                        </a:spcBef>
                        <a:spcAft>
                          <a:spcPts val="0"/>
                        </a:spcAft>
                      </a:pPr>
                      <a:r>
                        <a:rPr lang="en-US" sz="1100">
                          <a:effectLst/>
                          <a:latin typeface="Times New Roman"/>
                          <a:ea typeface="Times New Roman"/>
                        </a:rPr>
                        <a:t>FirstPurch</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a:spcBef>
                          <a:spcPts val="0"/>
                        </a:spcBef>
                        <a:spcAft>
                          <a:spcPts val="0"/>
                        </a:spcAft>
                      </a:pPr>
                      <a:r>
                        <a:rPr lang="en-US" sz="1100">
                          <a:effectLst/>
                          <a:latin typeface="Times New Roman"/>
                          <a:ea typeface="Times New Roman"/>
                        </a:rPr>
                        <a:t>Months</a:t>
                      </a:r>
                      <a:r>
                        <a:rPr lang="en-US" sz="1100" spc="-50">
                          <a:effectLst/>
                          <a:latin typeface="Times New Roman"/>
                          <a:ea typeface="Times New Roman"/>
                        </a:rPr>
                        <a:t> </a:t>
                      </a:r>
                      <a:r>
                        <a:rPr lang="en-US" sz="1100">
                          <a:effectLst/>
                          <a:latin typeface="Times New Roman"/>
                          <a:ea typeface="Times New Roman"/>
                        </a:rPr>
                        <a:t>since first purchase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2636">
                <a:tc>
                  <a:txBody>
                    <a:bodyPr/>
                    <a:lstStyle/>
                    <a:p>
                      <a:pPr marL="64770" marR="0">
                        <a:spcBef>
                          <a:spcPts val="0"/>
                        </a:spcBef>
                        <a:spcAft>
                          <a:spcPts val="0"/>
                        </a:spcAft>
                      </a:pPr>
                      <a:r>
                        <a:rPr lang="en-US" sz="1100">
                          <a:effectLst/>
                          <a:latin typeface="Times New Roman"/>
                          <a:ea typeface="Times New Roman"/>
                        </a:rPr>
                        <a:t>Sports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from</a:t>
                      </a:r>
                      <a:r>
                        <a:rPr lang="en-US" sz="1100" spc="-10">
                          <a:effectLst/>
                          <a:latin typeface="Times New Roman"/>
                          <a:ea typeface="Times New Roman"/>
                        </a:rPr>
                        <a:t> </a:t>
                      </a:r>
                      <a:r>
                        <a:rPr lang="en-US" sz="1100">
                          <a:effectLst/>
                          <a:latin typeface="Times New Roman"/>
                          <a:ea typeface="Times New Roman"/>
                        </a:rPr>
                        <a:t>the category: Sports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2636">
                <a:tc>
                  <a:txBody>
                    <a:bodyPr/>
                    <a:lstStyle/>
                    <a:p>
                      <a:pPr marL="64770" marR="0">
                        <a:spcBef>
                          <a:spcPts val="0"/>
                        </a:spcBef>
                        <a:spcAft>
                          <a:spcPts val="0"/>
                        </a:spcAft>
                      </a:pPr>
                      <a:r>
                        <a:rPr lang="en-US" sz="1100">
                          <a:effectLst/>
                          <a:latin typeface="Times New Roman"/>
                          <a:ea typeface="Times New Roman"/>
                        </a:rPr>
                        <a:t>Pool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from</a:t>
                      </a:r>
                      <a:r>
                        <a:rPr lang="en-US" sz="1100" spc="-10">
                          <a:effectLst/>
                          <a:latin typeface="Times New Roman"/>
                          <a:ea typeface="Times New Roman"/>
                        </a:rPr>
                        <a:t> </a:t>
                      </a:r>
                      <a:r>
                        <a:rPr lang="en-US" sz="1100">
                          <a:effectLst/>
                          <a:latin typeface="Times New Roman"/>
                          <a:ea typeface="Times New Roman"/>
                        </a:rPr>
                        <a:t>the category: Pool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2636">
                <a:tc>
                  <a:txBody>
                    <a:bodyPr/>
                    <a:lstStyle/>
                    <a:p>
                      <a:pPr marL="64770" marR="0">
                        <a:spcBef>
                          <a:spcPts val="0"/>
                        </a:spcBef>
                        <a:spcAft>
                          <a:spcPts val="0"/>
                        </a:spcAft>
                      </a:pPr>
                      <a:r>
                        <a:rPr lang="en-US" sz="1100">
                          <a:effectLst/>
                          <a:latin typeface="Times New Roman"/>
                          <a:ea typeface="Times New Roman"/>
                        </a:rPr>
                        <a:t>Barbeque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0">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from</a:t>
                      </a:r>
                      <a:r>
                        <a:rPr lang="en-US" sz="1100" spc="-10">
                          <a:effectLst/>
                          <a:latin typeface="Times New Roman"/>
                          <a:ea typeface="Times New Roman"/>
                        </a:rPr>
                        <a:t> </a:t>
                      </a:r>
                      <a:r>
                        <a:rPr lang="en-US" sz="1100">
                          <a:effectLst/>
                          <a:latin typeface="Times New Roman"/>
                          <a:ea typeface="Times New Roman"/>
                        </a:rPr>
                        <a:t>the category: Pool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2636">
                <a:tc>
                  <a:txBody>
                    <a:bodyPr/>
                    <a:lstStyle/>
                    <a:p>
                      <a:pPr marL="64770" marR="0">
                        <a:spcBef>
                          <a:spcPts val="0"/>
                        </a:spcBef>
                        <a:spcAft>
                          <a:spcPts val="0"/>
                        </a:spcAft>
                      </a:pPr>
                      <a:r>
                        <a:rPr lang="en-US" sz="1100">
                          <a:effectLst/>
                          <a:latin typeface="Times New Roman"/>
                          <a:ea typeface="Times New Roman"/>
                        </a:rPr>
                        <a:t>Birthday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from</a:t>
                      </a:r>
                      <a:r>
                        <a:rPr lang="en-US" sz="1100" spc="-10">
                          <a:effectLst/>
                          <a:latin typeface="Times New Roman"/>
                          <a:ea typeface="Times New Roman"/>
                        </a:rPr>
                        <a:t> </a:t>
                      </a:r>
                      <a:r>
                        <a:rPr lang="en-US" sz="1100">
                          <a:effectLst/>
                          <a:latin typeface="Times New Roman"/>
                          <a:ea typeface="Times New Roman"/>
                        </a:rPr>
                        <a:t>the category: Birthday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0814">
                <a:tc>
                  <a:txBody>
                    <a:bodyPr/>
                    <a:lstStyle/>
                    <a:p>
                      <a:pPr marL="64770" marR="0">
                        <a:spcBef>
                          <a:spcPts val="0"/>
                        </a:spcBef>
                        <a:spcAft>
                          <a:spcPts val="0"/>
                        </a:spcAft>
                      </a:pPr>
                      <a:r>
                        <a:rPr lang="en-US" sz="1100">
                          <a:effectLst/>
                          <a:latin typeface="Times New Roman"/>
                          <a:ea typeface="Times New Roman"/>
                        </a:rPr>
                        <a:t>End-of-School-Term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indent="1270">
                        <a:lnSpc>
                          <a:spcPct val="100000"/>
                        </a:lnSpc>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from</a:t>
                      </a:r>
                      <a:r>
                        <a:rPr lang="en-US" sz="1100" spc="-10">
                          <a:effectLst/>
                          <a:latin typeface="Times New Roman"/>
                          <a:ea typeface="Times New Roman"/>
                        </a:rPr>
                        <a:t> </a:t>
                      </a:r>
                      <a:r>
                        <a:rPr lang="en-US" sz="1100">
                          <a:effectLst/>
                          <a:latin typeface="Times New Roman"/>
                          <a:ea typeface="Times New Roman"/>
                        </a:rPr>
                        <a:t>the category: End-of-School-Year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2636">
                <a:tc>
                  <a:txBody>
                    <a:bodyPr/>
                    <a:lstStyle/>
                    <a:p>
                      <a:pPr marL="64770" marR="0">
                        <a:spcBef>
                          <a:spcPts val="0"/>
                        </a:spcBef>
                        <a:spcAft>
                          <a:spcPts val="0"/>
                        </a:spcAft>
                      </a:pPr>
                      <a:r>
                        <a:rPr lang="en-US" sz="1100">
                          <a:effectLst/>
                          <a:latin typeface="Times New Roman"/>
                          <a:ea typeface="Times New Roman"/>
                        </a:rPr>
                        <a:t>Art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from</a:t>
                      </a:r>
                      <a:r>
                        <a:rPr lang="en-US" sz="1100" spc="-10">
                          <a:effectLst/>
                          <a:latin typeface="Times New Roman"/>
                          <a:ea typeface="Times New Roman"/>
                        </a:rPr>
                        <a:t> </a:t>
                      </a:r>
                      <a:r>
                        <a:rPr lang="en-US" sz="1100">
                          <a:effectLst/>
                          <a:latin typeface="Times New Roman"/>
                          <a:ea typeface="Times New Roman"/>
                        </a:rPr>
                        <a:t>the category: Art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2636">
                <a:tc>
                  <a:txBody>
                    <a:bodyPr/>
                    <a:lstStyle/>
                    <a:p>
                      <a:pPr marL="64770" marR="0">
                        <a:spcBef>
                          <a:spcPts val="0"/>
                        </a:spcBef>
                        <a:spcAft>
                          <a:spcPts val="0"/>
                        </a:spcAft>
                      </a:pPr>
                      <a:r>
                        <a:rPr lang="en-US" sz="1100">
                          <a:effectLst/>
                          <a:latin typeface="Times New Roman"/>
                          <a:ea typeface="Times New Roman"/>
                        </a:rPr>
                        <a:t>Block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from</a:t>
                      </a:r>
                      <a:r>
                        <a:rPr lang="en-US" sz="1100" spc="-10">
                          <a:effectLst/>
                          <a:latin typeface="Times New Roman"/>
                          <a:ea typeface="Times New Roman"/>
                        </a:rPr>
                        <a:t> </a:t>
                      </a:r>
                      <a:r>
                        <a:rPr lang="en-US" sz="1100">
                          <a:effectLst/>
                          <a:latin typeface="Times New Roman"/>
                          <a:ea typeface="Times New Roman"/>
                        </a:rPr>
                        <a:t>the category: Block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2636">
                <a:tc>
                  <a:txBody>
                    <a:bodyPr/>
                    <a:lstStyle/>
                    <a:p>
                      <a:pPr marL="64770" marR="0">
                        <a:spcBef>
                          <a:spcPts val="0"/>
                        </a:spcBef>
                        <a:spcAft>
                          <a:spcPts val="0"/>
                        </a:spcAft>
                      </a:pPr>
                      <a:r>
                        <a:rPr lang="en-US" sz="1100">
                          <a:effectLst/>
                          <a:latin typeface="Times New Roman"/>
                          <a:ea typeface="Times New Roman"/>
                        </a:rPr>
                        <a:t>Cooking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of the category: Cooking Party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327159">
                <a:tc>
                  <a:txBody>
                    <a:bodyPr/>
                    <a:lstStyle/>
                    <a:p>
                      <a:pPr marL="64770" marR="0">
                        <a:spcBef>
                          <a:spcPts val="0"/>
                        </a:spcBef>
                        <a:spcAft>
                          <a:spcPts val="0"/>
                        </a:spcAft>
                      </a:pPr>
                      <a:r>
                        <a:rPr lang="en-US" sz="1100">
                          <a:effectLst/>
                          <a:latin typeface="Times New Roman"/>
                          <a:ea typeface="Times New Roman"/>
                        </a:rPr>
                        <a:t>Get Together</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marR="0">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of the category: Get Together</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301714">
                <a:tc>
                  <a:txBody>
                    <a:bodyPr/>
                    <a:lstStyle/>
                    <a:p>
                      <a:pPr marL="64770" marR="0">
                        <a:spcBef>
                          <a:spcPts val="0"/>
                        </a:spcBef>
                        <a:spcAft>
                          <a:spcPts val="0"/>
                        </a:spcAft>
                      </a:pPr>
                      <a:r>
                        <a:rPr lang="en-US" sz="1100">
                          <a:effectLst/>
                          <a:latin typeface="Times New Roman"/>
                          <a:ea typeface="Times New Roman"/>
                        </a:rPr>
                        <a:t>Movie Night</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marR="0">
                        <a:spcBef>
                          <a:spcPts val="0"/>
                        </a:spcBef>
                        <a:spcAft>
                          <a:spcPts val="0"/>
                        </a:spcAft>
                      </a:pPr>
                      <a:r>
                        <a:rPr lang="en-US" sz="1100">
                          <a:effectLst/>
                          <a:latin typeface="Times New Roman"/>
                          <a:ea typeface="Times New Roman"/>
                        </a:rPr>
                        <a:t>Nu</a:t>
                      </a:r>
                      <a:r>
                        <a:rPr lang="en-US" sz="1100" spc="-10">
                          <a:effectLst/>
                          <a:latin typeface="Times New Roman"/>
                          <a:ea typeface="Times New Roman"/>
                        </a:rPr>
                        <a:t>m</a:t>
                      </a:r>
                      <a:r>
                        <a:rPr lang="en-US" sz="1100">
                          <a:effectLst/>
                          <a:latin typeface="Times New Roman"/>
                          <a:ea typeface="Times New Roman"/>
                        </a:rPr>
                        <a:t>ber of purchases of the category: Movie night</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62636">
                <a:tc>
                  <a:txBody>
                    <a:bodyPr/>
                    <a:lstStyle/>
                    <a:p>
                      <a:pPr marL="64770" marR="0">
                        <a:spcBef>
                          <a:spcPts val="0"/>
                        </a:spcBef>
                        <a:spcAft>
                          <a:spcPts val="0"/>
                        </a:spcAft>
                      </a:pPr>
                      <a:r>
                        <a:rPr lang="en-US" sz="1100">
                          <a:effectLst/>
                          <a:latin typeface="Times New Roman"/>
                          <a:ea typeface="Times New Roman"/>
                        </a:rPr>
                        <a:t>Success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a:spcBef>
                          <a:spcPts val="0"/>
                        </a:spcBef>
                        <a:spcAft>
                          <a:spcPts val="0"/>
                        </a:spcAft>
                      </a:pPr>
                      <a:r>
                        <a:rPr lang="en-US" sz="1100" dirty="0">
                          <a:effectLst/>
                          <a:latin typeface="Times New Roman"/>
                          <a:ea typeface="Times New Roman"/>
                        </a:rPr>
                        <a:t>=1</a:t>
                      </a:r>
                      <a:r>
                        <a:rPr lang="en-US" sz="1100" spc="-50" dirty="0">
                          <a:effectLst/>
                          <a:latin typeface="Times New Roman"/>
                          <a:ea typeface="Times New Roman"/>
                        </a:rPr>
                        <a:t> </a:t>
                      </a:r>
                      <a:r>
                        <a:rPr lang="en-US" sz="1100" dirty="0">
                          <a:effectLst/>
                          <a:latin typeface="Times New Roman"/>
                          <a:ea typeface="Times New Roman"/>
                        </a:rPr>
                        <a:t>Celebrating American Arts was bought, = 0 if not</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34881" name="Rectangle 1"/>
          <p:cNvSpPr>
            <a:spLocks noChangeArrowheads="1"/>
          </p:cNvSpPr>
          <p:nvPr/>
        </p:nvSpPr>
        <p:spPr bwMode="auto">
          <a:xfrm>
            <a:off x="508000" y="2395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588" algn="l">
              <a:spcBef>
                <a:spcPts val="1000"/>
              </a:spcBef>
              <a:buClr>
                <a:schemeClr val="accent1"/>
              </a:buClr>
              <a:buSzPct val="80000"/>
              <a:buFont typeface="Wingdings 3" pitchFamily="18" charset="2"/>
              <a:buChar char=""/>
              <a:defRPr>
                <a:solidFill>
                  <a:srgbClr val="404040"/>
                </a:solidFill>
                <a:latin typeface="Trebuchet MS" pitchFamily="34" charset="0"/>
              </a:defRPr>
            </a:lvl1pPr>
            <a:lvl2pPr marL="742950" indent="-285750" algn="l">
              <a:spcBef>
                <a:spcPts val="1000"/>
              </a:spcBef>
              <a:buClr>
                <a:schemeClr val="accent1"/>
              </a:buClr>
              <a:buSzPct val="80000"/>
              <a:buFont typeface="Wingdings 3" pitchFamily="18" charset="2"/>
              <a:buChar char=""/>
              <a:defRPr sz="1600">
                <a:solidFill>
                  <a:srgbClr val="404040"/>
                </a:solidFill>
                <a:latin typeface="Trebuchet MS" pitchFamily="34" charset="0"/>
              </a:defRPr>
            </a:lvl2pPr>
            <a:lvl3pPr marL="1143000" indent="-228600" algn="l">
              <a:spcBef>
                <a:spcPts val="1000"/>
              </a:spcBef>
              <a:buClr>
                <a:schemeClr val="accent1"/>
              </a:buClr>
              <a:buSzPct val="80000"/>
              <a:buFont typeface="Wingdings 3" pitchFamily="18" charset="2"/>
              <a:buChar char=""/>
              <a:defRPr sz="1400">
                <a:solidFill>
                  <a:srgbClr val="404040"/>
                </a:solidFill>
                <a:latin typeface="Trebuchet MS" pitchFamily="34" charset="0"/>
              </a:defRPr>
            </a:lvl3pPr>
            <a:lvl4pPr marL="1600200" indent="-228600" algn="l">
              <a:spcBef>
                <a:spcPts val="1000"/>
              </a:spcBef>
              <a:buClr>
                <a:schemeClr val="accent1"/>
              </a:buClr>
              <a:buSzPct val="80000"/>
              <a:buFont typeface="Wingdings 3" pitchFamily="18" charset="2"/>
              <a:buChar char=""/>
              <a:defRPr sz="1200">
                <a:solidFill>
                  <a:srgbClr val="404040"/>
                </a:solidFill>
                <a:latin typeface="Trebuchet MS" pitchFamily="34" charset="0"/>
              </a:defRPr>
            </a:lvl4pPr>
            <a:lvl5pPr marL="2057400" indent="-228600" algn="l">
              <a:spcBef>
                <a:spcPts val="1000"/>
              </a:spcBef>
              <a:buClr>
                <a:schemeClr val="accent1"/>
              </a:buClr>
              <a:buSzPct val="80000"/>
              <a:buFont typeface="Wingdings 3" pitchFamily="18" charset="2"/>
              <a:buChar char=""/>
              <a:defRPr sz="1200">
                <a:solidFill>
                  <a:srgbClr val="404040"/>
                </a:solidFill>
                <a:latin typeface="Trebuchet MS" pitchFamily="34" charset="0"/>
              </a:defRPr>
            </a:lvl5pPr>
            <a:lvl6pPr marL="2514600" indent="-228600" eaLnBrk="0" fontAlgn="base" hangingPunct="0">
              <a:spcBef>
                <a:spcPts val="1000"/>
              </a:spcBef>
              <a:spcAft>
                <a:spcPct val="0"/>
              </a:spcAft>
              <a:buClr>
                <a:schemeClr val="accent1"/>
              </a:buClr>
              <a:buSzPct val="80000"/>
              <a:buFont typeface="Wingdings 3" pitchFamily="18" charset="2"/>
              <a:buChar char=""/>
              <a:defRPr sz="1200">
                <a:solidFill>
                  <a:srgbClr val="404040"/>
                </a:solidFill>
                <a:latin typeface="Trebuchet MS" pitchFamily="34" charset="0"/>
              </a:defRPr>
            </a:lvl6pPr>
            <a:lvl7pPr marL="2971800" indent="-228600" eaLnBrk="0" fontAlgn="base" hangingPunct="0">
              <a:spcBef>
                <a:spcPts val="1000"/>
              </a:spcBef>
              <a:spcAft>
                <a:spcPct val="0"/>
              </a:spcAft>
              <a:buClr>
                <a:schemeClr val="accent1"/>
              </a:buClr>
              <a:buSzPct val="80000"/>
              <a:buFont typeface="Wingdings 3" pitchFamily="18" charset="2"/>
              <a:buChar char=""/>
              <a:defRPr sz="1200">
                <a:solidFill>
                  <a:srgbClr val="404040"/>
                </a:solidFill>
                <a:latin typeface="Trebuchet MS" pitchFamily="34" charset="0"/>
              </a:defRPr>
            </a:lvl7pPr>
            <a:lvl8pPr marL="3429000" indent="-228600" eaLnBrk="0" fontAlgn="base" hangingPunct="0">
              <a:spcBef>
                <a:spcPts val="1000"/>
              </a:spcBef>
              <a:spcAft>
                <a:spcPct val="0"/>
              </a:spcAft>
              <a:buClr>
                <a:schemeClr val="accent1"/>
              </a:buClr>
              <a:buSzPct val="80000"/>
              <a:buFont typeface="Wingdings 3" pitchFamily="18" charset="2"/>
              <a:buChar char=""/>
              <a:defRPr sz="1200">
                <a:solidFill>
                  <a:srgbClr val="404040"/>
                </a:solidFill>
                <a:latin typeface="Trebuchet MS" pitchFamily="34" charset="0"/>
              </a:defRPr>
            </a:lvl8pPr>
            <a:lvl9pPr marL="3886200" indent="-228600" eaLnBrk="0" fontAlgn="base" hangingPunct="0">
              <a:spcBef>
                <a:spcPts val="1000"/>
              </a:spcBef>
              <a:spcAft>
                <a:spcPct val="0"/>
              </a:spcAft>
              <a:buClr>
                <a:schemeClr val="accent1"/>
              </a:buClr>
              <a:buSzPct val="80000"/>
              <a:buFont typeface="Wingdings 3" pitchFamily="18" charset="2"/>
              <a:buChar char=""/>
              <a:defRPr sz="1200">
                <a:solidFill>
                  <a:srgbClr val="404040"/>
                </a:solidFill>
                <a:latin typeface="Trebuchet MS" pitchFamily="34" charset="0"/>
              </a:defRPr>
            </a:lvl9pPr>
          </a:lstStyle>
          <a:p>
            <a:pPr algn="ctr">
              <a:spcBef>
                <a:spcPct val="0"/>
              </a:spcBef>
              <a:buClrTx/>
              <a:buSzTx/>
              <a:buFontTx/>
              <a:buNone/>
            </a:pPr>
            <a:endParaRPr lang="en-US" altLang="en-US">
              <a:solidFill>
                <a:schemeClr val="tx1"/>
              </a:solidFill>
              <a:latin typeface="Times New Roman" pitchFamily="18" charset="0"/>
            </a:endParaRPr>
          </a:p>
        </p:txBody>
      </p:sp>
    </p:spTree>
    <p:extLst>
      <p:ext uri="{BB962C8B-B14F-4D97-AF65-F5344CB8AC3E}">
        <p14:creationId xmlns:p14="http://schemas.microsoft.com/office/powerpoint/2010/main" val="336825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Know </a:t>
            </a:r>
            <a:r>
              <a:rPr lang="en-US" b="1" dirty="0" err="1">
                <a:solidFill>
                  <a:srgbClr val="0070C0"/>
                </a:solidFill>
              </a:rPr>
              <a:t>Thy’s</a:t>
            </a:r>
            <a:r>
              <a:rPr lang="en-US" b="1" dirty="0">
                <a:solidFill>
                  <a:srgbClr val="0070C0"/>
                </a:solidFill>
              </a:rPr>
              <a:t> - Discussion</a:t>
            </a:r>
          </a:p>
        </p:txBody>
      </p:sp>
      <p:sp>
        <p:nvSpPr>
          <p:cNvPr id="3" name="Content Placeholder 2"/>
          <p:cNvSpPr>
            <a:spLocks noGrp="1"/>
          </p:cNvSpPr>
          <p:nvPr>
            <p:ph idx="1"/>
          </p:nvPr>
        </p:nvSpPr>
        <p:spPr>
          <a:xfrm>
            <a:off x="533400" y="1524000"/>
            <a:ext cx="7327462" cy="4419600"/>
          </a:xfrm>
        </p:spPr>
        <p:txBody>
          <a:bodyPr>
            <a:normAutofit fontScale="85000" lnSpcReduction="20000"/>
          </a:bodyPr>
          <a:lstStyle/>
          <a:p>
            <a:pPr marL="0" indent="0">
              <a:buNone/>
            </a:pPr>
            <a:r>
              <a:rPr lang="en-US" sz="3600" b="1" dirty="0">
                <a:solidFill>
                  <a:srgbClr val="0070C0"/>
                </a:solidFill>
              </a:rPr>
              <a:t>What is SPW’s Business Model?</a:t>
            </a:r>
          </a:p>
          <a:p>
            <a:pPr marL="0" indent="0">
              <a:buNone/>
            </a:pPr>
            <a:endParaRPr lang="en-US" sz="3600" b="1" dirty="0">
              <a:solidFill>
                <a:srgbClr val="0070C0"/>
              </a:solidFill>
            </a:endParaRPr>
          </a:p>
          <a:p>
            <a:pPr marL="0" indent="0">
              <a:buNone/>
            </a:pPr>
            <a:r>
              <a:rPr lang="en-US" sz="3600" b="1" dirty="0">
                <a:solidFill>
                  <a:srgbClr val="0070C0"/>
                </a:solidFill>
              </a:rPr>
              <a:t>What is SPW’s Product?</a:t>
            </a:r>
          </a:p>
          <a:p>
            <a:pPr marL="0" indent="0">
              <a:buNone/>
            </a:pPr>
            <a:endParaRPr lang="en-US" sz="3600" b="1" dirty="0">
              <a:solidFill>
                <a:srgbClr val="0070C0"/>
              </a:solidFill>
            </a:endParaRPr>
          </a:p>
          <a:p>
            <a:pPr marL="0" indent="0">
              <a:buNone/>
            </a:pPr>
            <a:r>
              <a:rPr lang="en-US" sz="3600" b="1" dirty="0">
                <a:solidFill>
                  <a:srgbClr val="0070C0"/>
                </a:solidFill>
              </a:rPr>
              <a:t>Who are your customers?</a:t>
            </a:r>
          </a:p>
          <a:p>
            <a:pPr marL="0" indent="0">
              <a:buNone/>
            </a:pPr>
            <a:endParaRPr lang="en-US" sz="3600" b="1" dirty="0">
              <a:solidFill>
                <a:srgbClr val="0070C0"/>
              </a:solidFill>
            </a:endParaRPr>
          </a:p>
          <a:p>
            <a:pPr marL="0" indent="0">
              <a:buNone/>
            </a:pPr>
            <a:endParaRPr lang="en-US" sz="3600" b="1" dirty="0">
              <a:solidFill>
                <a:srgbClr val="0070C0"/>
              </a:solidFill>
            </a:endParaRPr>
          </a:p>
          <a:p>
            <a:pPr marL="0" indent="0">
              <a:buNone/>
            </a:pPr>
            <a:r>
              <a:rPr lang="en-US" sz="3600" b="1" dirty="0">
                <a:solidFill>
                  <a:srgbClr val="0070C0"/>
                </a:solidFill>
              </a:rPr>
              <a:t>Name three characteristics of your customer</a:t>
            </a:r>
          </a:p>
        </p:txBody>
      </p:sp>
    </p:spTree>
    <p:extLst>
      <p:ext uri="{BB962C8B-B14F-4D97-AF65-F5344CB8AC3E}">
        <p14:creationId xmlns:p14="http://schemas.microsoft.com/office/powerpoint/2010/main" val="133173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Discussion</a:t>
            </a:r>
          </a:p>
        </p:txBody>
      </p:sp>
      <p:sp>
        <p:nvSpPr>
          <p:cNvPr id="3" name="Content Placeholder 2"/>
          <p:cNvSpPr>
            <a:spLocks noGrp="1"/>
          </p:cNvSpPr>
          <p:nvPr>
            <p:ph idx="1"/>
          </p:nvPr>
        </p:nvSpPr>
        <p:spPr>
          <a:xfrm>
            <a:off x="533400" y="1524000"/>
            <a:ext cx="7327462" cy="3880773"/>
          </a:xfrm>
        </p:spPr>
        <p:txBody>
          <a:bodyPr>
            <a:normAutofit/>
          </a:bodyPr>
          <a:lstStyle/>
          <a:p>
            <a:pPr marL="0" indent="0">
              <a:buNone/>
            </a:pPr>
            <a:r>
              <a:rPr lang="en-US" sz="3600" b="1" dirty="0">
                <a:solidFill>
                  <a:srgbClr val="0070C0"/>
                </a:solidFill>
              </a:rPr>
              <a:t>Are there any SPW’s Business Policies? Why?</a:t>
            </a:r>
          </a:p>
        </p:txBody>
      </p:sp>
    </p:spTree>
    <p:extLst>
      <p:ext uri="{BB962C8B-B14F-4D97-AF65-F5344CB8AC3E}">
        <p14:creationId xmlns:p14="http://schemas.microsoft.com/office/powerpoint/2010/main" val="133173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In Real life:</a:t>
            </a:r>
          </a:p>
        </p:txBody>
      </p:sp>
      <p:sp>
        <p:nvSpPr>
          <p:cNvPr id="3" name="Content Placeholder 2"/>
          <p:cNvSpPr>
            <a:spLocks noGrp="1"/>
          </p:cNvSpPr>
          <p:nvPr>
            <p:ph idx="1"/>
          </p:nvPr>
        </p:nvSpPr>
        <p:spPr>
          <a:xfrm>
            <a:off x="533400" y="1524000"/>
            <a:ext cx="7327462" cy="4572000"/>
          </a:xfrm>
        </p:spPr>
        <p:txBody>
          <a:bodyPr>
            <a:normAutofit fontScale="85000" lnSpcReduction="20000"/>
          </a:bodyPr>
          <a:lstStyle/>
          <a:p>
            <a:pPr marL="742950" indent="-742950">
              <a:buAutoNum type="arabicPeriod"/>
            </a:pPr>
            <a:r>
              <a:rPr lang="en-US" sz="3600" b="1" dirty="0">
                <a:solidFill>
                  <a:srgbClr val="0070C0"/>
                </a:solidFill>
              </a:rPr>
              <a:t>Know thy Company, Industry and Competitors</a:t>
            </a:r>
          </a:p>
          <a:p>
            <a:pPr marL="742950" indent="-742950">
              <a:buFont typeface="Wingdings 3" charset="2"/>
              <a:buAutoNum type="arabicPeriod"/>
            </a:pPr>
            <a:r>
              <a:rPr lang="en-US" sz="3600" b="1" dirty="0">
                <a:solidFill>
                  <a:srgbClr val="0070C0"/>
                </a:solidFill>
              </a:rPr>
              <a:t>Know thy Members, Customers, Prospects</a:t>
            </a:r>
          </a:p>
          <a:p>
            <a:pPr marL="742950" indent="-742950">
              <a:buFont typeface="Wingdings 3" charset="2"/>
              <a:buAutoNum type="arabicPeriod"/>
            </a:pPr>
            <a:r>
              <a:rPr lang="en-US" sz="3600" b="1" dirty="0">
                <a:solidFill>
                  <a:srgbClr val="0070C0"/>
                </a:solidFill>
              </a:rPr>
              <a:t>Know thy Product(s)</a:t>
            </a:r>
          </a:p>
          <a:p>
            <a:pPr marL="742950" indent="-742950">
              <a:buFont typeface="Wingdings 3" charset="2"/>
              <a:buAutoNum type="arabicPeriod"/>
            </a:pPr>
            <a:r>
              <a:rPr lang="en-US" sz="3600" b="1" dirty="0">
                <a:solidFill>
                  <a:srgbClr val="0070C0"/>
                </a:solidFill>
              </a:rPr>
              <a:t>Know thy Constraints</a:t>
            </a:r>
          </a:p>
          <a:p>
            <a:pPr marL="742950" indent="-742950">
              <a:buFont typeface="Wingdings 3" charset="2"/>
              <a:buAutoNum type="arabicPeriod"/>
            </a:pPr>
            <a:r>
              <a:rPr lang="en-US" sz="3600" b="1" dirty="0">
                <a:solidFill>
                  <a:srgbClr val="0070C0"/>
                </a:solidFill>
              </a:rPr>
              <a:t>Know thy Objective, Strategy,…</a:t>
            </a:r>
          </a:p>
          <a:p>
            <a:pPr marL="742950" indent="-742950">
              <a:buFont typeface="Wingdings 3" charset="2"/>
              <a:buAutoNum type="arabicPeriod"/>
            </a:pPr>
            <a:r>
              <a:rPr lang="en-US" sz="3600" b="1" dirty="0">
                <a:solidFill>
                  <a:srgbClr val="0070C0"/>
                </a:solidFill>
              </a:rPr>
              <a:t>Know thy Constraints</a:t>
            </a:r>
          </a:p>
          <a:p>
            <a:pPr marL="742950" indent="-742950">
              <a:buFont typeface="Wingdings 3" charset="2"/>
              <a:buAutoNum type="arabicPeriod"/>
            </a:pPr>
            <a:r>
              <a:rPr lang="en-US" sz="3600" b="1" dirty="0">
                <a:solidFill>
                  <a:srgbClr val="0070C0"/>
                </a:solidFill>
              </a:rPr>
              <a:t>Know thy ……</a:t>
            </a:r>
          </a:p>
        </p:txBody>
      </p:sp>
    </p:spTree>
    <p:extLst>
      <p:ext uri="{BB962C8B-B14F-4D97-AF65-F5344CB8AC3E}">
        <p14:creationId xmlns:p14="http://schemas.microsoft.com/office/powerpoint/2010/main" val="169964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Discussion – Critical Thinking</a:t>
            </a:r>
          </a:p>
        </p:txBody>
      </p:sp>
      <p:sp>
        <p:nvSpPr>
          <p:cNvPr id="3" name="Content Placeholder 2"/>
          <p:cNvSpPr>
            <a:spLocks noGrp="1"/>
          </p:cNvSpPr>
          <p:nvPr>
            <p:ph idx="1"/>
          </p:nvPr>
        </p:nvSpPr>
        <p:spPr>
          <a:xfrm>
            <a:off x="533400" y="1371600"/>
            <a:ext cx="7327462" cy="3880773"/>
          </a:xfrm>
        </p:spPr>
        <p:txBody>
          <a:bodyPr>
            <a:normAutofit/>
          </a:bodyPr>
          <a:lstStyle/>
          <a:p>
            <a:pPr marL="0" indent="0">
              <a:buNone/>
            </a:pPr>
            <a:r>
              <a:rPr lang="en-US" sz="3600" b="1" dirty="0">
                <a:solidFill>
                  <a:srgbClr val="0070C0"/>
                </a:solidFill>
              </a:rPr>
              <a:t>Why 2000?</a:t>
            </a:r>
          </a:p>
          <a:p>
            <a:pPr>
              <a:buFontTx/>
              <a:buChar char="-"/>
            </a:pPr>
            <a:r>
              <a:rPr lang="en-US" sz="3600" b="1" dirty="0">
                <a:solidFill>
                  <a:srgbClr val="0070C0"/>
                </a:solidFill>
              </a:rPr>
              <a:t>Think from Data point of View</a:t>
            </a:r>
          </a:p>
          <a:p>
            <a:pPr>
              <a:buFontTx/>
              <a:buChar char="-"/>
            </a:pPr>
            <a:r>
              <a:rPr lang="en-US" sz="3600" b="1" dirty="0">
                <a:solidFill>
                  <a:srgbClr val="0070C0"/>
                </a:solidFill>
              </a:rPr>
              <a:t>CI =?, ME =??</a:t>
            </a:r>
          </a:p>
          <a:p>
            <a:pPr>
              <a:buFontTx/>
              <a:buChar char="-"/>
            </a:pPr>
            <a:endParaRPr lang="en-US" sz="3600" b="1" dirty="0">
              <a:solidFill>
                <a:srgbClr val="0070C0"/>
              </a:solidFill>
            </a:endParaRPr>
          </a:p>
          <a:p>
            <a:pPr>
              <a:buFontTx/>
              <a:buChar char="-"/>
            </a:pPr>
            <a:endParaRPr lang="en-US" sz="3600" b="1" dirty="0">
              <a:solidFill>
                <a:srgbClr val="0070C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01326401"/>
              </p:ext>
            </p:extLst>
          </p:nvPr>
        </p:nvGraphicFramePr>
        <p:xfrm>
          <a:off x="533400" y="3352800"/>
          <a:ext cx="7503795" cy="990600"/>
        </p:xfrm>
        <a:graphic>
          <a:graphicData uri="http://schemas.openxmlformats.org/presentationml/2006/ole">
            <mc:AlternateContent xmlns:mc="http://schemas.openxmlformats.org/markup-compatibility/2006">
              <mc:Choice xmlns:v="urn:schemas-microsoft-com:vml" Requires="v">
                <p:oleObj spid="_x0000_s1068" name="Equation" r:id="rId4" imgW="3848040" imgH="507960" progId="Equation.3">
                  <p:embed/>
                </p:oleObj>
              </mc:Choice>
              <mc:Fallback>
                <p:oleObj name="Equation" r:id="rId4" imgW="3848040" imgH="5079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352800"/>
                        <a:ext cx="7503795" cy="990600"/>
                      </a:xfrm>
                      <a:prstGeom prst="rect">
                        <a:avLst/>
                      </a:prstGeom>
                      <a:solidFill>
                        <a:srgbClr val="FFFFD5"/>
                      </a:solidFill>
                      <a:ln w="9525">
                        <a:solidFill>
                          <a:srgbClr val="000000"/>
                        </a:solidFill>
                        <a:miter lim="800000"/>
                        <a:headEnd/>
                        <a:tailEnd/>
                      </a:ln>
                      <a:effectLst/>
                    </p:spPr>
                  </p:pic>
                </p:oleObj>
              </mc:Fallback>
            </mc:AlternateContent>
          </a:graphicData>
        </a:graphic>
      </p:graphicFrame>
      <p:sp>
        <p:nvSpPr>
          <p:cNvPr id="6" name="Rectangle 5"/>
          <p:cNvSpPr/>
          <p:nvPr/>
        </p:nvSpPr>
        <p:spPr>
          <a:xfrm>
            <a:off x="1009135" y="4515612"/>
            <a:ext cx="1676400" cy="1143000"/>
          </a:xfrm>
          <a:prstGeom prst="rect">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Training</a:t>
            </a:r>
          </a:p>
        </p:txBody>
      </p:sp>
      <p:sp>
        <p:nvSpPr>
          <p:cNvPr id="7" name="Rectangle 6"/>
          <p:cNvSpPr/>
          <p:nvPr/>
        </p:nvSpPr>
        <p:spPr>
          <a:xfrm>
            <a:off x="1009135" y="5564124"/>
            <a:ext cx="1676400" cy="1143000"/>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Testing</a:t>
            </a:r>
          </a:p>
        </p:txBody>
      </p:sp>
    </p:spTree>
    <p:extLst>
      <p:ext uri="{BB962C8B-B14F-4D97-AF65-F5344CB8AC3E}">
        <p14:creationId xmlns:p14="http://schemas.microsoft.com/office/powerpoint/2010/main" val="332801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4A796A-BDB0-8046-8D49-69F78167B0DA}" type="slidenum">
              <a:rPr lang="en-US" smtClean="0"/>
              <a:pPr/>
              <a:t>9</a:t>
            </a:fld>
            <a:endParaRPr lang="en-US"/>
          </a:p>
        </p:txBody>
      </p:sp>
      <p:sp>
        <p:nvSpPr>
          <p:cNvPr id="3" name="Content Placeholder 2"/>
          <p:cNvSpPr>
            <a:spLocks noGrp="1"/>
          </p:cNvSpPr>
          <p:nvPr>
            <p:ph idx="1"/>
          </p:nvPr>
        </p:nvSpPr>
        <p:spPr>
          <a:xfrm>
            <a:off x="609600" y="1524000"/>
            <a:ext cx="7924800" cy="3880773"/>
          </a:xfrm>
        </p:spPr>
        <p:txBody>
          <a:bodyPr>
            <a:noAutofit/>
          </a:bodyPr>
          <a:lstStyle/>
          <a:p>
            <a:r>
              <a:rPr lang="en-US" sz="3200" b="1" dirty="0">
                <a:solidFill>
                  <a:srgbClr val="0070C0"/>
                </a:solidFill>
              </a:rPr>
              <a:t>Random Marketing </a:t>
            </a:r>
            <a:r>
              <a:rPr lang="en-US" sz="3200" b="1" dirty="0">
                <a:solidFill>
                  <a:srgbClr val="0070C0"/>
                </a:solidFill>
                <a:sym typeface="Wingdings" panose="05000000000000000000" pitchFamily="2" charset="2"/>
              </a:rPr>
              <a:t> 100,000 Profit?</a:t>
            </a:r>
          </a:p>
          <a:p>
            <a:pPr marL="0" indent="0">
              <a:buNone/>
            </a:pPr>
            <a:endParaRPr lang="en-US" sz="3200" b="1" dirty="0">
              <a:solidFill>
                <a:srgbClr val="0070C0"/>
              </a:solidFill>
              <a:sym typeface="Wingdings" panose="05000000000000000000" pitchFamily="2" charset="2"/>
            </a:endParaRPr>
          </a:p>
          <a:p>
            <a:pPr marL="0" indent="0">
              <a:buNone/>
            </a:pPr>
            <a:r>
              <a:rPr lang="en-US" sz="2400" b="1" dirty="0">
                <a:solidFill>
                  <a:srgbClr val="0070C0"/>
                </a:solidFill>
                <a:sym typeface="Wingdings" panose="05000000000000000000" pitchFamily="2" charset="2"/>
              </a:rPr>
              <a:t>= 100,000 * 0.112 * 45.5 + 100,000 *0.888* (-4) = $154,000</a:t>
            </a:r>
          </a:p>
          <a:p>
            <a:endParaRPr lang="en-US" sz="3200" b="1" dirty="0">
              <a:solidFill>
                <a:srgbClr val="0070C0"/>
              </a:solidFill>
              <a:sym typeface="Wingdings" panose="05000000000000000000" pitchFamily="2" charset="2"/>
            </a:endParaRPr>
          </a:p>
          <a:p>
            <a:r>
              <a:rPr lang="en-US" sz="3200" b="1" dirty="0">
                <a:solidFill>
                  <a:srgbClr val="0070C0"/>
                </a:solidFill>
                <a:sym typeface="Wingdings" panose="05000000000000000000" pitchFamily="2" charset="2"/>
              </a:rPr>
              <a:t>God Marketing  How many? Profit?</a:t>
            </a:r>
          </a:p>
          <a:p>
            <a:pPr marL="0" indent="0">
              <a:buNone/>
            </a:pPr>
            <a:endParaRPr lang="en-US" sz="3200" b="1" dirty="0">
              <a:solidFill>
                <a:srgbClr val="0070C0"/>
              </a:solidFill>
              <a:sym typeface="Wingdings" panose="05000000000000000000" pitchFamily="2" charset="2"/>
            </a:endParaRPr>
          </a:p>
          <a:p>
            <a:r>
              <a:rPr lang="en-US" sz="2400" b="1" dirty="0">
                <a:solidFill>
                  <a:srgbClr val="0070C0"/>
                </a:solidFill>
              </a:rPr>
              <a:t>The Maximum profit that can be made is 56,000 * 45.5 = $2,548,000, if we mail Product only to the buyers.</a:t>
            </a:r>
          </a:p>
        </p:txBody>
      </p:sp>
      <p:sp>
        <p:nvSpPr>
          <p:cNvPr id="4" name="Title 3"/>
          <p:cNvSpPr>
            <a:spLocks noGrp="1"/>
          </p:cNvSpPr>
          <p:nvPr>
            <p:ph type="title"/>
          </p:nvPr>
        </p:nvSpPr>
        <p:spPr/>
        <p:txBody>
          <a:bodyPr>
            <a:normAutofit/>
          </a:bodyPr>
          <a:lstStyle/>
          <a:p>
            <a:r>
              <a:rPr lang="en-US" b="1" dirty="0">
                <a:solidFill>
                  <a:srgbClr val="0070C0"/>
                </a:solidFill>
              </a:rPr>
              <a:t>Random &amp; God Marketing</a:t>
            </a:r>
          </a:p>
        </p:txBody>
      </p:sp>
    </p:spTree>
    <p:extLst>
      <p:ext uri="{BB962C8B-B14F-4D97-AF65-F5344CB8AC3E}">
        <p14:creationId xmlns:p14="http://schemas.microsoft.com/office/powerpoint/2010/main" val="97441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2_USCcardinalbar">
  <a:themeElements>
    <a:clrScheme name="USCcardinalba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USCcardinalba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USCcardinalba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Ccardinalba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Ccardinalba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Ccardinalba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Ccardinalba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Ccardinalba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Ccardinalba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Ccardinalba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Ccardinalba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Ccardinalba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Ccardinalba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Ccardinalba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1973</Words>
  <Application>Microsoft Office PowerPoint</Application>
  <PresentationFormat>On-screen Show (4:3)</PresentationFormat>
  <Paragraphs>507</Paragraphs>
  <Slides>32</Slides>
  <Notes>6</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5" baseType="lpstr">
      <vt:lpstr>Gulim</vt:lpstr>
      <vt:lpstr>ＭＳ Ｐゴシック</vt:lpstr>
      <vt:lpstr>Arial</vt:lpstr>
      <vt:lpstr>Calibri</vt:lpstr>
      <vt:lpstr>Segoe UI</vt:lpstr>
      <vt:lpstr>Times</vt:lpstr>
      <vt:lpstr>Times New Roman</vt:lpstr>
      <vt:lpstr>Trebuchet MS</vt:lpstr>
      <vt:lpstr>Wingdings</vt:lpstr>
      <vt:lpstr>Wingdings 3</vt:lpstr>
      <vt:lpstr>Facet</vt:lpstr>
      <vt:lpstr>2_USCcardinalbar</vt:lpstr>
      <vt:lpstr>Equation</vt:lpstr>
      <vt:lpstr>Introduction to Smart Partyware Case  and Data Analysis Techniques</vt:lpstr>
      <vt:lpstr>Case #1: Direct Marketing</vt:lpstr>
      <vt:lpstr>Case 1 - Discussion</vt:lpstr>
      <vt:lpstr>Data Dictionary</vt:lpstr>
      <vt:lpstr>Know Thy’s - Discussion</vt:lpstr>
      <vt:lpstr>Discussion</vt:lpstr>
      <vt:lpstr>In Real life:</vt:lpstr>
      <vt:lpstr>Discussion – Critical Thinking</vt:lpstr>
      <vt:lpstr>Random &amp; God Marketing</vt:lpstr>
      <vt:lpstr>Discussion</vt:lpstr>
      <vt:lpstr>RFM Marketing Insights</vt:lpstr>
      <vt:lpstr>RFM Marketing Insights</vt:lpstr>
      <vt:lpstr>What data is being used? Explain more </vt:lpstr>
      <vt:lpstr>Tuple </vt:lpstr>
      <vt:lpstr>Current model </vt:lpstr>
      <vt:lpstr>Smart Party ware - Financial Limits and Collecting Data</vt:lpstr>
      <vt:lpstr>Smart Partyware Example</vt:lpstr>
      <vt:lpstr>Decision Tree</vt:lpstr>
      <vt:lpstr>PowerPoint Presentation</vt:lpstr>
      <vt:lpstr>PowerPoint Presentation</vt:lpstr>
      <vt:lpstr>PowerPoint Presentation</vt:lpstr>
      <vt:lpstr>Leaf Report</vt:lpstr>
      <vt:lpstr>If-Then-Else Rule</vt:lpstr>
      <vt:lpstr>Box Selection  Cutoff is &gt;15%</vt:lpstr>
      <vt:lpstr>Business English Rule</vt:lpstr>
      <vt:lpstr>PowerPoint Presentation</vt:lpstr>
      <vt:lpstr>PowerPoint Presentation</vt:lpstr>
      <vt:lpstr>PowerPoint Presentation</vt:lpstr>
      <vt:lpstr>Three different Approaches to Build better Models </vt:lpstr>
      <vt:lpstr>Three different Approaches to Build better Models </vt:lpstr>
      <vt:lpstr>Three different Approaches to Build better Models </vt:lpstr>
      <vt:lpstr>Approaches to Build better Models </vt:lpstr>
    </vt:vector>
  </TitlesOfParts>
  <Company>USC- Marshall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Smart Partyware Case  and Data Analysis Techniques</dc:title>
  <dc:creator>aansari</dc:creator>
  <cp:lastModifiedBy>Ansari, Arif</cp:lastModifiedBy>
  <cp:revision>24</cp:revision>
  <dcterms:created xsi:type="dcterms:W3CDTF">2016-03-10T04:05:47Z</dcterms:created>
  <dcterms:modified xsi:type="dcterms:W3CDTF">2023-02-27T17:40:10Z</dcterms:modified>
</cp:coreProperties>
</file>