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5" r:id="rId4"/>
    <p:sldId id="260" r:id="rId5"/>
    <p:sldId id="266" r:id="rId6"/>
    <p:sldId id="262" r:id="rId7"/>
    <p:sldId id="267" r:id="rId8"/>
    <p:sldId id="264" r:id="rId9"/>
  </p:sldIdLst>
  <p:sldSz cx="12192000" cy="6858000"/>
  <p:notesSz cx="6858000" cy="9144000"/>
  <p:embeddedFontLst>
    <p:embeddedFont>
      <p:font typeface="Tahoma" panose="020B0604030504040204" pitchFamily="34" charset="0"/>
      <p:regular r:id="rId11"/>
      <p:bold r:id="rId12"/>
    </p:embeddedFont>
    <p:embeddedFont>
      <p:font typeface="Poppins" panose="020B0604020202020204" charset="-18"/>
      <p:regular r:id="rId13"/>
      <p:bold r:id="rId14"/>
      <p:italic r:id="rId15"/>
      <p:boldItalic r:id="rId16"/>
    </p:embeddedFont>
    <p:embeddedFont>
      <p:font typeface="Lucida Sans Unicode" panose="020B060203050402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XMjpKdOZMbqgcJFAryASTqGq7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40B075-6EF5-48B5-A6D8-1DA6AB4E73CC}">
  <a:tblStyle styleId="{4840B075-6EF5-48B5-A6D8-1DA6AB4E73C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DFFED7-3D73-43C5-B9E0-A8E15C7A3C56}" type="slidenum">
              <a:t>3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Google Shape;84;p4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/>
          <a:lstStyle/>
          <a:p>
            <a:endParaRPr lang="pl-PL"/>
          </a:p>
        </p:txBody>
      </p:sp>
      <p:sp>
        <p:nvSpPr>
          <p:cNvPr id="4" name="Google Shape;85;p4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01492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10B1E4-179E-4420-9B52-66CD769FE3F2}" type="slidenum">
              <a:t>5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Google Shape;96;p6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/>
          <a:lstStyle/>
          <a:p>
            <a:endParaRPr lang="pl-PL"/>
          </a:p>
        </p:txBody>
      </p:sp>
      <p:sp>
        <p:nvSpPr>
          <p:cNvPr id="4" name="Google Shape;97;p6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300955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3BC421-E2F3-45F1-9E69-7973ED9416A6}" type="slidenum">
              <a:t>7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Google Shape;109;p8:notes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043" cy="4114443"/>
          </a:xfrm>
        </p:spPr>
        <p:txBody>
          <a:bodyPr lIns="91440" tIns="91440" rIns="91440" bIns="91440"/>
          <a:lstStyle/>
          <a:p>
            <a:endParaRPr lang="pl-PL"/>
          </a:p>
        </p:txBody>
      </p:sp>
      <p:sp>
        <p:nvSpPr>
          <p:cNvPr id="4" name="Google Shape;110;p8:notes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728316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/>
          <p:nvPr/>
        </p:nvSpPr>
        <p:spPr>
          <a:xfrm>
            <a:off x="10911636" y="-773508"/>
            <a:ext cx="2111432" cy="2111432"/>
          </a:xfrm>
          <a:prstGeom prst="ellipse">
            <a:avLst/>
          </a:prstGeom>
          <a:solidFill>
            <a:srgbClr val="98A1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-2793109">
            <a:off x="11309305" y="4498671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-1002334">
            <a:off x="-581181" y="-552332"/>
            <a:ext cx="1396941" cy="1335601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 rot="-1002334">
            <a:off x="11243410" y="904269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-546948" y="-935831"/>
            <a:ext cx="1871662" cy="1871662"/>
          </a:xfrm>
          <a:prstGeom prst="ellipse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9522" y="2521772"/>
            <a:ext cx="7147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8712742" y="4447259"/>
            <a:ext cx="2301945" cy="2343600"/>
          </a:xfrm>
          <a:prstGeom prst="roundRect">
            <a:avLst>
              <a:gd name="adj" fmla="val 9719"/>
            </a:avLst>
          </a:prstGeom>
          <a:blipFill rotWithShape="1">
            <a:blip r:embed="rId4">
              <a:alphaModFix/>
            </a:blip>
            <a:stretch>
              <a:fillRect l="-21152" t="-2992" r="-21152" b="-7364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6348" y="3236148"/>
            <a:ext cx="714796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1" name="Google Shape;3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1552" y="3591391"/>
            <a:ext cx="7267848" cy="610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110" y="209347"/>
            <a:ext cx="797776" cy="88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>
  <p:cSld name="1_Slajd tytułow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5383" y="5432521"/>
            <a:ext cx="2006885" cy="10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/>
          <p:nvPr/>
        </p:nvSpPr>
        <p:spPr>
          <a:xfrm rot="-1002334">
            <a:off x="-458579" y="-534985"/>
            <a:ext cx="1847923" cy="1847923"/>
          </a:xfrm>
          <a:prstGeom prst="star10">
            <a:avLst>
              <a:gd name="adj" fmla="val 24304"/>
              <a:gd name="hf" fmla="val 105146"/>
            </a:avLst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3" y="4493570"/>
            <a:ext cx="7043864" cy="58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4">
            <a:alphaModFix/>
          </a:blip>
          <a:srcRect l="77135" t="68889"/>
          <a:stretch/>
        </p:blipFill>
        <p:spPr>
          <a:xfrm>
            <a:off x="10693055" y="3962399"/>
            <a:ext cx="2475959" cy="224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>
  <p:cSld name="1_Tytuł i zawartość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23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21007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6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08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17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2140897" y="-1154171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7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4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 rot="-2793109">
            <a:off x="11390761" y="4878136"/>
            <a:ext cx="3549534" cy="2470406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2">
            <a:alphaModFix/>
          </a:blip>
          <a:srcRect r="84470" b="70777"/>
          <a:stretch/>
        </p:blipFill>
        <p:spPr>
          <a:xfrm>
            <a:off x="-194856" y="-934857"/>
            <a:ext cx="1681656" cy="21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8"/>
          <p:cNvSpPr/>
          <p:nvPr/>
        </p:nvSpPr>
        <p:spPr>
          <a:xfrm rot="-540000">
            <a:off x="11519948" y="-1271246"/>
            <a:ext cx="210312" cy="2051374"/>
          </a:xfrm>
          <a:prstGeom prst="rect">
            <a:avLst/>
          </a:prstGeom>
          <a:solidFill>
            <a:srgbClr val="FA611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rot="-780000">
            <a:off x="-679854" y="6817895"/>
            <a:ext cx="4796590" cy="80210"/>
          </a:xfrm>
          <a:prstGeom prst="rect">
            <a:avLst/>
          </a:prstGeom>
          <a:solidFill>
            <a:srgbClr val="66FF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l="8875" t="5333" r="75115" b="74200"/>
          <a:stretch/>
        </p:blipFill>
        <p:spPr>
          <a:xfrm rot="449321">
            <a:off x="9626769" y="188217"/>
            <a:ext cx="1125888" cy="119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90" y="6311900"/>
            <a:ext cx="1057364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iichy/SdA-projekt-koncowy/blob/main/TestRail/testcase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388883" y="1041400"/>
            <a:ext cx="695063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>
                <a:latin typeface="Poppins"/>
                <a:ea typeface="Poppins"/>
                <a:cs typeface="Poppins"/>
                <a:sym typeface="Poppins"/>
              </a:rPr>
              <a:t>Projekt Końcowy</a:t>
            </a:r>
            <a:endParaRPr sz="5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2"/>
          <p:cNvSpPr txBox="1">
            <a:spLocks noGrp="1"/>
          </p:cNvSpPr>
          <p:nvPr>
            <p:ph type="subTitle" idx="1"/>
          </p:nvPr>
        </p:nvSpPr>
        <p:spPr>
          <a:xfrm>
            <a:off x="388883" y="3496355"/>
            <a:ext cx="69506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Michał Cichy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ZDtestPol104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projekt 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końcowy SELECTSHOP.PL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]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-US" dirty="0">
                <a:latin typeface="Poppins"/>
                <a:ea typeface="Poppins"/>
                <a:cs typeface="Poppins"/>
                <a:sym typeface="Poppins"/>
              </a:rPr>
            </a:b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Krótko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projekcie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09550" indent="0">
              <a:buSzPts val="2100"/>
              <a:buNone/>
            </a:pPr>
            <a:r>
              <a:rPr lang="en-US" sz="2400" b="1" dirty="0" err="1">
                <a:latin typeface="Poppins"/>
                <a:ea typeface="Poppins"/>
                <a:cs typeface="Poppins"/>
                <a:sym typeface="Poppins"/>
              </a:rPr>
              <a:t>Charakterystyka</a:t>
            </a: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latin typeface="Poppins"/>
                <a:ea typeface="Poppins"/>
                <a:cs typeface="Poppins"/>
                <a:sym typeface="Poppins"/>
              </a:rPr>
              <a:t>testowanej</a:t>
            </a: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latin typeface="Poppins"/>
                <a:ea typeface="Poppins"/>
                <a:cs typeface="Poppins"/>
                <a:sym typeface="Poppins"/>
              </a:rPr>
              <a:t>aplikacji</a:t>
            </a:r>
            <a:r>
              <a:rPr lang="en-US" sz="24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pl-PL" sz="2100" dirty="0" smtClean="0">
                <a:latin typeface="Poppins"/>
                <a:ea typeface="Poppins"/>
                <a:cs typeface="Poppins"/>
                <a:sym typeface="Poppins"/>
              </a:rPr>
            </a:br>
            <a:r>
              <a:rPr lang="pl-PL" sz="2400" dirty="0">
                <a:latin typeface="Poppins" pitchFamily="18"/>
              </a:rPr>
              <a:t>Sklep internetowy SELECTSHOP to </a:t>
            </a:r>
            <a:r>
              <a:rPr lang="en-GB" sz="2400" dirty="0">
                <a:latin typeface="Poppins" pitchFamily="18"/>
              </a:rPr>
              <a:t>jest </a:t>
            </a:r>
            <a:r>
              <a:rPr lang="pl-PL" sz="2400" dirty="0">
                <a:latin typeface="Poppins" pitchFamily="18"/>
              </a:rPr>
              <a:t>jeden z najpopularniejszych sklepów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oferujących bardzo szeroki asortyment </a:t>
            </a:r>
            <a:r>
              <a:rPr lang="pl-PL" sz="2400" dirty="0" err="1">
                <a:latin typeface="Poppins" pitchFamily="18"/>
              </a:rPr>
              <a:t>skate</a:t>
            </a:r>
            <a:r>
              <a:rPr lang="pl-PL" sz="2400" dirty="0">
                <a:latin typeface="Poppins" pitchFamily="18"/>
              </a:rPr>
              <a:t>/</a:t>
            </a:r>
            <a:r>
              <a:rPr lang="pl-PL" sz="2400" dirty="0" err="1">
                <a:latin typeface="Poppins" pitchFamily="18"/>
              </a:rPr>
              <a:t>snow</a:t>
            </a:r>
            <a:r>
              <a:rPr lang="pl-PL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dostępnych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na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polskim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rynku</a:t>
            </a:r>
            <a:r>
              <a:rPr lang="en-GB" sz="2400" dirty="0">
                <a:latin typeface="Poppins" pitchFamily="18"/>
              </a:rPr>
              <a:t>. </a:t>
            </a:r>
            <a:r>
              <a:rPr lang="en-GB" sz="2400" dirty="0" err="1">
                <a:latin typeface="Poppins" pitchFamily="18"/>
              </a:rPr>
              <a:t>Użytkownicy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sklepu </a:t>
            </a:r>
            <a:r>
              <a:rPr lang="en-GB" sz="2400" dirty="0" err="1">
                <a:latin typeface="Poppins" pitchFamily="18"/>
              </a:rPr>
              <a:t>mają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możliwość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zakupu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odzieży, sprzętu, obuwia</a:t>
            </a:r>
            <a:r>
              <a:rPr lang="en-GB" sz="2400" dirty="0">
                <a:latin typeface="Poppins" pitchFamily="18"/>
              </a:rPr>
              <a:t>,</a:t>
            </a:r>
            <a:r>
              <a:rPr lang="pl-PL" sz="2400" dirty="0">
                <a:latin typeface="Poppins" pitchFamily="18"/>
              </a:rPr>
              <a:t> </a:t>
            </a:r>
            <a:r>
              <a:rPr lang="pl-PL" sz="2400" dirty="0" err="1">
                <a:latin typeface="Poppins" pitchFamily="18"/>
              </a:rPr>
              <a:t>sprzeęu</a:t>
            </a:r>
            <a:r>
              <a:rPr lang="pl-PL" sz="2400" dirty="0">
                <a:latin typeface="Poppins" pitchFamily="18"/>
              </a:rPr>
              <a:t> sportowego oraz akcesoriów z nim związanych</a:t>
            </a:r>
            <a:r>
              <a:rPr lang="pl-PL" sz="2400" dirty="0" smtClean="0">
                <a:latin typeface="Poppins" pitchFamily="18"/>
              </a:rPr>
              <a:t>.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114300" lvl="0" indent="0">
              <a:buNone/>
            </a:pPr>
            <a:r>
              <a:rPr lang="en-GB" sz="2400" b="1" dirty="0" err="1">
                <a:latin typeface="Poppins" pitchFamily="18"/>
              </a:rPr>
              <a:t>Dlaczego</a:t>
            </a:r>
            <a:r>
              <a:rPr lang="en-GB" sz="2400" b="1" dirty="0">
                <a:latin typeface="Poppins" pitchFamily="18"/>
              </a:rPr>
              <a:t> ta </a:t>
            </a:r>
            <a:r>
              <a:rPr lang="en-GB" sz="2400" b="1" dirty="0" err="1">
                <a:latin typeface="Poppins" pitchFamily="18"/>
              </a:rPr>
              <a:t>aplikacja</a:t>
            </a:r>
            <a:r>
              <a:rPr lang="en-GB" sz="2400" b="1" dirty="0">
                <a:latin typeface="Poppins" pitchFamily="18"/>
              </a:rPr>
              <a:t>?</a:t>
            </a:r>
          </a:p>
          <a:p>
            <a:pPr marL="114300" lvl="0" indent="0">
              <a:spcBef>
                <a:spcPts val="0"/>
              </a:spcBef>
              <a:spcAft>
                <a:spcPts val="1415"/>
              </a:spcAft>
              <a:buNone/>
            </a:pPr>
            <a:r>
              <a:rPr lang="en-GB" sz="2400" dirty="0" err="1">
                <a:latin typeface="Poppins" pitchFamily="18"/>
              </a:rPr>
              <a:t>Podczas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testów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skupiłem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się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na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module tworzącym konto użytkownika w sekcji REJESTRACJA</a:t>
            </a:r>
            <a:r>
              <a:rPr lang="en-GB" sz="2400" dirty="0">
                <a:latin typeface="Poppins" pitchFamily="18"/>
              </a:rPr>
              <a:t>, </a:t>
            </a:r>
            <a:r>
              <a:rPr lang="en-GB" sz="2400" dirty="0" err="1">
                <a:latin typeface="Poppins" pitchFamily="18"/>
              </a:rPr>
              <a:t>ponieważ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sam jestem ich klientem i </a:t>
            </a:r>
            <a:r>
              <a:rPr lang="en-GB" sz="2400" dirty="0" err="1">
                <a:latin typeface="Poppins" pitchFamily="18"/>
              </a:rPr>
              <a:t>podczas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rejestrowania konta znalazłem kilka błędów. Proces rejestracji konta jest wg mnie bardzo ważnym i niezbędnym modułem aby sklep spełniał swoją funkcję dlatego uważam</a:t>
            </a:r>
            <a:r>
              <a:rPr lang="en-GB" sz="2400" dirty="0">
                <a:latin typeface="Poppins" pitchFamily="18"/>
              </a:rPr>
              <a:t>, </a:t>
            </a:r>
            <a:r>
              <a:rPr lang="en-GB" sz="2400" dirty="0" err="1">
                <a:latin typeface="Poppins" pitchFamily="18"/>
              </a:rPr>
              <a:t>że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moduł</a:t>
            </a:r>
            <a:r>
              <a:rPr lang="en-GB" sz="2400" dirty="0">
                <a:latin typeface="Poppins" pitchFamily="18"/>
              </a:rPr>
              <a:t> “</a:t>
            </a:r>
            <a:r>
              <a:rPr lang="pl-PL" sz="2400" dirty="0">
                <a:latin typeface="Poppins" pitchFamily="18"/>
              </a:rPr>
              <a:t>REJESTRACJA</a:t>
            </a:r>
            <a:r>
              <a:rPr lang="en-GB" sz="2400" dirty="0">
                <a:latin typeface="Poppins" pitchFamily="18"/>
              </a:rPr>
              <a:t>” </a:t>
            </a:r>
            <a:r>
              <a:rPr lang="en-GB" sz="2400" dirty="0" err="1">
                <a:latin typeface="Poppins" pitchFamily="18"/>
              </a:rPr>
              <a:t>powinien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walidować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znaki</a:t>
            </a:r>
            <a:r>
              <a:rPr lang="en-GB" sz="2400" dirty="0">
                <a:latin typeface="Poppins" pitchFamily="18"/>
              </a:rPr>
              <a:t> “</a:t>
            </a:r>
            <a:r>
              <a:rPr lang="pl-PL" sz="2400" dirty="0">
                <a:latin typeface="Poppins" pitchFamily="18"/>
              </a:rPr>
              <a:t>#</a:t>
            </a:r>
            <a:r>
              <a:rPr lang="en-GB" sz="2400" dirty="0">
                <a:latin typeface="Poppins" pitchFamily="18"/>
              </a:rPr>
              <a:t>”, </a:t>
            </a:r>
            <a:r>
              <a:rPr lang="pl-PL" sz="2400" dirty="0">
                <a:latin typeface="Poppins" pitchFamily="18"/>
              </a:rPr>
              <a:t>„%” oraz inne specjalne i nie akceptować pustych znaków. </a:t>
            </a:r>
            <a:r>
              <a:rPr lang="en-GB" sz="2400" dirty="0" err="1">
                <a:latin typeface="Poppins" pitchFamily="18"/>
              </a:rPr>
              <a:t>Inne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branżowe sklepy internetowe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nie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dają możliwości </a:t>
            </a:r>
            <a:r>
              <a:rPr lang="pl-PL" sz="2400" dirty="0" err="1">
                <a:latin typeface="Poppins" pitchFamily="18"/>
              </a:rPr>
              <a:t>rerejestrowania</a:t>
            </a:r>
            <a:r>
              <a:rPr lang="pl-PL" sz="2400" dirty="0">
                <a:latin typeface="Poppins" pitchFamily="18"/>
              </a:rPr>
              <a:t> konta na nieistniejący adres email lub hasło składające się ze spacji. </a:t>
            </a:r>
          </a:p>
          <a:p>
            <a:pPr marL="114300" indent="0">
              <a:spcBef>
                <a:spcPts val="0"/>
              </a:spcBef>
              <a:spcAft>
                <a:spcPts val="1415"/>
              </a:spcAft>
              <a:buNone/>
            </a:pPr>
            <a:r>
              <a:rPr lang="en-GB" sz="2400" b="1" dirty="0">
                <a:latin typeface="Poppins" pitchFamily="18"/>
              </a:rPr>
              <a:t>Co </a:t>
            </a:r>
            <a:r>
              <a:rPr lang="en-GB" sz="2400" b="1" dirty="0" err="1">
                <a:latin typeface="Poppins" pitchFamily="18"/>
              </a:rPr>
              <a:t>udało</a:t>
            </a:r>
            <a:r>
              <a:rPr lang="en-GB" sz="2400" b="1" dirty="0">
                <a:latin typeface="Poppins" pitchFamily="18"/>
              </a:rPr>
              <a:t> </a:t>
            </a:r>
            <a:r>
              <a:rPr lang="en-GB" sz="2400" b="1" dirty="0" err="1">
                <a:latin typeface="Poppins" pitchFamily="18"/>
              </a:rPr>
              <a:t>się</a:t>
            </a:r>
            <a:r>
              <a:rPr lang="en-GB" sz="2400" b="1" dirty="0">
                <a:latin typeface="Poppins" pitchFamily="18"/>
              </a:rPr>
              <a:t> </a:t>
            </a:r>
            <a:r>
              <a:rPr lang="en-GB" sz="2400" b="1" dirty="0" err="1">
                <a:latin typeface="Poppins" pitchFamily="18"/>
              </a:rPr>
              <a:t>zrobić</a:t>
            </a:r>
            <a:r>
              <a:rPr lang="en-GB" sz="2400" b="1" dirty="0">
                <a:latin typeface="Poppins" pitchFamily="18"/>
              </a:rPr>
              <a:t>:</a:t>
            </a:r>
            <a:r>
              <a:rPr lang="en-GB" sz="2400" dirty="0">
                <a:latin typeface="Poppins" pitchFamily="18"/>
              </a:rPr>
              <a:t/>
            </a:r>
            <a:br>
              <a:rPr lang="en-GB" sz="2400" dirty="0">
                <a:latin typeface="Poppins" pitchFamily="18"/>
              </a:rPr>
            </a:br>
            <a:r>
              <a:rPr lang="en-GB" sz="2400" dirty="0" err="1" smtClean="0">
                <a:latin typeface="Poppins" pitchFamily="18"/>
              </a:rPr>
              <a:t>Przypadki</a:t>
            </a:r>
            <a:r>
              <a:rPr lang="en-GB" sz="2400" dirty="0" smtClean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testowe</a:t>
            </a:r>
            <a:r>
              <a:rPr lang="en-GB" sz="2400" dirty="0">
                <a:latin typeface="Poppins" pitchFamily="18"/>
              </a:rPr>
              <a:t> w Test Rail</a:t>
            </a:r>
            <a:br>
              <a:rPr lang="en-GB" sz="2400" dirty="0">
                <a:latin typeface="Poppins" pitchFamily="18"/>
              </a:rPr>
            </a:br>
            <a:r>
              <a:rPr lang="en-GB" sz="2400" dirty="0" err="1">
                <a:latin typeface="Poppins" pitchFamily="18"/>
              </a:rPr>
              <a:t>Zgłoszenie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defekt</a:t>
            </a:r>
            <a:r>
              <a:rPr lang="pl-PL" sz="2400" dirty="0">
                <a:latin typeface="Poppins" pitchFamily="18"/>
              </a:rPr>
              <a:t>ów</a:t>
            </a:r>
            <a:r>
              <a:rPr lang="en-GB" sz="2400" dirty="0">
                <a:latin typeface="Poppins" pitchFamily="18"/>
              </a:rPr>
              <a:t> w Jira</a:t>
            </a:r>
            <a:br>
              <a:rPr lang="en-GB" sz="2400" dirty="0">
                <a:latin typeface="Poppins" pitchFamily="18"/>
              </a:rPr>
            </a:br>
            <a:r>
              <a:rPr lang="en-GB" sz="2400" dirty="0">
                <a:latin typeface="Poppins" pitchFamily="18"/>
              </a:rPr>
              <a:t>Testy </a:t>
            </a:r>
            <a:r>
              <a:rPr lang="en-GB" sz="2400" dirty="0" err="1">
                <a:latin typeface="Poppins" pitchFamily="18"/>
              </a:rPr>
              <a:t>eksploracyjne</a:t>
            </a:r>
            <a:r>
              <a:rPr lang="en-GB" sz="2400" dirty="0">
                <a:latin typeface="Poppins" pitchFamily="18"/>
              </a:rPr>
              <a:t> w </a:t>
            </a:r>
            <a:r>
              <a:rPr lang="pl-PL" sz="2400" dirty="0" err="1">
                <a:latin typeface="Poppins" pitchFamily="18"/>
              </a:rPr>
              <a:t>Selenium</a:t>
            </a:r>
            <a:r>
              <a:rPr lang="pl-PL" sz="2400" dirty="0">
                <a:latin typeface="Poppins" pitchFamily="18"/>
              </a:rPr>
              <a:t> I</a:t>
            </a:r>
            <a:r>
              <a:rPr lang="en-GB" sz="2400" dirty="0">
                <a:latin typeface="Poppins" pitchFamily="18"/>
              </a:rPr>
              <a:t>DE</a:t>
            </a:r>
            <a:br>
              <a:rPr lang="en-GB" sz="2400" dirty="0">
                <a:latin typeface="Poppins" pitchFamily="18"/>
              </a:rPr>
            </a:br>
            <a:r>
              <a:rPr lang="en-GB" sz="2400" dirty="0" err="1">
                <a:latin typeface="Poppins" pitchFamily="18"/>
              </a:rPr>
              <a:t>Scenariusz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napisany</a:t>
            </a:r>
            <a:r>
              <a:rPr lang="en-GB" sz="2400" dirty="0">
                <a:latin typeface="Poppins" pitchFamily="18"/>
              </a:rPr>
              <a:t> w BDD</a:t>
            </a:r>
            <a:r>
              <a:rPr lang="pl-PL" sz="2400" dirty="0">
                <a:latin typeface="Poppins" pitchFamily="18"/>
              </a:rPr>
              <a:t/>
            </a:r>
            <a:br>
              <a:rPr lang="pl-PL" sz="2400" dirty="0">
                <a:latin typeface="Poppins" pitchFamily="18"/>
              </a:rPr>
            </a:br>
            <a:r>
              <a:rPr lang="en-GB" sz="2400" dirty="0" err="1">
                <a:latin typeface="Poppins" pitchFamily="18"/>
              </a:rPr>
              <a:t>Przygotowanie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specyfikacji</a:t>
            </a:r>
            <a:r>
              <a:rPr lang="en-GB" sz="2400" dirty="0">
                <a:latin typeface="Poppins" pitchFamily="18"/>
              </a:rPr>
              <a:t> </a:t>
            </a:r>
            <a:r>
              <a:rPr lang="pl-PL" sz="2400" dirty="0">
                <a:latin typeface="Poppins" pitchFamily="18"/>
              </a:rPr>
              <a:t>na </a:t>
            </a:r>
            <a:r>
              <a:rPr lang="en-GB" sz="2400" dirty="0" err="1">
                <a:latin typeface="Poppins" pitchFamily="18"/>
              </a:rPr>
              <a:t>potrzeby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projektu</a:t>
            </a:r>
            <a:r>
              <a:rPr lang="en-GB" sz="2400" dirty="0">
                <a:latin typeface="Poppins" pitchFamily="18"/>
              </a:rPr>
              <a:t> </a:t>
            </a:r>
            <a:r>
              <a:rPr lang="en-GB" sz="2400" dirty="0" err="1">
                <a:latin typeface="Poppins" pitchFamily="18"/>
              </a:rPr>
              <a:t>końcowego</a:t>
            </a:r>
            <a:endParaRPr sz="2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4"/>
          <p:cNvSpPr txBox="1">
            <a:spLocks noGrp="1"/>
          </p:cNvSpPr>
          <p:nvPr>
            <p:ph type="title" idx="4294967295"/>
          </p:nvPr>
        </p:nvSpPr>
        <p:spPr>
          <a:xfrm>
            <a:off x="838084" y="-142875"/>
            <a:ext cx="9957596" cy="1325157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GB" sz="3500">
                <a:latin typeface="Poppins" pitchFamily="18"/>
              </a:rPr>
              <a:t>Specyfikacja</a:t>
            </a:r>
          </a:p>
        </p:txBody>
      </p:sp>
      <p:sp>
        <p:nvSpPr>
          <p:cNvPr id="3" name="Google Shape;88;p4"/>
          <p:cNvSpPr txBox="1">
            <a:spLocks noGrp="1"/>
          </p:cNvSpPr>
          <p:nvPr>
            <p:ph type="body" idx="4294967295"/>
          </p:nvPr>
        </p:nvSpPr>
        <p:spPr>
          <a:xfrm>
            <a:off x="619003" y="1023945"/>
            <a:ext cx="9957596" cy="435096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en-GB" sz="1400" dirty="0" err="1">
                <a:latin typeface="Poppins" pitchFamily="18"/>
              </a:rPr>
              <a:t>Przykładowe</a:t>
            </a:r>
            <a:r>
              <a:rPr lang="en-GB" sz="1400" dirty="0">
                <a:latin typeface="Poppins" pitchFamily="18"/>
              </a:rPr>
              <a:t> </a:t>
            </a:r>
            <a:r>
              <a:rPr lang="pl-PL" sz="1400" dirty="0">
                <a:latin typeface="Poppins" pitchFamily="18"/>
              </a:rPr>
              <a:t>warunki testowe/przypadki napisane </a:t>
            </a:r>
            <a:r>
              <a:rPr lang="en-GB" sz="1400" dirty="0" err="1">
                <a:latin typeface="Poppins" pitchFamily="18"/>
              </a:rPr>
              <a:t>na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podstawie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specyfikacji</a:t>
            </a:r>
            <a:r>
              <a:rPr lang="pl-PL" sz="1400" dirty="0">
                <a:latin typeface="Poppins" pitchFamily="18"/>
              </a:rPr>
              <a:t>:</a:t>
            </a:r>
            <a:br>
              <a:rPr lang="pl-PL" sz="1400" dirty="0">
                <a:latin typeface="Poppins" pitchFamily="18"/>
              </a:rPr>
            </a:br>
            <a:endParaRPr lang="en-GB" sz="1400" dirty="0">
              <a:latin typeface="Poppins" pitchFamily="18"/>
            </a:endParaRP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3" y="1533768"/>
            <a:ext cx="11173593" cy="41926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Prostokąt 6"/>
          <p:cNvSpPr/>
          <p:nvPr/>
        </p:nvSpPr>
        <p:spPr>
          <a:xfrm>
            <a:off x="336307" y="5726393"/>
            <a:ext cx="8839203" cy="48013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2860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Poppins" pitchFamily="18"/>
                <a:hlinkClick r:id="rId4"/>
              </a:rPr>
              <a:t>https://github.com/ciichy/SdA-projekt-koncowy/blob/main/TestRail/testcases.jpg</a:t>
            </a:r>
            <a:r>
              <a: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Poppins" pitchFamily="18"/>
              </a:rPr>
              <a:t/>
            </a:r>
            <a:br>
              <a: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Poppins" pitchFamily="18"/>
              </a:rPr>
            </a:br>
            <a:r>
              <a:rPr lang="pl-PL" sz="1400" b="0" i="0" u="none" strike="noStrike" kern="1200" cap="none" spc="0" baseline="0">
                <a:solidFill>
                  <a:srgbClr val="000000"/>
                </a:solidFill>
                <a:uFillTx/>
                <a:latin typeface="Poppins" pitchFamily="18"/>
              </a:rPr>
              <a:t>https://michalcichy.testrail.io/index.php?/suites/view/1</a:t>
            </a: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Poppi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860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Ryzyka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oraz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Produktowe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400" b="1" dirty="0" smtClean="0">
                <a:latin typeface="Poppins"/>
                <a:ea typeface="Poppins"/>
                <a:cs typeface="Poppins"/>
                <a:sym typeface="Poppins"/>
              </a:rPr>
              <a:t>Ryzyka </a:t>
            </a:r>
            <a:r>
              <a:rPr lang="en-US" sz="2400" b="1" dirty="0" err="1" smtClean="0">
                <a:latin typeface="Poppins"/>
                <a:ea typeface="Poppins"/>
                <a:cs typeface="Poppins"/>
                <a:sym typeface="Poppins"/>
              </a:rPr>
              <a:t>projektowe</a:t>
            </a:r>
            <a:r>
              <a:rPr lang="pl-PL" sz="2400" b="1" dirty="0" smtClean="0"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en-GB" dirty="0" err="1">
                <a:latin typeface="Poppins" pitchFamily="18"/>
              </a:rPr>
              <a:t>Ograniczony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czas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używania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narzędzi</a:t>
            </a:r>
            <a:r>
              <a:rPr lang="pl-PL" dirty="0">
                <a:latin typeface="Poppins" pitchFamily="18"/>
              </a:rPr>
              <a:t> </a:t>
            </a:r>
            <a:r>
              <a:rPr lang="pl-PL" dirty="0" err="1">
                <a:latin typeface="Poppins" pitchFamily="18"/>
              </a:rPr>
              <a:t>TestRail</a:t>
            </a:r>
            <a:r>
              <a:rPr lang="pl-PL" dirty="0">
                <a:latin typeface="Poppins" pitchFamily="18"/>
              </a:rPr>
              <a:t> i </a:t>
            </a:r>
            <a:r>
              <a:rPr lang="pl-PL" dirty="0" err="1">
                <a:latin typeface="Poppins" pitchFamily="18"/>
              </a:rPr>
              <a:t>Jira</a:t>
            </a:r>
            <a:r>
              <a:rPr lang="en-GB" dirty="0">
                <a:latin typeface="Poppins" pitchFamily="18"/>
              </a:rPr>
              <a:t> (</a:t>
            </a:r>
            <a:r>
              <a:rPr lang="pl-PL" dirty="0">
                <a:latin typeface="Poppins" pitchFamily="18"/>
              </a:rPr>
              <a:t>14dniowe demo</a:t>
            </a:r>
            <a:r>
              <a:rPr lang="en-GB" dirty="0">
                <a:latin typeface="Poppins" pitchFamily="18"/>
              </a:rPr>
              <a:t>),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en-GB" dirty="0" err="1">
                <a:latin typeface="Poppins" pitchFamily="18"/>
              </a:rPr>
              <a:t>Tylko</a:t>
            </a:r>
            <a:r>
              <a:rPr lang="en-GB" dirty="0">
                <a:latin typeface="Poppins" pitchFamily="18"/>
              </a:rPr>
              <a:t> 1 </a:t>
            </a:r>
            <a:r>
              <a:rPr lang="pl-PL" dirty="0">
                <a:latin typeface="Poppins" pitchFamily="18"/>
              </a:rPr>
              <a:t>osoba</a:t>
            </a:r>
            <a:r>
              <a:rPr lang="en-GB" dirty="0">
                <a:latin typeface="Poppins" pitchFamily="18"/>
              </a:rPr>
              <a:t>,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en-GB" dirty="0">
                <a:latin typeface="Poppins" pitchFamily="18"/>
              </a:rPr>
              <a:t>Niska </a:t>
            </a:r>
            <a:r>
              <a:rPr lang="en-GB" dirty="0" err="1">
                <a:latin typeface="Poppins" pitchFamily="18"/>
              </a:rPr>
              <a:t>jakość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wymagań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i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brak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pełnej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specyfikacji</a:t>
            </a:r>
            <a:r>
              <a:rPr lang="en-GB" dirty="0">
                <a:latin typeface="Poppins" pitchFamily="18"/>
              </a:rPr>
              <a:t>,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en-GB" dirty="0" err="1">
                <a:latin typeface="Poppins" pitchFamily="18"/>
              </a:rPr>
              <a:t>Brak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osoby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decyzyjnej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ze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strony</a:t>
            </a:r>
            <a:r>
              <a:rPr lang="en-GB" dirty="0">
                <a:latin typeface="Poppins" pitchFamily="18"/>
              </a:rPr>
              <a:t> </a:t>
            </a:r>
            <a:r>
              <a:rPr lang="en-GB" dirty="0" err="1">
                <a:latin typeface="Poppins" pitchFamily="18"/>
              </a:rPr>
              <a:t>klienta</a:t>
            </a:r>
            <a:r>
              <a:rPr lang="en-GB" dirty="0">
                <a:latin typeface="Poppins" pitchFamily="18"/>
              </a:rPr>
              <a:t>,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pl-PL" dirty="0">
                <a:latin typeface="Poppins" pitchFamily="18"/>
              </a:rPr>
              <a:t>Mała ilość czasu</a:t>
            </a:r>
            <a:r>
              <a:rPr lang="en-GB" dirty="0" smtClean="0">
                <a:latin typeface="Poppins" pitchFamily="18"/>
              </a:rPr>
              <a:t>.</a:t>
            </a:r>
            <a:endParaRPr lang="pl-PL" dirty="0" smtClean="0">
              <a:latin typeface="Poppins" pitchFamily="18"/>
            </a:endParaRPr>
          </a:p>
          <a:p>
            <a:pPr marL="228782" indent="0">
              <a:spcBef>
                <a:spcPts val="0"/>
              </a:spcBef>
              <a:buSzPct val="45000"/>
              <a:buNone/>
            </a:pPr>
            <a:endParaRPr lang="pl-PL" dirty="0">
              <a:latin typeface="Poppins" pitchFamily="18"/>
            </a:endParaRPr>
          </a:p>
          <a:p>
            <a:pPr marL="228782" lvl="0" indent="0">
              <a:spcBef>
                <a:spcPts val="0"/>
              </a:spcBef>
              <a:buSzPct val="45000"/>
              <a:buNone/>
            </a:pP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Ryzyka </a:t>
            </a:r>
            <a:r>
              <a:rPr lang="pl-PL" sz="2400" b="1" dirty="0" smtClean="0">
                <a:latin typeface="Poppins"/>
                <a:ea typeface="Poppins"/>
                <a:cs typeface="Poppins"/>
                <a:sym typeface="Poppins"/>
              </a:rPr>
              <a:t>produktowe</a:t>
            </a:r>
            <a:r>
              <a:rPr lang="pl-PL" b="1" dirty="0" smtClean="0"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571682">
              <a:spcBef>
                <a:spcPts val="0"/>
              </a:spcBef>
              <a:buSzPct val="45000"/>
            </a:pPr>
            <a:r>
              <a:rPr lang="en-GB" dirty="0" err="1">
                <a:latin typeface="Poppins" pitchFamily="18"/>
              </a:rPr>
              <a:t>Strona</a:t>
            </a:r>
            <a:r>
              <a:rPr lang="en-GB" dirty="0">
                <a:latin typeface="Poppins" pitchFamily="18"/>
              </a:rPr>
              <a:t> jest</a:t>
            </a:r>
            <a:r>
              <a:rPr lang="pl-PL" dirty="0">
                <a:latin typeface="Poppins" pitchFamily="18"/>
              </a:rPr>
              <a:t> już uruchomiona i </a:t>
            </a:r>
            <a:r>
              <a:rPr lang="pl-PL" dirty="0" smtClean="0">
                <a:latin typeface="Poppins" pitchFamily="18"/>
              </a:rPr>
              <a:t>użytkowana przez klientów</a:t>
            </a:r>
            <a:r>
              <a:rPr lang="en-GB" dirty="0" smtClean="0">
                <a:latin typeface="Poppins" pitchFamily="18"/>
              </a:rPr>
              <a:t>,</a:t>
            </a:r>
            <a:endParaRPr lang="en-GB" dirty="0">
              <a:latin typeface="Poppins" pitchFamily="18"/>
            </a:endParaRPr>
          </a:p>
          <a:p>
            <a:pPr marL="571682">
              <a:spcBef>
                <a:spcPts val="0"/>
              </a:spcBef>
              <a:buSzPct val="45000"/>
            </a:pPr>
            <a:r>
              <a:rPr lang="en-GB" dirty="0" err="1">
                <a:latin typeface="Poppins" pitchFamily="18"/>
              </a:rPr>
              <a:t>Przestarzałe</a:t>
            </a:r>
            <a:r>
              <a:rPr lang="en-GB" dirty="0">
                <a:latin typeface="Poppins" pitchFamily="18"/>
              </a:rPr>
              <a:t> </a:t>
            </a:r>
            <a:r>
              <a:rPr lang="pl-PL" dirty="0">
                <a:latin typeface="Poppins" pitchFamily="18"/>
              </a:rPr>
              <a:t>oprogramowanie</a:t>
            </a:r>
            <a:r>
              <a:rPr lang="en-GB" dirty="0">
                <a:latin typeface="Poppins" pitchFamily="18"/>
              </a:rPr>
              <a:t>.</a:t>
            </a:r>
            <a:endParaRPr lang="pl-PL" dirty="0">
              <a:latin typeface="Poppins" pitchFamily="18"/>
            </a:endParaRPr>
          </a:p>
          <a:p>
            <a:pPr marL="228782" indent="0">
              <a:spcBef>
                <a:spcPts val="0"/>
              </a:spcBef>
              <a:buSzPct val="45000"/>
              <a:buNone/>
            </a:pPr>
            <a:endParaRPr lang="pl-PL" b="1" dirty="0">
              <a:latin typeface="Poppins"/>
              <a:ea typeface="Poppins"/>
              <a:cs typeface="Poppins"/>
              <a:sym typeface="Poppins"/>
            </a:endParaRPr>
          </a:p>
          <a:p>
            <a:pPr marL="228782" indent="0">
              <a:spcBef>
                <a:spcPts val="0"/>
              </a:spcBef>
              <a:buSzPct val="45000"/>
              <a:buNone/>
            </a:pPr>
            <a:endParaRPr lang="en-GB" dirty="0">
              <a:latin typeface="Poppins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6"/>
          <p:cNvSpPr txBox="1">
            <a:spLocks noGrp="1"/>
          </p:cNvSpPr>
          <p:nvPr>
            <p:ph type="title" idx="4294967295"/>
          </p:nvPr>
        </p:nvSpPr>
        <p:spPr>
          <a:xfrm>
            <a:off x="841933" y="5102"/>
            <a:ext cx="9957596" cy="1325157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GB" sz="3500">
                <a:latin typeface="Poppins" pitchFamily="18"/>
              </a:rPr>
              <a:t>Przypadki testowe w narzędziu</a:t>
            </a:r>
          </a:p>
        </p:txBody>
      </p:sp>
      <p:sp>
        <p:nvSpPr>
          <p:cNvPr id="3" name="Google Shape;100;p6"/>
          <p:cNvSpPr txBox="1">
            <a:spLocks noGrp="1"/>
          </p:cNvSpPr>
          <p:nvPr>
            <p:ph type="body" idx="4294967295"/>
          </p:nvPr>
        </p:nvSpPr>
        <p:spPr>
          <a:xfrm>
            <a:off x="685397" y="884174"/>
            <a:ext cx="9957596" cy="435096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l-PL" sz="1400" dirty="0" smtClean="0">
                <a:latin typeface="Poppins" pitchFamily="18"/>
              </a:rPr>
              <a:t> </a:t>
            </a:r>
            <a:r>
              <a:rPr lang="en-GB" sz="1400" dirty="0" err="1" smtClean="0">
                <a:latin typeface="Poppins" pitchFamily="18"/>
              </a:rPr>
              <a:t>Zrzut</a:t>
            </a:r>
            <a:r>
              <a:rPr lang="en-GB" sz="1400" dirty="0" smtClean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ekranu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przykładowego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przypadku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testowego</a:t>
            </a:r>
            <a:r>
              <a:rPr lang="en-GB" sz="1400" dirty="0">
                <a:latin typeface="Poppins" pitchFamily="18"/>
              </a:rPr>
              <a:t>.</a:t>
            </a:r>
          </a:p>
          <a:p>
            <a:pPr marL="228600" lvl="0">
              <a:lnSpc>
                <a:spcPct val="90000"/>
              </a:lnSpc>
            </a:pPr>
            <a:endParaRPr lang="en-GB" sz="1400" dirty="0">
              <a:latin typeface="Poppins" pitchFamily="18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7" y="1330259"/>
            <a:ext cx="10583750" cy="509658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4869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Sesja</a:t>
            </a:r>
            <a:r>
              <a:rPr lang="en-US" sz="35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latin typeface="Poppins"/>
                <a:ea typeface="Poppins"/>
                <a:cs typeface="Poppins"/>
                <a:sym typeface="Poppins"/>
              </a:rPr>
              <a:t>eksploracyjna</a:t>
            </a:r>
            <a:endParaRPr sz="35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kart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sesji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 smtClean="0">
                <a:latin typeface="Poppins"/>
                <a:ea typeface="Poppins"/>
                <a:cs typeface="Poppins"/>
                <a:sym typeface="Poppins"/>
              </a:rPr>
              <a:t>eksploracyjnej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: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07" name="Google Shape;107;p7"/>
          <p:cNvGraphicFramePr/>
          <p:nvPr>
            <p:extLst>
              <p:ext uri="{D42A27DB-BD31-4B8C-83A1-F6EECF244321}">
                <p14:modId xmlns:p14="http://schemas.microsoft.com/office/powerpoint/2010/main" val="1858680063"/>
              </p:ext>
            </p:extLst>
          </p:nvPr>
        </p:nvGraphicFramePr>
        <p:xfrm>
          <a:off x="1114426" y="2427696"/>
          <a:ext cx="7900987" cy="3602810"/>
        </p:xfrm>
        <a:graphic>
          <a:graphicData uri="http://schemas.openxmlformats.org/drawingml/2006/table">
            <a:tbl>
              <a:tblPr>
                <a:noFill/>
                <a:tableStyleId>{4840B075-6EF5-48B5-A6D8-1DA6AB4E73CC}</a:tableStyleId>
              </a:tblPr>
              <a:tblGrid>
                <a:gridCol w="161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75">
                  <a:extLst>
                    <a:ext uri="{9D8B030D-6E8A-4147-A177-3AD203B41FA5}">
                      <a16:colId xmlns:a16="http://schemas.microsoft.com/office/drawing/2014/main" val="2794489109"/>
                    </a:ext>
                  </a:extLst>
                </a:gridCol>
                <a:gridCol w="349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3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6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ID </a:t>
                      </a:r>
                      <a:r>
                        <a:rPr lang="en-US" sz="1500" u="none" strike="noStrike" cap="none" dirty="0" err="1"/>
                        <a:t>Sesji</a:t>
                      </a:r>
                      <a:r>
                        <a:rPr lang="en-US" sz="1500" u="none" strike="noStrike" cap="none" dirty="0"/>
                        <a:t>: </a:t>
                      </a:r>
                      <a:r>
                        <a:rPr lang="pl-PL" sz="1500" u="none" strike="noStrike" cap="none" dirty="0" smtClean="0"/>
                        <a:t>MC01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/>
                        <a:t> </a:t>
                      </a:r>
                      <a:endParaRPr sz="1500" b="1" i="0" u="none" strike="noStrike" cap="none" dirty="0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/>
                        <a:t> </a:t>
                      </a:r>
                      <a:endParaRPr sz="1500" b="1" i="0" u="none" strike="noStrike" cap="none">
                        <a:solidFill>
                          <a:srgbClr val="44546A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6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Tester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400" b="1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Calibri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1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Micha</a:t>
                      </a:r>
                      <a:r>
                        <a:rPr lang="pl-PL" sz="1600" b="1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Arial"/>
                          <a:sym typeface="Arial"/>
                        </a:rPr>
                        <a:t>ł Cichy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smtClean="0"/>
                        <a:t>Data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1" u="none" strike="noStrike" cap="none" dirty="0" smtClean="0"/>
                        <a:t>27</a:t>
                      </a:r>
                      <a:r>
                        <a:rPr lang="en-US" sz="1600" b="1" u="none" strike="noStrike" cap="none" dirty="0" smtClean="0"/>
                        <a:t>.</a:t>
                      </a:r>
                      <a:r>
                        <a:rPr lang="pl-PL" sz="1600" b="1" u="none" strike="noStrike" cap="none" dirty="0" smtClean="0"/>
                        <a:t>09.2022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Czas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Rozpoczęcia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1" u="none" strike="noStrike" cap="none" dirty="0" smtClean="0"/>
                        <a:t>9</a:t>
                      </a:r>
                      <a:r>
                        <a:rPr lang="en-US" sz="1600" b="1" u="none" strike="noStrike" cap="none" dirty="0" smtClean="0"/>
                        <a:t>:30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100" u="none" strike="noStrike" cap="none" dirty="0" smtClean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 smtClean="0"/>
                        <a:t>Czas</a:t>
                      </a:r>
                      <a:r>
                        <a:rPr lang="en-US" sz="1400" u="none" strike="noStrike" cap="none" dirty="0" smtClean="0"/>
                        <a:t> </a:t>
                      </a:r>
                      <a:r>
                        <a:rPr lang="en-US" sz="1400" u="none" strike="noStrike" cap="none" dirty="0" err="1"/>
                        <a:t>Zakończenia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 </a:t>
                      </a:r>
                      <a:r>
                        <a:rPr lang="pl-PL" sz="1600" b="1" u="none" strike="noStrike" cap="none" dirty="0" smtClean="0"/>
                        <a:t>14.00</a:t>
                      </a:r>
                      <a:endParaRPr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98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Cel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Celem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testów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pl-PL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jest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sprawdzenie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funkcji</a:t>
                      </a:r>
                      <a:r>
                        <a:rPr lang="pl-PL" sz="14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modułu rejestracji nowego użytkownika na stronie http://www.selectshop.pl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4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Znalezione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Błedy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u="none" strike="noStrike" cap="none" dirty="0" smtClean="0"/>
                        <a:t>1. Pole „adres e-mail” przyjmuje</a:t>
                      </a:r>
                      <a:r>
                        <a:rPr lang="pl-PL" sz="1400" u="none" strike="noStrike" cap="none" baseline="0" dirty="0" smtClean="0"/>
                        <a:t> znaki niedopuszczalne w adresie tj. #, $, %, itp.</a:t>
                      </a:r>
                      <a:br>
                        <a:rPr lang="pl-PL" sz="1400" u="none" strike="noStrike" cap="none" baseline="0" dirty="0" smtClean="0"/>
                      </a:br>
                      <a:r>
                        <a:rPr lang="pl-PL" sz="1400" u="none" strike="noStrike" cap="none" baseline="0" dirty="0" smtClean="0"/>
                        <a:t>2. Nieprecyzyjne komunikaty dot. wprowadzania długości haseł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400" b="0" i="0" u="none" strike="noStrike" cap="none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3. Wprowadzające w błąd komunikaty dot. konkretnych </a:t>
                      </a:r>
                      <a:r>
                        <a:rPr lang="pl-PL" sz="1400" b="0" i="0" u="none" strike="noStrike" cap="none" baseline="0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checkboxów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84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Dalsza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analiza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 gridSpan="9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 </a:t>
                      </a:r>
                      <a:endParaRPr lang="pl-PL" sz="1400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l-PL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Rekomenduję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dalsze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testy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eksploracyjne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związane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z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pozostałymi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modułami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gdyż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być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może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i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w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nich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ukrywają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się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jakieś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nieodnalezione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 </a:t>
                      </a:r>
                      <a:r>
                        <a:rPr lang="en-GB" sz="14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błędy</a:t>
                      </a:r>
                      <a:r>
                        <a:rPr lang="en-GB" sz="14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Arial" pitchFamily="2"/>
                          <a:cs typeface="Arial" pitchFamily="2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8"/>
          <p:cNvSpPr txBox="1">
            <a:spLocks noGrp="1"/>
          </p:cNvSpPr>
          <p:nvPr>
            <p:ph type="title" idx="4294967295"/>
          </p:nvPr>
        </p:nvSpPr>
        <p:spPr>
          <a:xfrm>
            <a:off x="842400" y="0"/>
            <a:ext cx="9957596" cy="1325157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GB" sz="3500">
                <a:latin typeface="Poppins" pitchFamily="18"/>
              </a:rPr>
              <a:t>Raportowanie defektów w narzędziu JIRA</a:t>
            </a:r>
          </a:p>
        </p:txBody>
      </p:sp>
      <p:sp>
        <p:nvSpPr>
          <p:cNvPr id="3" name="Google Shape;113;p8"/>
          <p:cNvSpPr txBox="1">
            <a:spLocks noGrp="1"/>
          </p:cNvSpPr>
          <p:nvPr>
            <p:ph type="body" idx="4294967295"/>
          </p:nvPr>
        </p:nvSpPr>
        <p:spPr>
          <a:xfrm>
            <a:off x="842400" y="903787"/>
            <a:ext cx="9957596" cy="435096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en-GB" sz="1400" dirty="0" err="1">
                <a:latin typeface="Poppins" pitchFamily="18"/>
              </a:rPr>
              <a:t>Zrzut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ekranu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przykładowego</a:t>
            </a:r>
            <a:r>
              <a:rPr lang="en-GB" sz="1400" dirty="0">
                <a:latin typeface="Poppins" pitchFamily="18"/>
              </a:rPr>
              <a:t> </a:t>
            </a:r>
            <a:r>
              <a:rPr lang="en-GB" sz="1400" dirty="0" err="1">
                <a:latin typeface="Poppins" pitchFamily="18"/>
              </a:rPr>
              <a:t>raportu</a:t>
            </a:r>
            <a:r>
              <a:rPr lang="en-GB" sz="1400" dirty="0">
                <a:latin typeface="Poppins" pitchFamily="18"/>
              </a:rPr>
              <a:t> z </a:t>
            </a:r>
            <a:r>
              <a:rPr lang="en-GB" sz="1400" dirty="0" err="1" smtClean="0">
                <a:latin typeface="Poppins" pitchFamily="18"/>
              </a:rPr>
              <a:t>awarii</a:t>
            </a:r>
            <a:r>
              <a:rPr lang="pl-PL" sz="1400" dirty="0" smtClean="0">
                <a:latin typeface="Poppins" pitchFamily="18"/>
              </a:rPr>
              <a:t>:</a:t>
            </a:r>
            <a:endParaRPr lang="en-GB" sz="1400" dirty="0">
              <a:latin typeface="Poppins" pitchFamily="18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13" y="1325157"/>
            <a:ext cx="6131710" cy="545465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69021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578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Elementy dodatkowe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95782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Nagrywanie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Selenium IDE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Korzystanie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z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deweloperskich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w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przeglądarce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internetowej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Wysyłanie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request’ów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narzędzia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Postman, (GET, POST, PUT, DELETE).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oppins"/>
              <a:buChar char="•"/>
            </a:pP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Przepisanie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wybranego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przypadku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testowego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za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 err="1">
                <a:latin typeface="Poppins"/>
                <a:ea typeface="Poppins"/>
                <a:cs typeface="Poppins"/>
                <a:sym typeface="Poppins"/>
              </a:rPr>
              <a:t>pomocą</a:t>
            </a: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 Behavior Driven Development</a:t>
            </a:r>
            <a:r>
              <a:rPr lang="en-US" dirty="0" smtClean="0"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pl-PL" dirty="0" smtClean="0">
              <a:latin typeface="Poppins"/>
              <a:ea typeface="Poppins"/>
              <a:cs typeface="Poppins"/>
              <a:sym typeface="Poppi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Link do mojego </a:t>
            </a:r>
            <a:r>
              <a:rPr lang="pl-PL" dirty="0" err="1" smtClean="0">
                <a:latin typeface="Poppins"/>
                <a:ea typeface="Poppins"/>
                <a:cs typeface="Poppins"/>
                <a:sym typeface="Poppins"/>
              </a:rPr>
              <a:t>Githuba</a:t>
            </a:r>
            <a:r>
              <a:rPr lang="pl-PL" dirty="0" smtClean="0">
                <a:latin typeface="Poppins"/>
                <a:ea typeface="Poppins"/>
                <a:cs typeface="Poppins"/>
                <a:sym typeface="Poppins"/>
              </a:rPr>
              <a:t> z powyższą zawartością:</a:t>
            </a:r>
          </a:p>
          <a:p>
            <a:pPr marL="571500"/>
            <a:r>
              <a:rPr lang="pl-PL" dirty="0">
                <a:latin typeface="Poppins"/>
                <a:ea typeface="Poppins"/>
                <a:cs typeface="Poppins"/>
                <a:sym typeface="Poppins"/>
              </a:rPr>
              <a:t>https://github.com/ciichy/SdA-projekt-koncowy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227</Words>
  <Application>Microsoft Office PowerPoint</Application>
  <PresentationFormat>Panoramiczny</PresentationFormat>
  <Paragraphs>82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5" baseType="lpstr">
      <vt:lpstr>Times New Roman</vt:lpstr>
      <vt:lpstr>Tahoma</vt:lpstr>
      <vt:lpstr>Poppins</vt:lpstr>
      <vt:lpstr>Lucida Sans Unicode</vt:lpstr>
      <vt:lpstr>Arial</vt:lpstr>
      <vt:lpstr>Calibri</vt:lpstr>
      <vt:lpstr>Motyw pakietu Office</vt:lpstr>
      <vt:lpstr>Projekt Końcowy</vt:lpstr>
      <vt:lpstr>Krótko o projekcie</vt:lpstr>
      <vt:lpstr>Specyfikacja</vt:lpstr>
      <vt:lpstr>Ryzyka Projektowe oraz Produktowe</vt:lpstr>
      <vt:lpstr>Przypadki testowe w narzędziu</vt:lpstr>
      <vt:lpstr>Sesja eksploracyjna</vt:lpstr>
      <vt:lpstr>Raportowanie defektów w narzędziu JIRA</vt:lpstr>
      <vt:lpstr>Elementy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Dla kursanta</dc:title>
  <cp:lastModifiedBy>cisek</cp:lastModifiedBy>
  <cp:revision>9</cp:revision>
  <dcterms:modified xsi:type="dcterms:W3CDTF">2022-09-27T19:01:46Z</dcterms:modified>
</cp:coreProperties>
</file>