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7" r:id="rId2"/>
    <p:sldId id="256" r:id="rId3"/>
    <p:sldId id="265" r:id="rId4"/>
    <p:sldId id="271" r:id="rId5"/>
    <p:sldId id="268" r:id="rId6"/>
    <p:sldId id="263" r:id="rId7"/>
    <p:sldId id="294" r:id="rId8"/>
    <p:sldId id="281" r:id="rId9"/>
    <p:sldId id="290" r:id="rId10"/>
    <p:sldId id="258" r:id="rId11"/>
    <p:sldId id="296" r:id="rId12"/>
    <p:sldId id="275" r:id="rId13"/>
    <p:sldId id="292" r:id="rId14"/>
    <p:sldId id="277" r:id="rId15"/>
    <p:sldId id="276" r:id="rId16"/>
    <p:sldId id="287" r:id="rId17"/>
    <p:sldId id="274" r:id="rId18"/>
    <p:sldId id="259" r:id="rId19"/>
    <p:sldId id="260" r:id="rId20"/>
    <p:sldId id="261" r:id="rId21"/>
    <p:sldId id="273" r:id="rId22"/>
    <p:sldId id="289" r:id="rId23"/>
    <p:sldId id="27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AA0320F3-A6FB-42BF-B0FC-14D703E69EFD}">
          <p14:sldIdLst>
            <p14:sldId id="267"/>
            <p14:sldId id="256"/>
          </p14:sldIdLst>
        </p14:section>
        <p14:section name="Background" id="{BF53CE14-C364-4FE9-B753-12BE949B8ABF}">
          <p14:sldIdLst>
            <p14:sldId id="265"/>
            <p14:sldId id="271"/>
            <p14:sldId id="268"/>
            <p14:sldId id="263"/>
            <p14:sldId id="294"/>
            <p14:sldId id="281"/>
          </p14:sldIdLst>
        </p14:section>
        <p14:section name="Relation to i523" id="{D3EFEF89-A4CD-4348-BB3A-460AC9AC402F}">
          <p14:sldIdLst>
            <p14:sldId id="290"/>
            <p14:sldId id="258"/>
            <p14:sldId id="296"/>
          </p14:sldIdLst>
        </p14:section>
        <p14:section name="Real-World Applications" id="{B72DEF69-4CEC-4610-92DF-5F0DAC52D7DD}">
          <p14:sldIdLst>
            <p14:sldId id="275"/>
            <p14:sldId id="292"/>
            <p14:sldId id="277"/>
            <p14:sldId id="276"/>
            <p14:sldId id="287"/>
            <p14:sldId id="274"/>
            <p14:sldId id="259"/>
          </p14:sldIdLst>
        </p14:section>
        <p14:section name="Demo" id="{3D1FBAD7-4313-4D95-B8DB-9AA6D362A2A7}">
          <p14:sldIdLst>
            <p14:sldId id="260"/>
          </p14:sldIdLst>
        </p14:section>
        <p14:section name="Conclusion" id="{3566F92E-3615-4A16-BCC1-46248B0B09C7}">
          <p14:sldIdLst>
            <p14:sldId id="261"/>
          </p14:sldIdLst>
        </p14:section>
        <p14:section name="Backmatter" id="{50F118C3-584F-4FE8-855E-D67F27C0F56B}">
          <p14:sldIdLst>
            <p14:sldId id="273"/>
            <p14:sldId id="289"/>
            <p14:sldId id="27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0681" autoAdjust="0"/>
  </p:normalViewPr>
  <p:slideViewPr>
    <p:cSldViewPr snapToGrid="0">
      <p:cViewPr varScale="1">
        <p:scale>
          <a:sx n="110" d="100"/>
          <a:sy n="110" d="100"/>
        </p:scale>
        <p:origin x="21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660BC-E956-45AF-8DF9-C80D7E21C4F1}"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B3C88-B723-4E6F-A988-B61BCF239A4C}" type="slidenum">
              <a:rPr lang="en-US" smtClean="0"/>
              <a:t>‹#›</a:t>
            </a:fld>
            <a:endParaRPr lang="en-US"/>
          </a:p>
        </p:txBody>
      </p:sp>
    </p:spTree>
    <p:extLst>
      <p:ext uri="{BB962C8B-B14F-4D97-AF65-F5344CB8AC3E}">
        <p14:creationId xmlns:p14="http://schemas.microsoft.com/office/powerpoint/2010/main" val="101939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a:t>
            </a:fld>
            <a:endParaRPr lang="en-US"/>
          </a:p>
        </p:txBody>
      </p:sp>
    </p:spTree>
    <p:extLst>
      <p:ext uri="{BB962C8B-B14F-4D97-AF65-F5344CB8AC3E}">
        <p14:creationId xmlns:p14="http://schemas.microsoft.com/office/powerpoint/2010/main" val="361833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are focusing on </a:t>
            </a:r>
            <a:r>
              <a:rPr lang="en-US" b="1" dirty="0"/>
              <a:t>Text Classification</a:t>
            </a:r>
            <a:r>
              <a:rPr lang="en-US" dirty="0"/>
              <a:t>, particularly in the context of </a:t>
            </a:r>
            <a:r>
              <a:rPr lang="en-US" b="1" dirty="0"/>
              <a:t>Part-of-Speech (POS) tagging</a:t>
            </a:r>
            <a:r>
              <a:rPr lang="en-US" dirty="0"/>
              <a:t>. POS tagging is a fundamental task in Natural Language Processing (NLP) where each word in a sentence is assigned a part of speech, such as a noun, verb, adjective, etc. This process helps in understanding the grammatical structure of sentences, which is crucial for further linguistic analysis.</a:t>
            </a:r>
          </a:p>
          <a:p>
            <a:endParaRPr lang="en-US" dirty="0"/>
          </a:p>
          <a:p>
            <a:r>
              <a:rPr lang="en-US" dirty="0"/>
              <a:t>The task of POS tagging is primarily a </a:t>
            </a:r>
            <a:r>
              <a:rPr lang="en-US" b="1" dirty="0"/>
              <a:t>disambiguation task</a:t>
            </a:r>
            <a:r>
              <a:rPr lang="en-US" dirty="0"/>
              <a:t>. Many words in English and other languages can belong to multiple parts of speech depending on the context. For example, the word "book" can be a noun (as in "a book on the table") or a verb (as in "to book a ticket"). The goal of a POS tagger is to assign the correct tag to each word in the given context.</a:t>
            </a:r>
          </a:p>
          <a:p>
            <a:endParaRPr lang="en-US" dirty="0"/>
          </a:p>
          <a:p>
            <a:r>
              <a:rPr lang="en-US" dirty="0"/>
              <a:t>Several algorithms are commonly used for POS tagging, including:</a:t>
            </a:r>
          </a:p>
          <a:p>
            <a:pPr>
              <a:buFont typeface="Arial" panose="020B0604020202020204" pitchFamily="34" charset="0"/>
              <a:buChar char="•"/>
            </a:pPr>
            <a:r>
              <a:rPr lang="en-US" b="1" dirty="0"/>
              <a:t>Hidden Markov Models (</a:t>
            </a:r>
            <a:r>
              <a:rPr lang="en-US" b="1" dirty="0" err="1"/>
              <a:t>HMMs</a:t>
            </a:r>
            <a:r>
              <a:rPr lang="en-US" b="1" dirty="0"/>
              <a:t>):</a:t>
            </a:r>
            <a:r>
              <a:rPr lang="en-US" dirty="0"/>
              <a:t> A probabilistic model that predicts the most likely sequence of tags based on the sequence of words.</a:t>
            </a:r>
          </a:p>
          <a:p>
            <a:pPr>
              <a:buFont typeface="Arial" panose="020B0604020202020204" pitchFamily="34" charset="0"/>
              <a:buChar char="•"/>
            </a:pPr>
            <a:r>
              <a:rPr lang="en-US" b="1" dirty="0"/>
              <a:t>Conditional Random Fields (</a:t>
            </a:r>
            <a:r>
              <a:rPr lang="en-US" b="1" dirty="0" err="1"/>
              <a:t>CRFs</a:t>
            </a:r>
            <a:r>
              <a:rPr lang="en-US" b="1" dirty="0"/>
              <a:t>):</a:t>
            </a:r>
            <a:r>
              <a:rPr lang="en-US" dirty="0"/>
              <a:t> A discriminative model that considers both the sequence of words and the relationships between the tags.</a:t>
            </a:r>
          </a:p>
          <a:p>
            <a:pPr>
              <a:buFont typeface="Arial" panose="020B0604020202020204" pitchFamily="34" charset="0"/>
              <a:buChar char="•"/>
            </a:pPr>
            <a:r>
              <a:rPr lang="en-US" b="1" dirty="0"/>
              <a:t>BERT (Bidirectional Encoder Representations from Transformers):</a:t>
            </a:r>
            <a:r>
              <a:rPr lang="en-US" dirty="0"/>
              <a:t> A deep learning model that uses context from both directions in a sentence to predict the part of speech.</a:t>
            </a:r>
          </a:p>
          <a:p>
            <a:endParaRPr lang="en-US"/>
          </a:p>
          <a:p>
            <a:r>
              <a:rPr lang="en-US"/>
              <a:t>These </a:t>
            </a:r>
            <a:r>
              <a:rPr lang="en-US" dirty="0"/>
              <a:t>algorithms operate on various </a:t>
            </a:r>
            <a:r>
              <a:rPr lang="en-US" b="1" dirty="0" err="1"/>
              <a:t>tagsets</a:t>
            </a:r>
            <a:r>
              <a:rPr lang="en-US" dirty="0"/>
              <a:t> ranging from coarse-grained to fine-grained. The </a:t>
            </a:r>
            <a:r>
              <a:rPr lang="en-US" dirty="0" err="1"/>
              <a:t>tagset</a:t>
            </a:r>
            <a:r>
              <a:rPr lang="en-US" dirty="0"/>
              <a:t> shown here is based on the Universal Dependencies (UD) framework, which includes tags for major word classes such as adjectives, adverbs, nouns, and verbs, among others.</a:t>
            </a:r>
          </a:p>
          <a:p>
            <a:r>
              <a:rPr lang="en-US" dirty="0"/>
              <a:t>Accuracy in POS tagging is quite high, generally around </a:t>
            </a:r>
            <a:r>
              <a:rPr lang="en-US" b="1" dirty="0"/>
              <a:t>97%</a:t>
            </a:r>
            <a:r>
              <a:rPr lang="en-US" dirty="0"/>
              <a:t> regardless of the algorithm or </a:t>
            </a:r>
            <a:r>
              <a:rPr lang="en-US" dirty="0" err="1"/>
              <a:t>tagset</a:t>
            </a:r>
            <a:r>
              <a:rPr lang="en-US" dirty="0"/>
              <a:t> used. This level of accuracy is crucial for applications that require precise linguistic analysis, such as syntactic parsing, information extraction, and machine translation.</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11</a:t>
            </a:fld>
            <a:endParaRPr lang="en-US"/>
          </a:p>
        </p:txBody>
      </p:sp>
    </p:spTree>
    <p:extLst>
      <p:ext uri="{BB962C8B-B14F-4D97-AF65-F5344CB8AC3E}">
        <p14:creationId xmlns:p14="http://schemas.microsoft.com/office/powerpoint/2010/main" val="198896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12</a:t>
            </a:fld>
            <a:endParaRPr lang="en-US"/>
          </a:p>
        </p:txBody>
      </p:sp>
    </p:spTree>
    <p:extLst>
      <p:ext uri="{BB962C8B-B14F-4D97-AF65-F5344CB8AC3E}">
        <p14:creationId xmlns:p14="http://schemas.microsoft.com/office/powerpoint/2010/main" val="341808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14</a:t>
            </a:fld>
            <a:endParaRPr lang="en-US"/>
          </a:p>
        </p:txBody>
      </p:sp>
    </p:spTree>
    <p:extLst>
      <p:ext uri="{BB962C8B-B14F-4D97-AF65-F5344CB8AC3E}">
        <p14:creationId xmlns:p14="http://schemas.microsoft.com/office/powerpoint/2010/main" val="119430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15</a:t>
            </a:fld>
            <a:endParaRPr lang="en-US"/>
          </a:p>
        </p:txBody>
      </p:sp>
    </p:spTree>
    <p:extLst>
      <p:ext uri="{BB962C8B-B14F-4D97-AF65-F5344CB8AC3E}">
        <p14:creationId xmlns:p14="http://schemas.microsoft.com/office/powerpoint/2010/main" val="2185903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16</a:t>
            </a:fld>
            <a:endParaRPr lang="en-US"/>
          </a:p>
        </p:txBody>
      </p:sp>
    </p:spTree>
    <p:extLst>
      <p:ext uri="{BB962C8B-B14F-4D97-AF65-F5344CB8AC3E}">
        <p14:creationId xmlns:p14="http://schemas.microsoft.com/office/powerpoint/2010/main" val="402267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17</a:t>
            </a:fld>
            <a:endParaRPr lang="en-US"/>
          </a:p>
        </p:txBody>
      </p:sp>
    </p:spTree>
    <p:extLst>
      <p:ext uri="{BB962C8B-B14F-4D97-AF65-F5344CB8AC3E}">
        <p14:creationId xmlns:p14="http://schemas.microsoft.com/office/powerpoint/2010/main" val="1103333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21</a:t>
            </a:fld>
            <a:endParaRPr lang="en-US"/>
          </a:p>
        </p:txBody>
      </p:sp>
    </p:spTree>
    <p:extLst>
      <p:ext uri="{BB962C8B-B14F-4D97-AF65-F5344CB8AC3E}">
        <p14:creationId xmlns:p14="http://schemas.microsoft.com/office/powerpoint/2010/main" val="2992214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22</a:t>
            </a:fld>
            <a:endParaRPr lang="en-US"/>
          </a:p>
        </p:txBody>
      </p:sp>
    </p:spTree>
    <p:extLst>
      <p:ext uri="{BB962C8B-B14F-4D97-AF65-F5344CB8AC3E}">
        <p14:creationId xmlns:p14="http://schemas.microsoft.com/office/powerpoint/2010/main" val="3103157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23</a:t>
            </a:fld>
            <a:endParaRPr lang="en-US"/>
          </a:p>
        </p:txBody>
      </p:sp>
    </p:spTree>
    <p:extLst>
      <p:ext uri="{BB962C8B-B14F-4D97-AF65-F5344CB8AC3E}">
        <p14:creationId xmlns:p14="http://schemas.microsoft.com/office/powerpoint/2010/main" val="126395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24</a:t>
            </a:fld>
            <a:endParaRPr lang="en-US"/>
          </a:p>
        </p:txBody>
      </p:sp>
    </p:spTree>
    <p:extLst>
      <p:ext uri="{BB962C8B-B14F-4D97-AF65-F5344CB8AC3E}">
        <p14:creationId xmlns:p14="http://schemas.microsoft.com/office/powerpoint/2010/main" val="194560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 a CNL {Type-2) from the corpus of natural language {Type-0} STIX object `description` fields with the goals of being user-friendly for humans and computationally efficient for machines.</a:t>
            </a:r>
          </a:p>
          <a:p>
            <a:pPr marL="228600" indent="-228600">
              <a:buAutoNum type="arabicPeriod"/>
            </a:pPr>
            <a:r>
              <a:rPr lang="en-US" dirty="0"/>
              <a:t>Improve clarity and reduce ambiguity</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a:t>
            </a:fld>
            <a:endParaRPr lang="en-US"/>
          </a:p>
        </p:txBody>
      </p:sp>
    </p:spTree>
    <p:extLst>
      <p:ext uri="{BB962C8B-B14F-4D97-AF65-F5344CB8AC3E}">
        <p14:creationId xmlns:p14="http://schemas.microsoft.com/office/powerpoint/2010/main" val="42039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a:t>
            </a:fld>
            <a:endParaRPr lang="en-US"/>
          </a:p>
        </p:txBody>
      </p:sp>
    </p:spTree>
    <p:extLst>
      <p:ext uri="{BB962C8B-B14F-4D97-AF65-F5344CB8AC3E}">
        <p14:creationId xmlns:p14="http://schemas.microsoft.com/office/powerpoint/2010/main" val="328565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what we mean by a natural language. These are the languages humans use every day—languages like Spanish, Korean, or Swahili. These languages weren't created overnight; they developed naturally over centuries through human interactions, evolving to meet the needs of their speakers. Unlike constructed languages, such as Elvish or Valyrian, which were intentionally designed, natural languages grow organically.</a:t>
            </a:r>
          </a:p>
          <a:p>
            <a:endParaRPr lang="en-US" dirty="0"/>
          </a:p>
          <a:p>
            <a:r>
              <a:rPr lang="en-US" dirty="0"/>
              <a:t>One of the key characteristics of natural languages is that they’re designed to communicate the full range of human experiences. This makes them incredibly versatile but also incredibly complex. The grammar rules that govern natural languages are descriptive, meaning they reflect how people actually use the language, not how someone thinks the language should be used.</a:t>
            </a:r>
          </a:p>
          <a:p>
            <a:endParaRPr lang="en-US" dirty="0"/>
          </a:p>
          <a:p>
            <a:r>
              <a:rPr lang="en-US" dirty="0"/>
              <a:t>When we talk about the vocabulary, or lexicon, of a natural language, we’re dealing with a dynamic system. Words can have multiple meanings, and there are often synonyms that can make interpretation more complex. This flexibility extends to syntax, the rules for constructing sentences. In natural languages, there are virtually endless ways to arrange words to express ideas.</a:t>
            </a:r>
          </a:p>
          <a:p>
            <a:endParaRPr lang="en-US" dirty="0"/>
          </a:p>
          <a:p>
            <a:r>
              <a:rPr lang="en-US" dirty="0"/>
              <a:t>Finally, interpretation—or semantics—is another area where natural languages show their complexity. The meaning of a sentence can often depend on the context, which can lead to multiple interpretations. This flexibility is a strength in everyday communication, but it can also be a source of ambiguity."</a:t>
            </a:r>
          </a:p>
        </p:txBody>
      </p:sp>
      <p:sp>
        <p:nvSpPr>
          <p:cNvPr id="4" name="Slide Number Placeholder 3"/>
          <p:cNvSpPr>
            <a:spLocks noGrp="1"/>
          </p:cNvSpPr>
          <p:nvPr>
            <p:ph type="sldNum" sz="quarter" idx="5"/>
          </p:nvPr>
        </p:nvSpPr>
        <p:spPr/>
        <p:txBody>
          <a:bodyPr/>
          <a:lstStyle/>
          <a:p>
            <a:fld id="{D27B3C88-B723-4E6F-A988-B61BCF239A4C}" type="slidenum">
              <a:rPr lang="en-US" smtClean="0"/>
              <a:t>4</a:t>
            </a:fld>
            <a:endParaRPr lang="en-US"/>
          </a:p>
        </p:txBody>
      </p:sp>
    </p:spTree>
    <p:extLst>
      <p:ext uri="{BB962C8B-B14F-4D97-AF65-F5344CB8AC3E}">
        <p14:creationId xmlns:p14="http://schemas.microsoft.com/office/powerpoint/2010/main" val="26306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natural language is, let’s move on to Natural Language Processing, or NLP. NLP is fundamentally about using computational methods to interact with human languages. It involves a range of techniques to analyze, understand, and even generate language, making it possible for computers to bridge the gap between human communication and machine processing.</a:t>
            </a:r>
          </a:p>
          <a:p>
            <a:endParaRPr lang="en-US" dirty="0"/>
          </a:p>
          <a:p>
            <a:r>
              <a:rPr lang="en-US" dirty="0"/>
              <a:t>The goal of NLP is to enable computers to process, interpret, and respond to natural language, just as a human would. This is achieved through a series of steps known as an NLP pipeline. In this pipeline, raw text is turned into structured data, often through processes like data preprocessing, word tagging, feature extraction, and model training.</a:t>
            </a:r>
          </a:p>
          <a:p>
            <a:endParaRPr lang="en-US" dirty="0"/>
          </a:p>
          <a:p>
            <a:r>
              <a:rPr lang="en-US" dirty="0"/>
              <a:t>By applying data mining techniques to the structured data produced by NLP, we can extract patterns and insights that would otherwise be hidden in large text datasets. However, it’s important to note that NLP outcomes can be non-deterministic. This is because natural languages are inherently ambiguous, meaning the same input might lead to different outputs depending on context or interpretation.</a:t>
            </a:r>
          </a:p>
          <a:p>
            <a:endParaRPr lang="en-US" dirty="0"/>
          </a:p>
          <a:p>
            <a:r>
              <a:rPr lang="en-US" dirty="0"/>
              <a:t>Given these challenges, there’s a clear need for a less ambiguous language that can be easily processed by both humans and machines. This leads us to the concept of Controlled Natural Languages, or </a:t>
            </a:r>
            <a:r>
              <a:rPr lang="en-US" dirty="0" err="1"/>
              <a:t>CNLs</a:t>
            </a:r>
            <a:r>
              <a:rPr lang="en-US" dirty="0"/>
              <a:t>, which I’ll cover next."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5</a:t>
            </a:fld>
            <a:endParaRPr lang="en-US"/>
          </a:p>
        </p:txBody>
      </p:sp>
    </p:spTree>
    <p:extLst>
      <p:ext uri="{BB962C8B-B14F-4D97-AF65-F5344CB8AC3E}">
        <p14:creationId xmlns:p14="http://schemas.microsoft.com/office/powerpoint/2010/main" val="68706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“Controlled Natural Languages, or </a:t>
            </a:r>
            <a:r>
              <a:rPr lang="en-US" dirty="0" err="1"/>
              <a:t>CNLs</a:t>
            </a:r>
            <a:r>
              <a:rPr lang="en-US" dirty="0"/>
              <a:t>, are more restrictive than natural languages. A CNL is essentially a structured subset of a natural language. Unlike natural languages that evolved naturally, </a:t>
            </a:r>
            <a:r>
              <a:rPr lang="en-US" dirty="0" err="1"/>
              <a:t>CNLs</a:t>
            </a:r>
            <a:r>
              <a:rPr lang="en-US" dirty="0"/>
              <a:t> are deliberately designed for a specific purpose, usually to facilitate precise communication in a particular domain, such as technical documentation, aviation, legal texts, or cybersecurity.</a:t>
            </a:r>
          </a:p>
          <a:p>
            <a:endParaRPr lang="en-US" dirty="0"/>
          </a:p>
          <a:p>
            <a:r>
              <a:rPr lang="en-US" dirty="0"/>
              <a:t>Where natural languages have descriptive grammar rules that reflect usage, </a:t>
            </a:r>
            <a:r>
              <a:rPr lang="en-US" dirty="0" err="1"/>
              <a:t>CNLs</a:t>
            </a:r>
            <a:r>
              <a:rPr lang="en-US" dirty="0"/>
              <a:t> employ prescriptive grammar rules. These rules are strict and clearly defined to minimize ambiguity and ensure that everyone understands the language in the same way.</a:t>
            </a:r>
          </a:p>
          <a:p>
            <a:endParaRPr lang="en-US" dirty="0"/>
          </a:p>
          <a:p>
            <a:r>
              <a:rPr lang="en-US" dirty="0"/>
              <a:t>When it comes to vocabulary, a CNL often has a much smaller and static lexicon compared to a natural language. Every word in a CNL typically has one clear, unambiguous meaning, and may exclude synonyms to prevent confusion.</a:t>
            </a:r>
          </a:p>
          <a:p>
            <a:endParaRPr lang="en-US" dirty="0"/>
          </a:p>
          <a:p>
            <a:r>
              <a:rPr lang="en-US" dirty="0"/>
              <a:t>The syntax, or construction rules, in a CNL is also more restrictive. The goal is to allow only simple sentence structures, usually without clauses, to keep the communication clear and straightforward.</a:t>
            </a:r>
          </a:p>
          <a:p>
            <a:endParaRPr lang="en-US" dirty="0"/>
          </a:p>
          <a:p>
            <a:r>
              <a:rPr lang="en-US" dirty="0"/>
              <a:t>Finally, in terms of semantics, the interpretation rules in a CNL are designed so that every sentence has only one meaning. This is crucial for the kind of precise communication that </a:t>
            </a:r>
            <a:r>
              <a:rPr lang="en-US" dirty="0" err="1"/>
              <a:t>CNLs</a:t>
            </a:r>
            <a:r>
              <a:rPr lang="en-US" dirty="0"/>
              <a:t> are meant to achieve, especially in fields where misunderstanding can have serious consequences.</a:t>
            </a:r>
          </a:p>
          <a:p>
            <a:endParaRPr lang="en-US" dirty="0"/>
          </a:p>
          <a:p>
            <a:r>
              <a:rPr lang="en-US" dirty="0"/>
              <a:t>These features a CNL make it easier for humans and machines to process by removing ambiguities and allowing for deterministic processing. </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6</a:t>
            </a:fld>
            <a:endParaRPr lang="en-US"/>
          </a:p>
        </p:txBody>
      </p:sp>
    </p:spTree>
    <p:extLst>
      <p:ext uri="{BB962C8B-B14F-4D97-AF65-F5344CB8AC3E}">
        <p14:creationId xmlns:p14="http://schemas.microsoft.com/office/powerpoint/2010/main" val="22728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why we've chosen Attempto Controlled English, or ACE, as the foundation for developing the Controlled Natural Language (CNL) in the STIX-D project.</a:t>
            </a:r>
          </a:p>
          <a:p>
            <a:endParaRPr lang="en-US" dirty="0"/>
          </a:p>
          <a:p>
            <a:r>
              <a:rPr lang="en-US" dirty="0"/>
              <a:t>First, </a:t>
            </a:r>
            <a:r>
              <a:rPr lang="en-US" b="1" dirty="0"/>
              <a:t>ACE is unambiguous by design</a:t>
            </a:r>
            <a:r>
              <a:rPr lang="en-US" dirty="0"/>
              <a:t>. In natural language, it's easy for sentences to be interpreted in different ways, which can lead to misunderstandings—especially in critical fields like cybersecurity. ACE eliminates this risk by ensuring that every sentence has a single, clear interpretation. This is crucial when describing cyber threats, where ambiguity can lead to significant operational risks.</a:t>
            </a:r>
          </a:p>
          <a:p>
            <a:endParaRPr lang="en-US" dirty="0"/>
          </a:p>
          <a:p>
            <a:r>
              <a:rPr lang="en-US" dirty="0"/>
              <a:t>Second, </a:t>
            </a:r>
            <a:r>
              <a:rPr lang="en-US" b="1" dirty="0"/>
              <a:t>ACE’s formal semantics</a:t>
            </a:r>
            <a:r>
              <a:rPr lang="en-US" dirty="0"/>
              <a:t> provide a solid foundation for automated reasoning. Every ACE sentence can be translated into first-order logic, which allows us to apply rigorous mathematical analysis and automated processes to the data. This capability is essential for verifying the accuracy and consistency of threat descriptions within STIX-D.</a:t>
            </a:r>
          </a:p>
          <a:p>
            <a:endParaRPr lang="en-US" dirty="0"/>
          </a:p>
          <a:p>
            <a:r>
              <a:rPr lang="en-US" dirty="0"/>
              <a:t>Despite its precision, </a:t>
            </a:r>
            <a:r>
              <a:rPr lang="en-US" b="1" dirty="0"/>
              <a:t>ACE remains user-friendly</a:t>
            </a:r>
            <a:r>
              <a:rPr lang="en-US" dirty="0"/>
              <a:t>. It closely resembles natural English, so even those without a background in linguistics can learn and use it effectively. This accessibility is important for encouraging widespread use among cybersecurity professionals who need to communicate complex threat information clearly.</a:t>
            </a:r>
          </a:p>
          <a:p>
            <a:endParaRPr lang="en-US" dirty="0"/>
          </a:p>
          <a:p>
            <a:r>
              <a:rPr lang="en-US" dirty="0"/>
              <a:t>Lastly, </a:t>
            </a:r>
            <a:r>
              <a:rPr lang="en-US" b="1" dirty="0"/>
              <a:t>ACE’s adaptability</a:t>
            </a:r>
            <a:r>
              <a:rPr lang="en-US" dirty="0"/>
              <a:t> makes it a perfect fit for our needs. It can be customized with specific vocabulary and rules relevant to cybersecurity, allowing us to tailor the language to the specific requirements of describing cyber threats in STIX-D.</a:t>
            </a:r>
          </a:p>
          <a:p>
            <a:r>
              <a:rPr lang="en-US" dirty="0"/>
              <a:t>In summary, ACE provides the right balance of precision, usability, and adaptability, making it an excellent choice for the STIX-D project’s Controlled Natural Language."</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7</a:t>
            </a:fld>
            <a:endParaRPr lang="en-US"/>
          </a:p>
        </p:txBody>
      </p:sp>
    </p:spTree>
    <p:extLst>
      <p:ext uri="{BB962C8B-B14F-4D97-AF65-F5344CB8AC3E}">
        <p14:creationId xmlns:p14="http://schemas.microsoft.com/office/powerpoint/2010/main" val="185875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comparing examples of natural English with their corresponding translations in Attempto Controlled English, or ACE. This comparison highlights how ACE works to remove ambiguity and ensure clarity.</a:t>
            </a:r>
          </a:p>
          <a:p>
            <a:r>
              <a:rPr lang="en-US" dirty="0"/>
              <a:t>Let's start with the first pair of examples.</a:t>
            </a:r>
          </a:p>
          <a:p>
            <a:endParaRPr lang="en-US" dirty="0"/>
          </a:p>
          <a:p>
            <a:r>
              <a:rPr lang="en-US" b="1" dirty="0"/>
              <a:t>Example 1: Natural English</a:t>
            </a:r>
            <a:endParaRPr lang="en-US" dirty="0"/>
          </a:p>
          <a:p>
            <a:r>
              <a:rPr lang="en-US" dirty="0"/>
              <a:t>'A manager calls a subordinate. She asks him some questions.'</a:t>
            </a:r>
          </a:p>
          <a:p>
            <a:r>
              <a:rPr lang="en-US" dirty="0"/>
              <a:t>In this natural English sentence, there's an inherent ambiguity: who is 'she'? Does 'she' refer to the manager, or could it be the subordinate? Without additional context, the meaning could be misinterpreted, which could lead to confusion in a critical scenario.</a:t>
            </a:r>
          </a:p>
          <a:p>
            <a:endParaRPr lang="en-US" b="1" dirty="0"/>
          </a:p>
          <a:p>
            <a:r>
              <a:rPr lang="en-US" b="1" dirty="0"/>
              <a:t>Example 1: Attempto Controlled English (ACE)</a:t>
            </a:r>
            <a:endParaRPr lang="en-US" dirty="0"/>
          </a:p>
          <a:p>
            <a:r>
              <a:rPr lang="en-US" dirty="0"/>
              <a:t>'A manager calls a subordinate. The manager asks the subordinate some questions.'</a:t>
            </a:r>
          </a:p>
          <a:p>
            <a:r>
              <a:rPr lang="en-US" dirty="0"/>
              <a:t>In the ACE version, this ambiguity is resolved. By explicitly repeating 'The manager' in the second sentence, ACE ensures that it’s clear who is asking the questions and to whom. This level of clarity is especially important in structured environments, such as technical documentation or automated systems, where precise communication is key.</a:t>
            </a:r>
          </a:p>
          <a:p>
            <a:r>
              <a:rPr lang="en-US" dirty="0"/>
              <a:t>Now, let’s move on to the second example.</a:t>
            </a:r>
          </a:p>
          <a:p>
            <a:endParaRPr lang="en-US" b="1" dirty="0"/>
          </a:p>
          <a:p>
            <a:r>
              <a:rPr lang="en-US" b="1" dirty="0"/>
              <a:t>Example 2: Natural English</a:t>
            </a:r>
            <a:endParaRPr lang="en-US" dirty="0"/>
          </a:p>
          <a:p>
            <a:r>
              <a:rPr lang="en-US" dirty="0"/>
              <a:t>'A man sees a boy with a telescope. He takes a picture of him with his camera.'</a:t>
            </a:r>
          </a:p>
          <a:p>
            <a:r>
              <a:rPr lang="en-US" dirty="0"/>
              <a:t>Here, the sentence is ambiguous in several ways. Does 'with a telescope' describe the boy or the man? And who is 'him' referring to? Is it the boy? Is it someone else? These ambiguities can easily lead to misunderstandings.</a:t>
            </a:r>
          </a:p>
          <a:p>
            <a:endParaRPr lang="en-US" b="1" dirty="0"/>
          </a:p>
          <a:p>
            <a:r>
              <a:rPr lang="en-US" b="1" dirty="0"/>
              <a:t>Example 2: Attempto Controlled English (ACE)</a:t>
            </a:r>
            <a:endParaRPr lang="en-US" dirty="0"/>
          </a:p>
          <a:p>
            <a:r>
              <a:rPr lang="en-US" dirty="0"/>
              <a:t>'A man sees a boy who has a telescope. The man uses the man’s camera to take one picture of the boy together with the boy’s telescope.'</a:t>
            </a:r>
          </a:p>
          <a:p>
            <a:r>
              <a:rPr lang="en-US" dirty="0"/>
              <a:t>The ACE version clears up the confusion. It explicitly states that the boy has the telescope, and that the man is using his own camera. By specifying 'the boy’s telescope,' it also removes any ambiguity about what is being photographed. This precision makes ACE ideal for contexts where clarity and unambiguity are paramount.</a:t>
            </a:r>
          </a:p>
          <a:p>
            <a:r>
              <a:rPr lang="en-US" dirty="0"/>
              <a:t>In summary, ACE transforms potentially ambiguous natural language sentences into clear, precise statements, which is crucial for ensuring effective communication in specialized fields."</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8</a:t>
            </a:fld>
            <a:endParaRPr lang="en-US"/>
          </a:p>
        </p:txBody>
      </p:sp>
    </p:spTree>
    <p:extLst>
      <p:ext uri="{BB962C8B-B14F-4D97-AF65-F5344CB8AC3E}">
        <p14:creationId xmlns:p14="http://schemas.microsoft.com/office/powerpoint/2010/main" val="72185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an overview of how data mining methods are integral to the process of customizing Natural Language Processing (NLP) and Controlled Natural Language (CNL) systems, specifically within the context of the STIX-D project. In our project, we're leveraging a variety of data mining techniques to analyze and structure large amounts of text data, which is crucial for developing an effective CNL.</a:t>
            </a:r>
          </a:p>
          <a:p>
            <a:endParaRPr lang="en-US" dirty="0"/>
          </a:p>
          <a:p>
            <a:r>
              <a:rPr lang="en-US" dirty="0"/>
              <a:t>These techniques allow us to classify text, discover hidden patterns, and extract meaningful information from unstructured data, which is essential for creating a precise and unambiguous language model. Whether we're clustering similar text segments, identifying key entities, or summarizing long documents, data mining tools help us transform raw text into structured data that can be processed and interpreted consistently.</a:t>
            </a:r>
          </a:p>
          <a:p>
            <a:endParaRPr lang="en-US" dirty="0"/>
          </a:p>
          <a:p>
            <a:r>
              <a:rPr lang="en-US" dirty="0"/>
              <a:t>By applying these methods, we're not just improving the accuracy and efficiency of our NLP pipeline; we're also ensuring that the resulting CNL is tailored to the specific needs of cybersecurity, allowing for clearer and more reliable threat descriptions in the STIX-D framework.</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10</a:t>
            </a:fld>
            <a:endParaRPr lang="en-US"/>
          </a:p>
        </p:txBody>
      </p:sp>
    </p:spTree>
    <p:extLst>
      <p:ext uri="{BB962C8B-B14F-4D97-AF65-F5344CB8AC3E}">
        <p14:creationId xmlns:p14="http://schemas.microsoft.com/office/powerpoint/2010/main" val="39988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F082-F9CA-EF4A-64C8-41C9F20DB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664FE-6095-A0FD-8684-A146ECE1B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2CCD4-57A4-B1A6-0D6A-369FDC459C48}"/>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075B7762-3510-83B6-A2D1-DBF5E17F6E93}"/>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CBF8137-D111-BF4E-7FC6-6261F9403B2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92928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FA1-7FA2-FF76-C331-762FF7B606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8E286-50D2-439A-A6F1-5ABDE553A3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1496-5FE1-2E13-D82B-091776A64F6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811764-D679-D922-5DBE-7E80B349286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78862272-4F3F-DF66-504F-FBBD5A4C0221}"/>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5205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F92D7-15FB-D298-1651-660167394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115AC-33D9-00E9-7CA8-D3AA23028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E4ADB-5495-1982-54BC-3718706209D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BBCC36B-96D2-E213-0AEB-24CDCAF0DCFA}"/>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DAD8BDC-7F83-BF58-0B95-732C7936901D}"/>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174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83B0-7104-82DD-87E2-7B712ABFF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AC4F-6DE5-D6DE-A728-5D610722C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C7EF3-E9FD-2A30-F490-02267A2AA10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A7C9E5A5-B4A5-7FA2-6B23-4CD42E934E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A58CA11D-3AEF-000B-6D9A-21F63BCECBD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1510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5F7-ADF0-3F0B-421B-107DA4032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06368-8697-7AA0-D3FC-D7F13A283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BCC3-3A66-BE7F-E12E-ADA4DE0E850A}"/>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4F1C232-BBB3-0A35-7A56-7B5591015890}"/>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8912ADF-B383-8022-B274-46944CE67260}"/>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2299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329D-D9EC-28A2-6262-AF693E5FD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2A3C8-F738-4163-6F9B-288F9E935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834B4-22FA-EC55-68BC-B53C9BCA4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95EDF-E1A1-14D0-850F-160B484093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DEDF5D3B-A9D1-C5B8-4B8F-DD3CFA053EB9}"/>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3AAB6BCF-B04B-F73F-D617-5B1E472F152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66097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264-E74E-5368-D4CE-A55937FF4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39154A-7569-9B08-DB67-A998AAA5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80667-9F65-7EE2-05B6-75CDD191C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E72B9-57DF-5AC6-239F-D6217398B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09EAF-4FB2-128E-61A2-8834BA345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2AA0-42E4-02C2-9139-64CA93CA776B}"/>
              </a:ext>
            </a:extLst>
          </p:cNvPr>
          <p:cNvSpPr>
            <a:spLocks noGrp="1"/>
          </p:cNvSpPr>
          <p:nvPr>
            <p:ph type="dt" sz="half" idx="10"/>
          </p:nvPr>
        </p:nvSpPr>
        <p:spPr/>
        <p:txBody>
          <a:bodyPr/>
          <a:lstStyle/>
          <a:p>
            <a:r>
              <a:rPr lang="en-US"/>
              <a:t>8/12/2024</a:t>
            </a:r>
          </a:p>
        </p:txBody>
      </p:sp>
      <p:sp>
        <p:nvSpPr>
          <p:cNvPr id="8" name="Footer Placeholder 7">
            <a:extLst>
              <a:ext uri="{FF2B5EF4-FFF2-40B4-BE49-F238E27FC236}">
                <a16:creationId xmlns:a16="http://schemas.microsoft.com/office/drawing/2014/main" id="{2E984D1B-8363-54AE-3B66-52BE6078D49A}"/>
              </a:ext>
            </a:extLst>
          </p:cNvPr>
          <p:cNvSpPr>
            <a:spLocks noGrp="1"/>
          </p:cNvSpPr>
          <p:nvPr>
            <p:ph type="ftr" sz="quarter" idx="11"/>
          </p:nvPr>
        </p:nvSpPr>
        <p:spPr/>
        <p:txBody>
          <a:bodyPr/>
          <a:lstStyle/>
          <a:p>
            <a:r>
              <a:rPr lang="en-US"/>
              <a:t>https://github.com/ciioprof0/stixd </a:t>
            </a:r>
          </a:p>
        </p:txBody>
      </p:sp>
      <p:sp>
        <p:nvSpPr>
          <p:cNvPr id="9" name="Slide Number Placeholder 8">
            <a:extLst>
              <a:ext uri="{FF2B5EF4-FFF2-40B4-BE49-F238E27FC236}">
                <a16:creationId xmlns:a16="http://schemas.microsoft.com/office/drawing/2014/main" id="{10D39A91-38F6-3FD8-9630-7DBAAD2D0A0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45365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6939-688F-03D1-9464-F1DDCCDB8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81A8E-0AC7-DA81-7575-6842063A8764}"/>
              </a:ext>
            </a:extLst>
          </p:cNvPr>
          <p:cNvSpPr>
            <a:spLocks noGrp="1"/>
          </p:cNvSpPr>
          <p:nvPr>
            <p:ph type="dt" sz="half" idx="10"/>
          </p:nvPr>
        </p:nvSpPr>
        <p:spPr/>
        <p:txBody>
          <a:bodyPr/>
          <a:lstStyle/>
          <a:p>
            <a:r>
              <a:rPr lang="en-US"/>
              <a:t>8/12/2024</a:t>
            </a:r>
          </a:p>
        </p:txBody>
      </p:sp>
      <p:sp>
        <p:nvSpPr>
          <p:cNvPr id="4" name="Footer Placeholder 3">
            <a:extLst>
              <a:ext uri="{FF2B5EF4-FFF2-40B4-BE49-F238E27FC236}">
                <a16:creationId xmlns:a16="http://schemas.microsoft.com/office/drawing/2014/main" id="{A3F988F4-BE28-0789-0053-5214270A03FB}"/>
              </a:ext>
            </a:extLst>
          </p:cNvPr>
          <p:cNvSpPr>
            <a:spLocks noGrp="1"/>
          </p:cNvSpPr>
          <p:nvPr>
            <p:ph type="ftr" sz="quarter" idx="11"/>
          </p:nvPr>
        </p:nvSpPr>
        <p:spPr/>
        <p:txBody>
          <a:bodyPr/>
          <a:lstStyle/>
          <a:p>
            <a:r>
              <a:rPr lang="en-US"/>
              <a:t>https://github.com/ciioprof0/stixd </a:t>
            </a:r>
          </a:p>
        </p:txBody>
      </p:sp>
      <p:sp>
        <p:nvSpPr>
          <p:cNvPr id="5" name="Slide Number Placeholder 4">
            <a:extLst>
              <a:ext uri="{FF2B5EF4-FFF2-40B4-BE49-F238E27FC236}">
                <a16:creationId xmlns:a16="http://schemas.microsoft.com/office/drawing/2014/main" id="{4AF5BB9B-3356-3103-984A-D3E8F23EA3F4}"/>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331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EB2FF-9683-DD61-8E2D-65EDC3F39F8E}"/>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989C75E1-49C0-366D-3948-47BBD4E96A0C}"/>
              </a:ext>
            </a:extLst>
          </p:cNvPr>
          <p:cNvSpPr>
            <a:spLocks noGrp="1"/>
          </p:cNvSpPr>
          <p:nvPr>
            <p:ph type="ftr" sz="quarter" idx="11"/>
          </p:nvPr>
        </p:nvSpPr>
        <p:spPr/>
        <p:txBody>
          <a:bodyPr/>
          <a:lstStyle/>
          <a:p>
            <a:r>
              <a:rPr lang="en-US"/>
              <a:t>https://github.com/ciioprof0/stixd </a:t>
            </a:r>
          </a:p>
        </p:txBody>
      </p:sp>
      <p:sp>
        <p:nvSpPr>
          <p:cNvPr id="4" name="Slide Number Placeholder 3">
            <a:extLst>
              <a:ext uri="{FF2B5EF4-FFF2-40B4-BE49-F238E27FC236}">
                <a16:creationId xmlns:a16="http://schemas.microsoft.com/office/drawing/2014/main" id="{EDAD63B6-5393-29B6-9DCC-869EB959E0C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00159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A9C0-B564-8972-B548-49F545EDC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A456E-ECFA-E652-EF8A-84C675202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D6078-8EE8-6FD8-2097-EBCC0CC81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13493-2B0F-2B13-216F-B1737226FE33}"/>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90D764BC-CCDD-D38C-F639-A647AB6AAA00}"/>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FBE4EEF2-FD3A-47DC-1670-A4243F6C99A7}"/>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31026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4BA1-6C29-1C13-34CA-01B1FBD54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5863E-AEDE-1422-F7E9-7DE3571E6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79F55-FC80-360C-A7CC-9682C378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C2F13-BAFC-9264-E254-FE69C6F24F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BF6E9786-E4AC-3DE2-7A8F-457361D1A2CC}"/>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2188342D-BA23-8B78-9480-8DA088E24236}"/>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332712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6518A8-EEEA-E5AB-999B-F1BE7FE3CBAB}"/>
              </a:ext>
            </a:extLst>
          </p:cNvPr>
          <p:cNvSpPr txBox="1"/>
          <p:nvPr userDrawn="1"/>
        </p:nvSpPr>
        <p:spPr>
          <a:xfrm rot="18943377">
            <a:off x="3339829" y="2817403"/>
            <a:ext cx="5512343" cy="2215991"/>
          </a:xfrm>
          <a:prstGeom prst="rect">
            <a:avLst/>
          </a:prstGeom>
          <a:noFill/>
        </p:spPr>
        <p:txBody>
          <a:bodyPr wrap="none" rtlCol="0">
            <a:spAutoFit/>
          </a:bodyPr>
          <a:lstStyle/>
          <a:p>
            <a:r>
              <a:rPr lang="en-US" sz="13800" b="1" dirty="0">
                <a:solidFill>
                  <a:schemeClr val="bg2"/>
                </a:solidFill>
              </a:rPr>
              <a:t>DRAFT</a:t>
            </a:r>
            <a:endParaRPr lang="en-US" sz="11500" b="1" dirty="0">
              <a:solidFill>
                <a:schemeClr val="bg2"/>
              </a:solidFill>
            </a:endParaRPr>
          </a:p>
        </p:txBody>
      </p:sp>
      <p:sp>
        <p:nvSpPr>
          <p:cNvPr id="2" name="Title Placeholder 1">
            <a:extLst>
              <a:ext uri="{FF2B5EF4-FFF2-40B4-BE49-F238E27FC236}">
                <a16:creationId xmlns:a16="http://schemas.microsoft.com/office/drawing/2014/main" id="{5C582120-EA95-9215-2D08-4336A927C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71653-532B-2B81-3383-94C5D232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96469A-F899-C969-33B1-506D8EC251C0}"/>
              </a:ext>
            </a:extLst>
          </p:cNvPr>
          <p:cNvSpPr>
            <a:spLocks noGrp="1"/>
          </p:cNvSpPr>
          <p:nvPr>
            <p:ph type="dt" sz="half" idx="2"/>
          </p:nvPr>
        </p:nvSpPr>
        <p:spPr>
          <a:xfrm>
            <a:off x="838200" y="6356350"/>
            <a:ext cx="13716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8/12/2024</a:t>
            </a:r>
          </a:p>
        </p:txBody>
      </p:sp>
      <p:sp>
        <p:nvSpPr>
          <p:cNvPr id="5" name="Footer Placeholder 4">
            <a:extLst>
              <a:ext uri="{FF2B5EF4-FFF2-40B4-BE49-F238E27FC236}">
                <a16:creationId xmlns:a16="http://schemas.microsoft.com/office/drawing/2014/main" id="{E563E5F7-832E-EC31-19D1-452315746A6D}"/>
              </a:ext>
            </a:extLst>
          </p:cNvPr>
          <p:cNvSpPr>
            <a:spLocks noGrp="1"/>
          </p:cNvSpPr>
          <p:nvPr>
            <p:ph type="ftr" sz="quarter" idx="3"/>
          </p:nvPr>
        </p:nvSpPr>
        <p:spPr>
          <a:xfrm>
            <a:off x="2667000" y="6356350"/>
            <a:ext cx="68580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407F9AC4-D72C-C0A8-18ED-86B73856A22A}"/>
              </a:ext>
            </a:extLst>
          </p:cNvPr>
          <p:cNvSpPr>
            <a:spLocks noGrp="1"/>
          </p:cNvSpPr>
          <p:nvPr>
            <p:ph type="sldNum" sz="quarter" idx="4"/>
          </p:nvPr>
        </p:nvSpPr>
        <p:spPr>
          <a:xfrm>
            <a:off x="9982200" y="6356350"/>
            <a:ext cx="13716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19C19-895B-41AA-B189-1A480F8BE28A}" type="slidenum">
              <a:rPr lang="en-US" smtClean="0"/>
              <a:t>‹#›</a:t>
            </a:fld>
            <a:endParaRPr lang="en-US"/>
          </a:p>
        </p:txBody>
      </p:sp>
    </p:spTree>
    <p:extLst>
      <p:ext uri="{BB962C8B-B14F-4D97-AF65-F5344CB8AC3E}">
        <p14:creationId xmlns:p14="http://schemas.microsoft.com/office/powerpoint/2010/main" val="147529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asis-open.org/cti/stix/v2.1/os/stix-v2.1-os.html" TargetMode="External"/><Relationship Id="rId2" Type="http://schemas.openxmlformats.org/officeDocument/2006/relationships/hyperlink" Target="https://en.wikipedia.org/wiki/Controlled_natural_language"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threat-intelligen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playlists/0a98c3c8-46b8-4ec9-b3ff-cecfbb7a6671/" TargetMode="External"/><Relationship Id="rId13" Type="http://schemas.openxmlformats.org/officeDocument/2006/relationships/hyperlink" Target="https://oasis-open.github.io/cti-documentation/stix/intro.html" TargetMode="External"/><Relationship Id="rId3" Type="http://schemas.openxmlformats.org/officeDocument/2006/relationships/hyperlink" Target="https://en.wikipedia.org/wiki/Attempto_Controlled_English" TargetMode="External"/><Relationship Id="rId7" Type="http://schemas.openxmlformats.org/officeDocument/2006/relationships/hyperlink" Target="https://www.crowdstrike.com/cybersecurity-101/threat-intelligence/" TargetMode="External"/><Relationship Id="rId12" Type="http://schemas.openxmlformats.org/officeDocument/2006/relationships/hyperlink" Target="https://web.stanford.edu/~jurafsky/slp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springer.com/10.1007/978-3-031-27226-4" TargetMode="External"/><Relationship Id="rId11" Type="http://schemas.openxmlformats.org/officeDocument/2006/relationships/hyperlink" Target="https://en.wikipedia.org/wiki/Natural_language_processing" TargetMode="External"/><Relationship Id="rId5" Type="http://schemas.openxmlformats.org/officeDocument/2006/relationships/hyperlink" Target="https://en.wikipedia.org/wiki/Controlled_natural_language" TargetMode="External"/><Relationship Id="rId10" Type="http://schemas.openxmlformats.org/officeDocument/2006/relationships/hyperlink" Target="https://www.rfc-editor.org/info/rfc8259" TargetMode="External"/><Relationship Id="rId4" Type="http://schemas.openxmlformats.org/officeDocument/2006/relationships/hyperlink" Target="http://attempto.ifi.uzh.ch/site/" TargetMode="External"/><Relationship Id="rId9" Type="http://schemas.openxmlformats.org/officeDocument/2006/relationships/hyperlink" Target="https://en.wikipedia.org/wiki/Json" TargetMode="External"/><Relationship Id="rId14" Type="http://schemas.openxmlformats.org/officeDocument/2006/relationships/hyperlink" Target="https://docs.oasis-open.org/cti/stix/v2.1/os/stix-v2.1-os.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modules/decomposition.html#latent-dirichlet-allocation-lda" TargetMode="External"/><Relationship Id="rId7" Type="http://schemas.openxmlformats.org/officeDocument/2006/relationships/hyperlink" Target="https://scikit-learn.org/stable/modules/manifold.html#t-distributed-stochastic-neighbor-embedding-t-sn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scikit-learn.org/stable/modules/svm.html" TargetMode="External"/><Relationship Id="rId5" Type="http://schemas.openxmlformats.org/officeDocument/2006/relationships/hyperlink" Target="https://scikit-learn.org/stable/modules/decomposition.html#principal-component-analysis-pca" TargetMode="External"/><Relationship Id="rId4" Type="http://schemas.openxmlformats.org/officeDocument/2006/relationships/hyperlink" Target="https://scikit-learn.org/stable/modules/decomposition.html#truncated-singular-value-decomposition-and-latent-semantic-analysi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Basic_english"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attempto.ifi.uzh.ch/site/" TargetMode="External"/><Relationship Id="rId4" Type="http://schemas.openxmlformats.org/officeDocument/2006/relationships/hyperlink" Target="https://en.wikipedia.org/wiki/Simplified_Technical_Englis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B501F-65D8-1CAD-6847-BDA3446C6D17}"/>
              </a:ext>
            </a:extLst>
          </p:cNvPr>
          <p:cNvSpPr>
            <a:spLocks noGrp="1"/>
          </p:cNvSpPr>
          <p:nvPr>
            <p:ph type="ctrTitle"/>
          </p:nvPr>
        </p:nvSpPr>
        <p:spPr/>
        <p:txBody>
          <a:bodyPr>
            <a:normAutofit/>
          </a:bodyPr>
          <a:lstStyle/>
          <a:p>
            <a:r>
              <a:rPr lang="en-US" dirty="0"/>
              <a:t>NLP for CNL Customization</a:t>
            </a:r>
          </a:p>
        </p:txBody>
      </p:sp>
      <p:sp>
        <p:nvSpPr>
          <p:cNvPr id="5" name="Subtitle 4">
            <a:extLst>
              <a:ext uri="{FF2B5EF4-FFF2-40B4-BE49-F238E27FC236}">
                <a16:creationId xmlns:a16="http://schemas.microsoft.com/office/drawing/2014/main" id="{DB113668-A492-5F7A-95A1-6F99A094EE75}"/>
              </a:ext>
            </a:extLst>
          </p:cNvPr>
          <p:cNvSpPr>
            <a:spLocks noGrp="1"/>
          </p:cNvSpPr>
          <p:nvPr>
            <p:ph type="subTitle" idx="1"/>
          </p:nvPr>
        </p:nvSpPr>
        <p:spPr/>
        <p:txBody>
          <a:bodyPr/>
          <a:lstStyle/>
          <a:p>
            <a:endParaRPr lang="en-US" dirty="0"/>
          </a:p>
        </p:txBody>
      </p:sp>
      <p:sp>
        <p:nvSpPr>
          <p:cNvPr id="6" name="Footer Placeholder 3">
            <a:extLst>
              <a:ext uri="{FF2B5EF4-FFF2-40B4-BE49-F238E27FC236}">
                <a16:creationId xmlns:a16="http://schemas.microsoft.com/office/drawing/2014/main" id="{E0B79DF4-0828-ABB9-24BD-7E4B47003E11}"/>
              </a:ext>
            </a:extLst>
          </p:cNvPr>
          <p:cNvSpPr>
            <a:spLocks noGrp="1"/>
          </p:cNvSpPr>
          <p:nvPr>
            <p:ph type="ftr" sz="quarter" idx="11"/>
          </p:nvPr>
        </p:nvSpPr>
        <p:spPr>
          <a:xfrm>
            <a:off x="2209800" y="6362928"/>
            <a:ext cx="7772400" cy="365125"/>
          </a:xfrm>
        </p:spPr>
        <p:txBody>
          <a:bodyPr/>
          <a:lstStyle/>
          <a:p>
            <a:r>
              <a:rPr lang="en-US" dirty="0"/>
              <a:t>https://github.com/ciioprof0/stixd </a:t>
            </a:r>
          </a:p>
        </p:txBody>
      </p:sp>
      <p:sp>
        <p:nvSpPr>
          <p:cNvPr id="2" name="Date Placeholder 1">
            <a:extLst>
              <a:ext uri="{FF2B5EF4-FFF2-40B4-BE49-F238E27FC236}">
                <a16:creationId xmlns:a16="http://schemas.microsoft.com/office/drawing/2014/main" id="{270AA0BB-8A24-F4B0-94F7-CDAFEC3D85BD}"/>
              </a:ext>
            </a:extLst>
          </p:cNvPr>
          <p:cNvSpPr>
            <a:spLocks noGrp="1"/>
          </p:cNvSpPr>
          <p:nvPr>
            <p:ph type="dt" sz="half" idx="10"/>
          </p:nvPr>
        </p:nvSpPr>
        <p:spPr/>
        <p:txBody>
          <a:bodyPr/>
          <a:lstStyle/>
          <a:p>
            <a:r>
              <a:rPr lang="en-US" dirty="0"/>
              <a:t>8/12/2024</a:t>
            </a:r>
          </a:p>
        </p:txBody>
      </p:sp>
      <p:sp>
        <p:nvSpPr>
          <p:cNvPr id="3" name="Slide Number Placeholder 2">
            <a:extLst>
              <a:ext uri="{FF2B5EF4-FFF2-40B4-BE49-F238E27FC236}">
                <a16:creationId xmlns:a16="http://schemas.microsoft.com/office/drawing/2014/main" id="{74B0AD63-1E9C-056A-4444-C885FBEA523E}"/>
              </a:ext>
            </a:extLst>
          </p:cNvPr>
          <p:cNvSpPr>
            <a:spLocks noGrp="1"/>
          </p:cNvSpPr>
          <p:nvPr>
            <p:ph type="sldNum" sz="quarter" idx="12"/>
          </p:nvPr>
        </p:nvSpPr>
        <p:spPr/>
        <p:txBody>
          <a:bodyPr/>
          <a:lstStyle/>
          <a:p>
            <a:fld id="{BA219C19-895B-41AA-B189-1A480F8BE28A}" type="slidenum">
              <a:rPr lang="en-US" smtClean="0"/>
              <a:t>1</a:t>
            </a:fld>
            <a:endParaRPr lang="en-US" dirty="0"/>
          </a:p>
        </p:txBody>
      </p:sp>
    </p:spTree>
    <p:extLst>
      <p:ext uri="{BB962C8B-B14F-4D97-AF65-F5344CB8AC3E}">
        <p14:creationId xmlns:p14="http://schemas.microsoft.com/office/powerpoint/2010/main" val="83044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17E95-3774-AAEB-289C-F1EFD4378287}"/>
              </a:ext>
            </a:extLst>
          </p:cNvPr>
          <p:cNvSpPr>
            <a:spLocks noGrp="1"/>
          </p:cNvSpPr>
          <p:nvPr>
            <p:ph type="title"/>
          </p:nvPr>
        </p:nvSpPr>
        <p:spPr/>
        <p:txBody>
          <a:bodyPr/>
          <a:lstStyle/>
          <a:p>
            <a:r>
              <a:rPr lang="en-US" dirty="0"/>
              <a:t>Data Mining in NLP/CNL Customization</a:t>
            </a:r>
          </a:p>
        </p:txBody>
      </p:sp>
      <p:sp>
        <p:nvSpPr>
          <p:cNvPr id="5" name="Content Placeholder 4">
            <a:extLst>
              <a:ext uri="{FF2B5EF4-FFF2-40B4-BE49-F238E27FC236}">
                <a16:creationId xmlns:a16="http://schemas.microsoft.com/office/drawing/2014/main" id="{7DE37BAA-8E96-9150-595C-A734CD809C9E}"/>
              </a:ext>
            </a:extLst>
          </p:cNvPr>
          <p:cNvSpPr>
            <a:spLocks noGrp="1"/>
          </p:cNvSpPr>
          <p:nvPr>
            <p:ph sz="half" idx="1"/>
          </p:nvPr>
        </p:nvSpPr>
        <p:spPr/>
        <p:txBody>
          <a:bodyPr>
            <a:normAutofit lnSpcReduction="10000"/>
          </a:bodyPr>
          <a:lstStyle/>
          <a:p>
            <a:r>
              <a:rPr lang="en-US" dirty="0"/>
              <a:t>Text Classification</a:t>
            </a:r>
          </a:p>
          <a:p>
            <a:pPr lvl="1"/>
            <a:r>
              <a:rPr lang="en-US" dirty="0"/>
              <a:t>HMM, </a:t>
            </a:r>
            <a:r>
              <a:rPr lang="en-US" dirty="0" err="1"/>
              <a:t>CRF</a:t>
            </a:r>
            <a:r>
              <a:rPr lang="en-US" dirty="0"/>
              <a:t>, BERT</a:t>
            </a:r>
          </a:p>
          <a:p>
            <a:r>
              <a:rPr lang="en-US" dirty="0"/>
              <a:t>Clustering</a:t>
            </a:r>
          </a:p>
          <a:p>
            <a:pPr lvl="1"/>
            <a:r>
              <a:rPr lang="en-US" dirty="0"/>
              <a:t>K-means, Hierarchical, </a:t>
            </a:r>
            <a:r>
              <a:rPr lang="en-US" dirty="0" err="1"/>
              <a:t>DBSCAN</a:t>
            </a:r>
            <a:endParaRPr lang="en-US" dirty="0"/>
          </a:p>
          <a:p>
            <a:r>
              <a:rPr lang="en-US" dirty="0"/>
              <a:t>Topic Modeling</a:t>
            </a:r>
          </a:p>
          <a:p>
            <a:pPr lvl="1"/>
            <a:r>
              <a:rPr lang="en-US" dirty="0" err="1"/>
              <a:t>LDA</a:t>
            </a:r>
            <a:r>
              <a:rPr lang="en-US" dirty="0"/>
              <a:t>, LSA</a:t>
            </a:r>
          </a:p>
          <a:p>
            <a:r>
              <a:rPr lang="en-US" dirty="0"/>
              <a:t>Named-Entity Recognition</a:t>
            </a:r>
          </a:p>
          <a:p>
            <a:pPr lvl="1"/>
            <a:r>
              <a:rPr lang="en-US" dirty="0" err="1"/>
              <a:t>CRF</a:t>
            </a:r>
            <a:r>
              <a:rPr lang="en-US" dirty="0"/>
              <a:t>, HMM</a:t>
            </a:r>
          </a:p>
          <a:p>
            <a:r>
              <a:rPr lang="en-US" dirty="0"/>
              <a:t>Sentiment Analyses</a:t>
            </a:r>
          </a:p>
          <a:p>
            <a:pPr lvl="1"/>
            <a:r>
              <a:rPr lang="en-US" dirty="0"/>
              <a:t>Logistic Regression, BERT</a:t>
            </a:r>
          </a:p>
          <a:p>
            <a:endParaRPr lang="en-US" dirty="0"/>
          </a:p>
        </p:txBody>
      </p:sp>
      <p:sp>
        <p:nvSpPr>
          <p:cNvPr id="6" name="Content Placeholder 5">
            <a:extLst>
              <a:ext uri="{FF2B5EF4-FFF2-40B4-BE49-F238E27FC236}">
                <a16:creationId xmlns:a16="http://schemas.microsoft.com/office/drawing/2014/main" id="{A9DB159C-5DAF-A408-A98D-9DA451D9E749}"/>
              </a:ext>
            </a:extLst>
          </p:cNvPr>
          <p:cNvSpPr>
            <a:spLocks noGrp="1"/>
          </p:cNvSpPr>
          <p:nvPr>
            <p:ph sz="half" idx="2"/>
          </p:nvPr>
        </p:nvSpPr>
        <p:spPr/>
        <p:txBody>
          <a:bodyPr>
            <a:normAutofit lnSpcReduction="10000"/>
          </a:bodyPr>
          <a:lstStyle/>
          <a:p>
            <a:r>
              <a:rPr lang="en-US" dirty="0"/>
              <a:t>Association Rule Mining</a:t>
            </a:r>
          </a:p>
          <a:p>
            <a:pPr lvl="1"/>
            <a:r>
              <a:rPr lang="en-US" dirty="0" err="1"/>
              <a:t>Apriori</a:t>
            </a:r>
            <a:r>
              <a:rPr lang="en-US" dirty="0"/>
              <a:t> algorithm, FP-Growth</a:t>
            </a:r>
          </a:p>
          <a:p>
            <a:r>
              <a:rPr lang="en-US" dirty="0"/>
              <a:t>Text Summarization</a:t>
            </a:r>
          </a:p>
          <a:p>
            <a:pPr lvl="1"/>
            <a:r>
              <a:rPr lang="en-US" dirty="0" err="1"/>
              <a:t>TextRank</a:t>
            </a:r>
            <a:r>
              <a:rPr lang="en-US" dirty="0"/>
              <a:t>, PageRank</a:t>
            </a:r>
          </a:p>
          <a:p>
            <a:r>
              <a:rPr lang="en-US" dirty="0"/>
              <a:t>Dimensionality Reduction</a:t>
            </a:r>
          </a:p>
          <a:p>
            <a:pPr lvl="1"/>
            <a:r>
              <a:rPr lang="en-US" dirty="0" err="1"/>
              <a:t>PCA</a:t>
            </a:r>
            <a:r>
              <a:rPr lang="en-US" dirty="0"/>
              <a:t>, t-</a:t>
            </a:r>
            <a:r>
              <a:rPr lang="en-US" dirty="0" err="1"/>
              <a:t>SNE</a:t>
            </a:r>
            <a:r>
              <a:rPr lang="en-US" dirty="0"/>
              <a:t>, Word2Vec, </a:t>
            </a:r>
            <a:r>
              <a:rPr lang="en-US" dirty="0" err="1"/>
              <a:t>GloVe</a:t>
            </a:r>
            <a:endParaRPr lang="en-US" dirty="0"/>
          </a:p>
          <a:p>
            <a:r>
              <a:rPr lang="en-US" dirty="0"/>
              <a:t>Information Retrieval</a:t>
            </a:r>
          </a:p>
          <a:p>
            <a:pPr lvl="1"/>
            <a:r>
              <a:rPr lang="en-US" dirty="0" err="1"/>
              <a:t>VSM</a:t>
            </a:r>
            <a:r>
              <a:rPr lang="en-US" dirty="0"/>
              <a:t>, BM25,</a:t>
            </a:r>
          </a:p>
          <a:p>
            <a:r>
              <a:rPr lang="en-US" dirty="0"/>
              <a:t>Anomaly Detection</a:t>
            </a:r>
          </a:p>
          <a:p>
            <a:pPr lvl="1"/>
            <a:r>
              <a:rPr lang="en-US" dirty="0"/>
              <a:t>One-class </a:t>
            </a:r>
            <a:r>
              <a:rPr lang="en-US" dirty="0" err="1"/>
              <a:t>SVM</a:t>
            </a:r>
            <a:r>
              <a:rPr lang="en-US" dirty="0"/>
              <a:t>, Isolation Forest</a:t>
            </a:r>
          </a:p>
        </p:txBody>
      </p:sp>
      <p:sp>
        <p:nvSpPr>
          <p:cNvPr id="7" name="Date Placeholder 4">
            <a:extLst>
              <a:ext uri="{FF2B5EF4-FFF2-40B4-BE49-F238E27FC236}">
                <a16:creationId xmlns:a16="http://schemas.microsoft.com/office/drawing/2014/main" id="{E728AA4A-285A-EF06-7870-99389A565ACD}"/>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8" name="Footer Placeholder 3">
            <a:extLst>
              <a:ext uri="{FF2B5EF4-FFF2-40B4-BE49-F238E27FC236}">
                <a16:creationId xmlns:a16="http://schemas.microsoft.com/office/drawing/2014/main" id="{40E59199-8E82-924B-26D0-5B65ADBE2D32}"/>
              </a:ext>
            </a:extLst>
          </p:cNvPr>
          <p:cNvSpPr>
            <a:spLocks noGrp="1"/>
          </p:cNvSpPr>
          <p:nvPr>
            <p:ph type="ftr" sz="quarter" idx="11"/>
          </p:nvPr>
        </p:nvSpPr>
        <p:spPr>
          <a:xfrm>
            <a:off x="2667000" y="6356350"/>
            <a:ext cx="6858000" cy="365125"/>
          </a:xfrm>
        </p:spPr>
        <p:txBody>
          <a:bodyPr/>
          <a:lstStyle/>
          <a:p>
            <a:r>
              <a:rPr lang="en-US" dirty="0"/>
              <a:t>https://web.stanford.edu/~jurafsky/slp3/</a:t>
            </a:r>
          </a:p>
        </p:txBody>
      </p:sp>
      <p:sp>
        <p:nvSpPr>
          <p:cNvPr id="9" name="Slide Number Placeholder 5">
            <a:extLst>
              <a:ext uri="{FF2B5EF4-FFF2-40B4-BE49-F238E27FC236}">
                <a16:creationId xmlns:a16="http://schemas.microsoft.com/office/drawing/2014/main" id="{EEB585C1-B999-0B56-DA19-964656C4011F}"/>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10</a:t>
            </a:fld>
            <a:endParaRPr lang="en-US"/>
          </a:p>
        </p:txBody>
      </p:sp>
    </p:spTree>
    <p:extLst>
      <p:ext uri="{BB962C8B-B14F-4D97-AF65-F5344CB8AC3E}">
        <p14:creationId xmlns:p14="http://schemas.microsoft.com/office/powerpoint/2010/main" val="8801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54FF-D25C-E3F7-FD86-757FAD52296D}"/>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19DABBB4-084A-E557-6FB8-D7C1BFC1883C}"/>
              </a:ext>
            </a:extLst>
          </p:cNvPr>
          <p:cNvSpPr>
            <a:spLocks noGrp="1"/>
          </p:cNvSpPr>
          <p:nvPr>
            <p:ph sz="half" idx="1"/>
          </p:nvPr>
        </p:nvSpPr>
        <p:spPr/>
        <p:txBody>
          <a:bodyPr>
            <a:normAutofit/>
          </a:bodyPr>
          <a:lstStyle/>
          <a:p>
            <a:r>
              <a:rPr lang="en-US" dirty="0"/>
              <a:t>Part-of-Speech tagging</a:t>
            </a:r>
          </a:p>
          <a:p>
            <a:pPr lvl="1"/>
            <a:r>
              <a:rPr lang="en-US" dirty="0"/>
              <a:t>Assign 1 tag to each word</a:t>
            </a:r>
          </a:p>
          <a:p>
            <a:pPr lvl="1"/>
            <a:r>
              <a:rPr lang="en-US" dirty="0"/>
              <a:t>Input: words and a </a:t>
            </a:r>
            <a:r>
              <a:rPr lang="en-US" dirty="0" err="1"/>
              <a:t>tagset</a:t>
            </a:r>
            <a:endParaRPr lang="en-US" dirty="0"/>
          </a:p>
          <a:p>
            <a:pPr lvl="1"/>
            <a:r>
              <a:rPr lang="en-US" dirty="0"/>
              <a:t>Output: Seq of tags</a:t>
            </a:r>
          </a:p>
          <a:p>
            <a:r>
              <a:rPr lang="en-US" dirty="0"/>
              <a:t>A disambiguation task</a:t>
            </a:r>
          </a:p>
          <a:p>
            <a:r>
              <a:rPr lang="en-US" dirty="0"/>
              <a:t>Algorithms: HMM, </a:t>
            </a:r>
            <a:r>
              <a:rPr lang="en-US" dirty="0" err="1"/>
              <a:t>CRF</a:t>
            </a:r>
            <a:r>
              <a:rPr lang="en-US" dirty="0"/>
              <a:t>, BERT</a:t>
            </a:r>
          </a:p>
          <a:p>
            <a:r>
              <a:rPr lang="en-US" dirty="0" err="1"/>
              <a:t>Tagsets</a:t>
            </a:r>
            <a:r>
              <a:rPr lang="en-US" dirty="0"/>
              <a:t>: Course to fine</a:t>
            </a:r>
          </a:p>
          <a:p>
            <a:r>
              <a:rPr lang="en-US" dirty="0"/>
              <a:t>Accuracy: ~97% regardless of</a:t>
            </a:r>
          </a:p>
          <a:p>
            <a:pPr lvl="1"/>
            <a:r>
              <a:rPr lang="en-US" dirty="0"/>
              <a:t>Algorithm or </a:t>
            </a:r>
            <a:r>
              <a:rPr lang="en-US" dirty="0" err="1"/>
              <a:t>tagset</a:t>
            </a:r>
            <a:endParaRPr lang="en-US" dirty="0"/>
          </a:p>
          <a:p>
            <a:pPr marL="0" indent="0">
              <a:buNone/>
            </a:pPr>
            <a:endParaRPr lang="en-US" dirty="0"/>
          </a:p>
        </p:txBody>
      </p:sp>
      <p:sp>
        <p:nvSpPr>
          <p:cNvPr id="5" name="Date Placeholder 4">
            <a:extLst>
              <a:ext uri="{FF2B5EF4-FFF2-40B4-BE49-F238E27FC236}">
                <a16:creationId xmlns:a16="http://schemas.microsoft.com/office/drawing/2014/main" id="{ED5B1040-DED7-B264-A4B9-868F4CC38CA6}"/>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82710457-638F-6EF1-F16B-E9C0F9FC8A0D}"/>
              </a:ext>
            </a:extLst>
          </p:cNvPr>
          <p:cNvSpPr>
            <a:spLocks noGrp="1"/>
          </p:cNvSpPr>
          <p:nvPr>
            <p:ph type="ftr" sz="quarter" idx="11"/>
          </p:nvPr>
        </p:nvSpPr>
        <p:spPr/>
        <p:txBody>
          <a:bodyPr/>
          <a:lstStyle/>
          <a:p>
            <a:r>
              <a:rPr lang="en-US" dirty="0"/>
              <a:t>https://web.stanford.edu/~jurafsky/slp3/8.pdf</a:t>
            </a:r>
          </a:p>
        </p:txBody>
      </p:sp>
      <p:sp>
        <p:nvSpPr>
          <p:cNvPr id="7" name="Slide Number Placeholder 6">
            <a:extLst>
              <a:ext uri="{FF2B5EF4-FFF2-40B4-BE49-F238E27FC236}">
                <a16:creationId xmlns:a16="http://schemas.microsoft.com/office/drawing/2014/main" id="{FE874AB6-C1C8-B7B6-B7B7-768E6EB790D9}"/>
              </a:ext>
            </a:extLst>
          </p:cNvPr>
          <p:cNvSpPr>
            <a:spLocks noGrp="1"/>
          </p:cNvSpPr>
          <p:nvPr>
            <p:ph type="sldNum" sz="quarter" idx="12"/>
          </p:nvPr>
        </p:nvSpPr>
        <p:spPr/>
        <p:txBody>
          <a:bodyPr/>
          <a:lstStyle/>
          <a:p>
            <a:fld id="{BA219C19-895B-41AA-B189-1A480F8BE28A}" type="slidenum">
              <a:rPr lang="en-US" smtClean="0"/>
              <a:t>11</a:t>
            </a:fld>
            <a:endParaRPr lang="en-US"/>
          </a:p>
        </p:txBody>
      </p:sp>
      <p:graphicFrame>
        <p:nvGraphicFramePr>
          <p:cNvPr id="13" name="Content Placeholder 12">
            <a:extLst>
              <a:ext uri="{FF2B5EF4-FFF2-40B4-BE49-F238E27FC236}">
                <a16:creationId xmlns:a16="http://schemas.microsoft.com/office/drawing/2014/main" id="{8BCABEC1-2CD0-7727-5FC2-B19EBA1D2FCF}"/>
              </a:ext>
            </a:extLst>
          </p:cNvPr>
          <p:cNvGraphicFramePr>
            <a:graphicFrameLocks noGrp="1"/>
          </p:cNvGraphicFramePr>
          <p:nvPr>
            <p:ph sz="half" idx="2"/>
            <p:extLst>
              <p:ext uri="{D42A27DB-BD31-4B8C-83A1-F6EECF244321}">
                <p14:modId xmlns:p14="http://schemas.microsoft.com/office/powerpoint/2010/main" val="3763301130"/>
              </p:ext>
            </p:extLst>
          </p:nvPr>
        </p:nvGraphicFramePr>
        <p:xfrm>
          <a:off x="6172200" y="352430"/>
          <a:ext cx="5181600" cy="6035040"/>
        </p:xfrm>
        <a:graphic>
          <a:graphicData uri="http://schemas.openxmlformats.org/drawingml/2006/table">
            <a:tbl>
              <a:tblPr firstRow="1" bandRow="1">
                <a:tableStyleId>{5C22544A-7EE6-4342-B048-85BDC9FD1C3A}</a:tableStyleId>
              </a:tblPr>
              <a:tblGrid>
                <a:gridCol w="1583267">
                  <a:extLst>
                    <a:ext uri="{9D8B030D-6E8A-4147-A177-3AD203B41FA5}">
                      <a16:colId xmlns:a16="http://schemas.microsoft.com/office/drawing/2014/main" val="1568887938"/>
                    </a:ext>
                  </a:extLst>
                </a:gridCol>
                <a:gridCol w="3598333">
                  <a:extLst>
                    <a:ext uri="{9D8B030D-6E8A-4147-A177-3AD203B41FA5}">
                      <a16:colId xmlns:a16="http://schemas.microsoft.com/office/drawing/2014/main" val="1421451157"/>
                    </a:ext>
                  </a:extLst>
                </a:gridCol>
              </a:tblGrid>
              <a:tr h="321704">
                <a:tc>
                  <a:txBody>
                    <a:bodyPr/>
                    <a:lstStyle/>
                    <a:p>
                      <a:r>
                        <a:rPr lang="en-US" sz="1600" dirty="0"/>
                        <a:t>Tag </a:t>
                      </a:r>
                    </a:p>
                  </a:txBody>
                  <a:tcPr/>
                </a:tc>
                <a:tc>
                  <a:txBody>
                    <a:bodyPr/>
                    <a:lstStyle/>
                    <a:p>
                      <a:r>
                        <a:rPr lang="en-US" sz="1600" dirty="0"/>
                        <a:t>Description </a:t>
                      </a:r>
                    </a:p>
                  </a:txBody>
                  <a:tcPr/>
                </a:tc>
                <a:extLst>
                  <a:ext uri="{0D108BD9-81ED-4DB2-BD59-A6C34878D82A}">
                    <a16:rowId xmlns:a16="http://schemas.microsoft.com/office/drawing/2014/main" val="643409528"/>
                  </a:ext>
                </a:extLst>
              </a:tr>
              <a:tr h="321704">
                <a:tc>
                  <a:txBody>
                    <a:bodyPr/>
                    <a:lstStyle/>
                    <a:p>
                      <a:r>
                        <a:rPr lang="en-US" sz="1600" dirty="0"/>
                        <a:t>ADJ</a:t>
                      </a:r>
                    </a:p>
                  </a:txBody>
                  <a:tcPr/>
                </a:tc>
                <a:tc>
                  <a:txBody>
                    <a:bodyPr/>
                    <a:lstStyle/>
                    <a:p>
                      <a:r>
                        <a:rPr lang="en-US" sz="1600" dirty="0"/>
                        <a:t>Adjective</a:t>
                      </a:r>
                    </a:p>
                  </a:txBody>
                  <a:tcPr/>
                </a:tc>
                <a:extLst>
                  <a:ext uri="{0D108BD9-81ED-4DB2-BD59-A6C34878D82A}">
                    <a16:rowId xmlns:a16="http://schemas.microsoft.com/office/drawing/2014/main" val="791995021"/>
                  </a:ext>
                </a:extLst>
              </a:tr>
              <a:tr h="321704">
                <a:tc>
                  <a:txBody>
                    <a:bodyPr/>
                    <a:lstStyle/>
                    <a:p>
                      <a:r>
                        <a:rPr lang="en-US" sz="1600" dirty="0"/>
                        <a:t>ADV</a:t>
                      </a:r>
                    </a:p>
                  </a:txBody>
                  <a:tcPr/>
                </a:tc>
                <a:tc>
                  <a:txBody>
                    <a:bodyPr/>
                    <a:lstStyle/>
                    <a:p>
                      <a:r>
                        <a:rPr lang="en-US" sz="1600" dirty="0"/>
                        <a:t>Adverb</a:t>
                      </a:r>
                    </a:p>
                  </a:txBody>
                  <a:tcPr/>
                </a:tc>
                <a:extLst>
                  <a:ext uri="{0D108BD9-81ED-4DB2-BD59-A6C34878D82A}">
                    <a16:rowId xmlns:a16="http://schemas.microsoft.com/office/drawing/2014/main" val="2119595106"/>
                  </a:ext>
                </a:extLst>
              </a:tr>
              <a:tr h="321704">
                <a:tc>
                  <a:txBody>
                    <a:bodyPr/>
                    <a:lstStyle/>
                    <a:p>
                      <a:r>
                        <a:rPr lang="en-US" sz="1600" dirty="0"/>
                        <a:t>NOUN</a:t>
                      </a:r>
                    </a:p>
                  </a:txBody>
                  <a:tcPr/>
                </a:tc>
                <a:tc>
                  <a:txBody>
                    <a:bodyPr/>
                    <a:lstStyle/>
                    <a:p>
                      <a:r>
                        <a:rPr lang="en-US" sz="1600" dirty="0"/>
                        <a:t>Noun</a:t>
                      </a:r>
                    </a:p>
                  </a:txBody>
                  <a:tcPr/>
                </a:tc>
                <a:extLst>
                  <a:ext uri="{0D108BD9-81ED-4DB2-BD59-A6C34878D82A}">
                    <a16:rowId xmlns:a16="http://schemas.microsoft.com/office/drawing/2014/main" val="1315486108"/>
                  </a:ext>
                </a:extLst>
              </a:tr>
              <a:tr h="321704">
                <a:tc>
                  <a:txBody>
                    <a:bodyPr/>
                    <a:lstStyle/>
                    <a:p>
                      <a:r>
                        <a:rPr lang="en-US" sz="1600" dirty="0"/>
                        <a:t>VERB</a:t>
                      </a:r>
                    </a:p>
                  </a:txBody>
                  <a:tcPr/>
                </a:tc>
                <a:tc>
                  <a:txBody>
                    <a:bodyPr/>
                    <a:lstStyle/>
                    <a:p>
                      <a:r>
                        <a:rPr lang="en-US" sz="1600" dirty="0"/>
                        <a:t>Verb</a:t>
                      </a:r>
                    </a:p>
                  </a:txBody>
                  <a:tcPr/>
                </a:tc>
                <a:extLst>
                  <a:ext uri="{0D108BD9-81ED-4DB2-BD59-A6C34878D82A}">
                    <a16:rowId xmlns:a16="http://schemas.microsoft.com/office/drawing/2014/main" val="2705750889"/>
                  </a:ext>
                </a:extLst>
              </a:tr>
              <a:tr h="321704">
                <a:tc>
                  <a:txBody>
                    <a:bodyPr/>
                    <a:lstStyle/>
                    <a:p>
                      <a:r>
                        <a:rPr lang="en-US" sz="1600" dirty="0" err="1"/>
                        <a:t>PROPN</a:t>
                      </a:r>
                      <a:endParaRPr lang="en-US" sz="1600" dirty="0"/>
                    </a:p>
                  </a:txBody>
                  <a:tcPr/>
                </a:tc>
                <a:tc>
                  <a:txBody>
                    <a:bodyPr/>
                    <a:lstStyle/>
                    <a:p>
                      <a:r>
                        <a:rPr lang="en-US" sz="1600" dirty="0"/>
                        <a:t>Proper name</a:t>
                      </a:r>
                    </a:p>
                  </a:txBody>
                  <a:tcPr/>
                </a:tc>
                <a:extLst>
                  <a:ext uri="{0D108BD9-81ED-4DB2-BD59-A6C34878D82A}">
                    <a16:rowId xmlns:a16="http://schemas.microsoft.com/office/drawing/2014/main" val="754069734"/>
                  </a:ext>
                </a:extLst>
              </a:tr>
              <a:tr h="321704">
                <a:tc>
                  <a:txBody>
                    <a:bodyPr/>
                    <a:lstStyle/>
                    <a:p>
                      <a:r>
                        <a:rPr lang="en-US" sz="1600" dirty="0"/>
                        <a:t>INTJ</a:t>
                      </a:r>
                    </a:p>
                  </a:txBody>
                  <a:tcPr/>
                </a:tc>
                <a:tc>
                  <a:txBody>
                    <a:bodyPr/>
                    <a:lstStyle/>
                    <a:p>
                      <a:r>
                        <a:rPr lang="en-US" sz="1600" dirty="0"/>
                        <a:t>Interjection</a:t>
                      </a:r>
                    </a:p>
                  </a:txBody>
                  <a:tcPr/>
                </a:tc>
                <a:extLst>
                  <a:ext uri="{0D108BD9-81ED-4DB2-BD59-A6C34878D82A}">
                    <a16:rowId xmlns:a16="http://schemas.microsoft.com/office/drawing/2014/main" val="938922148"/>
                  </a:ext>
                </a:extLst>
              </a:tr>
              <a:tr h="321704">
                <a:tc>
                  <a:txBody>
                    <a:bodyPr/>
                    <a:lstStyle/>
                    <a:p>
                      <a:r>
                        <a:rPr lang="en-US" sz="1600" dirty="0"/>
                        <a:t>ADP</a:t>
                      </a:r>
                    </a:p>
                  </a:txBody>
                  <a:tcPr/>
                </a:tc>
                <a:tc>
                  <a:txBody>
                    <a:bodyPr/>
                    <a:lstStyle/>
                    <a:p>
                      <a:r>
                        <a:rPr lang="en-US" sz="1600" dirty="0" err="1"/>
                        <a:t>Adposition</a:t>
                      </a:r>
                      <a:r>
                        <a:rPr lang="en-US" sz="1600" dirty="0"/>
                        <a:t> (preposition/postposition)</a:t>
                      </a:r>
                    </a:p>
                  </a:txBody>
                  <a:tcPr/>
                </a:tc>
                <a:extLst>
                  <a:ext uri="{0D108BD9-81ED-4DB2-BD59-A6C34878D82A}">
                    <a16:rowId xmlns:a16="http://schemas.microsoft.com/office/drawing/2014/main" val="3842323104"/>
                  </a:ext>
                </a:extLst>
              </a:tr>
              <a:tr h="321704">
                <a:tc>
                  <a:txBody>
                    <a:bodyPr/>
                    <a:lstStyle/>
                    <a:p>
                      <a:r>
                        <a:rPr lang="en-US" sz="1600" dirty="0"/>
                        <a:t>AUX</a:t>
                      </a:r>
                    </a:p>
                  </a:txBody>
                  <a:tcPr/>
                </a:tc>
                <a:tc>
                  <a:txBody>
                    <a:bodyPr/>
                    <a:lstStyle/>
                    <a:p>
                      <a:r>
                        <a:rPr lang="en-US" sz="1600" dirty="0"/>
                        <a:t>Auxiliary verb (i.e., modal)</a:t>
                      </a:r>
                    </a:p>
                  </a:txBody>
                  <a:tcPr/>
                </a:tc>
                <a:extLst>
                  <a:ext uri="{0D108BD9-81ED-4DB2-BD59-A6C34878D82A}">
                    <a16:rowId xmlns:a16="http://schemas.microsoft.com/office/drawing/2014/main" val="3983327307"/>
                  </a:ext>
                </a:extLst>
              </a:tr>
              <a:tr h="321704">
                <a:tc>
                  <a:txBody>
                    <a:bodyPr/>
                    <a:lstStyle/>
                    <a:p>
                      <a:r>
                        <a:rPr lang="en-US" sz="1600" dirty="0" err="1"/>
                        <a:t>CCONJ</a:t>
                      </a:r>
                      <a:endParaRPr lang="en-US" sz="1600" dirty="0"/>
                    </a:p>
                  </a:txBody>
                  <a:tcPr/>
                </a:tc>
                <a:tc>
                  <a:txBody>
                    <a:bodyPr/>
                    <a:lstStyle/>
                    <a:p>
                      <a:r>
                        <a:rPr lang="en-US" sz="1600" dirty="0"/>
                        <a:t>Coordinating conjunction</a:t>
                      </a:r>
                    </a:p>
                  </a:txBody>
                  <a:tcPr/>
                </a:tc>
                <a:extLst>
                  <a:ext uri="{0D108BD9-81ED-4DB2-BD59-A6C34878D82A}">
                    <a16:rowId xmlns:a16="http://schemas.microsoft.com/office/drawing/2014/main" val="1081280839"/>
                  </a:ext>
                </a:extLst>
              </a:tr>
              <a:tr h="321704">
                <a:tc>
                  <a:txBody>
                    <a:bodyPr/>
                    <a:lstStyle/>
                    <a:p>
                      <a:r>
                        <a:rPr lang="en-US" sz="1600" dirty="0"/>
                        <a:t>DET</a:t>
                      </a:r>
                    </a:p>
                  </a:txBody>
                  <a:tcPr/>
                </a:tc>
                <a:tc>
                  <a:txBody>
                    <a:bodyPr/>
                    <a:lstStyle/>
                    <a:p>
                      <a:r>
                        <a:rPr lang="en-US" sz="1600" dirty="0"/>
                        <a:t>Determiner</a:t>
                      </a:r>
                    </a:p>
                  </a:txBody>
                  <a:tcPr/>
                </a:tc>
                <a:extLst>
                  <a:ext uri="{0D108BD9-81ED-4DB2-BD59-A6C34878D82A}">
                    <a16:rowId xmlns:a16="http://schemas.microsoft.com/office/drawing/2014/main" val="1331243884"/>
                  </a:ext>
                </a:extLst>
              </a:tr>
              <a:tr h="321704">
                <a:tc>
                  <a:txBody>
                    <a:bodyPr/>
                    <a:lstStyle/>
                    <a:p>
                      <a:r>
                        <a:rPr lang="en-US" sz="1600" dirty="0"/>
                        <a:t>NUM</a:t>
                      </a:r>
                    </a:p>
                  </a:txBody>
                  <a:tcPr/>
                </a:tc>
                <a:tc>
                  <a:txBody>
                    <a:bodyPr/>
                    <a:lstStyle/>
                    <a:p>
                      <a:r>
                        <a:rPr lang="en-US" sz="1600" dirty="0"/>
                        <a:t>Numeral</a:t>
                      </a:r>
                    </a:p>
                  </a:txBody>
                  <a:tcPr/>
                </a:tc>
                <a:extLst>
                  <a:ext uri="{0D108BD9-81ED-4DB2-BD59-A6C34878D82A}">
                    <a16:rowId xmlns:a16="http://schemas.microsoft.com/office/drawing/2014/main" val="249112287"/>
                  </a:ext>
                </a:extLst>
              </a:tr>
              <a:tr h="321704">
                <a:tc>
                  <a:txBody>
                    <a:bodyPr/>
                    <a:lstStyle/>
                    <a:p>
                      <a:r>
                        <a:rPr lang="en-US" sz="1600" dirty="0"/>
                        <a:t>PART</a:t>
                      </a:r>
                    </a:p>
                  </a:txBody>
                  <a:tcPr/>
                </a:tc>
                <a:tc>
                  <a:txBody>
                    <a:bodyPr/>
                    <a:lstStyle/>
                    <a:p>
                      <a:r>
                        <a:rPr lang="en-US" sz="1600" dirty="0"/>
                        <a:t>Particle</a:t>
                      </a:r>
                    </a:p>
                  </a:txBody>
                  <a:tcPr/>
                </a:tc>
                <a:extLst>
                  <a:ext uri="{0D108BD9-81ED-4DB2-BD59-A6C34878D82A}">
                    <a16:rowId xmlns:a16="http://schemas.microsoft.com/office/drawing/2014/main" val="2833540380"/>
                  </a:ext>
                </a:extLst>
              </a:tr>
              <a:tr h="321704">
                <a:tc>
                  <a:txBody>
                    <a:bodyPr/>
                    <a:lstStyle/>
                    <a:p>
                      <a:r>
                        <a:rPr lang="en-US" sz="1600" dirty="0" err="1"/>
                        <a:t>PRON</a:t>
                      </a:r>
                      <a:endParaRPr lang="en-US" sz="1600" dirty="0"/>
                    </a:p>
                  </a:txBody>
                  <a:tcPr/>
                </a:tc>
                <a:tc>
                  <a:txBody>
                    <a:bodyPr/>
                    <a:lstStyle/>
                    <a:p>
                      <a:r>
                        <a:rPr lang="en-US" sz="1600" dirty="0"/>
                        <a:t>Pronoun</a:t>
                      </a:r>
                    </a:p>
                  </a:txBody>
                  <a:tcPr/>
                </a:tc>
                <a:extLst>
                  <a:ext uri="{0D108BD9-81ED-4DB2-BD59-A6C34878D82A}">
                    <a16:rowId xmlns:a16="http://schemas.microsoft.com/office/drawing/2014/main" val="1421511673"/>
                  </a:ext>
                </a:extLst>
              </a:tr>
              <a:tr h="321704">
                <a:tc>
                  <a:txBody>
                    <a:bodyPr/>
                    <a:lstStyle/>
                    <a:p>
                      <a:r>
                        <a:rPr lang="en-US" sz="1600" dirty="0" err="1"/>
                        <a:t>SCONJ</a:t>
                      </a:r>
                      <a:endParaRPr lang="en-US" sz="1600" dirty="0"/>
                    </a:p>
                  </a:txBody>
                  <a:tcPr/>
                </a:tc>
                <a:tc>
                  <a:txBody>
                    <a:bodyPr/>
                    <a:lstStyle/>
                    <a:p>
                      <a:r>
                        <a:rPr lang="en-US" sz="1600" dirty="0"/>
                        <a:t>Subordinating conjunction</a:t>
                      </a:r>
                    </a:p>
                  </a:txBody>
                  <a:tcPr/>
                </a:tc>
                <a:extLst>
                  <a:ext uri="{0D108BD9-81ED-4DB2-BD59-A6C34878D82A}">
                    <a16:rowId xmlns:a16="http://schemas.microsoft.com/office/drawing/2014/main" val="1543775623"/>
                  </a:ext>
                </a:extLst>
              </a:tr>
              <a:tr h="321704">
                <a:tc>
                  <a:txBody>
                    <a:bodyPr/>
                    <a:lstStyle/>
                    <a:p>
                      <a:r>
                        <a:rPr lang="en-US" sz="1600" dirty="0" err="1"/>
                        <a:t>PUNCT</a:t>
                      </a:r>
                      <a:endParaRPr lang="en-US" sz="1600" dirty="0"/>
                    </a:p>
                  </a:txBody>
                  <a:tcPr/>
                </a:tc>
                <a:tc>
                  <a:txBody>
                    <a:bodyPr/>
                    <a:lstStyle/>
                    <a:p>
                      <a:r>
                        <a:rPr lang="en-US" sz="1600" dirty="0"/>
                        <a:t>Punctuation</a:t>
                      </a:r>
                    </a:p>
                  </a:txBody>
                  <a:tcPr/>
                </a:tc>
                <a:extLst>
                  <a:ext uri="{0D108BD9-81ED-4DB2-BD59-A6C34878D82A}">
                    <a16:rowId xmlns:a16="http://schemas.microsoft.com/office/drawing/2014/main" val="324910084"/>
                  </a:ext>
                </a:extLst>
              </a:tr>
              <a:tr h="321704">
                <a:tc>
                  <a:txBody>
                    <a:bodyPr/>
                    <a:lstStyle/>
                    <a:p>
                      <a:r>
                        <a:rPr lang="en-US" sz="1600" dirty="0" err="1"/>
                        <a:t>SYM</a:t>
                      </a:r>
                      <a:endParaRPr lang="en-US" sz="1600" dirty="0"/>
                    </a:p>
                  </a:txBody>
                  <a:tcPr/>
                </a:tc>
                <a:tc>
                  <a:txBody>
                    <a:bodyPr/>
                    <a:lstStyle/>
                    <a:p>
                      <a:r>
                        <a:rPr lang="en-US" sz="1600" dirty="0"/>
                        <a:t>Symbol</a:t>
                      </a:r>
                    </a:p>
                  </a:txBody>
                  <a:tcPr/>
                </a:tc>
                <a:extLst>
                  <a:ext uri="{0D108BD9-81ED-4DB2-BD59-A6C34878D82A}">
                    <a16:rowId xmlns:a16="http://schemas.microsoft.com/office/drawing/2014/main" val="2789737860"/>
                  </a:ext>
                </a:extLst>
              </a:tr>
              <a:tr h="321704">
                <a:tc>
                  <a:txBody>
                    <a:bodyPr/>
                    <a:lstStyle/>
                    <a:p>
                      <a:r>
                        <a:rPr lang="en-US" sz="1600" dirty="0"/>
                        <a:t>X</a:t>
                      </a:r>
                    </a:p>
                  </a:txBody>
                  <a:tcPr/>
                </a:tc>
                <a:tc>
                  <a:txBody>
                    <a:bodyPr/>
                    <a:lstStyle/>
                    <a:p>
                      <a:r>
                        <a:rPr lang="en-US" sz="1600" dirty="0"/>
                        <a:t>Other</a:t>
                      </a:r>
                    </a:p>
                  </a:txBody>
                  <a:tcPr/>
                </a:tc>
                <a:extLst>
                  <a:ext uri="{0D108BD9-81ED-4DB2-BD59-A6C34878D82A}">
                    <a16:rowId xmlns:a16="http://schemas.microsoft.com/office/drawing/2014/main" val="1578570365"/>
                  </a:ext>
                </a:extLst>
              </a:tr>
            </a:tbl>
          </a:graphicData>
        </a:graphic>
      </p:graphicFrame>
    </p:spTree>
    <p:extLst>
      <p:ext uri="{BB962C8B-B14F-4D97-AF65-F5344CB8AC3E}">
        <p14:creationId xmlns:p14="http://schemas.microsoft.com/office/powerpoint/2010/main" val="162220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3475B-0116-7D75-D010-AA2F8070622D}"/>
              </a:ext>
            </a:extLst>
          </p:cNvPr>
          <p:cNvSpPr>
            <a:spLocks noGrp="1"/>
          </p:cNvSpPr>
          <p:nvPr>
            <p:ph type="title"/>
          </p:nvPr>
        </p:nvSpPr>
        <p:spPr/>
        <p:txBody>
          <a:bodyPr/>
          <a:lstStyle/>
          <a:p>
            <a:r>
              <a:rPr lang="en-US" dirty="0"/>
              <a:t>The STIX-D Project</a:t>
            </a:r>
          </a:p>
        </p:txBody>
      </p:sp>
      <p:sp>
        <p:nvSpPr>
          <p:cNvPr id="5" name="Text Placeholder 4">
            <a:extLst>
              <a:ext uri="{FF2B5EF4-FFF2-40B4-BE49-F238E27FC236}">
                <a16:creationId xmlns:a16="http://schemas.microsoft.com/office/drawing/2014/main" id="{25D05D0D-BBCF-25F8-DCD9-31F76E026EDD}"/>
              </a:ext>
            </a:extLst>
          </p:cNvPr>
          <p:cNvSpPr>
            <a:spLocks noGrp="1"/>
          </p:cNvSpPr>
          <p:nvPr>
            <p:ph type="body" idx="1"/>
          </p:nvPr>
        </p:nvSpPr>
        <p:spPr/>
        <p:txBody>
          <a:bodyPr/>
          <a:lstStyle/>
          <a:p>
            <a:r>
              <a:rPr lang="en-US" dirty="0"/>
              <a:t>A real-world application of using NLP Data Mining for CNL customization</a:t>
            </a:r>
          </a:p>
        </p:txBody>
      </p:sp>
      <p:sp>
        <p:nvSpPr>
          <p:cNvPr id="2" name="Date Placeholder 1">
            <a:extLst>
              <a:ext uri="{FF2B5EF4-FFF2-40B4-BE49-F238E27FC236}">
                <a16:creationId xmlns:a16="http://schemas.microsoft.com/office/drawing/2014/main" id="{E70110A6-B19F-50D6-0944-9170F5C67209}"/>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B044F9CF-D9F6-4060-3825-8A013168503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42509787-78B2-B37F-222A-C90A38FE31A4}"/>
              </a:ext>
            </a:extLst>
          </p:cNvPr>
          <p:cNvSpPr>
            <a:spLocks noGrp="1"/>
          </p:cNvSpPr>
          <p:nvPr>
            <p:ph type="sldNum" sz="quarter" idx="12"/>
          </p:nvPr>
        </p:nvSpPr>
        <p:spPr/>
        <p:txBody>
          <a:bodyPr/>
          <a:lstStyle/>
          <a:p>
            <a:fld id="{BA219C19-895B-41AA-B189-1A480F8BE28A}" type="slidenum">
              <a:rPr lang="en-US" smtClean="0"/>
              <a:t>12</a:t>
            </a:fld>
            <a:endParaRPr lang="en-US"/>
          </a:p>
        </p:txBody>
      </p:sp>
    </p:spTree>
    <p:extLst>
      <p:ext uri="{BB962C8B-B14F-4D97-AF65-F5344CB8AC3E}">
        <p14:creationId xmlns:p14="http://schemas.microsoft.com/office/powerpoint/2010/main" val="369858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E46-BAA9-0948-9E8E-0B31E81878B1}"/>
              </a:ext>
            </a:extLst>
          </p:cNvPr>
          <p:cNvSpPr>
            <a:spLocks noGrp="1"/>
          </p:cNvSpPr>
          <p:nvPr>
            <p:ph type="title"/>
          </p:nvPr>
        </p:nvSpPr>
        <p:spPr/>
        <p:txBody>
          <a:bodyPr/>
          <a:lstStyle/>
          <a:p>
            <a:r>
              <a:rPr lang="en-US" dirty="0"/>
              <a:t>Purpose of STIX-D Project</a:t>
            </a:r>
          </a:p>
        </p:txBody>
      </p:sp>
      <p:sp>
        <p:nvSpPr>
          <p:cNvPr id="3" name="Content Placeholder 2">
            <a:extLst>
              <a:ext uri="{FF2B5EF4-FFF2-40B4-BE49-F238E27FC236}">
                <a16:creationId xmlns:a16="http://schemas.microsoft.com/office/drawing/2014/main" id="{6E149013-1A74-2A88-11D7-00C292314734}"/>
              </a:ext>
            </a:extLst>
          </p:cNvPr>
          <p:cNvSpPr>
            <a:spLocks noGrp="1"/>
          </p:cNvSpPr>
          <p:nvPr>
            <p:ph idx="1"/>
          </p:nvPr>
        </p:nvSpPr>
        <p:spPr>
          <a:xfrm>
            <a:off x="738976" y="1825625"/>
            <a:ext cx="10714048" cy="4351338"/>
          </a:xfrm>
        </p:spPr>
        <p:txBody>
          <a:bodyPr/>
          <a:lstStyle/>
          <a:p>
            <a:pPr marL="0" indent="0">
              <a:lnSpc>
                <a:spcPct val="110000"/>
              </a:lnSpc>
              <a:buNone/>
            </a:pPr>
            <a:r>
              <a:rPr lang="en-US" dirty="0"/>
              <a:t>To develop a Controlled Natural Language (</a:t>
            </a:r>
            <a:r>
              <a:rPr lang="en-US" dirty="0">
                <a:hlinkClick r:id="rId2"/>
              </a:rPr>
              <a:t>CNL</a:t>
            </a:r>
            <a:r>
              <a:rPr lang="en-US" dirty="0"/>
              <a:t>) and necessary tools and databases for Structured Threat Information eXpression (</a:t>
            </a:r>
            <a:r>
              <a:rPr lang="en-US" dirty="0">
                <a:hlinkClick r:id="rId3"/>
              </a:rPr>
              <a:t>STIX</a:t>
            </a:r>
            <a:r>
              <a:rPr lang="en-US" dirty="0"/>
              <a:t>) `descriptions` within the Cyber Threat Intelligence (</a:t>
            </a:r>
            <a:r>
              <a:rPr lang="en-US" dirty="0">
                <a:hlinkClick r:id="rId4"/>
              </a:rPr>
              <a:t>CTI</a:t>
            </a:r>
            <a:r>
              <a:rPr lang="en-US" dirty="0"/>
              <a:t>) domain. The CNL will likely be a subset of Attempto Controlled English (</a:t>
            </a:r>
            <a:r>
              <a:rPr lang="en-US" dirty="0">
                <a:hlinkClick r:id="rId4"/>
              </a:rPr>
              <a:t>ACE</a:t>
            </a:r>
            <a:r>
              <a:rPr lang="en-US" dirty="0"/>
              <a:t>).</a:t>
            </a:r>
          </a:p>
        </p:txBody>
      </p:sp>
      <p:sp>
        <p:nvSpPr>
          <p:cNvPr id="4" name="Date Placeholder 3">
            <a:extLst>
              <a:ext uri="{FF2B5EF4-FFF2-40B4-BE49-F238E27FC236}">
                <a16:creationId xmlns:a16="http://schemas.microsoft.com/office/drawing/2014/main" id="{7F802DEF-C8E3-A5AF-0193-586620DE8E49}"/>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8E7054A-B7AD-8FB3-41E1-A2DBF2F9E6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895A4457-6C6D-F3FB-1F1E-FE4E33BDB034}"/>
              </a:ext>
            </a:extLst>
          </p:cNvPr>
          <p:cNvSpPr>
            <a:spLocks noGrp="1"/>
          </p:cNvSpPr>
          <p:nvPr>
            <p:ph type="sldNum" sz="quarter" idx="12"/>
          </p:nvPr>
        </p:nvSpPr>
        <p:spPr/>
        <p:txBody>
          <a:bodyPr/>
          <a:lstStyle/>
          <a:p>
            <a:fld id="{BA219C19-895B-41AA-B189-1A480F8BE28A}" type="slidenum">
              <a:rPr lang="en-US" smtClean="0"/>
              <a:t>13</a:t>
            </a:fld>
            <a:endParaRPr lang="en-US"/>
          </a:p>
        </p:txBody>
      </p:sp>
    </p:spTree>
    <p:extLst>
      <p:ext uri="{BB962C8B-B14F-4D97-AF65-F5344CB8AC3E}">
        <p14:creationId xmlns:p14="http://schemas.microsoft.com/office/powerpoint/2010/main" val="268294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200" y="365125"/>
            <a:ext cx="10515600" cy="1325563"/>
          </a:xfrm>
        </p:spPr>
        <p:txBody>
          <a:bodyPr/>
          <a:lstStyle/>
          <a:p>
            <a:r>
              <a:rPr lang="en-US" dirty="0"/>
              <a:t>What is CTI?  An ambiguous acronym</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lstStyle/>
          <a:p>
            <a:r>
              <a:rPr lang="en-US" dirty="0"/>
              <a:t>Evidence-based knowledge on existing or emerging threats</a:t>
            </a:r>
          </a:p>
          <a:p>
            <a:r>
              <a:rPr lang="en-US" dirty="0"/>
              <a:t>Inform decision makers</a:t>
            </a:r>
          </a:p>
          <a:p>
            <a:pPr lvl="1"/>
            <a:r>
              <a:rPr lang="en-US" dirty="0"/>
              <a:t>Reactive </a:t>
            </a:r>
            <a:r>
              <a:rPr lang="en-US" dirty="0">
                <a:sym typeface="Wingdings" panose="05000000000000000000" pitchFamily="2" charset="2"/>
              </a:rPr>
              <a:t> proactive</a:t>
            </a:r>
          </a:p>
          <a:p>
            <a:pPr lvl="1"/>
            <a:r>
              <a:rPr lang="en-US" dirty="0">
                <a:sym typeface="Wingdings" panose="05000000000000000000" pitchFamily="2" charset="2"/>
              </a:rPr>
              <a:t>Focus resources</a:t>
            </a:r>
            <a:endParaRPr lang="en-US" dirty="0"/>
          </a:p>
          <a:p>
            <a:r>
              <a:rPr lang="en-US" dirty="0"/>
              <a:t>Cyber Threat In</a:t>
            </a:r>
            <a:r>
              <a:rPr lang="en-US" dirty="0">
                <a:solidFill>
                  <a:schemeClr val="bg1">
                    <a:lumMod val="75000"/>
                  </a:schemeClr>
                </a:solidFill>
              </a:rPr>
              <a:t>telligence</a:t>
            </a:r>
          </a:p>
          <a:p>
            <a:pPr lvl="1"/>
            <a:r>
              <a:rPr lang="en-US" dirty="0"/>
              <a:t>Indicators (atomic data)</a:t>
            </a:r>
          </a:p>
          <a:p>
            <a:pPr lvl="1"/>
            <a:r>
              <a:rPr lang="en-US" dirty="0"/>
              <a:t>Information (data + context)</a:t>
            </a:r>
          </a:p>
          <a:p>
            <a:pPr lvl="2"/>
            <a:r>
              <a:rPr lang="en-US" dirty="0"/>
              <a:t>Focus of STIX-D Project</a:t>
            </a:r>
          </a:p>
          <a:p>
            <a:pPr lvl="1"/>
            <a:r>
              <a:rPr lang="en-US" dirty="0"/>
              <a:t>Intelligence (WHAT?)</a:t>
            </a:r>
          </a:p>
        </p:txBody>
      </p:sp>
      <p:sp>
        <p:nvSpPr>
          <p:cNvPr id="2" name="Date Placeholder 4">
            <a:extLst>
              <a:ext uri="{FF2B5EF4-FFF2-40B4-BE49-F238E27FC236}">
                <a16:creationId xmlns:a16="http://schemas.microsoft.com/office/drawing/2014/main" id="{ADAC24A3-DD40-DB7C-9244-56DF4BD2CD14}"/>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EAF4F6-60DE-2EAD-D209-57D1DE1620D3}"/>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7" name="Slide Number Placeholder 5">
            <a:extLst>
              <a:ext uri="{FF2B5EF4-FFF2-40B4-BE49-F238E27FC236}">
                <a16:creationId xmlns:a16="http://schemas.microsoft.com/office/drawing/2014/main" id="{B06220BB-F0B5-DA10-0D74-05BB290EA811}"/>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14</a:t>
            </a:fld>
            <a:endParaRPr lang="en-US"/>
          </a:p>
        </p:txBody>
      </p:sp>
      <p:sp>
        <p:nvSpPr>
          <p:cNvPr id="14" name="Content Placeholder 13">
            <a:extLst>
              <a:ext uri="{FF2B5EF4-FFF2-40B4-BE49-F238E27FC236}">
                <a16:creationId xmlns:a16="http://schemas.microsoft.com/office/drawing/2014/main" id="{5FA4503F-C140-9133-89D2-457CADC6AE0F}"/>
              </a:ext>
            </a:extLst>
          </p:cNvPr>
          <p:cNvSpPr>
            <a:spLocks noGrp="1"/>
          </p:cNvSpPr>
          <p:nvPr>
            <p:ph sz="half" idx="2"/>
          </p:nvPr>
        </p:nvSpPr>
        <p:spPr/>
        <p:txBody>
          <a:bodyPr/>
          <a:lstStyle/>
          <a:p>
            <a:r>
              <a:rPr lang="en-US" dirty="0"/>
              <a:t>Insert flow chart </a:t>
            </a:r>
          </a:p>
          <a:p>
            <a:pPr lvl="1"/>
            <a:r>
              <a:rPr lang="en-US" dirty="0"/>
              <a:t>Collection </a:t>
            </a:r>
            <a:r>
              <a:rPr lang="en-US" dirty="0">
                <a:sym typeface="Wingdings" panose="05000000000000000000" pitchFamily="2" charset="2"/>
              </a:rPr>
              <a:t> Data</a:t>
            </a:r>
          </a:p>
          <a:p>
            <a:pPr lvl="1"/>
            <a:r>
              <a:rPr lang="en-US" dirty="0">
                <a:sym typeface="Wingdings" panose="05000000000000000000" pitchFamily="2" charset="2"/>
              </a:rPr>
              <a:t>P &amp; E  Information</a:t>
            </a:r>
          </a:p>
          <a:p>
            <a:pPr lvl="1"/>
            <a:r>
              <a:rPr lang="en-US" dirty="0">
                <a:sym typeface="Wingdings" panose="05000000000000000000" pitchFamily="2" charset="2"/>
              </a:rPr>
              <a:t>Analysis  Assessments &amp; Estimates</a:t>
            </a:r>
            <a:endParaRPr lang="en-US" dirty="0"/>
          </a:p>
        </p:txBody>
      </p:sp>
    </p:spTree>
    <p:extLst>
      <p:ext uri="{BB962C8B-B14F-4D97-AF65-F5344CB8AC3E}">
        <p14:creationId xmlns:p14="http://schemas.microsoft.com/office/powerpoint/2010/main" val="111033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a:xfrm>
            <a:off x="838200" y="1825624"/>
            <a:ext cx="5181600" cy="4450185"/>
          </a:xfrm>
        </p:spPr>
        <p:txBody>
          <a:bodyPr>
            <a:normAutofit/>
          </a:bodyPr>
          <a:lstStyle/>
          <a:p>
            <a:pPr>
              <a:lnSpc>
                <a:spcPct val="110000"/>
              </a:lnSpc>
            </a:pPr>
            <a:r>
              <a:rPr lang="en-US" dirty="0"/>
              <a:t>A language and serialization format for sharing CTI</a:t>
            </a:r>
          </a:p>
          <a:p>
            <a:pPr>
              <a:lnSpc>
                <a:spcPct val="110000"/>
              </a:lnSpc>
            </a:pPr>
            <a:r>
              <a:rPr lang="en-US" dirty="0"/>
              <a:t>STIX objects categorize each data with specific attributes</a:t>
            </a:r>
          </a:p>
          <a:p>
            <a:pPr>
              <a:lnSpc>
                <a:spcPct val="110000"/>
              </a:lnSpc>
            </a:pPr>
            <a:r>
              <a:rPr lang="en-US" dirty="0"/>
              <a:t>`</a:t>
            </a:r>
            <a:r>
              <a:rPr lang="en-US" b="1" dirty="0">
                <a:highlight>
                  <a:srgbClr val="FFFF00"/>
                </a:highlight>
              </a:rPr>
              <a:t>description</a:t>
            </a:r>
            <a:r>
              <a:rPr lang="en-US" dirty="0"/>
              <a:t>`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a:p>
            <a:pPr lvl="2">
              <a:lnSpc>
                <a:spcPct val="110000"/>
              </a:lnSpc>
            </a:pPr>
            <a:r>
              <a:rPr lang="en-US" dirty="0"/>
              <a:t>How used; relation to other objects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15</a:t>
            </a:fld>
            <a:endParaRPr lang="en-US" dirty="0"/>
          </a:p>
        </p:txBody>
      </p:sp>
    </p:spTree>
    <p:extLst>
      <p:ext uri="{BB962C8B-B14F-4D97-AF65-F5344CB8AC3E}">
        <p14:creationId xmlns:p14="http://schemas.microsoft.com/office/powerpoint/2010/main" val="254279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18A1D2-3876-0719-7500-5E9E67A9594C}"/>
              </a:ext>
            </a:extLst>
          </p:cNvPr>
          <p:cNvSpPr>
            <a:spLocks noGrp="1"/>
          </p:cNvSpPr>
          <p:nvPr>
            <p:ph type="title"/>
          </p:nvPr>
        </p:nvSpPr>
        <p:spPr>
          <a:xfrm>
            <a:off x="838200" y="365125"/>
            <a:ext cx="10515600" cy="1325563"/>
          </a:xfrm>
        </p:spPr>
        <p:txBody>
          <a:bodyPr/>
          <a:lstStyle/>
          <a:p>
            <a:r>
              <a:rPr lang="en-US" dirty="0"/>
              <a:t>STIX Description Examples</a:t>
            </a:r>
          </a:p>
        </p:txBody>
      </p:sp>
      <p:sp>
        <p:nvSpPr>
          <p:cNvPr id="6" name="Content Placeholder 5">
            <a:extLst>
              <a:ext uri="{FF2B5EF4-FFF2-40B4-BE49-F238E27FC236}">
                <a16:creationId xmlns:a16="http://schemas.microsoft.com/office/drawing/2014/main" id="{86594D18-1930-7931-CDDB-5219CB81B02E}"/>
              </a:ext>
            </a:extLst>
          </p:cNvPr>
          <p:cNvSpPr>
            <a:spLocks noGrp="1"/>
          </p:cNvSpPr>
          <p:nvPr>
            <p:ph idx="1"/>
          </p:nvPr>
        </p:nvSpPr>
        <p:spPr/>
        <p:txBody>
          <a:bodyPr>
            <a:normAutofit/>
          </a:bodyPr>
          <a:lstStyle/>
          <a:p>
            <a:pPr marL="0" indent="0">
              <a:buNone/>
            </a:pPr>
            <a:r>
              <a:rPr lang="en-US" sz="1800" dirty="0">
                <a:solidFill>
                  <a:srgbClr val="000000"/>
                </a:solidFill>
                <a:effectLst/>
                <a:latin typeface="Consolas" panose="020B0609020204030204" pitchFamily="49" charset="0"/>
              </a:rPr>
              <a:t>1. "description": "A variant of the </a:t>
            </a:r>
            <a:r>
              <a:rPr lang="en-US" sz="1800" dirty="0" err="1">
                <a:solidFill>
                  <a:srgbClr val="000000"/>
                </a:solidFill>
                <a:effectLst/>
                <a:latin typeface="Consolas" panose="020B0609020204030204" pitchFamily="49" charset="0"/>
              </a:rPr>
              <a:t>cryptolocker</a:t>
            </a:r>
            <a:r>
              <a:rPr lang="en-US" sz="1800" dirty="0">
                <a:solidFill>
                  <a:srgbClr val="000000"/>
                </a:solidFill>
                <a:effectLst/>
                <a:latin typeface="Consolas" panose="020B0609020204030204" pitchFamily="49" charset="0"/>
              </a:rPr>
              <a:t> family"</a:t>
            </a:r>
            <a:endParaRPr lang="en-US" sz="1800" dirty="0">
              <a:latin typeface="Aptos Mono" panose="020B0009020202020204" pitchFamily="49" charset="0"/>
            </a:endParaRPr>
          </a:p>
          <a:p>
            <a:pPr marL="0" indent="0">
              <a:buNone/>
            </a:pPr>
            <a:r>
              <a:rPr lang="en-US" sz="1800" dirty="0">
                <a:latin typeface="Aptos Mono" panose="020B0009020202020204" pitchFamily="49" charset="0"/>
              </a:rPr>
              <a:t>2. "description": "The Evil Org threat actor group"</a:t>
            </a:r>
          </a:p>
          <a:p>
            <a:pPr marL="0" indent="0">
              <a:buNone/>
            </a:pPr>
            <a:r>
              <a:rPr lang="en-US" sz="1800" dirty="0">
                <a:latin typeface="Aptos Mono" panose="020B0009020202020204" pitchFamily="49" charset="0"/>
              </a:rPr>
              <a:t>3. "description": "This file is part of Poison Ivy“</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4. "description": "A particular form of spear phishing where the attacker claims that the target had won a contest, including personal details, to get them to click on a link."</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5. "description": "Incidents usually feature a shared TTP of a wildcat being released within the building containing network access, scaring users to leave their computers without locking them first. Still determining where the threat actors are getting the wildcats."</a:t>
            </a:r>
          </a:p>
        </p:txBody>
      </p:sp>
      <p:sp>
        <p:nvSpPr>
          <p:cNvPr id="2" name="Date Placeholder 4">
            <a:extLst>
              <a:ext uri="{FF2B5EF4-FFF2-40B4-BE49-F238E27FC236}">
                <a16:creationId xmlns:a16="http://schemas.microsoft.com/office/drawing/2014/main" id="{4479A1DF-4803-FB11-B033-32E1F66D3286}"/>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35704A-7230-0438-F360-37BF17FD3794}"/>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4" name="Slide Number Placeholder 5">
            <a:extLst>
              <a:ext uri="{FF2B5EF4-FFF2-40B4-BE49-F238E27FC236}">
                <a16:creationId xmlns:a16="http://schemas.microsoft.com/office/drawing/2014/main" id="{E3CE6402-0437-FC65-10D8-B3F916B0A2D9}"/>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16</a:t>
            </a:fld>
            <a:endParaRPr lang="en-US"/>
          </a:p>
        </p:txBody>
      </p:sp>
      <p:sp>
        <p:nvSpPr>
          <p:cNvPr id="7" name="TextBox 6">
            <a:extLst>
              <a:ext uri="{FF2B5EF4-FFF2-40B4-BE49-F238E27FC236}">
                <a16:creationId xmlns:a16="http://schemas.microsoft.com/office/drawing/2014/main" id="{965771D7-99DA-4CA9-D5E6-9E97E2532F29}"/>
              </a:ext>
            </a:extLst>
          </p:cNvPr>
          <p:cNvSpPr txBox="1"/>
          <p:nvPr/>
        </p:nvSpPr>
        <p:spPr>
          <a:xfrm>
            <a:off x="7872761" y="365125"/>
            <a:ext cx="3481039" cy="1200329"/>
          </a:xfrm>
          <a:prstGeom prst="rect">
            <a:avLst/>
          </a:prstGeom>
          <a:noFill/>
          <a:ln w="12700">
            <a:solidFill>
              <a:schemeClr val="tx1"/>
            </a:solidFill>
          </a:ln>
        </p:spPr>
        <p:txBody>
          <a:bodyPr wrap="square" rtlCol="0">
            <a:spAutoFit/>
          </a:bodyPr>
          <a:lstStyle/>
          <a:p>
            <a:r>
              <a:rPr lang="en-US" dirty="0">
                <a:solidFill>
                  <a:srgbClr val="000000"/>
                </a:solidFill>
                <a:effectLst/>
              </a:rPr>
              <a:t>A description provides more details and context about the STIX object including its purpose and its key characteristics.</a:t>
            </a:r>
            <a:endParaRPr lang="en-US" dirty="0"/>
          </a:p>
        </p:txBody>
      </p:sp>
    </p:spTree>
    <p:extLst>
      <p:ext uri="{BB962C8B-B14F-4D97-AF65-F5344CB8AC3E}">
        <p14:creationId xmlns:p14="http://schemas.microsoft.com/office/powerpoint/2010/main" val="122137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66C-3935-24B4-1433-62199094B1F6}"/>
              </a:ext>
            </a:extLst>
          </p:cNvPr>
          <p:cNvSpPr>
            <a:spLocks noGrp="1"/>
          </p:cNvSpPr>
          <p:nvPr>
            <p:ph type="title"/>
          </p:nvPr>
        </p:nvSpPr>
        <p:spPr/>
        <p:txBody>
          <a:bodyPr/>
          <a:lstStyle/>
          <a:p>
            <a:r>
              <a:rPr lang="en-US" dirty="0"/>
              <a:t>How to Develop a CNL?</a:t>
            </a:r>
          </a:p>
        </p:txBody>
      </p:sp>
      <p:sp>
        <p:nvSpPr>
          <p:cNvPr id="3" name="Content Placeholder 2">
            <a:extLst>
              <a:ext uri="{FF2B5EF4-FFF2-40B4-BE49-F238E27FC236}">
                <a16:creationId xmlns:a16="http://schemas.microsoft.com/office/drawing/2014/main" id="{4A491DB5-07F0-22B2-2073-A1E632A4DC58}"/>
              </a:ext>
            </a:extLst>
          </p:cNvPr>
          <p:cNvSpPr>
            <a:spLocks noGrp="1"/>
          </p:cNvSpPr>
          <p:nvPr>
            <p:ph idx="1"/>
          </p:nvPr>
        </p:nvSpPr>
        <p:spPr>
          <a:xfrm>
            <a:off x="737937" y="1825625"/>
            <a:ext cx="10716126" cy="4351338"/>
          </a:xfrm>
        </p:spPr>
        <p:txBody>
          <a:bodyPr>
            <a:normAutofit/>
          </a:bodyPr>
          <a:lstStyle/>
          <a:p>
            <a:pPr marL="514350" indent="-514350">
              <a:buFont typeface="+mj-lt"/>
              <a:buAutoNum type="arabicPeriod"/>
            </a:pPr>
            <a:r>
              <a:rPr lang="en-US" dirty="0"/>
              <a:t>Decide on a domain and base NL:  (e.g., CTI, </a:t>
            </a:r>
            <a:r>
              <a:rPr lang="en-US" dirty="0" err="1"/>
              <a:t>en</a:t>
            </a:r>
            <a:r>
              <a:rPr lang="en-US" dirty="0"/>
              <a:t>-US)</a:t>
            </a:r>
          </a:p>
          <a:p>
            <a:pPr marL="514350" indent="-514350">
              <a:buFont typeface="+mj-lt"/>
              <a:buAutoNum type="arabicPeriod"/>
            </a:pPr>
            <a:r>
              <a:rPr lang="en-US" dirty="0"/>
              <a:t>Assemble a corpus for processing and data mining (STIX objects)</a:t>
            </a:r>
          </a:p>
          <a:p>
            <a:pPr marL="514350" indent="-514350">
              <a:buFont typeface="+mj-lt"/>
              <a:buAutoNum type="arabicPeriod"/>
            </a:pPr>
            <a:r>
              <a:rPr lang="en-US" dirty="0"/>
              <a:t>Use NLP to deconstruct raw text  into structured data</a:t>
            </a:r>
          </a:p>
          <a:p>
            <a:pPr marL="514350" indent="-514350">
              <a:buFont typeface="+mj-lt"/>
              <a:buAutoNum type="arabicPeriod"/>
            </a:pPr>
            <a:r>
              <a:rPr lang="en-US" b="1" dirty="0">
                <a:sym typeface="Wingdings" panose="05000000000000000000" pitchFamily="2" charset="2"/>
              </a:rPr>
              <a:t>Use data mining to extract key insights and features from data</a:t>
            </a:r>
          </a:p>
          <a:p>
            <a:pPr marL="514350" indent="-514350">
              <a:buFont typeface="+mj-lt"/>
              <a:buAutoNum type="arabicPeriod"/>
            </a:pPr>
            <a:r>
              <a:rPr lang="en-US" dirty="0">
                <a:sym typeface="Wingdings" panose="05000000000000000000" pitchFamily="2" charset="2"/>
              </a:rPr>
              <a:t>Distill prescriptive grammar rules and type characteristics</a:t>
            </a:r>
          </a:p>
          <a:p>
            <a:pPr marL="514350" indent="-514350">
              <a:buFont typeface="+mj-lt"/>
              <a:buAutoNum type="arabicPeriod"/>
            </a:pPr>
            <a:r>
              <a:rPr lang="en-US" dirty="0">
                <a:sym typeface="Wingdings" panose="05000000000000000000" pitchFamily="2" charset="2"/>
              </a:rPr>
              <a:t>Determine which existing CNL to use as starting point (e.g., ACE)</a:t>
            </a:r>
          </a:p>
          <a:p>
            <a:pPr marL="514350" indent="-514350">
              <a:buFont typeface="+mj-lt"/>
              <a:buAutoNum type="arabicPeriod"/>
            </a:pPr>
            <a:r>
              <a:rPr lang="en-US" dirty="0">
                <a:sym typeface="Wingdings" panose="05000000000000000000" pitchFamily="2" charset="2"/>
              </a:rPr>
              <a:t>Customize existing CNL with grammar rules</a:t>
            </a:r>
          </a:p>
        </p:txBody>
      </p:sp>
      <p:sp>
        <p:nvSpPr>
          <p:cNvPr id="4" name="Date Placeholder 3">
            <a:extLst>
              <a:ext uri="{FF2B5EF4-FFF2-40B4-BE49-F238E27FC236}">
                <a16:creationId xmlns:a16="http://schemas.microsoft.com/office/drawing/2014/main" id="{C95FFCF6-E2BA-BCBD-99D1-89B0CF42C6D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45BD8DD1-A64E-4B77-3573-DBE7F8AF45E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68010679-7FE0-1639-D030-0934A6A90C1A}"/>
              </a:ext>
            </a:extLst>
          </p:cNvPr>
          <p:cNvSpPr>
            <a:spLocks noGrp="1"/>
          </p:cNvSpPr>
          <p:nvPr>
            <p:ph type="sldNum" sz="quarter" idx="12"/>
          </p:nvPr>
        </p:nvSpPr>
        <p:spPr/>
        <p:txBody>
          <a:bodyPr/>
          <a:lstStyle/>
          <a:p>
            <a:fld id="{BA219C19-895B-41AA-B189-1A480F8BE28A}" type="slidenum">
              <a:rPr lang="en-US" smtClean="0"/>
              <a:t>17</a:t>
            </a:fld>
            <a:endParaRPr lang="en-US"/>
          </a:p>
        </p:txBody>
      </p:sp>
    </p:spTree>
    <p:extLst>
      <p:ext uri="{BB962C8B-B14F-4D97-AF65-F5344CB8AC3E}">
        <p14:creationId xmlns:p14="http://schemas.microsoft.com/office/powerpoint/2010/main" val="289515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A15-1E30-6B41-2D59-7112AAAF6E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F15D2B-BB06-588D-19A6-DBB74B5760B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223CEE6-402A-CA56-0135-0E474D3BB23D}"/>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CBBBEF0F-0398-E6F1-2C2E-950F6A4D66F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11E2C907-6AFB-AC1D-7313-3C2B9824AFA6}"/>
              </a:ext>
            </a:extLst>
          </p:cNvPr>
          <p:cNvSpPr>
            <a:spLocks noGrp="1"/>
          </p:cNvSpPr>
          <p:nvPr>
            <p:ph type="sldNum" sz="quarter" idx="12"/>
          </p:nvPr>
        </p:nvSpPr>
        <p:spPr/>
        <p:txBody>
          <a:bodyPr/>
          <a:lstStyle/>
          <a:p>
            <a:fld id="{BA219C19-895B-41AA-B189-1A480F8BE28A}" type="slidenum">
              <a:rPr lang="en-US" smtClean="0"/>
              <a:t>18</a:t>
            </a:fld>
            <a:endParaRPr lang="en-US"/>
          </a:p>
        </p:txBody>
      </p:sp>
    </p:spTree>
    <p:extLst>
      <p:ext uri="{BB962C8B-B14F-4D97-AF65-F5344CB8AC3E}">
        <p14:creationId xmlns:p14="http://schemas.microsoft.com/office/powerpoint/2010/main" val="328128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19</a:t>
            </a:fld>
            <a:endParaRPr lang="en-US"/>
          </a:p>
        </p:txBody>
      </p:sp>
    </p:spTree>
    <p:extLst>
      <p:ext uri="{BB962C8B-B14F-4D97-AF65-F5344CB8AC3E}">
        <p14:creationId xmlns:p14="http://schemas.microsoft.com/office/powerpoint/2010/main" val="400330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33AE5C3-3018-80E3-8FFC-8B7DE3B98839}"/>
              </a:ext>
            </a:extLst>
          </p:cNvPr>
          <p:cNvSpPr>
            <a:spLocks noGrp="1"/>
          </p:cNvSpPr>
          <p:nvPr>
            <p:ph type="title"/>
          </p:nvPr>
        </p:nvSpPr>
        <p:spPr/>
        <p:txBody>
          <a:bodyPr/>
          <a:lstStyle/>
          <a:p>
            <a:r>
              <a:rPr lang="en-US" dirty="0"/>
              <a:t>Agenda</a:t>
            </a:r>
          </a:p>
        </p:txBody>
      </p:sp>
      <p:sp>
        <p:nvSpPr>
          <p:cNvPr id="13" name="Content Placeholder 12">
            <a:extLst>
              <a:ext uri="{FF2B5EF4-FFF2-40B4-BE49-F238E27FC236}">
                <a16:creationId xmlns:a16="http://schemas.microsoft.com/office/drawing/2014/main" id="{8B97CF62-C22A-1385-7BD3-9BB169DA6A1A}"/>
              </a:ext>
            </a:extLst>
          </p:cNvPr>
          <p:cNvSpPr>
            <a:spLocks noGrp="1"/>
          </p:cNvSpPr>
          <p:nvPr>
            <p:ph idx="1"/>
          </p:nvPr>
        </p:nvSpPr>
        <p:spPr/>
        <p:txBody>
          <a:bodyPr/>
          <a:lstStyle/>
          <a:p>
            <a:r>
              <a:rPr lang="en-US" dirty="0"/>
              <a:t>Background</a:t>
            </a:r>
          </a:p>
          <a:p>
            <a:r>
              <a:rPr lang="en-US" dirty="0"/>
              <a:t>Relation to Class Topics</a:t>
            </a:r>
          </a:p>
          <a:p>
            <a:r>
              <a:rPr lang="en-US" dirty="0"/>
              <a:t>Real-World Applications</a:t>
            </a:r>
          </a:p>
          <a:p>
            <a:r>
              <a:rPr lang="en-US" dirty="0"/>
              <a:t>Worked Example</a:t>
            </a:r>
          </a:p>
          <a:p>
            <a:r>
              <a:rPr lang="en-US" dirty="0"/>
              <a:t>Conclusion</a:t>
            </a:r>
          </a:p>
        </p:txBody>
      </p:sp>
      <p:sp>
        <p:nvSpPr>
          <p:cNvPr id="9" name="Date Placeholder 4">
            <a:extLst>
              <a:ext uri="{FF2B5EF4-FFF2-40B4-BE49-F238E27FC236}">
                <a16:creationId xmlns:a16="http://schemas.microsoft.com/office/drawing/2014/main" id="{A946BE22-4F51-5840-D60D-AEA856423BE5}"/>
              </a:ext>
            </a:extLst>
          </p:cNvPr>
          <p:cNvSpPr>
            <a:spLocks noGrp="1"/>
          </p:cNvSpPr>
          <p:nvPr>
            <p:ph type="dt" sz="half" idx="10"/>
          </p:nvPr>
        </p:nvSpPr>
        <p:spPr/>
        <p:txBody>
          <a:bodyPr/>
          <a:lstStyle/>
          <a:p>
            <a:r>
              <a:rPr lang="en-US"/>
              <a:t>8/12/2024</a:t>
            </a:r>
            <a:endParaRPr lang="en-US" dirty="0"/>
          </a:p>
        </p:txBody>
      </p:sp>
      <p:sp>
        <p:nvSpPr>
          <p:cNvPr id="11" name="Footer Placeholder 3">
            <a:extLst>
              <a:ext uri="{FF2B5EF4-FFF2-40B4-BE49-F238E27FC236}">
                <a16:creationId xmlns:a16="http://schemas.microsoft.com/office/drawing/2014/main" id="{5C41FA78-3245-E1A9-2F7B-A3F6660058AE}"/>
              </a:ext>
            </a:extLst>
          </p:cNvPr>
          <p:cNvSpPr>
            <a:spLocks noGrp="1"/>
          </p:cNvSpPr>
          <p:nvPr>
            <p:ph type="ftr" sz="quarter" idx="11"/>
          </p:nvPr>
        </p:nvSpPr>
        <p:spPr/>
        <p:txBody>
          <a:bodyPr/>
          <a:lstStyle/>
          <a:p>
            <a:r>
              <a:rPr lang="en-US"/>
              <a:t>https://github.com/ciioprof0/stixd </a:t>
            </a:r>
            <a:endParaRPr lang="en-US" dirty="0"/>
          </a:p>
        </p:txBody>
      </p:sp>
      <p:sp>
        <p:nvSpPr>
          <p:cNvPr id="10" name="Slide Number Placeholder 5">
            <a:extLst>
              <a:ext uri="{FF2B5EF4-FFF2-40B4-BE49-F238E27FC236}">
                <a16:creationId xmlns:a16="http://schemas.microsoft.com/office/drawing/2014/main" id="{AF90FE48-4D17-CBD1-626C-3A2129E03B71}"/>
              </a:ext>
            </a:extLst>
          </p:cNvPr>
          <p:cNvSpPr>
            <a:spLocks noGrp="1"/>
          </p:cNvSpPr>
          <p:nvPr>
            <p:ph type="sldNum" sz="quarter" idx="12"/>
          </p:nvPr>
        </p:nvSpPr>
        <p:spPr/>
        <p:txBody>
          <a:bodyPr/>
          <a:lstStyle/>
          <a:p>
            <a:fld id="{AF56F2E1-774A-4B12-AD76-893078A0F513}" type="slidenum">
              <a:rPr lang="en-US" smtClean="0"/>
              <a:t>2</a:t>
            </a:fld>
            <a:endParaRPr lang="en-US"/>
          </a:p>
        </p:txBody>
      </p:sp>
    </p:spTree>
    <p:extLst>
      <p:ext uri="{BB962C8B-B14F-4D97-AF65-F5344CB8AC3E}">
        <p14:creationId xmlns:p14="http://schemas.microsoft.com/office/powerpoint/2010/main" val="40831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0A4-A2E8-3DC3-AC37-EB2915061D3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AE6151-DB31-A840-37AB-CCD9EA573A1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F3BD434-9696-00FE-5CCB-D736215AAFEC}"/>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277B2655-623B-A414-59B7-1A6ADF00FBA9}"/>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C3FD512-6EDB-5271-B7A8-3033BA66C1A7}"/>
              </a:ext>
            </a:extLst>
          </p:cNvPr>
          <p:cNvSpPr>
            <a:spLocks noGrp="1"/>
          </p:cNvSpPr>
          <p:nvPr>
            <p:ph type="sldNum" sz="quarter" idx="12"/>
          </p:nvPr>
        </p:nvSpPr>
        <p:spPr/>
        <p:txBody>
          <a:bodyPr/>
          <a:lstStyle/>
          <a:p>
            <a:fld id="{BA219C19-895B-41AA-B189-1A480F8BE28A}" type="slidenum">
              <a:rPr lang="en-US" smtClean="0"/>
              <a:t>20</a:t>
            </a:fld>
            <a:endParaRPr lang="en-US"/>
          </a:p>
        </p:txBody>
      </p:sp>
    </p:spTree>
    <p:extLst>
      <p:ext uri="{BB962C8B-B14F-4D97-AF65-F5344CB8AC3E}">
        <p14:creationId xmlns:p14="http://schemas.microsoft.com/office/powerpoint/2010/main" val="64336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p:txBody>
          <a:bodyPr/>
          <a:lstStyle/>
          <a:p>
            <a:r>
              <a:rPr lang="en-US" dirty="0"/>
              <a:t>Summary of Project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125163451"/>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370840">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370840">
                <a:tc>
                  <a:txBody>
                    <a:bodyPr/>
                    <a:lstStyle/>
                    <a:p>
                      <a:r>
                        <a:rPr lang="en-US" sz="2800" dirty="0"/>
                        <a:t>ACE</a:t>
                      </a:r>
                    </a:p>
                  </a:txBody>
                  <a:tcPr/>
                </a:tc>
                <a:tc>
                  <a:txBody>
                    <a:bodyPr/>
                    <a:lstStyle/>
                    <a:p>
                      <a:r>
                        <a:rPr lang="en-US" sz="2800" dirty="0"/>
                        <a:t>Attempto Controlled English</a:t>
                      </a:r>
                    </a:p>
                  </a:txBody>
                  <a:tcPr/>
                </a:tc>
                <a:tc>
                  <a:txBody>
                    <a:bodyPr/>
                    <a:lstStyle/>
                    <a:p>
                      <a:pPr algn="ctr"/>
                      <a:r>
                        <a:rPr lang="en-US" sz="2800" dirty="0">
                          <a:hlinkClick r:id="rId3"/>
                        </a:rPr>
                        <a:t>1</a:t>
                      </a:r>
                      <a:r>
                        <a:rPr lang="en-US" sz="2800" dirty="0"/>
                        <a:t>, </a:t>
                      </a:r>
                      <a:r>
                        <a:rPr lang="en-US" sz="2800" dirty="0">
                          <a:hlinkClick r:id="rId4"/>
                        </a:rPr>
                        <a:t>2</a:t>
                      </a:r>
                      <a:endParaRPr lang="en-US" sz="2800" dirty="0"/>
                    </a:p>
                  </a:txBody>
                  <a:tcPr/>
                </a:tc>
                <a:extLst>
                  <a:ext uri="{0D108BD9-81ED-4DB2-BD59-A6C34878D82A}">
                    <a16:rowId xmlns:a16="http://schemas.microsoft.com/office/drawing/2014/main" val="791011925"/>
                  </a:ext>
                </a:extLst>
              </a:tr>
              <a:tr h="370840">
                <a:tc>
                  <a:txBody>
                    <a:bodyPr/>
                    <a:lstStyle/>
                    <a:p>
                      <a:r>
                        <a:rPr lang="en-US" sz="2800" dirty="0"/>
                        <a:t>CNL</a:t>
                      </a:r>
                    </a:p>
                  </a:txBody>
                  <a:tcPr/>
                </a:tc>
                <a:tc>
                  <a:txBody>
                    <a:bodyPr/>
                    <a:lstStyle/>
                    <a:p>
                      <a:r>
                        <a:rPr lang="en-US" sz="2800" dirty="0"/>
                        <a:t>Controlled Natural Language</a:t>
                      </a:r>
                    </a:p>
                  </a:txBody>
                  <a:tcPr/>
                </a:tc>
                <a:tc>
                  <a:txBody>
                    <a:bodyPr/>
                    <a:lstStyle/>
                    <a:p>
                      <a:pPr algn="ctr"/>
                      <a:r>
                        <a:rPr lang="en-US" sz="2800" dirty="0">
                          <a:hlinkClick r:id="rId5"/>
                        </a:rPr>
                        <a:t>1</a:t>
                      </a:r>
                      <a:r>
                        <a:rPr lang="en-US" sz="2800" dirty="0"/>
                        <a:t>, </a:t>
                      </a:r>
                      <a:r>
                        <a:rPr lang="en-US" sz="2800" dirty="0">
                          <a:hlinkClick r:id="rId6"/>
                        </a:rPr>
                        <a:t>2</a:t>
                      </a:r>
                      <a:endParaRPr lang="en-US" sz="2800" dirty="0"/>
                    </a:p>
                  </a:txBody>
                  <a:tcPr/>
                </a:tc>
                <a:extLst>
                  <a:ext uri="{0D108BD9-81ED-4DB2-BD59-A6C34878D82A}">
                    <a16:rowId xmlns:a16="http://schemas.microsoft.com/office/drawing/2014/main" val="3663437839"/>
                  </a:ext>
                </a:extLst>
              </a:tr>
              <a:tr h="370840">
                <a:tc>
                  <a:txBody>
                    <a:bodyPr/>
                    <a:lstStyle/>
                    <a:p>
                      <a:r>
                        <a:rPr lang="en-US" sz="2800" dirty="0"/>
                        <a:t>CTI</a:t>
                      </a:r>
                    </a:p>
                  </a:txBody>
                  <a:tcPr/>
                </a:tc>
                <a:tc>
                  <a:txBody>
                    <a:bodyPr/>
                    <a:lstStyle/>
                    <a:p>
                      <a:r>
                        <a:rPr lang="en-US" sz="2800" dirty="0"/>
                        <a:t>Cyber Threat Intelligence</a:t>
                      </a:r>
                    </a:p>
                  </a:txBody>
                  <a:tcPr/>
                </a:tc>
                <a:tc>
                  <a:txBody>
                    <a:bodyPr/>
                    <a:lstStyle/>
                    <a:p>
                      <a:pPr algn="ctr"/>
                      <a:r>
                        <a:rPr lang="en-US" sz="2800" dirty="0">
                          <a:hlinkClick r:id="rId7"/>
                        </a:rPr>
                        <a:t>1</a:t>
                      </a:r>
                      <a:r>
                        <a:rPr lang="en-US" sz="2800" dirty="0"/>
                        <a:t>, </a:t>
                      </a:r>
                      <a:r>
                        <a:rPr lang="en-US" sz="2800" dirty="0">
                          <a:hlinkClick r:id="rId8"/>
                        </a:rPr>
                        <a:t>2</a:t>
                      </a:r>
                      <a:endParaRPr lang="en-US" sz="2800" dirty="0"/>
                    </a:p>
                  </a:txBody>
                  <a:tcPr/>
                </a:tc>
                <a:extLst>
                  <a:ext uri="{0D108BD9-81ED-4DB2-BD59-A6C34878D82A}">
                    <a16:rowId xmlns:a16="http://schemas.microsoft.com/office/drawing/2014/main" val="796198131"/>
                  </a:ext>
                </a:extLst>
              </a:tr>
              <a:tr h="370840">
                <a:tc>
                  <a:txBody>
                    <a:bodyPr/>
                    <a:lstStyle/>
                    <a:p>
                      <a:r>
                        <a:rPr lang="en-US" sz="2800" dirty="0"/>
                        <a:t>JSON</a:t>
                      </a:r>
                    </a:p>
                  </a:txBody>
                  <a:tcPr/>
                </a:tc>
                <a:tc>
                  <a:txBody>
                    <a:bodyPr/>
                    <a:lstStyle/>
                    <a:p>
                      <a:r>
                        <a:rPr lang="en-US" sz="2800" dirty="0"/>
                        <a:t>Java Script Object Notation</a:t>
                      </a:r>
                    </a:p>
                  </a:txBody>
                  <a:tcPr/>
                </a:tc>
                <a:tc>
                  <a:txBody>
                    <a:bodyPr/>
                    <a:lstStyle/>
                    <a:p>
                      <a:pPr algn="ctr"/>
                      <a:r>
                        <a:rPr lang="en-US" sz="2800" dirty="0">
                          <a:hlinkClick r:id="rId9"/>
                        </a:rPr>
                        <a:t>1</a:t>
                      </a:r>
                      <a:r>
                        <a:rPr lang="en-US" sz="2800" dirty="0"/>
                        <a:t>, </a:t>
                      </a:r>
                      <a:r>
                        <a:rPr lang="en-US" sz="2800" dirty="0">
                          <a:hlinkClick r:id="rId10"/>
                        </a:rPr>
                        <a:t>2</a:t>
                      </a:r>
                      <a:endParaRPr lang="en-US" sz="2800" dirty="0"/>
                    </a:p>
                  </a:txBody>
                  <a:tcPr/>
                </a:tc>
                <a:extLst>
                  <a:ext uri="{0D108BD9-81ED-4DB2-BD59-A6C34878D82A}">
                    <a16:rowId xmlns:a16="http://schemas.microsoft.com/office/drawing/2014/main" val="1334531058"/>
                  </a:ext>
                </a:extLst>
              </a:tr>
              <a:tr h="370840">
                <a:tc>
                  <a:txBody>
                    <a:bodyPr/>
                    <a:lstStyle/>
                    <a:p>
                      <a:r>
                        <a:rPr lang="en-US" sz="2800" dirty="0"/>
                        <a:t>NLP</a:t>
                      </a:r>
                    </a:p>
                  </a:txBody>
                  <a:tcPr/>
                </a:tc>
                <a:tc>
                  <a:txBody>
                    <a:bodyPr/>
                    <a:lstStyle/>
                    <a:p>
                      <a:r>
                        <a:rPr lang="en-US" sz="2800" dirty="0"/>
                        <a:t>Natural Language Processing</a:t>
                      </a:r>
                    </a:p>
                  </a:txBody>
                  <a:tcPr/>
                </a:tc>
                <a:tc>
                  <a:txBody>
                    <a:bodyPr/>
                    <a:lstStyle/>
                    <a:p>
                      <a:pPr algn="ctr"/>
                      <a:r>
                        <a:rPr lang="en-US" sz="2800" dirty="0">
                          <a:hlinkClick r:id="rId11"/>
                        </a:rPr>
                        <a:t>1</a:t>
                      </a:r>
                      <a:r>
                        <a:rPr lang="en-US" sz="2800" dirty="0"/>
                        <a:t>, </a:t>
                      </a:r>
                      <a:r>
                        <a:rPr lang="en-US" sz="2800" dirty="0">
                          <a:hlinkClick r:id="rId12"/>
                        </a:rPr>
                        <a:t>2</a:t>
                      </a:r>
                      <a:endParaRPr lang="en-US" sz="2800" dirty="0"/>
                    </a:p>
                  </a:txBody>
                  <a:tcPr/>
                </a:tc>
                <a:extLst>
                  <a:ext uri="{0D108BD9-81ED-4DB2-BD59-A6C34878D82A}">
                    <a16:rowId xmlns:a16="http://schemas.microsoft.com/office/drawing/2014/main" val="3563767463"/>
                  </a:ext>
                </a:extLst>
              </a:tr>
              <a:tr h="370840">
                <a:tc>
                  <a:txBody>
                    <a:bodyPr/>
                    <a:lstStyle/>
                    <a:p>
                      <a:r>
                        <a:rPr lang="en-US" sz="2800" dirty="0"/>
                        <a:t>STIX</a:t>
                      </a:r>
                    </a:p>
                  </a:txBody>
                  <a:tcPr/>
                </a:tc>
                <a:tc>
                  <a:txBody>
                    <a:bodyPr/>
                    <a:lstStyle/>
                    <a:p>
                      <a:r>
                        <a:rPr lang="en-US" sz="2800" dirty="0"/>
                        <a:t>Structured Threat Information eXpression</a:t>
                      </a:r>
                    </a:p>
                  </a:txBody>
                  <a:tcPr/>
                </a:tc>
                <a:tc>
                  <a:txBody>
                    <a:bodyPr/>
                    <a:lstStyle/>
                    <a:p>
                      <a:pPr algn="ctr"/>
                      <a:r>
                        <a:rPr lang="en-US" sz="2800" dirty="0">
                          <a:hlinkClick r:id="rId13"/>
                        </a:rPr>
                        <a:t>1</a:t>
                      </a:r>
                      <a:r>
                        <a:rPr lang="en-US" sz="2800" dirty="0"/>
                        <a:t>, </a:t>
                      </a:r>
                      <a:r>
                        <a:rPr lang="en-US" sz="2800" dirty="0">
                          <a:hlinkClick r:id="rId14"/>
                        </a:rPr>
                        <a:t>2</a:t>
                      </a:r>
                      <a:endParaRPr lang="en-US" sz="2800" dirty="0"/>
                    </a:p>
                  </a:txBody>
                  <a:tcPr/>
                </a:tc>
                <a:extLst>
                  <a:ext uri="{0D108BD9-81ED-4DB2-BD59-A6C34878D82A}">
                    <a16:rowId xmlns:a16="http://schemas.microsoft.com/office/drawing/2014/main" val="3116241119"/>
                  </a:ext>
                </a:extLst>
              </a:tr>
              <a:tr h="370840">
                <a:tc>
                  <a:txBody>
                    <a:bodyPr/>
                    <a:lstStyle/>
                    <a:p>
                      <a:r>
                        <a:rPr lang="en-US" sz="2800" dirty="0"/>
                        <a:t>STIX-D</a:t>
                      </a:r>
                    </a:p>
                  </a:txBody>
                  <a:tcPr/>
                </a:tc>
                <a:tc>
                  <a:txBody>
                    <a:bodyPr/>
                    <a:lstStyle/>
                    <a:p>
                      <a:r>
                        <a:rPr lang="en-US" sz="2800" dirty="0"/>
                        <a:t>STIX Descriptions (a field in STIX JSON objects)</a:t>
                      </a:r>
                    </a:p>
                  </a:txBody>
                  <a:tcPr/>
                </a:tc>
                <a:tc>
                  <a:txBody>
                    <a:bodyPr/>
                    <a:lstStyle/>
                    <a:p>
                      <a:pPr algn="ctr"/>
                      <a:r>
                        <a:rPr lang="en-US" sz="2800" dirty="0"/>
                        <a:t>1</a:t>
                      </a:r>
                    </a:p>
                  </a:txBody>
                  <a:tcPr/>
                </a:tc>
                <a:extLst>
                  <a:ext uri="{0D108BD9-81ED-4DB2-BD59-A6C34878D82A}">
                    <a16:rowId xmlns:a16="http://schemas.microsoft.com/office/drawing/2014/main" val="1303027472"/>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21</a:t>
            </a:fld>
            <a:endParaRPr lang="en-US"/>
          </a:p>
        </p:txBody>
      </p:sp>
    </p:spTree>
    <p:extLst>
      <p:ext uri="{BB962C8B-B14F-4D97-AF65-F5344CB8AC3E}">
        <p14:creationId xmlns:p14="http://schemas.microsoft.com/office/powerpoint/2010/main" val="3686212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a:xfrm>
            <a:off x="838200" y="365125"/>
            <a:ext cx="10515600" cy="868680"/>
          </a:xfrm>
        </p:spPr>
        <p:txBody>
          <a:bodyPr/>
          <a:lstStyle/>
          <a:p>
            <a:r>
              <a:rPr lang="en-US" dirty="0"/>
              <a:t>Summary of Data Mining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529103435"/>
              </p:ext>
            </p:extLst>
          </p:nvPr>
        </p:nvGraphicFramePr>
        <p:xfrm>
          <a:off x="838200" y="1233805"/>
          <a:ext cx="10515600" cy="4945617"/>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549513">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549513">
                <a:tc>
                  <a:txBody>
                    <a:bodyPr/>
                    <a:lstStyle/>
                    <a:p>
                      <a:r>
                        <a:rPr lang="en-US" sz="2800" dirty="0"/>
                        <a:t>BERT</a:t>
                      </a:r>
                    </a:p>
                  </a:txBody>
                  <a:tcPr/>
                </a:tc>
                <a:tc>
                  <a:txBody>
                    <a:bodyPr/>
                    <a:lstStyle/>
                    <a:p>
                      <a:r>
                        <a:rPr lang="en-US" sz="2400" dirty="0"/>
                        <a:t>Bidirectional Encoder Representations from Transformers</a:t>
                      </a:r>
                    </a:p>
                  </a:txBody>
                  <a:tcPr/>
                </a:tc>
                <a:tc>
                  <a:txBody>
                    <a:bodyPr/>
                    <a:lstStyle/>
                    <a:p>
                      <a:pPr algn="ctr"/>
                      <a:r>
                        <a:rPr lang="en-US" sz="2800" dirty="0"/>
                        <a:t>1, 2</a:t>
                      </a:r>
                    </a:p>
                  </a:txBody>
                  <a:tcPr/>
                </a:tc>
                <a:extLst>
                  <a:ext uri="{0D108BD9-81ED-4DB2-BD59-A6C34878D82A}">
                    <a16:rowId xmlns:a16="http://schemas.microsoft.com/office/drawing/2014/main" val="791011925"/>
                  </a:ext>
                </a:extLst>
              </a:tr>
              <a:tr h="549513">
                <a:tc>
                  <a:txBody>
                    <a:bodyPr/>
                    <a:lstStyle/>
                    <a:p>
                      <a:r>
                        <a:rPr lang="en-US" sz="2800" dirty="0" err="1"/>
                        <a:t>CRF</a:t>
                      </a:r>
                      <a:endParaRPr lang="en-US" sz="2800" dirty="0"/>
                    </a:p>
                  </a:txBody>
                  <a:tcPr/>
                </a:tc>
                <a:tc>
                  <a:txBody>
                    <a:bodyPr/>
                    <a:lstStyle/>
                    <a:p>
                      <a:r>
                        <a:rPr lang="en-US" sz="2800" dirty="0"/>
                        <a:t>Conditional Random Fields</a:t>
                      </a:r>
                    </a:p>
                  </a:txBody>
                  <a:tcPr/>
                </a:tc>
                <a:tc>
                  <a:txBody>
                    <a:bodyPr/>
                    <a:lstStyle/>
                    <a:p>
                      <a:pPr algn="ctr"/>
                      <a:r>
                        <a:rPr lang="en-US" sz="2800" dirty="0"/>
                        <a:t>1, 2</a:t>
                      </a:r>
                    </a:p>
                  </a:txBody>
                  <a:tcPr/>
                </a:tc>
                <a:extLst>
                  <a:ext uri="{0D108BD9-81ED-4DB2-BD59-A6C34878D82A}">
                    <a16:rowId xmlns:a16="http://schemas.microsoft.com/office/drawing/2014/main" val="3663437839"/>
                  </a:ext>
                </a:extLst>
              </a:tr>
              <a:tr h="549513">
                <a:tc>
                  <a:txBody>
                    <a:bodyPr/>
                    <a:lstStyle/>
                    <a:p>
                      <a:r>
                        <a:rPr lang="en-US" sz="2800" dirty="0"/>
                        <a:t>HMM</a:t>
                      </a:r>
                    </a:p>
                  </a:txBody>
                  <a:tcPr/>
                </a:tc>
                <a:tc>
                  <a:txBody>
                    <a:bodyPr/>
                    <a:lstStyle/>
                    <a:p>
                      <a:r>
                        <a:rPr lang="en-US" sz="2800" dirty="0"/>
                        <a:t>Hidden Markov Models</a:t>
                      </a:r>
                    </a:p>
                  </a:txBody>
                  <a:tcPr/>
                </a:tc>
                <a:tc>
                  <a:txBody>
                    <a:bodyPr/>
                    <a:lstStyle/>
                    <a:p>
                      <a:pPr algn="ctr"/>
                      <a:r>
                        <a:rPr lang="en-US" sz="2800" dirty="0"/>
                        <a:t>1, 2</a:t>
                      </a:r>
                    </a:p>
                  </a:txBody>
                  <a:tcPr/>
                </a:tc>
                <a:extLst>
                  <a:ext uri="{0D108BD9-81ED-4DB2-BD59-A6C34878D82A}">
                    <a16:rowId xmlns:a16="http://schemas.microsoft.com/office/drawing/2014/main" val="796198131"/>
                  </a:ext>
                </a:extLst>
              </a:tr>
              <a:tr h="549513">
                <a:tc>
                  <a:txBody>
                    <a:bodyPr/>
                    <a:lstStyle/>
                    <a:p>
                      <a:r>
                        <a:rPr lang="en-US" sz="2800" dirty="0" err="1"/>
                        <a:t>LDA</a:t>
                      </a:r>
                      <a:endParaRPr lang="en-US" sz="2800" dirty="0"/>
                    </a:p>
                  </a:txBody>
                  <a:tcPr/>
                </a:tc>
                <a:tc>
                  <a:txBody>
                    <a:bodyPr/>
                    <a:lstStyle/>
                    <a:p>
                      <a:r>
                        <a:rPr lang="en-US" sz="2800" dirty="0"/>
                        <a:t>Latent Dirichlet Allocation</a:t>
                      </a:r>
                    </a:p>
                  </a:txBody>
                  <a:tcPr/>
                </a:tc>
                <a:tc>
                  <a:txBody>
                    <a:bodyPr/>
                    <a:lstStyle/>
                    <a:p>
                      <a:pPr algn="ctr"/>
                      <a:r>
                        <a:rPr lang="en-US" sz="2800" dirty="0"/>
                        <a:t>1, </a:t>
                      </a:r>
                      <a:r>
                        <a:rPr lang="en-US" sz="2800" dirty="0">
                          <a:hlinkClick r:id="rId3"/>
                        </a:rPr>
                        <a:t>2</a:t>
                      </a:r>
                      <a:endParaRPr lang="en-US" sz="2800" dirty="0"/>
                    </a:p>
                  </a:txBody>
                  <a:tcPr/>
                </a:tc>
                <a:extLst>
                  <a:ext uri="{0D108BD9-81ED-4DB2-BD59-A6C34878D82A}">
                    <a16:rowId xmlns:a16="http://schemas.microsoft.com/office/drawing/2014/main" val="1334531058"/>
                  </a:ext>
                </a:extLst>
              </a:tr>
              <a:tr h="549513">
                <a:tc>
                  <a:txBody>
                    <a:bodyPr/>
                    <a:lstStyle/>
                    <a:p>
                      <a:r>
                        <a:rPr lang="en-US" sz="2800" dirty="0"/>
                        <a:t>LSA</a:t>
                      </a:r>
                    </a:p>
                  </a:txBody>
                  <a:tcPr/>
                </a:tc>
                <a:tc>
                  <a:txBody>
                    <a:bodyPr/>
                    <a:lstStyle/>
                    <a:p>
                      <a:r>
                        <a:rPr lang="en-US" sz="2800" dirty="0"/>
                        <a:t>Latent Semantic Analysis</a:t>
                      </a:r>
                    </a:p>
                  </a:txBody>
                  <a:tcPr/>
                </a:tc>
                <a:tc>
                  <a:txBody>
                    <a:bodyPr/>
                    <a:lstStyle/>
                    <a:p>
                      <a:pPr algn="ctr"/>
                      <a:r>
                        <a:rPr lang="en-US" sz="2800" dirty="0"/>
                        <a:t>1, </a:t>
                      </a:r>
                      <a:r>
                        <a:rPr lang="en-US" sz="2800" dirty="0">
                          <a:hlinkClick r:id="rId4"/>
                        </a:rPr>
                        <a:t>2</a:t>
                      </a:r>
                      <a:endParaRPr lang="en-US" sz="2800" dirty="0"/>
                    </a:p>
                  </a:txBody>
                  <a:tcPr/>
                </a:tc>
                <a:extLst>
                  <a:ext uri="{0D108BD9-81ED-4DB2-BD59-A6C34878D82A}">
                    <a16:rowId xmlns:a16="http://schemas.microsoft.com/office/drawing/2014/main" val="3563767463"/>
                  </a:ext>
                </a:extLst>
              </a:tr>
              <a:tr h="549513">
                <a:tc>
                  <a:txBody>
                    <a:bodyPr/>
                    <a:lstStyle/>
                    <a:p>
                      <a:r>
                        <a:rPr lang="en-US" sz="2800" dirty="0" err="1"/>
                        <a:t>PCA</a:t>
                      </a:r>
                      <a:endParaRPr lang="en-US" sz="2800" dirty="0"/>
                    </a:p>
                  </a:txBody>
                  <a:tcPr/>
                </a:tc>
                <a:tc>
                  <a:txBody>
                    <a:bodyPr/>
                    <a:lstStyle/>
                    <a:p>
                      <a:r>
                        <a:rPr lang="en-US" sz="2800" dirty="0"/>
                        <a:t>Principal Component Analysis</a:t>
                      </a:r>
                    </a:p>
                  </a:txBody>
                  <a:tcPr/>
                </a:tc>
                <a:tc>
                  <a:txBody>
                    <a:bodyPr/>
                    <a:lstStyle/>
                    <a:p>
                      <a:pPr algn="ctr"/>
                      <a:r>
                        <a:rPr lang="en-US" sz="2800" dirty="0"/>
                        <a:t>1, </a:t>
                      </a:r>
                      <a:r>
                        <a:rPr lang="en-US" sz="2800" dirty="0">
                          <a:hlinkClick r:id="rId5"/>
                        </a:rPr>
                        <a:t>2</a:t>
                      </a:r>
                      <a:endParaRPr lang="en-US" sz="2800" dirty="0"/>
                    </a:p>
                  </a:txBody>
                  <a:tcPr/>
                </a:tc>
                <a:extLst>
                  <a:ext uri="{0D108BD9-81ED-4DB2-BD59-A6C34878D82A}">
                    <a16:rowId xmlns:a16="http://schemas.microsoft.com/office/drawing/2014/main" val="3116241119"/>
                  </a:ext>
                </a:extLst>
              </a:tr>
              <a:tr h="549513">
                <a:tc>
                  <a:txBody>
                    <a:bodyPr/>
                    <a:lstStyle/>
                    <a:p>
                      <a:r>
                        <a:rPr lang="en-US" sz="2800" dirty="0" err="1"/>
                        <a:t>SVM</a:t>
                      </a:r>
                      <a:endParaRPr lang="en-US" sz="2800" dirty="0"/>
                    </a:p>
                  </a:txBody>
                  <a:tcPr/>
                </a:tc>
                <a:tc>
                  <a:txBody>
                    <a:bodyPr/>
                    <a:lstStyle/>
                    <a:p>
                      <a:r>
                        <a:rPr lang="en-US" sz="2800" dirty="0"/>
                        <a:t>Support Vector Machine</a:t>
                      </a:r>
                    </a:p>
                  </a:txBody>
                  <a:tcPr/>
                </a:tc>
                <a:tc>
                  <a:txBody>
                    <a:bodyPr/>
                    <a:lstStyle/>
                    <a:p>
                      <a:pPr algn="ctr"/>
                      <a:r>
                        <a:rPr lang="en-US" sz="2800" dirty="0"/>
                        <a:t>1, </a:t>
                      </a:r>
                      <a:r>
                        <a:rPr lang="en-US" sz="2800" dirty="0">
                          <a:hlinkClick r:id="rId6"/>
                        </a:rPr>
                        <a:t>2</a:t>
                      </a:r>
                      <a:endParaRPr lang="en-US" sz="2800" dirty="0"/>
                    </a:p>
                  </a:txBody>
                  <a:tcPr/>
                </a:tc>
                <a:extLst>
                  <a:ext uri="{0D108BD9-81ED-4DB2-BD59-A6C34878D82A}">
                    <a16:rowId xmlns:a16="http://schemas.microsoft.com/office/drawing/2014/main" val="1303027472"/>
                  </a:ext>
                </a:extLst>
              </a:tr>
              <a:tr h="549513">
                <a:tc>
                  <a:txBody>
                    <a:bodyPr/>
                    <a:lstStyle/>
                    <a:p>
                      <a:r>
                        <a:rPr lang="en-US" sz="2800" dirty="0"/>
                        <a:t>t-</a:t>
                      </a:r>
                      <a:r>
                        <a:rPr lang="en-US" sz="2800" dirty="0" err="1"/>
                        <a:t>SNE</a:t>
                      </a:r>
                      <a:endParaRPr lang="en-US" sz="2800" dirty="0"/>
                    </a:p>
                  </a:txBody>
                  <a:tcPr/>
                </a:tc>
                <a:tc>
                  <a:txBody>
                    <a:bodyPr/>
                    <a:lstStyle/>
                    <a:p>
                      <a:r>
                        <a:rPr lang="en-US" sz="2800" dirty="0"/>
                        <a:t>t-distributed Stochastic Neighbor Embedding</a:t>
                      </a:r>
                    </a:p>
                  </a:txBody>
                  <a:tcPr/>
                </a:tc>
                <a:tc>
                  <a:txBody>
                    <a:bodyPr/>
                    <a:lstStyle/>
                    <a:p>
                      <a:pPr algn="ctr"/>
                      <a:r>
                        <a:rPr lang="en-US" sz="2800" dirty="0"/>
                        <a:t>1, </a:t>
                      </a:r>
                      <a:r>
                        <a:rPr lang="en-US" sz="2800" dirty="0">
                          <a:hlinkClick r:id="rId7"/>
                        </a:rPr>
                        <a:t>2</a:t>
                      </a:r>
                      <a:endParaRPr lang="en-US" sz="2800" dirty="0"/>
                    </a:p>
                  </a:txBody>
                  <a:tcPr/>
                </a:tc>
                <a:extLst>
                  <a:ext uri="{0D108BD9-81ED-4DB2-BD59-A6C34878D82A}">
                    <a16:rowId xmlns:a16="http://schemas.microsoft.com/office/drawing/2014/main" val="2354406563"/>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22</a:t>
            </a:fld>
            <a:endParaRPr lang="en-US"/>
          </a:p>
        </p:txBody>
      </p:sp>
    </p:spTree>
    <p:extLst>
      <p:ext uri="{BB962C8B-B14F-4D97-AF65-F5344CB8AC3E}">
        <p14:creationId xmlns:p14="http://schemas.microsoft.com/office/powerpoint/2010/main" val="11620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normAutofit/>
          </a:bodyPr>
          <a:lstStyle/>
          <a:p>
            <a:pPr>
              <a:lnSpc>
                <a:spcPct val="110000"/>
              </a:lnSpc>
            </a:pPr>
            <a:r>
              <a:rPr lang="en-US" dirty="0"/>
              <a:t>A language and serialization format for sharing of CTI</a:t>
            </a:r>
          </a:p>
          <a:p>
            <a:pPr>
              <a:lnSpc>
                <a:spcPct val="110000"/>
              </a:lnSpc>
            </a:pPr>
            <a:r>
              <a:rPr lang="en-US" dirty="0"/>
              <a:t>STIX objects categorize each data with specific attributes</a:t>
            </a:r>
          </a:p>
          <a:p>
            <a:pPr>
              <a:lnSpc>
                <a:spcPct val="110000"/>
              </a:lnSpc>
            </a:pPr>
            <a:r>
              <a:rPr lang="en-US" dirty="0"/>
              <a:t>`description`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23</a:t>
            </a:fld>
            <a:endParaRPr lang="en-US" dirty="0"/>
          </a:p>
        </p:txBody>
      </p:sp>
      <p:sp>
        <p:nvSpPr>
          <p:cNvPr id="15" name="TextBox 14">
            <a:extLst>
              <a:ext uri="{FF2B5EF4-FFF2-40B4-BE49-F238E27FC236}">
                <a16:creationId xmlns:a16="http://schemas.microsoft.com/office/drawing/2014/main" id="{3BBC15A3-C794-162E-2679-8D56154A0D31}"/>
              </a:ext>
            </a:extLst>
          </p:cNvPr>
          <p:cNvSpPr txBox="1"/>
          <p:nvPr/>
        </p:nvSpPr>
        <p:spPr>
          <a:xfrm>
            <a:off x="6835515" y="5720199"/>
            <a:ext cx="4412348" cy="369332"/>
          </a:xfrm>
          <a:prstGeom prst="rect">
            <a:avLst/>
          </a:prstGeom>
          <a:noFill/>
        </p:spPr>
        <p:txBody>
          <a:bodyPr wrap="square" rtlCol="0">
            <a:spAutoFit/>
          </a:bodyPr>
          <a:lstStyle/>
          <a:p>
            <a:pPr algn="ctr"/>
            <a:r>
              <a:rPr lang="en-US" dirty="0">
                <a:solidFill>
                  <a:srgbClr val="FF0000"/>
                </a:solidFill>
              </a:rPr>
              <a:t>Chomsky Type-0 to 2 (Information)</a:t>
            </a:r>
          </a:p>
        </p:txBody>
      </p:sp>
      <p:sp>
        <p:nvSpPr>
          <p:cNvPr id="17" name="Rectangle 16">
            <a:extLst>
              <a:ext uri="{FF2B5EF4-FFF2-40B4-BE49-F238E27FC236}">
                <a16:creationId xmlns:a16="http://schemas.microsoft.com/office/drawing/2014/main" id="{94D5CCF5-5C8D-43D5-A9F2-B8E2DF8144C2}"/>
              </a:ext>
            </a:extLst>
          </p:cNvPr>
          <p:cNvSpPr/>
          <p:nvPr/>
        </p:nvSpPr>
        <p:spPr>
          <a:xfrm>
            <a:off x="6341327" y="4824760"/>
            <a:ext cx="5687122" cy="7929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137B83-EDEF-B5B9-A577-3D134F591984}"/>
              </a:ext>
            </a:extLst>
          </p:cNvPr>
          <p:cNvSpPr/>
          <p:nvPr/>
        </p:nvSpPr>
        <p:spPr>
          <a:xfrm>
            <a:off x="6331685" y="1686969"/>
            <a:ext cx="5687122" cy="244641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90C4F2E-E47E-F65B-6152-1194289CDAE8}"/>
              </a:ext>
            </a:extLst>
          </p:cNvPr>
          <p:cNvSpPr txBox="1"/>
          <p:nvPr/>
        </p:nvSpPr>
        <p:spPr>
          <a:xfrm>
            <a:off x="6590995" y="1266381"/>
            <a:ext cx="4658498" cy="369332"/>
          </a:xfrm>
          <a:prstGeom prst="rect">
            <a:avLst/>
          </a:prstGeom>
          <a:noFill/>
        </p:spPr>
        <p:txBody>
          <a:bodyPr wrap="square" rtlCol="0">
            <a:spAutoFit/>
          </a:bodyPr>
          <a:lstStyle/>
          <a:p>
            <a:pPr algn="ctr"/>
            <a:r>
              <a:rPr lang="en-US" dirty="0">
                <a:solidFill>
                  <a:schemeClr val="accent4"/>
                </a:solidFill>
              </a:rPr>
              <a:t>Chomsky Type-3 (Indicators &amp; Metadata)</a:t>
            </a:r>
          </a:p>
        </p:txBody>
      </p:sp>
      <p:sp>
        <p:nvSpPr>
          <p:cNvPr id="20" name="TextBox 19">
            <a:extLst>
              <a:ext uri="{FF2B5EF4-FFF2-40B4-BE49-F238E27FC236}">
                <a16:creationId xmlns:a16="http://schemas.microsoft.com/office/drawing/2014/main" id="{48305BF7-135C-305B-49C6-1B3B44E330F0}"/>
              </a:ext>
            </a:extLst>
          </p:cNvPr>
          <p:cNvSpPr txBox="1"/>
          <p:nvPr/>
        </p:nvSpPr>
        <p:spPr>
          <a:xfrm>
            <a:off x="7518421" y="4404171"/>
            <a:ext cx="3998108" cy="369332"/>
          </a:xfrm>
          <a:prstGeom prst="rect">
            <a:avLst/>
          </a:prstGeom>
          <a:noFill/>
        </p:spPr>
        <p:txBody>
          <a:bodyPr wrap="square" rtlCol="0">
            <a:spAutoFit/>
          </a:bodyPr>
          <a:lstStyle/>
          <a:p>
            <a:pPr algn="ctr"/>
            <a:r>
              <a:rPr lang="en-US" dirty="0">
                <a:solidFill>
                  <a:schemeClr val="accent6"/>
                </a:solidFill>
              </a:rPr>
              <a:t>Chomsky Type-2 to 3 (limited info)</a:t>
            </a:r>
          </a:p>
        </p:txBody>
      </p:sp>
    </p:spTree>
    <p:extLst>
      <p:ext uri="{BB962C8B-B14F-4D97-AF65-F5344CB8AC3E}">
        <p14:creationId xmlns:p14="http://schemas.microsoft.com/office/powerpoint/2010/main" val="271063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are some existing English </a:t>
            </a:r>
            <a:r>
              <a:rPr lang="en-US" sz="4200" dirty="0" err="1"/>
              <a:t>CNLs</a:t>
            </a:r>
            <a:r>
              <a:rPr lang="en-US" sz="4200" dirty="0"/>
              <a:t>?</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a:bodyPr>
          <a:lstStyle/>
          <a:p>
            <a:r>
              <a:rPr lang="en-US" dirty="0"/>
              <a:t>BASIC English [</a:t>
            </a:r>
            <a:r>
              <a:rPr lang="en-US" dirty="0">
                <a:hlinkClick r:id="rId3"/>
              </a:rPr>
              <a:t>1</a:t>
            </a:r>
            <a:r>
              <a:rPr lang="en-US" dirty="0"/>
              <a:t>]</a:t>
            </a:r>
          </a:p>
          <a:p>
            <a:pPr lvl="1"/>
            <a:r>
              <a:rPr lang="en-US" dirty="0"/>
              <a:t>e.g., Simple English Wikipedia</a:t>
            </a:r>
          </a:p>
          <a:p>
            <a:r>
              <a:rPr lang="en-US" dirty="0"/>
              <a:t>Caterpillar Fundamental English (</a:t>
            </a:r>
            <a:r>
              <a:rPr lang="en-US" dirty="0" err="1"/>
              <a:t>CFE</a:t>
            </a:r>
            <a:r>
              <a:rPr lang="en-US" dirty="0"/>
              <a:t>)</a:t>
            </a:r>
          </a:p>
          <a:p>
            <a:r>
              <a:rPr lang="en-US" dirty="0"/>
              <a:t>Simplified Technical English (</a:t>
            </a:r>
            <a:r>
              <a:rPr lang="en-US" dirty="0">
                <a:hlinkClick r:id="rId4"/>
              </a:rPr>
              <a:t>ASD-STE100</a:t>
            </a:r>
            <a:r>
              <a:rPr lang="en-US" dirty="0"/>
              <a:t>)</a:t>
            </a:r>
          </a:p>
          <a:p>
            <a:r>
              <a:rPr lang="en-US" dirty="0"/>
              <a:t>Attempto Controlled English (</a:t>
            </a:r>
            <a:r>
              <a:rPr lang="en-US" dirty="0">
                <a:hlinkClick r:id="rId5"/>
              </a:rPr>
              <a:t>ACE</a:t>
            </a:r>
            <a:r>
              <a:rPr lang="en-US" dirty="0"/>
              <a:t>)</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24</a:t>
            </a:fld>
            <a:endParaRPr lang="en-US"/>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a:xfrm>
            <a:off x="2209800" y="6356350"/>
            <a:ext cx="7772400" cy="365125"/>
          </a:xfrm>
        </p:spPr>
        <p:txBody>
          <a:bodyPr/>
          <a:lstStyle/>
          <a:p>
            <a:r>
              <a:rPr lang="en-US"/>
              <a:t>https://github.com/ciioprof0/stixd </a:t>
            </a:r>
            <a:endParaRPr lang="en-US" dirty="0"/>
          </a:p>
        </p:txBody>
      </p:sp>
    </p:spTree>
    <p:extLst>
      <p:ext uri="{BB962C8B-B14F-4D97-AF65-F5344CB8AC3E}">
        <p14:creationId xmlns:p14="http://schemas.microsoft.com/office/powerpoint/2010/main" val="148389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C790B-44A7-57A5-CA57-BD3CF1B3F51A}"/>
              </a:ext>
            </a:extLst>
          </p:cNvPr>
          <p:cNvSpPr>
            <a:spLocks noGrp="1"/>
          </p:cNvSpPr>
          <p:nvPr>
            <p:ph type="title"/>
          </p:nvPr>
        </p:nvSpPr>
        <p:spPr/>
        <p:txBody>
          <a:bodyPr/>
          <a:lstStyle/>
          <a:p>
            <a:r>
              <a:rPr lang="en-US" dirty="0"/>
              <a:t>Controlling and Processing Natural Language</a:t>
            </a:r>
          </a:p>
        </p:txBody>
      </p:sp>
      <p:sp>
        <p:nvSpPr>
          <p:cNvPr id="5" name="Text Placeholder 4">
            <a:extLst>
              <a:ext uri="{FF2B5EF4-FFF2-40B4-BE49-F238E27FC236}">
                <a16:creationId xmlns:a16="http://schemas.microsoft.com/office/drawing/2014/main" id="{745BE8B0-337E-36DC-5C52-E7E5F9AF215C}"/>
              </a:ext>
            </a:extLst>
          </p:cNvPr>
          <p:cNvSpPr>
            <a:spLocks noGrp="1"/>
          </p:cNvSpPr>
          <p:nvPr>
            <p:ph type="body" idx="1"/>
          </p:nvPr>
        </p:nvSpPr>
        <p:spPr/>
        <p:txBody>
          <a:bodyPr/>
          <a:lstStyle/>
          <a:p>
            <a:r>
              <a:rPr lang="en-US" dirty="0"/>
              <a:t>A brief introduction for non-linguists</a:t>
            </a:r>
          </a:p>
        </p:txBody>
      </p:sp>
      <p:sp>
        <p:nvSpPr>
          <p:cNvPr id="2" name="Date Placeholder 1">
            <a:extLst>
              <a:ext uri="{FF2B5EF4-FFF2-40B4-BE49-F238E27FC236}">
                <a16:creationId xmlns:a16="http://schemas.microsoft.com/office/drawing/2014/main" id="{B0E245D8-9C47-C141-9231-FE1B69F5E956}"/>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6A95B878-A500-C648-8111-8032DE515E7C}"/>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0CBD8777-DE2D-8147-8422-192FBF25B51A}"/>
              </a:ext>
            </a:extLst>
          </p:cNvPr>
          <p:cNvSpPr>
            <a:spLocks noGrp="1"/>
          </p:cNvSpPr>
          <p:nvPr>
            <p:ph type="sldNum" sz="quarter" idx="12"/>
          </p:nvPr>
        </p:nvSpPr>
        <p:spPr/>
        <p:txBody>
          <a:bodyPr/>
          <a:lstStyle/>
          <a:p>
            <a:fld id="{BA219C19-895B-41AA-B189-1A480F8BE28A}" type="slidenum">
              <a:rPr lang="en-US" smtClean="0"/>
              <a:t>3</a:t>
            </a:fld>
            <a:endParaRPr lang="en-US"/>
          </a:p>
        </p:txBody>
      </p:sp>
    </p:spTree>
    <p:extLst>
      <p:ext uri="{BB962C8B-B14F-4D97-AF65-F5344CB8AC3E}">
        <p14:creationId xmlns:p14="http://schemas.microsoft.com/office/powerpoint/2010/main" val="288792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EA3B6-5984-56BE-155E-D0E8A98F2378}"/>
              </a:ext>
            </a:extLst>
          </p:cNvPr>
          <p:cNvSpPr>
            <a:spLocks noGrp="1"/>
          </p:cNvSpPr>
          <p:nvPr>
            <p:ph type="title"/>
          </p:nvPr>
        </p:nvSpPr>
        <p:spPr/>
        <p:txBody>
          <a:bodyPr/>
          <a:lstStyle/>
          <a:p>
            <a:r>
              <a:rPr lang="en-US" dirty="0"/>
              <a:t>What is a Natural Language (NL)?</a:t>
            </a:r>
          </a:p>
        </p:txBody>
      </p:sp>
      <p:sp>
        <p:nvSpPr>
          <p:cNvPr id="5" name="Content Placeholder 4">
            <a:extLst>
              <a:ext uri="{FF2B5EF4-FFF2-40B4-BE49-F238E27FC236}">
                <a16:creationId xmlns:a16="http://schemas.microsoft.com/office/drawing/2014/main" id="{C23F8755-7B09-006D-96A5-227C64774577}"/>
              </a:ext>
            </a:extLst>
          </p:cNvPr>
          <p:cNvSpPr>
            <a:spLocks noGrp="1"/>
          </p:cNvSpPr>
          <p:nvPr>
            <p:ph idx="1"/>
          </p:nvPr>
        </p:nvSpPr>
        <p:spPr/>
        <p:txBody>
          <a:bodyPr>
            <a:normAutofit lnSpcReduction="10000"/>
          </a:bodyPr>
          <a:lstStyle/>
          <a:p>
            <a:r>
              <a:rPr lang="en-US" b="1" dirty="0"/>
              <a:t>Natural</a:t>
            </a:r>
            <a:r>
              <a:rPr lang="en-US" dirty="0"/>
              <a:t> human-spoken language</a:t>
            </a:r>
          </a:p>
          <a:p>
            <a:pPr lvl="1"/>
            <a:r>
              <a:rPr lang="en-US" dirty="0"/>
              <a:t>Evolved organically over time </a:t>
            </a:r>
            <a:r>
              <a:rPr lang="en-US" sz="2000" dirty="0"/>
              <a:t>(e.g., English, Mandarin, Farsi)</a:t>
            </a:r>
          </a:p>
          <a:p>
            <a:pPr lvl="1"/>
            <a:r>
              <a:rPr lang="en-US" dirty="0"/>
              <a:t>For general communication of all human knowledge</a:t>
            </a:r>
          </a:p>
          <a:p>
            <a:r>
              <a:rPr lang="en-US" b="1" dirty="0"/>
              <a:t>Descriptive</a:t>
            </a:r>
            <a:r>
              <a:rPr lang="en-US" dirty="0"/>
              <a:t> grammar rules</a:t>
            </a:r>
          </a:p>
          <a:p>
            <a:pPr lvl="1"/>
            <a:r>
              <a:rPr lang="en-US" dirty="0"/>
              <a:t>Vocabulary (a.k.a. </a:t>
            </a:r>
            <a:r>
              <a:rPr lang="en-US" i="1" dirty="0"/>
              <a:t>lexicon</a:t>
            </a:r>
            <a:r>
              <a:rPr lang="en-US" dirty="0"/>
              <a:t>)</a:t>
            </a:r>
          </a:p>
          <a:p>
            <a:pPr lvl="2"/>
            <a:r>
              <a:rPr lang="en-US" dirty="0"/>
              <a:t>Dynamic lexicon with multiple meanings per words or phrases; synonyms </a:t>
            </a:r>
          </a:p>
          <a:p>
            <a:pPr lvl="1"/>
            <a:r>
              <a:rPr lang="en-US" dirty="0"/>
              <a:t>Construction rules (a.k.a. </a:t>
            </a:r>
            <a:r>
              <a:rPr lang="en-US" i="1" dirty="0"/>
              <a:t>syntax</a:t>
            </a:r>
            <a:r>
              <a:rPr lang="en-US" dirty="0"/>
              <a:t>)</a:t>
            </a:r>
          </a:p>
          <a:p>
            <a:pPr lvl="2"/>
            <a:r>
              <a:rPr lang="en-US" dirty="0"/>
              <a:t>Limitless ways to arrange words to form sentences</a:t>
            </a:r>
          </a:p>
          <a:p>
            <a:pPr lvl="1"/>
            <a:r>
              <a:rPr lang="en-US" dirty="0"/>
              <a:t>Interpretation rules  (a.k.a. </a:t>
            </a:r>
            <a:r>
              <a:rPr lang="en-US" i="1" dirty="0"/>
              <a:t>semantics</a:t>
            </a:r>
            <a:r>
              <a:rPr lang="en-US" dirty="0"/>
              <a:t>)</a:t>
            </a:r>
          </a:p>
          <a:p>
            <a:pPr lvl="2"/>
            <a:r>
              <a:rPr lang="en-US" dirty="0"/>
              <a:t>Potentially multiple meanings in a sentences, particularly complex ones</a:t>
            </a:r>
          </a:p>
          <a:p>
            <a:r>
              <a:rPr lang="en-US" dirty="0"/>
              <a:t>Challenging for non-native speakers and machines to process</a:t>
            </a:r>
          </a:p>
        </p:txBody>
      </p:sp>
      <p:sp>
        <p:nvSpPr>
          <p:cNvPr id="6" name="Date Placeholder 4">
            <a:extLst>
              <a:ext uri="{FF2B5EF4-FFF2-40B4-BE49-F238E27FC236}">
                <a16:creationId xmlns:a16="http://schemas.microsoft.com/office/drawing/2014/main" id="{04E32DE1-5AFB-E7B7-74B8-229923879927}"/>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7" name="Footer Placeholder 3">
            <a:extLst>
              <a:ext uri="{FF2B5EF4-FFF2-40B4-BE49-F238E27FC236}">
                <a16:creationId xmlns:a16="http://schemas.microsoft.com/office/drawing/2014/main" id="{9B6B839A-F5F8-6B9A-6E77-0D8C83DAA435}"/>
              </a:ext>
            </a:extLst>
          </p:cNvPr>
          <p:cNvSpPr>
            <a:spLocks noGrp="1"/>
          </p:cNvSpPr>
          <p:nvPr>
            <p:ph type="ftr" sz="quarter" idx="11"/>
          </p:nvPr>
        </p:nvSpPr>
        <p:spPr>
          <a:xfrm>
            <a:off x="4038600" y="6356350"/>
            <a:ext cx="4114800" cy="365125"/>
          </a:xfrm>
        </p:spPr>
        <p:txBody>
          <a:bodyPr/>
          <a:lstStyle/>
          <a:p>
            <a:r>
              <a:rPr lang="en-US" dirty="0"/>
              <a:t>https://web.stanford.edu/~jurafsky/slp3/</a:t>
            </a:r>
          </a:p>
        </p:txBody>
      </p:sp>
      <p:sp>
        <p:nvSpPr>
          <p:cNvPr id="8" name="Slide Number Placeholder 5">
            <a:extLst>
              <a:ext uri="{FF2B5EF4-FFF2-40B4-BE49-F238E27FC236}">
                <a16:creationId xmlns:a16="http://schemas.microsoft.com/office/drawing/2014/main" id="{12DBB3C4-43CF-ABD0-E469-BF9F3E15CABA}"/>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4</a:t>
            </a:fld>
            <a:endParaRPr lang="en-US"/>
          </a:p>
        </p:txBody>
      </p:sp>
    </p:spTree>
    <p:extLst>
      <p:ext uri="{BB962C8B-B14F-4D97-AF65-F5344CB8AC3E}">
        <p14:creationId xmlns:p14="http://schemas.microsoft.com/office/powerpoint/2010/main" val="112202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5D12-3AF5-62D3-4056-2C7EAC631AE8}"/>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B29847AA-EDFB-939C-4C64-D85B1606BFEF}"/>
              </a:ext>
            </a:extLst>
          </p:cNvPr>
          <p:cNvSpPr>
            <a:spLocks noGrp="1"/>
          </p:cNvSpPr>
          <p:nvPr>
            <p:ph idx="1"/>
          </p:nvPr>
        </p:nvSpPr>
        <p:spPr/>
        <p:txBody>
          <a:bodyPr/>
          <a:lstStyle/>
          <a:p>
            <a:r>
              <a:rPr lang="en-US" dirty="0"/>
              <a:t>Techniques to analyze, understand, and generate human language</a:t>
            </a:r>
          </a:p>
          <a:p>
            <a:r>
              <a:rPr lang="en-US" dirty="0"/>
              <a:t>Enables computers to process, interpret, and respond to NLs</a:t>
            </a:r>
          </a:p>
          <a:p>
            <a:r>
              <a:rPr lang="en-US" dirty="0"/>
              <a:t>Computationally expensive</a:t>
            </a:r>
          </a:p>
          <a:p>
            <a:r>
              <a:rPr lang="en-US" dirty="0"/>
              <a:t>Key terms</a:t>
            </a:r>
          </a:p>
          <a:p>
            <a:pPr lvl="1"/>
            <a:r>
              <a:rPr lang="en-US" b="1" dirty="0"/>
              <a:t>Corpus</a:t>
            </a:r>
            <a:r>
              <a:rPr lang="en-US" dirty="0"/>
              <a:t>: Machine-readable collection of raw text or speech</a:t>
            </a:r>
          </a:p>
          <a:p>
            <a:pPr lvl="1"/>
            <a:r>
              <a:rPr lang="en-US" b="1" dirty="0"/>
              <a:t>NLP Pipeline</a:t>
            </a:r>
            <a:r>
              <a:rPr lang="en-US" dirty="0"/>
              <a:t>: Steps to turn a corpus into structured data </a:t>
            </a:r>
          </a:p>
          <a:p>
            <a:endParaRPr lang="en-US" dirty="0"/>
          </a:p>
        </p:txBody>
      </p:sp>
      <p:sp>
        <p:nvSpPr>
          <p:cNvPr id="4" name="Date Placeholder 4">
            <a:extLst>
              <a:ext uri="{FF2B5EF4-FFF2-40B4-BE49-F238E27FC236}">
                <a16:creationId xmlns:a16="http://schemas.microsoft.com/office/drawing/2014/main" id="{F884E4ED-546D-76A1-5271-293BDA36DDFF}"/>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87AEC9EE-6E88-3CD0-414D-D7BEDEB4E0A3}"/>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5</a:t>
            </a:fld>
            <a:endParaRPr lang="en-US"/>
          </a:p>
        </p:txBody>
      </p:sp>
      <p:sp>
        <p:nvSpPr>
          <p:cNvPr id="6" name="Footer Placeholder 3">
            <a:extLst>
              <a:ext uri="{FF2B5EF4-FFF2-40B4-BE49-F238E27FC236}">
                <a16:creationId xmlns:a16="http://schemas.microsoft.com/office/drawing/2014/main" id="{05B49AE1-68E6-7389-B18D-56AA19328E3F}"/>
              </a:ext>
            </a:extLst>
          </p:cNvPr>
          <p:cNvSpPr>
            <a:spLocks noGrp="1"/>
          </p:cNvSpPr>
          <p:nvPr>
            <p:ph type="ftr" sz="quarter" idx="11"/>
          </p:nvPr>
        </p:nvSpPr>
        <p:spPr>
          <a:xfrm>
            <a:off x="2209800" y="6356350"/>
            <a:ext cx="7772400" cy="365125"/>
          </a:xfrm>
        </p:spPr>
        <p:txBody>
          <a:bodyPr/>
          <a:lstStyle/>
          <a:p>
            <a:r>
              <a:rPr lang="en-US" dirty="0"/>
              <a:t>https://web.stanford.edu/~jurafsky/slp3/</a:t>
            </a:r>
          </a:p>
        </p:txBody>
      </p:sp>
    </p:spTree>
    <p:extLst>
      <p:ext uri="{BB962C8B-B14F-4D97-AF65-F5344CB8AC3E}">
        <p14:creationId xmlns:p14="http://schemas.microsoft.com/office/powerpoint/2010/main" val="293247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is a Controlled Natural Language (CNL)?</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lnSpcReduction="10000"/>
          </a:bodyPr>
          <a:lstStyle/>
          <a:p>
            <a:r>
              <a:rPr lang="en-US" b="1" dirty="0"/>
              <a:t>Created</a:t>
            </a:r>
            <a:r>
              <a:rPr lang="en-US" dirty="0"/>
              <a:t> subset of one natural language to</a:t>
            </a:r>
          </a:p>
          <a:p>
            <a:pPr lvl="1"/>
            <a:r>
              <a:rPr lang="en-US" dirty="0"/>
              <a:t>Improve clarity and reduce ambiguity in a specific domain</a:t>
            </a:r>
          </a:p>
          <a:p>
            <a:pPr lvl="1"/>
            <a:r>
              <a:rPr lang="en-US" dirty="0"/>
              <a:t>Facilitate translation and automated processing</a:t>
            </a:r>
          </a:p>
          <a:p>
            <a:r>
              <a:rPr lang="en-US" b="1" dirty="0"/>
              <a:t>Prescriptive</a:t>
            </a:r>
            <a:r>
              <a:rPr lang="en-US" dirty="0"/>
              <a:t> grammar rules</a:t>
            </a:r>
          </a:p>
          <a:p>
            <a:pPr lvl="1"/>
            <a:r>
              <a:rPr lang="en-US" dirty="0"/>
              <a:t>Vocabulary </a:t>
            </a:r>
            <a:r>
              <a:rPr lang="en-US" sz="2000" dirty="0"/>
              <a:t>(</a:t>
            </a:r>
            <a:r>
              <a:rPr lang="en-US" sz="2000" i="1" dirty="0"/>
              <a:t>aka</a:t>
            </a:r>
            <a:r>
              <a:rPr lang="en-US" sz="2000" dirty="0"/>
              <a:t> lexicon)</a:t>
            </a:r>
            <a:endParaRPr lang="en-US" dirty="0"/>
          </a:p>
          <a:p>
            <a:pPr lvl="2"/>
            <a:r>
              <a:rPr lang="en-US" dirty="0"/>
              <a:t>May have smaller, static lexicon with one meaning per word or phrase</a:t>
            </a:r>
          </a:p>
          <a:p>
            <a:pPr lvl="1"/>
            <a:r>
              <a:rPr lang="en-US" dirty="0"/>
              <a:t>Construction rules </a:t>
            </a:r>
            <a:r>
              <a:rPr lang="en-US" sz="2000" dirty="0"/>
              <a:t>(</a:t>
            </a:r>
            <a:r>
              <a:rPr lang="en-US" sz="2000" i="1" dirty="0"/>
              <a:t>aka</a:t>
            </a:r>
            <a:r>
              <a:rPr lang="en-US" sz="2000" dirty="0"/>
              <a:t> syntax)</a:t>
            </a:r>
            <a:endParaRPr lang="en-US" dirty="0"/>
          </a:p>
          <a:p>
            <a:pPr lvl="2"/>
            <a:r>
              <a:rPr lang="en-US" dirty="0"/>
              <a:t>May allow only simple sentences with no clauses</a:t>
            </a:r>
          </a:p>
          <a:p>
            <a:pPr lvl="1"/>
            <a:r>
              <a:rPr lang="en-US" dirty="0"/>
              <a:t>Interpretation rules </a:t>
            </a:r>
            <a:r>
              <a:rPr lang="en-US" sz="2000" dirty="0"/>
              <a:t>(</a:t>
            </a:r>
            <a:r>
              <a:rPr lang="en-US" sz="2000" i="1" dirty="0"/>
              <a:t>aka</a:t>
            </a:r>
            <a:r>
              <a:rPr lang="en-US" sz="2000" dirty="0"/>
              <a:t> semantics)</a:t>
            </a:r>
          </a:p>
          <a:p>
            <a:pPr lvl="2"/>
            <a:r>
              <a:rPr lang="en-US" dirty="0"/>
              <a:t>One meaning per sentence</a:t>
            </a:r>
          </a:p>
          <a:p>
            <a:r>
              <a:rPr lang="en-US" dirty="0"/>
              <a:t>Easier for non-native speakers and machines to process</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p:txBody>
          <a:bodyPr/>
          <a:lstStyle/>
          <a:p>
            <a:r>
              <a:rPr lang="en-US"/>
              <a:t>8/12/2024</a:t>
            </a:r>
            <a:endParaRPr lang="en-US" dirty="0"/>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p:txBody>
          <a:bodyPr/>
          <a:lstStyle/>
          <a:p>
            <a:r>
              <a:rPr lang="en-US" dirty="0"/>
              <a:t>https://link.springer.com/10.1007/978-3-031-27226-4</a:t>
            </a:r>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p:txBody>
          <a:bodyPr/>
          <a:lstStyle/>
          <a:p>
            <a:fld id="{AF56F2E1-774A-4B12-AD76-893078A0F513}" type="slidenum">
              <a:rPr lang="en-US" smtClean="0"/>
              <a:t>6</a:t>
            </a:fld>
            <a:endParaRPr lang="en-US"/>
          </a:p>
        </p:txBody>
      </p:sp>
    </p:spTree>
    <p:extLst>
      <p:ext uri="{BB962C8B-B14F-4D97-AF65-F5344CB8AC3E}">
        <p14:creationId xmlns:p14="http://schemas.microsoft.com/office/powerpoint/2010/main" val="29274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4A9A-4B5F-8824-0E90-B920DC96188F}"/>
              </a:ext>
            </a:extLst>
          </p:cNvPr>
          <p:cNvSpPr>
            <a:spLocks noGrp="1"/>
          </p:cNvSpPr>
          <p:nvPr>
            <p:ph type="title"/>
          </p:nvPr>
        </p:nvSpPr>
        <p:spPr/>
        <p:txBody>
          <a:bodyPr/>
          <a:lstStyle/>
          <a:p>
            <a:r>
              <a:rPr lang="en-US" dirty="0"/>
              <a:t>Why use Attempto Controlled English (ACE)?</a:t>
            </a:r>
          </a:p>
        </p:txBody>
      </p:sp>
      <p:sp>
        <p:nvSpPr>
          <p:cNvPr id="3" name="Content Placeholder 2">
            <a:extLst>
              <a:ext uri="{FF2B5EF4-FFF2-40B4-BE49-F238E27FC236}">
                <a16:creationId xmlns:a16="http://schemas.microsoft.com/office/drawing/2014/main" id="{25EB2495-F3F7-BD1D-F71B-A4F9B4BD5F70}"/>
              </a:ext>
            </a:extLst>
          </p:cNvPr>
          <p:cNvSpPr>
            <a:spLocks noGrp="1"/>
          </p:cNvSpPr>
          <p:nvPr>
            <p:ph sz="half" idx="1"/>
          </p:nvPr>
        </p:nvSpPr>
        <p:spPr/>
        <p:txBody>
          <a:bodyPr/>
          <a:lstStyle/>
          <a:p>
            <a:r>
              <a:rPr lang="en-US" dirty="0"/>
              <a:t>Unambiguous interpretation</a:t>
            </a:r>
          </a:p>
          <a:p>
            <a:r>
              <a:rPr lang="en-US" dirty="0"/>
              <a:t>Formal Semantics</a:t>
            </a:r>
          </a:p>
          <a:p>
            <a:r>
              <a:rPr lang="en-US" dirty="0"/>
              <a:t>Looks like natural English</a:t>
            </a:r>
          </a:p>
          <a:p>
            <a:r>
              <a:rPr lang="en-US" dirty="0"/>
              <a:t>Customizable grammar rules</a:t>
            </a:r>
          </a:p>
          <a:p>
            <a:pPr lvl="1"/>
            <a:endParaRPr lang="en-US" dirty="0"/>
          </a:p>
          <a:p>
            <a:pPr marL="0" indent="0">
              <a:buNone/>
            </a:pPr>
            <a:endParaRPr lang="en-US" dirty="0"/>
          </a:p>
        </p:txBody>
      </p:sp>
      <p:sp>
        <p:nvSpPr>
          <p:cNvPr id="7" name="Content Placeholder 6">
            <a:extLst>
              <a:ext uri="{FF2B5EF4-FFF2-40B4-BE49-F238E27FC236}">
                <a16:creationId xmlns:a16="http://schemas.microsoft.com/office/drawing/2014/main" id="{5746E449-21B4-CFA1-599D-AD22387EDE1E}"/>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D06347A4-01CF-95F7-4B4C-47AC3486AF4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7E791E9E-E129-1F9B-FE28-3DD7A29B6624}"/>
              </a:ext>
            </a:extLst>
          </p:cNvPr>
          <p:cNvSpPr>
            <a:spLocks noGrp="1"/>
          </p:cNvSpPr>
          <p:nvPr>
            <p:ph type="ftr" sz="quarter" idx="11"/>
          </p:nvPr>
        </p:nvSpPr>
        <p:spPr/>
        <p:txBody>
          <a:bodyPr/>
          <a:lstStyle/>
          <a:p>
            <a:r>
              <a:rPr lang="en-US" dirty="0"/>
              <a:t>http://attempto.ifi.uzh.ch/site/</a:t>
            </a:r>
          </a:p>
        </p:txBody>
      </p:sp>
      <p:sp>
        <p:nvSpPr>
          <p:cNvPr id="6" name="Slide Number Placeholder 5">
            <a:extLst>
              <a:ext uri="{FF2B5EF4-FFF2-40B4-BE49-F238E27FC236}">
                <a16:creationId xmlns:a16="http://schemas.microsoft.com/office/drawing/2014/main" id="{351270E4-960B-B5D8-5556-E10FFF0D1189}"/>
              </a:ext>
            </a:extLst>
          </p:cNvPr>
          <p:cNvSpPr>
            <a:spLocks noGrp="1"/>
          </p:cNvSpPr>
          <p:nvPr>
            <p:ph type="sldNum" sz="quarter" idx="12"/>
          </p:nvPr>
        </p:nvSpPr>
        <p:spPr/>
        <p:txBody>
          <a:bodyPr/>
          <a:lstStyle/>
          <a:p>
            <a:fld id="{BA219C19-895B-41AA-B189-1A480F8BE28A}" type="slidenum">
              <a:rPr lang="en-US" smtClean="0"/>
              <a:t>7</a:t>
            </a:fld>
            <a:endParaRPr lang="en-US"/>
          </a:p>
        </p:txBody>
      </p:sp>
    </p:spTree>
    <p:extLst>
      <p:ext uri="{BB962C8B-B14F-4D97-AF65-F5344CB8AC3E}">
        <p14:creationId xmlns:p14="http://schemas.microsoft.com/office/powerpoint/2010/main" val="150365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6B4-3682-476D-07FB-4A5C34C95467}"/>
              </a:ext>
            </a:extLst>
          </p:cNvPr>
          <p:cNvSpPr>
            <a:spLocks noGrp="1"/>
          </p:cNvSpPr>
          <p:nvPr>
            <p:ph type="title"/>
          </p:nvPr>
        </p:nvSpPr>
        <p:spPr/>
        <p:txBody>
          <a:bodyPr/>
          <a:lstStyle/>
          <a:p>
            <a:r>
              <a:rPr lang="en-US" dirty="0"/>
              <a:t>Natural vs. Controlled Language</a:t>
            </a:r>
          </a:p>
        </p:txBody>
      </p:sp>
      <p:sp>
        <p:nvSpPr>
          <p:cNvPr id="5" name="Text Placeholder 4">
            <a:extLst>
              <a:ext uri="{FF2B5EF4-FFF2-40B4-BE49-F238E27FC236}">
                <a16:creationId xmlns:a16="http://schemas.microsoft.com/office/drawing/2014/main" id="{B1E63290-6089-06C5-B012-CE8BE3F0A4FE}"/>
              </a:ext>
            </a:extLst>
          </p:cNvPr>
          <p:cNvSpPr>
            <a:spLocks noGrp="1"/>
          </p:cNvSpPr>
          <p:nvPr>
            <p:ph type="body" idx="1"/>
          </p:nvPr>
        </p:nvSpPr>
        <p:spPr/>
        <p:txBody>
          <a:bodyPr/>
          <a:lstStyle/>
          <a:p>
            <a:r>
              <a:rPr lang="en-US" dirty="0"/>
              <a:t>Natural English</a:t>
            </a:r>
          </a:p>
        </p:txBody>
      </p:sp>
      <p:sp>
        <p:nvSpPr>
          <p:cNvPr id="6" name="Content Placeholder 5">
            <a:extLst>
              <a:ext uri="{FF2B5EF4-FFF2-40B4-BE49-F238E27FC236}">
                <a16:creationId xmlns:a16="http://schemas.microsoft.com/office/drawing/2014/main" id="{86627A40-2D2B-5DF6-5252-6997D00BB820}"/>
              </a:ext>
            </a:extLst>
          </p:cNvPr>
          <p:cNvSpPr>
            <a:spLocks noGrp="1"/>
          </p:cNvSpPr>
          <p:nvPr>
            <p:ph sz="half" idx="2"/>
          </p:nvPr>
        </p:nvSpPr>
        <p:spPr/>
        <p:txBody>
          <a:bodyPr>
            <a:normAutofit/>
          </a:bodyPr>
          <a:lstStyle/>
          <a:p>
            <a:pPr marL="0" indent="0">
              <a:buNone/>
            </a:pPr>
            <a:r>
              <a:rPr lang="en-US" sz="2400" u="sng" dirty="0"/>
              <a:t>Ambiguous</a:t>
            </a:r>
          </a:p>
          <a:p>
            <a:pPr marL="0" indent="0">
              <a:buNone/>
            </a:pPr>
            <a:r>
              <a:rPr lang="en-US" sz="2400" dirty="0"/>
              <a:t>1.</a:t>
            </a:r>
            <a:r>
              <a:rPr lang="en-US" sz="2400" i="1" dirty="0"/>
              <a:t> A manager calls a subordinate. She asks him some questions.</a:t>
            </a:r>
          </a:p>
          <a:p>
            <a:pPr marL="0" indent="0">
              <a:buNone/>
            </a:pPr>
            <a:endParaRPr lang="en-US" sz="2400" i="1" dirty="0"/>
          </a:p>
          <a:p>
            <a:pPr marL="0" indent="0">
              <a:buNone/>
            </a:pPr>
            <a:endParaRPr lang="en-US" sz="2400" i="1" dirty="0"/>
          </a:p>
          <a:p>
            <a:pPr marL="0" indent="0">
              <a:buNone/>
            </a:pPr>
            <a:r>
              <a:rPr lang="en-US" sz="2400" dirty="0"/>
              <a:t>2. </a:t>
            </a:r>
            <a:r>
              <a:rPr lang="en-US" sz="2400" i="1" dirty="0"/>
              <a:t>A man sees a boy with a telescope. He takes a picture of him with his camera.</a:t>
            </a:r>
          </a:p>
          <a:p>
            <a:pPr marL="0" indent="0">
              <a:buNone/>
            </a:pPr>
            <a:endParaRPr lang="en-US" dirty="0"/>
          </a:p>
          <a:p>
            <a:pPr marL="0" indent="0">
              <a:buNone/>
            </a:pPr>
            <a:endParaRPr lang="en-US" dirty="0"/>
          </a:p>
        </p:txBody>
      </p:sp>
      <p:sp>
        <p:nvSpPr>
          <p:cNvPr id="7" name="Text Placeholder 6">
            <a:extLst>
              <a:ext uri="{FF2B5EF4-FFF2-40B4-BE49-F238E27FC236}">
                <a16:creationId xmlns:a16="http://schemas.microsoft.com/office/drawing/2014/main" id="{57F2CCC8-D234-1CCF-7CFE-B799881AB396}"/>
              </a:ext>
            </a:extLst>
          </p:cNvPr>
          <p:cNvSpPr>
            <a:spLocks noGrp="1"/>
          </p:cNvSpPr>
          <p:nvPr>
            <p:ph type="body" sz="quarter" idx="3"/>
          </p:nvPr>
        </p:nvSpPr>
        <p:spPr/>
        <p:txBody>
          <a:bodyPr/>
          <a:lstStyle/>
          <a:p>
            <a:r>
              <a:rPr lang="en-US" dirty="0"/>
              <a:t>Attempto Controlled English (ACE)</a:t>
            </a:r>
          </a:p>
        </p:txBody>
      </p:sp>
      <p:sp>
        <p:nvSpPr>
          <p:cNvPr id="8" name="Content Placeholder 7">
            <a:extLst>
              <a:ext uri="{FF2B5EF4-FFF2-40B4-BE49-F238E27FC236}">
                <a16:creationId xmlns:a16="http://schemas.microsoft.com/office/drawing/2014/main" id="{235478D8-A121-4788-15A6-836B28972C72}"/>
              </a:ext>
            </a:extLst>
          </p:cNvPr>
          <p:cNvSpPr>
            <a:spLocks noGrp="1"/>
          </p:cNvSpPr>
          <p:nvPr>
            <p:ph sz="quarter" idx="4"/>
          </p:nvPr>
        </p:nvSpPr>
        <p:spPr/>
        <p:txBody>
          <a:bodyPr>
            <a:normAutofit/>
          </a:bodyPr>
          <a:lstStyle/>
          <a:p>
            <a:pPr marL="0" indent="0">
              <a:buNone/>
            </a:pPr>
            <a:r>
              <a:rPr lang="en-US" sz="2400" u="sng" dirty="0"/>
              <a:t>Unambiguous</a:t>
            </a:r>
          </a:p>
          <a:p>
            <a:pPr marL="0" indent="0">
              <a:buNone/>
            </a:pPr>
            <a:r>
              <a:rPr lang="en-US" sz="2400" dirty="0"/>
              <a:t>1.</a:t>
            </a:r>
            <a:r>
              <a:rPr lang="en-US" sz="2400" i="1" dirty="0"/>
              <a:t> A manager calls a subordinate. The manager asks the subordinate some questions.</a:t>
            </a:r>
          </a:p>
          <a:p>
            <a:pPr marL="0" indent="0">
              <a:buNone/>
            </a:pPr>
            <a:endParaRPr lang="en-US" sz="2400" i="1" dirty="0"/>
          </a:p>
          <a:p>
            <a:pPr marL="0" indent="0">
              <a:buNone/>
            </a:pPr>
            <a:r>
              <a:rPr lang="en-US" sz="2400" dirty="0"/>
              <a:t>2. </a:t>
            </a:r>
            <a:r>
              <a:rPr lang="en-US" sz="2400" i="1" dirty="0"/>
              <a:t>A man sees a boy who has a telescope. The man uses the man’s camera to take a picture of the boy looking through the boy’s telescope.</a:t>
            </a:r>
          </a:p>
        </p:txBody>
      </p:sp>
      <p:sp>
        <p:nvSpPr>
          <p:cNvPr id="2" name="Date Placeholder 4">
            <a:extLst>
              <a:ext uri="{FF2B5EF4-FFF2-40B4-BE49-F238E27FC236}">
                <a16:creationId xmlns:a16="http://schemas.microsoft.com/office/drawing/2014/main" id="{4D0B2EEC-E579-1CA5-43FE-7969A276681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9A948784-FCEB-9DB5-7CC5-7A02016A63F4}"/>
              </a:ext>
            </a:extLst>
          </p:cNvPr>
          <p:cNvSpPr>
            <a:spLocks noGrp="1"/>
          </p:cNvSpPr>
          <p:nvPr>
            <p:ph type="ftr" sz="quarter" idx="11"/>
          </p:nvPr>
        </p:nvSpPr>
        <p:spPr>
          <a:xfrm>
            <a:off x="4038600" y="6356350"/>
            <a:ext cx="4114800" cy="365125"/>
          </a:xfrm>
        </p:spPr>
        <p:txBody>
          <a:bodyPr/>
          <a:lstStyle/>
          <a:p>
            <a:r>
              <a:rPr lang="en-US" dirty="0"/>
              <a:t>http://attempto.ifi.uzh.ch/site/</a:t>
            </a:r>
          </a:p>
        </p:txBody>
      </p:sp>
      <p:sp>
        <p:nvSpPr>
          <p:cNvPr id="9" name="Slide Number Placeholder 5">
            <a:extLst>
              <a:ext uri="{FF2B5EF4-FFF2-40B4-BE49-F238E27FC236}">
                <a16:creationId xmlns:a16="http://schemas.microsoft.com/office/drawing/2014/main" id="{163DE512-3339-7C60-F2AF-E49179E57BB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8</a:t>
            </a:fld>
            <a:endParaRPr lang="en-US"/>
          </a:p>
        </p:txBody>
      </p:sp>
    </p:spTree>
    <p:extLst>
      <p:ext uri="{BB962C8B-B14F-4D97-AF65-F5344CB8AC3E}">
        <p14:creationId xmlns:p14="http://schemas.microsoft.com/office/powerpoint/2010/main" val="348275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7CA-86F4-6A6C-106D-E3C80E92B7B4}"/>
              </a:ext>
            </a:extLst>
          </p:cNvPr>
          <p:cNvSpPr>
            <a:spLocks noGrp="1"/>
          </p:cNvSpPr>
          <p:nvPr>
            <p:ph type="title"/>
          </p:nvPr>
        </p:nvSpPr>
        <p:spPr/>
        <p:txBody>
          <a:bodyPr/>
          <a:lstStyle/>
          <a:p>
            <a:r>
              <a:rPr lang="en-US" dirty="0"/>
              <a:t>Data Mining in NLP</a:t>
            </a:r>
          </a:p>
        </p:txBody>
      </p:sp>
      <p:sp>
        <p:nvSpPr>
          <p:cNvPr id="5" name="Text Placeholder 4">
            <a:extLst>
              <a:ext uri="{FF2B5EF4-FFF2-40B4-BE49-F238E27FC236}">
                <a16:creationId xmlns:a16="http://schemas.microsoft.com/office/drawing/2014/main" id="{246F63FD-015C-E8F2-461F-E69542C3C805}"/>
              </a:ext>
            </a:extLst>
          </p:cNvPr>
          <p:cNvSpPr>
            <a:spLocks noGrp="1"/>
          </p:cNvSpPr>
          <p:nvPr>
            <p:ph type="body" idx="1"/>
          </p:nvPr>
        </p:nvSpPr>
        <p:spPr/>
        <p:txBody>
          <a:bodyPr/>
          <a:lstStyle/>
          <a:p>
            <a:r>
              <a:rPr lang="en-US" dirty="0"/>
              <a:t>Relating NLP to INFO 523</a:t>
            </a:r>
          </a:p>
        </p:txBody>
      </p:sp>
      <p:sp>
        <p:nvSpPr>
          <p:cNvPr id="6" name="Date Placeholder 5">
            <a:extLst>
              <a:ext uri="{FF2B5EF4-FFF2-40B4-BE49-F238E27FC236}">
                <a16:creationId xmlns:a16="http://schemas.microsoft.com/office/drawing/2014/main" id="{4008FFF6-6519-CE53-9095-74BAADB6A7DC}"/>
              </a:ext>
            </a:extLst>
          </p:cNvPr>
          <p:cNvSpPr>
            <a:spLocks noGrp="1"/>
          </p:cNvSpPr>
          <p:nvPr>
            <p:ph type="dt" sz="half" idx="10"/>
          </p:nvPr>
        </p:nvSpPr>
        <p:spPr/>
        <p:txBody>
          <a:bodyPr/>
          <a:lstStyle/>
          <a:p>
            <a:r>
              <a:rPr lang="en-US"/>
              <a:t>8/12/2024</a:t>
            </a:r>
          </a:p>
        </p:txBody>
      </p:sp>
      <p:sp>
        <p:nvSpPr>
          <p:cNvPr id="7" name="Footer Placeholder 6">
            <a:extLst>
              <a:ext uri="{FF2B5EF4-FFF2-40B4-BE49-F238E27FC236}">
                <a16:creationId xmlns:a16="http://schemas.microsoft.com/office/drawing/2014/main" id="{79DBF0D8-617A-B71C-7A36-55C343534055}"/>
              </a:ext>
            </a:extLst>
          </p:cNvPr>
          <p:cNvSpPr>
            <a:spLocks noGrp="1"/>
          </p:cNvSpPr>
          <p:nvPr>
            <p:ph type="ftr" sz="quarter" idx="11"/>
          </p:nvPr>
        </p:nvSpPr>
        <p:spPr/>
        <p:txBody>
          <a:bodyPr/>
          <a:lstStyle/>
          <a:p>
            <a:r>
              <a:rPr lang="en-US"/>
              <a:t>https://github.com/ciioprof0/stixd </a:t>
            </a:r>
          </a:p>
        </p:txBody>
      </p:sp>
      <p:sp>
        <p:nvSpPr>
          <p:cNvPr id="8" name="Slide Number Placeholder 7">
            <a:extLst>
              <a:ext uri="{FF2B5EF4-FFF2-40B4-BE49-F238E27FC236}">
                <a16:creationId xmlns:a16="http://schemas.microsoft.com/office/drawing/2014/main" id="{F518D0D4-09DC-D204-7B99-CB48AA818E1E}"/>
              </a:ext>
            </a:extLst>
          </p:cNvPr>
          <p:cNvSpPr>
            <a:spLocks noGrp="1"/>
          </p:cNvSpPr>
          <p:nvPr>
            <p:ph type="sldNum" sz="quarter" idx="12"/>
          </p:nvPr>
        </p:nvSpPr>
        <p:spPr/>
        <p:txBody>
          <a:bodyPr/>
          <a:lstStyle/>
          <a:p>
            <a:fld id="{BA219C19-895B-41AA-B189-1A480F8BE28A}" type="slidenum">
              <a:rPr lang="en-US" smtClean="0"/>
              <a:t>9</a:t>
            </a:fld>
            <a:endParaRPr lang="en-US"/>
          </a:p>
        </p:txBody>
      </p:sp>
    </p:spTree>
    <p:extLst>
      <p:ext uri="{BB962C8B-B14F-4D97-AF65-F5344CB8AC3E}">
        <p14:creationId xmlns:p14="http://schemas.microsoft.com/office/powerpoint/2010/main" val="187796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3423</TotalTime>
  <Words>3638</Words>
  <Application>Microsoft Office PowerPoint</Application>
  <PresentationFormat>Widescreen</PresentationFormat>
  <Paragraphs>420</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Mono</vt:lpstr>
      <vt:lpstr>Arial</vt:lpstr>
      <vt:lpstr>Consolas</vt:lpstr>
      <vt:lpstr>Wingdings</vt:lpstr>
      <vt:lpstr>Office Theme</vt:lpstr>
      <vt:lpstr>NLP for CNL Customization</vt:lpstr>
      <vt:lpstr>Agenda</vt:lpstr>
      <vt:lpstr>Controlling and Processing Natural Language</vt:lpstr>
      <vt:lpstr>What is a Natural Language (NL)?</vt:lpstr>
      <vt:lpstr>What is Natural Language Processing (NLP)?</vt:lpstr>
      <vt:lpstr>What is a Controlled Natural Language (CNL)?</vt:lpstr>
      <vt:lpstr>Why use Attempto Controlled English (ACE)?</vt:lpstr>
      <vt:lpstr>Natural vs. Controlled Language</vt:lpstr>
      <vt:lpstr>Data Mining in NLP</vt:lpstr>
      <vt:lpstr>Data Mining in NLP/CNL Customization</vt:lpstr>
      <vt:lpstr>Text Classification</vt:lpstr>
      <vt:lpstr>The STIX-D Project</vt:lpstr>
      <vt:lpstr>Purpose of STIX-D Project</vt:lpstr>
      <vt:lpstr>What is CTI?  An ambiguous acronym</vt:lpstr>
      <vt:lpstr>What is STIX?</vt:lpstr>
      <vt:lpstr>STIX Description Examples</vt:lpstr>
      <vt:lpstr>How to Develop a CNL?</vt:lpstr>
      <vt:lpstr>PowerPoint Presentation</vt:lpstr>
      <vt:lpstr>PowerPoint Presentation</vt:lpstr>
      <vt:lpstr>PowerPoint Presentation</vt:lpstr>
      <vt:lpstr>Summary of Project Acronyms</vt:lpstr>
      <vt:lpstr>Summary of Data Mining Acronyms</vt:lpstr>
      <vt:lpstr>What is STIX?</vt:lpstr>
      <vt:lpstr>What are some existing English CNLs?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Benson</dc:creator>
  <cp:lastModifiedBy>Michael Benson</cp:lastModifiedBy>
  <cp:revision>2</cp:revision>
  <dcterms:created xsi:type="dcterms:W3CDTF">2024-08-10T00:32:14Z</dcterms:created>
  <dcterms:modified xsi:type="dcterms:W3CDTF">2024-08-12T20:53:00Z</dcterms:modified>
</cp:coreProperties>
</file>