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4" r:id="rId1"/>
  </p:sldMasterIdLst>
  <p:sldIdLst>
    <p:sldId id="256" r:id="rId2"/>
    <p:sldId id="262" r:id="rId3"/>
    <p:sldId id="258" r:id="rId4"/>
    <p:sldId id="263" r:id="rId5"/>
    <p:sldId id="264" r:id="rId6"/>
    <p:sldId id="265" r:id="rId7"/>
    <p:sldId id="261" r:id="rId8"/>
    <p:sldId id="267" r:id="rId9"/>
    <p:sldId id="268" r:id="rId10"/>
    <p:sldId id="266" r:id="rId11"/>
    <p:sldId id="269" r:id="rId12"/>
    <p:sldId id="270" r:id="rId13"/>
    <p:sldId id="274" r:id="rId14"/>
    <p:sldId id="277" r:id="rId15"/>
    <p:sldId id="273" r:id="rId16"/>
    <p:sldId id="288" r:id="rId17"/>
    <p:sldId id="276" r:id="rId18"/>
    <p:sldId id="287" r:id="rId19"/>
    <p:sldId id="279" r:id="rId20"/>
    <p:sldId id="280" r:id="rId21"/>
    <p:sldId id="282" r:id="rId22"/>
    <p:sldId id="283" r:id="rId23"/>
    <p:sldId id="284" r:id="rId24"/>
    <p:sldId id="286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24"/>
    <a:srgbClr val="388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9DEC6C-592F-43D7-AEE9-267FA295DC5A}" v="2" dt="2024-12-14T19:43:55.940"/>
    <p1510:client id="{31EB9C6D-1A91-440C-9998-B17E0E707B90}" v="205" dt="2024-12-15T21:16:16.095"/>
    <p1510:client id="{80246CB2-CBE8-40B2-BD7D-6D2DBB596F3F}" v="1312" dt="2024-12-14T19:42:00.590"/>
    <p1510:client id="{9351C9A3-1E3B-4B09-9AD0-4F91A4858DF5}" v="2850" dt="2024-12-15T20:45:25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7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8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5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4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4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13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9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8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5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76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5" r:id="rId1"/>
    <p:sldLayoutId id="2147484186" r:id="rId2"/>
    <p:sldLayoutId id="2147484187" r:id="rId3"/>
    <p:sldLayoutId id="2147484188" r:id="rId4"/>
    <p:sldLayoutId id="2147484189" r:id="rId5"/>
    <p:sldLayoutId id="2147484190" r:id="rId6"/>
    <p:sldLayoutId id="2147484191" r:id="rId7"/>
    <p:sldLayoutId id="2147484192" r:id="rId8"/>
    <p:sldLayoutId id="2147484193" r:id="rId9"/>
    <p:sldLayoutId id="2147484194" r:id="rId10"/>
    <p:sldLayoutId id="21474841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de-DE" b="1" err="1"/>
              <a:t>Rubrica</a:t>
            </a:r>
            <a:endParaRPr lang="de-DE" b="1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Gruppo 21</a:t>
            </a:r>
          </a:p>
        </p:txBody>
      </p:sp>
      <p:sp>
        <p:nvSpPr>
          <p:cNvPr id="23" name="Freeform: Shape 1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1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Immagine 3" descr="Immagine che contiene Elementi grafici, schermata, design&#10;&#10;Descrizione generata automaticamente">
            <a:extLst>
              <a:ext uri="{FF2B5EF4-FFF2-40B4-BE49-F238E27FC236}">
                <a16:creationId xmlns:a16="http://schemas.microsoft.com/office/drawing/2014/main" id="{8730949D-EB37-DBDA-9861-0A0FD491ED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2"/>
          <a:stretch/>
        </p:blipFill>
        <p:spPr>
          <a:xfrm>
            <a:off x="631840" y="598720"/>
            <a:ext cx="5178249" cy="5178249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A1BC10F-F1BC-9949-D6B9-F0CC99186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solidFill>
                  <a:srgbClr val="FFFFFF"/>
                </a:solidFill>
              </a:rPr>
              <a:t>Il </a:t>
            </a:r>
            <a:r>
              <a:rPr lang="en-US" sz="3600" b="1" err="1">
                <a:solidFill>
                  <a:srgbClr val="FFFFFF"/>
                </a:solidFill>
              </a:rPr>
              <a:t>progetto</a:t>
            </a:r>
            <a:endParaRPr lang="en-US" sz="3600" b="1" kern="1200" err="1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8" name="Immagine 7" descr="Immagine che contiene Elementi grafici, schermata, design&#10;&#10;Descrizione generata automaticamente">
            <a:extLst>
              <a:ext uri="{FF2B5EF4-FFF2-40B4-BE49-F238E27FC236}">
                <a16:creationId xmlns:a16="http://schemas.microsoft.com/office/drawing/2014/main" id="{9ADB1C7C-E120-F34B-235D-DA0E524996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2"/>
          <a:stretch/>
        </p:blipFill>
        <p:spPr>
          <a:xfrm>
            <a:off x="5383296" y="643466"/>
            <a:ext cx="556873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3890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043D86E-C585-4130-6677-B4010250D446}"/>
              </a:ext>
            </a:extLst>
          </p:cNvPr>
          <p:cNvSpPr txBox="1"/>
          <p:nvPr/>
        </p:nvSpPr>
        <p:spPr>
          <a:xfrm>
            <a:off x="645064" y="525982"/>
            <a:ext cx="4282983" cy="120036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Prima visualizzazione della rubrica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98EBDC75-B661-1C88-C042-B4E8D721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Così</a:t>
            </a:r>
            <a:r>
              <a:rPr lang="en-US" sz="1800" dirty="0"/>
              <a:t> è come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presenta</a:t>
            </a:r>
            <a:r>
              <a:rPr lang="en-US" sz="1800" dirty="0"/>
              <a:t> la </a:t>
            </a:r>
            <a:r>
              <a:rPr lang="en-US" sz="1800" dirty="0" err="1"/>
              <a:t>rubrica</a:t>
            </a:r>
            <a:r>
              <a:rPr lang="en-US" sz="1800" dirty="0"/>
              <a:t> </a:t>
            </a:r>
            <a:r>
              <a:rPr lang="en-US" sz="1800" dirty="0" err="1"/>
              <a:t>alla</a:t>
            </a:r>
            <a:r>
              <a:rPr lang="en-US" sz="1800" dirty="0"/>
              <a:t> prima </a:t>
            </a:r>
            <a:r>
              <a:rPr lang="en-US" sz="1800" dirty="0" err="1"/>
              <a:t>apertura</a:t>
            </a:r>
            <a:r>
              <a:rPr lang="en-US" sz="1800" dirty="0"/>
              <a:t> con la </a:t>
            </a:r>
            <a:r>
              <a:rPr lang="en-US" sz="1800" dirty="0" err="1"/>
              <a:t>rubrica</a:t>
            </a:r>
            <a:r>
              <a:rPr lang="en-US" sz="1800" dirty="0"/>
              <a:t> </a:t>
            </a:r>
            <a:r>
              <a:rPr lang="en-US" sz="1800" dirty="0" err="1"/>
              <a:t>vuota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contenuto 3" descr="Immagine che contiene schermata, testo, software, Software multimediale&#10;&#10;Descrizione generata automaticamente">
            <a:extLst>
              <a:ext uri="{FF2B5EF4-FFF2-40B4-BE49-F238E27FC236}">
                <a16:creationId xmlns:a16="http://schemas.microsoft.com/office/drawing/2014/main" id="{59281812-AFF3-B12C-BA23-3D680641C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187989"/>
            <a:ext cx="5628018" cy="424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7230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043D86E-C585-4130-6677-B4010250D446}"/>
              </a:ext>
            </a:extLst>
          </p:cNvPr>
          <p:cNvSpPr txBox="1"/>
          <p:nvPr/>
        </p:nvSpPr>
        <p:spPr>
          <a:xfrm>
            <a:off x="-4998499" y="668857"/>
            <a:ext cx="4282983" cy="120036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Prima visualizzazione della rubrica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98EBDC75-B661-1C88-C042-B4E8D721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998497" y="1983476"/>
            <a:ext cx="4282984" cy="35119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Così</a:t>
            </a:r>
            <a:r>
              <a:rPr lang="en-US" sz="1800" dirty="0"/>
              <a:t> è come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presenta</a:t>
            </a:r>
            <a:r>
              <a:rPr lang="en-US" sz="1800" dirty="0"/>
              <a:t> la </a:t>
            </a:r>
            <a:r>
              <a:rPr lang="en-US" sz="1800" dirty="0" err="1"/>
              <a:t>rubrica</a:t>
            </a:r>
            <a:r>
              <a:rPr lang="en-US" sz="1800" dirty="0"/>
              <a:t> </a:t>
            </a:r>
            <a:r>
              <a:rPr lang="en-US" sz="1800" dirty="0" err="1"/>
              <a:t>alla</a:t>
            </a:r>
            <a:r>
              <a:rPr lang="en-US" sz="1800" dirty="0"/>
              <a:t> prima </a:t>
            </a:r>
            <a:r>
              <a:rPr lang="en-US" sz="1800" dirty="0" err="1"/>
              <a:t>apertura</a:t>
            </a:r>
            <a:r>
              <a:rPr lang="en-US" sz="1800" dirty="0"/>
              <a:t> con la </a:t>
            </a:r>
            <a:r>
              <a:rPr lang="en-US" sz="1800" dirty="0" err="1"/>
              <a:t>rubrica</a:t>
            </a:r>
            <a:r>
              <a:rPr lang="en-US" sz="1800" dirty="0"/>
              <a:t> </a:t>
            </a:r>
            <a:r>
              <a:rPr lang="en-US" sz="1800" dirty="0" err="1"/>
              <a:t>vuota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contenuto 3" descr="Immagine che contiene schermata, testo, software, Software multimediale&#10;&#10;Descrizione generata automaticamente">
            <a:extLst>
              <a:ext uri="{FF2B5EF4-FFF2-40B4-BE49-F238E27FC236}">
                <a16:creationId xmlns:a16="http://schemas.microsoft.com/office/drawing/2014/main" id="{59281812-AFF3-B12C-BA23-3D680641C0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5" t="5033" r="72428" b="87713"/>
          <a:stretch/>
        </p:blipFill>
        <p:spPr>
          <a:xfrm>
            <a:off x="5809144" y="2332209"/>
            <a:ext cx="5909458" cy="120220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2359A76A-AF04-23BF-BCF1-7E9FEAC24CA0}"/>
              </a:ext>
            </a:extLst>
          </p:cNvPr>
          <p:cNvSpPr txBox="1"/>
          <p:nvPr/>
        </p:nvSpPr>
        <p:spPr>
          <a:xfrm>
            <a:off x="490282" y="668857"/>
            <a:ext cx="4282983" cy="120036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 err="1">
                <a:latin typeface="+mj-lt"/>
                <a:ea typeface="+mj-ea"/>
                <a:cs typeface="+mj-cs"/>
              </a:rPr>
              <a:t>Attività</a:t>
            </a:r>
            <a:r>
              <a:rPr lang="en-US" sz="3600" dirty="0"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latin typeface="+mj-lt"/>
                <a:ea typeface="+mj-ea"/>
                <a:cs typeface="+mj-cs"/>
              </a:rPr>
              <a:t>principali</a:t>
            </a:r>
            <a:endParaRPr lang="it-IT" dirty="0" err="1">
              <a:ea typeface="+mj-ea"/>
              <a:cs typeface="+mj-cs"/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F8B1D868-CB60-5E40-3E70-5A9DA499F9F5}"/>
              </a:ext>
            </a:extLst>
          </p:cNvPr>
          <p:cNvSpPr txBox="1">
            <a:spLocks/>
          </p:cNvSpPr>
          <p:nvPr/>
        </p:nvSpPr>
        <p:spPr>
          <a:xfrm>
            <a:off x="487903" y="1981095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Qui </a:t>
            </a:r>
            <a:r>
              <a:rPr lang="en-US" sz="1800" dirty="0" err="1"/>
              <a:t>sono</a:t>
            </a:r>
            <a:r>
              <a:rPr lang="en-US" sz="1800" dirty="0"/>
              <a:t> </a:t>
            </a:r>
            <a:r>
              <a:rPr lang="en-US" sz="1800" dirty="0" err="1"/>
              <a:t>disponibili</a:t>
            </a:r>
            <a:r>
              <a:rPr lang="en-US" sz="1800" dirty="0"/>
              <a:t> I </a:t>
            </a:r>
            <a:r>
              <a:rPr lang="en-US" sz="1800" dirty="0" err="1"/>
              <a:t>pulsanti</a:t>
            </a:r>
            <a:r>
              <a:rPr lang="en-US" sz="1800" dirty="0"/>
              <a:t> per </a:t>
            </a:r>
            <a:r>
              <a:rPr lang="en-US" sz="1800" dirty="0" err="1"/>
              <a:t>svolgere</a:t>
            </a:r>
            <a:r>
              <a:rPr lang="en-US" sz="1800" dirty="0"/>
              <a:t> le </a:t>
            </a:r>
            <a:r>
              <a:rPr lang="en-US" sz="1800" dirty="0" err="1"/>
              <a:t>attività</a:t>
            </a:r>
            <a:r>
              <a:rPr lang="en-US" sz="1800" dirty="0"/>
              <a:t> </a:t>
            </a:r>
            <a:r>
              <a:rPr lang="en-US" sz="1800" dirty="0" err="1"/>
              <a:t>principali</a:t>
            </a:r>
            <a:r>
              <a:rPr lang="en-US" sz="1800" dirty="0"/>
              <a:t> del </a:t>
            </a:r>
            <a:r>
              <a:rPr lang="en-US" sz="1800" dirty="0" err="1"/>
              <a:t>programma</a:t>
            </a:r>
            <a:r>
              <a:rPr lang="en-US" sz="1800" dirty="0"/>
              <a:t>: </a:t>
            </a:r>
          </a:p>
          <a:p>
            <a:r>
              <a:rPr lang="en-US" sz="1800" dirty="0" err="1"/>
              <a:t>Aggiungi</a:t>
            </a:r>
            <a:r>
              <a:rPr lang="en-US" sz="1800" dirty="0"/>
              <a:t> </a:t>
            </a:r>
            <a:r>
              <a:rPr lang="en-US" sz="1800" dirty="0" err="1"/>
              <a:t>Contatto</a:t>
            </a:r>
          </a:p>
          <a:p>
            <a:r>
              <a:rPr lang="en-US" sz="1800" dirty="0" err="1"/>
              <a:t>Ricerca</a:t>
            </a:r>
            <a:r>
              <a:rPr lang="en-US" sz="1800" dirty="0"/>
              <a:t> </a:t>
            </a:r>
            <a:r>
              <a:rPr lang="en-US" sz="1800" dirty="0" err="1"/>
              <a:t>Contatto</a:t>
            </a:r>
          </a:p>
          <a:p>
            <a:r>
              <a:rPr lang="en-US" sz="1800" dirty="0" err="1"/>
              <a:t>Elimina</a:t>
            </a:r>
            <a:r>
              <a:rPr lang="en-US" sz="1800" dirty="0"/>
              <a:t> tutti I </a:t>
            </a:r>
            <a:r>
              <a:rPr lang="en-US" sz="1800" dirty="0" err="1"/>
              <a:t>contatti</a:t>
            </a:r>
          </a:p>
          <a:p>
            <a:r>
              <a:rPr lang="en-US" sz="1800" dirty="0"/>
              <a:t>Refresh</a:t>
            </a:r>
          </a:p>
        </p:txBody>
      </p:sp>
    </p:spTree>
    <p:extLst>
      <p:ext uri="{BB962C8B-B14F-4D97-AF65-F5344CB8AC3E}">
        <p14:creationId xmlns:p14="http://schemas.microsoft.com/office/powerpoint/2010/main" val="2121378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contenuto 3" descr="Immagine che contiene schermata, testo, software, Software multimediale&#10;&#10;Descrizione generata automaticamente">
            <a:extLst>
              <a:ext uri="{FF2B5EF4-FFF2-40B4-BE49-F238E27FC236}">
                <a16:creationId xmlns:a16="http://schemas.microsoft.com/office/drawing/2014/main" id="{59281812-AFF3-B12C-BA23-3D680641C0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683" t="8261" r="72581" b="87715"/>
          <a:stretch/>
        </p:blipFill>
        <p:spPr>
          <a:xfrm>
            <a:off x="10654988" y="3165646"/>
            <a:ext cx="569807" cy="36909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2359A76A-AF04-23BF-BCF1-7E9FEAC24CA0}"/>
              </a:ext>
            </a:extLst>
          </p:cNvPr>
          <p:cNvSpPr txBox="1"/>
          <p:nvPr/>
        </p:nvSpPr>
        <p:spPr>
          <a:xfrm>
            <a:off x="490282" y="668857"/>
            <a:ext cx="4282983" cy="120036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 err="1">
                <a:latin typeface="Aptos Display"/>
                <a:ea typeface="+mj-ea"/>
                <a:cs typeface="+mj-cs"/>
              </a:rPr>
              <a:t>Schermata</a:t>
            </a:r>
            <a:r>
              <a:rPr lang="en-US" sz="3600" dirty="0">
                <a:latin typeface="Aptos Display"/>
                <a:ea typeface="+mj-ea"/>
                <a:cs typeface="+mj-cs"/>
              </a:rPr>
              <a:t> </a:t>
            </a:r>
            <a:r>
              <a:rPr lang="en-US" sz="3600" dirty="0" err="1">
                <a:latin typeface="Aptos Display"/>
                <a:ea typeface="+mj-ea"/>
                <a:cs typeface="+mj-cs"/>
              </a:rPr>
              <a:t>Aggiungi</a:t>
            </a:r>
            <a:r>
              <a:rPr lang="en-US" sz="3600" dirty="0">
                <a:latin typeface="Aptos Display"/>
                <a:ea typeface="+mj-ea"/>
                <a:cs typeface="+mj-cs"/>
              </a:rPr>
              <a:t> </a:t>
            </a:r>
            <a:r>
              <a:rPr lang="en-US" sz="3600" dirty="0" err="1">
                <a:latin typeface="Aptos Display"/>
                <a:ea typeface="+mj-ea"/>
                <a:cs typeface="+mj-cs"/>
              </a:rPr>
              <a:t>Contatto</a:t>
            </a:r>
            <a:endParaRPr lang="it-IT" dirty="0" err="1">
              <a:ea typeface="+mj-ea"/>
              <a:cs typeface="+mj-cs"/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F8B1D868-CB60-5E40-3E70-5A9DA499F9F5}"/>
              </a:ext>
            </a:extLst>
          </p:cNvPr>
          <p:cNvSpPr txBox="1">
            <a:spLocks/>
          </p:cNvSpPr>
          <p:nvPr/>
        </p:nvSpPr>
        <p:spPr>
          <a:xfrm>
            <a:off x="487903" y="1981095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Questa è la </a:t>
            </a:r>
            <a:r>
              <a:rPr lang="en-US" sz="1800" err="1"/>
              <a:t>schermata</a:t>
            </a:r>
            <a:r>
              <a:rPr lang="en-US" sz="1800" dirty="0"/>
              <a:t> </a:t>
            </a:r>
            <a:r>
              <a:rPr lang="en-US" sz="1800" err="1"/>
              <a:t>che</a:t>
            </a:r>
            <a:r>
              <a:rPr lang="en-US" sz="1800" dirty="0"/>
              <a:t> </a:t>
            </a:r>
            <a:r>
              <a:rPr lang="en-US" sz="1800" err="1"/>
              <a:t>permette</a:t>
            </a:r>
            <a:r>
              <a:rPr lang="en-US" sz="1800" dirty="0"/>
              <a:t> di </a:t>
            </a:r>
            <a:r>
              <a:rPr lang="en-US" sz="1800" err="1"/>
              <a:t>inserire</a:t>
            </a:r>
            <a:r>
              <a:rPr lang="en-US" sz="1800" dirty="0"/>
              <a:t> I </a:t>
            </a:r>
            <a:r>
              <a:rPr lang="en-US" sz="1800" err="1"/>
              <a:t>dati</a:t>
            </a:r>
            <a:r>
              <a:rPr lang="en-US" sz="1800" dirty="0"/>
              <a:t> del </a:t>
            </a:r>
            <a:r>
              <a:rPr lang="en-US" sz="1800" err="1"/>
              <a:t>contatto</a:t>
            </a:r>
            <a:r>
              <a:rPr lang="en-US" sz="1800" dirty="0"/>
              <a:t> da </a:t>
            </a:r>
            <a:r>
              <a:rPr lang="en-US" sz="1800" err="1"/>
              <a:t>aggiungere</a:t>
            </a:r>
            <a:r>
              <a:rPr lang="en-US" sz="1800" dirty="0"/>
              <a:t> </a:t>
            </a:r>
            <a:r>
              <a:rPr lang="en-US" sz="1800" err="1"/>
              <a:t>alla</a:t>
            </a:r>
            <a:r>
              <a:rPr lang="en-US" sz="1800" dirty="0"/>
              <a:t> </a:t>
            </a:r>
            <a:r>
              <a:rPr lang="en-US" sz="1800" err="1"/>
              <a:t>rubrica</a:t>
            </a:r>
            <a:r>
              <a:rPr lang="en-US" sz="1800" dirty="0"/>
              <a:t>. </a:t>
            </a:r>
            <a:br>
              <a:rPr lang="en-US" sz="1800" dirty="0"/>
            </a:br>
            <a:r>
              <a:rPr lang="en-US" sz="1800" dirty="0"/>
              <a:t>Dopo aver </a:t>
            </a:r>
            <a:r>
              <a:rPr lang="en-US" sz="1800" err="1"/>
              <a:t>controllato</a:t>
            </a:r>
            <a:r>
              <a:rPr lang="en-US" sz="1800" dirty="0"/>
              <a:t> la </a:t>
            </a:r>
            <a:r>
              <a:rPr lang="en-US" sz="1800" err="1"/>
              <a:t>validità</a:t>
            </a:r>
            <a:r>
              <a:rPr lang="en-US" sz="1800" dirty="0"/>
              <a:t> </a:t>
            </a:r>
            <a:r>
              <a:rPr lang="en-US" sz="1800" err="1"/>
              <a:t>dei</a:t>
            </a:r>
            <a:r>
              <a:rPr lang="en-US" sz="1800" dirty="0"/>
              <a:t> </a:t>
            </a:r>
            <a:r>
              <a:rPr lang="en-US" sz="1800" err="1"/>
              <a:t>campi</a:t>
            </a:r>
            <a:r>
              <a:rPr lang="en-US" sz="1800" dirty="0"/>
              <a:t> è </a:t>
            </a:r>
            <a:r>
              <a:rPr lang="en-US" sz="1800" err="1"/>
              <a:t>possibile</a:t>
            </a:r>
            <a:r>
              <a:rPr lang="en-US" sz="1800" dirty="0"/>
              <a:t> </a:t>
            </a:r>
            <a:r>
              <a:rPr lang="en-US" sz="1800" err="1"/>
              <a:t>premere</a:t>
            </a:r>
            <a:r>
              <a:rPr lang="en-US" sz="1800" dirty="0"/>
              <a:t> il tasto "Salva". </a:t>
            </a:r>
            <a:r>
              <a:rPr lang="en-US" sz="1800" err="1"/>
              <a:t>L'asterisco</a:t>
            </a:r>
            <a:r>
              <a:rPr lang="en-US" sz="1800" dirty="0"/>
              <a:t> </a:t>
            </a:r>
            <a:r>
              <a:rPr lang="en-US" sz="1800" err="1"/>
              <a:t>permette</a:t>
            </a:r>
            <a:r>
              <a:rPr lang="en-US" sz="1800" dirty="0"/>
              <a:t> di </a:t>
            </a:r>
            <a:r>
              <a:rPr lang="en-US" sz="1800" err="1"/>
              <a:t>aprire</a:t>
            </a:r>
            <a:r>
              <a:rPr lang="en-US" sz="1800" dirty="0"/>
              <a:t> un </a:t>
            </a:r>
            <a:r>
              <a:rPr lang="en-US" sz="1800" err="1"/>
              <a:t>menù</a:t>
            </a:r>
            <a:r>
              <a:rPr lang="en-US" sz="1800" dirty="0"/>
              <a:t> a </a:t>
            </a:r>
            <a:r>
              <a:rPr lang="en-US" sz="1800" err="1"/>
              <a:t>tendina</a:t>
            </a:r>
            <a:r>
              <a:rPr lang="en-US" sz="1800" dirty="0"/>
              <a:t> </a:t>
            </a:r>
            <a:r>
              <a:rPr lang="en-US" sz="1800" err="1"/>
              <a:t>che</a:t>
            </a:r>
            <a:r>
              <a:rPr lang="en-US" sz="1800" dirty="0"/>
              <a:t> </a:t>
            </a:r>
            <a:r>
              <a:rPr lang="en-US" sz="1800" err="1"/>
              <a:t>spiega</a:t>
            </a:r>
            <a:r>
              <a:rPr lang="en-US" sz="1800" dirty="0"/>
              <a:t> la </a:t>
            </a:r>
            <a:r>
              <a:rPr lang="en-US" sz="1800" err="1"/>
              <a:t>validità</a:t>
            </a:r>
            <a:r>
              <a:rPr lang="en-US" sz="1800" dirty="0"/>
              <a:t> </a:t>
            </a:r>
            <a:r>
              <a:rPr lang="en-US" sz="1800" err="1"/>
              <a:t>degli</a:t>
            </a:r>
            <a:r>
              <a:rPr lang="en-US" sz="1800" dirty="0"/>
              <a:t> input </a:t>
            </a:r>
            <a:r>
              <a:rPr lang="en-US" sz="1800" err="1"/>
              <a:t>nei</a:t>
            </a:r>
            <a:r>
              <a:rPr lang="en-US" sz="1800" dirty="0"/>
              <a:t> </a:t>
            </a:r>
            <a:r>
              <a:rPr lang="en-US" sz="1800" err="1"/>
              <a:t>vari</a:t>
            </a:r>
            <a:r>
              <a:rPr lang="en-US" sz="1800" dirty="0"/>
              <a:t> </a:t>
            </a:r>
            <a:r>
              <a:rPr lang="en-US" sz="1800" err="1"/>
              <a:t>TextField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3" name="Immagine 2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47C43C87-2564-367C-22F7-6843B4E51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787" y="204787"/>
            <a:ext cx="57340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9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359A76A-AF04-23BF-BCF1-7E9FEAC24CA0}"/>
              </a:ext>
            </a:extLst>
          </p:cNvPr>
          <p:cNvSpPr txBox="1"/>
          <p:nvPr/>
        </p:nvSpPr>
        <p:spPr>
          <a:xfrm>
            <a:off x="490282" y="668857"/>
            <a:ext cx="4282983" cy="120036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 err="1">
                <a:latin typeface="+mj-lt"/>
                <a:ea typeface="+mj-ea"/>
                <a:cs typeface="+mj-cs"/>
              </a:rPr>
              <a:t>Gestione</a:t>
            </a:r>
            <a:r>
              <a:rPr lang="en-US" sz="3600" dirty="0"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latin typeface="+mj-lt"/>
                <a:ea typeface="+mj-ea"/>
                <a:cs typeface="+mj-cs"/>
              </a:rPr>
              <a:t>contatto</a:t>
            </a:r>
            <a:r>
              <a:rPr lang="en-US" sz="3600" dirty="0"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latin typeface="+mj-lt"/>
                <a:ea typeface="+mj-ea"/>
                <a:cs typeface="+mj-cs"/>
              </a:rPr>
              <a:t>omonimo</a:t>
            </a:r>
            <a:endParaRPr lang="en-US" sz="3600" dirty="0" err="1">
              <a:latin typeface="Aptos Display"/>
              <a:ea typeface="+mj-ea"/>
              <a:cs typeface="+mj-cs"/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F8B1D868-CB60-5E40-3E70-5A9DA499F9F5}"/>
              </a:ext>
            </a:extLst>
          </p:cNvPr>
          <p:cNvSpPr txBox="1">
            <a:spLocks/>
          </p:cNvSpPr>
          <p:nvPr/>
        </p:nvSpPr>
        <p:spPr>
          <a:xfrm>
            <a:off x="487903" y="1981095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Il </a:t>
            </a:r>
            <a:r>
              <a:rPr lang="en-US" sz="2400" err="1"/>
              <a:t>controllo</a:t>
            </a:r>
            <a:r>
              <a:rPr lang="en-US" sz="2400" dirty="0"/>
              <a:t> </a:t>
            </a:r>
            <a:r>
              <a:rPr lang="en-US" sz="2400" err="1"/>
              <a:t>contatto</a:t>
            </a:r>
            <a:r>
              <a:rPr lang="en-US" sz="2400" dirty="0"/>
              <a:t> </a:t>
            </a:r>
            <a:r>
              <a:rPr lang="en-US" sz="2400" err="1"/>
              <a:t>omonimo</a:t>
            </a:r>
            <a:r>
              <a:rPr lang="en-US" sz="2400" dirty="0"/>
              <a:t> </a:t>
            </a:r>
            <a:r>
              <a:rPr lang="en-US" sz="2400" err="1"/>
              <a:t>avviene</a:t>
            </a:r>
            <a:r>
              <a:rPr lang="en-US" sz="2400" dirty="0"/>
              <a:t> </a:t>
            </a:r>
            <a:r>
              <a:rPr lang="en-US" sz="2400" err="1"/>
              <a:t>tramite</a:t>
            </a:r>
            <a:r>
              <a:rPr lang="en-US" sz="2400" dirty="0"/>
              <a:t> </a:t>
            </a:r>
            <a:r>
              <a:rPr lang="en-US" sz="2400" err="1"/>
              <a:t>una</a:t>
            </a:r>
            <a:r>
              <a:rPr lang="en-US" sz="2400" dirty="0"/>
              <a:t> </a:t>
            </a:r>
            <a:r>
              <a:rPr lang="en-US" sz="2400" err="1"/>
              <a:t>schermata</a:t>
            </a:r>
            <a:r>
              <a:rPr lang="en-US" sz="2400" dirty="0"/>
              <a:t> di pop-up.</a:t>
            </a:r>
          </a:p>
        </p:txBody>
      </p:sp>
      <p:pic>
        <p:nvPicPr>
          <p:cNvPr id="3" name="Immagine 2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DAD00693-1C78-3321-F9CF-5C52052FB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456" y="2252662"/>
            <a:ext cx="57245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4393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043D86E-C585-4130-6677-B4010250D446}"/>
              </a:ext>
            </a:extLst>
          </p:cNvPr>
          <p:cNvSpPr txBox="1"/>
          <p:nvPr/>
        </p:nvSpPr>
        <p:spPr>
          <a:xfrm>
            <a:off x="645064" y="525982"/>
            <a:ext cx="4282983" cy="120036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 err="1">
                <a:latin typeface="+mj-lt"/>
                <a:ea typeface="+mj-ea"/>
                <a:cs typeface="+mj-cs"/>
              </a:rPr>
              <a:t>Inserimento</a:t>
            </a:r>
            <a:r>
              <a:rPr lang="en-US" sz="3600" dirty="0"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latin typeface="+mj-lt"/>
                <a:ea typeface="+mj-ea"/>
                <a:cs typeface="+mj-cs"/>
              </a:rPr>
              <a:t>contatti</a:t>
            </a:r>
            <a:r>
              <a:rPr lang="en-US" sz="3600" dirty="0"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latin typeface="+mj-lt"/>
                <a:ea typeface="+mj-ea"/>
                <a:cs typeface="+mj-cs"/>
              </a:rPr>
              <a:t>nelle</a:t>
            </a:r>
            <a:r>
              <a:rPr lang="en-US" sz="3600" dirty="0"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latin typeface="+mj-lt"/>
                <a:ea typeface="+mj-ea"/>
                <a:cs typeface="+mj-cs"/>
              </a:rPr>
              <a:t>tabelle</a:t>
            </a:r>
            <a:endParaRPr lang="en-US" sz="3600" kern="1200" dirty="0" err="1"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98EBDC75-B661-1C88-C042-B4E8D721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Una volta </a:t>
            </a:r>
            <a:r>
              <a:rPr lang="en-US" sz="2400" dirty="0" err="1"/>
              <a:t>salvato</a:t>
            </a:r>
            <a:r>
              <a:rPr lang="en-US" sz="2400" dirty="0"/>
              <a:t>, il </a:t>
            </a:r>
            <a:r>
              <a:rPr lang="en-US" sz="2400" dirty="0" err="1"/>
              <a:t>contatto</a:t>
            </a:r>
            <a:r>
              <a:rPr lang="en-US" sz="2400" dirty="0"/>
              <a:t> </a:t>
            </a:r>
            <a:r>
              <a:rPr lang="en-US" sz="2400" dirty="0" err="1"/>
              <a:t>viene</a:t>
            </a:r>
            <a:r>
              <a:rPr lang="en-US" sz="2400" dirty="0"/>
              <a:t> </a:t>
            </a:r>
            <a:r>
              <a:rPr lang="en-US" sz="2400" dirty="0" err="1"/>
              <a:t>inserito</a:t>
            </a:r>
            <a:r>
              <a:rPr lang="en-US" sz="2400" dirty="0"/>
              <a:t> in </a:t>
            </a:r>
            <a:r>
              <a:rPr lang="en-US" sz="2400" dirty="0" err="1"/>
              <a:t>una</a:t>
            </a:r>
            <a:r>
              <a:rPr lang="en-US" sz="2400" dirty="0"/>
              <a:t> di due tabelle.</a:t>
            </a:r>
            <a:br>
              <a:rPr lang="en-US" sz="2400" dirty="0"/>
            </a:br>
            <a:r>
              <a:rPr lang="en-US" sz="2400" dirty="0"/>
              <a:t>Le due </a:t>
            </a:r>
            <a:r>
              <a:rPr lang="en-US" sz="2400" dirty="0" err="1"/>
              <a:t>tabelle</a:t>
            </a:r>
            <a:r>
              <a:rPr lang="en-US" sz="2400" dirty="0"/>
              <a:t> </a:t>
            </a:r>
            <a:r>
              <a:rPr lang="en-US" sz="2400" dirty="0" err="1"/>
              <a:t>sono</a:t>
            </a:r>
            <a:r>
              <a:rPr lang="en-US" sz="2400" dirty="0"/>
              <a:t> </a:t>
            </a:r>
            <a:r>
              <a:rPr lang="en-US" sz="2400" dirty="0" err="1"/>
              <a:t>divse</a:t>
            </a:r>
            <a:r>
              <a:rPr lang="en-US" sz="2400" dirty="0"/>
              <a:t> in </a:t>
            </a:r>
            <a:r>
              <a:rPr lang="en-US" sz="2400" dirty="0" err="1"/>
              <a:t>cognome-nome</a:t>
            </a:r>
            <a:r>
              <a:rPr lang="en-US" sz="2400" dirty="0"/>
              <a:t> o solo </a:t>
            </a:r>
            <a:r>
              <a:rPr lang="en-US" sz="2400" dirty="0" err="1"/>
              <a:t>nome</a:t>
            </a:r>
            <a:r>
              <a:rPr lang="en-US" sz="2400" dirty="0"/>
              <a:t> e ordinate in </a:t>
            </a:r>
            <a:r>
              <a:rPr lang="en-US" sz="2400" dirty="0" err="1"/>
              <a:t>ordine</a:t>
            </a:r>
            <a:r>
              <a:rPr lang="en-US" sz="2400" dirty="0"/>
              <a:t> </a:t>
            </a:r>
            <a:r>
              <a:rPr lang="en-US" sz="2400" dirty="0" err="1"/>
              <a:t>alfabetico</a:t>
            </a:r>
            <a:r>
              <a:rPr lang="en-US" sz="2400" dirty="0"/>
              <a:t>. 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magine 1" descr="Immagine che contiene schermata, software, Software multimediale, Software per la grafica&#10;&#10;Descrizione generata automaticamente">
            <a:extLst>
              <a:ext uri="{FF2B5EF4-FFF2-40B4-BE49-F238E27FC236}">
                <a16:creationId xmlns:a16="http://schemas.microsoft.com/office/drawing/2014/main" id="{C35769E2-E319-67FE-1F52-486287387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248" y="1252538"/>
            <a:ext cx="545052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7221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043D86E-C585-4130-6677-B4010250D446}"/>
              </a:ext>
            </a:extLst>
          </p:cNvPr>
          <p:cNvSpPr txBox="1"/>
          <p:nvPr/>
        </p:nvSpPr>
        <p:spPr>
          <a:xfrm>
            <a:off x="-4284124" y="525982"/>
            <a:ext cx="2151765" cy="120036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 err="1">
                <a:latin typeface="+mj-lt"/>
                <a:ea typeface="+mj-ea"/>
                <a:cs typeface="+mj-cs"/>
              </a:rPr>
              <a:t>Inserimento</a:t>
            </a:r>
            <a:r>
              <a:rPr lang="en-US" sz="3600" dirty="0"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latin typeface="+mj-lt"/>
                <a:ea typeface="+mj-ea"/>
                <a:cs typeface="+mj-cs"/>
              </a:rPr>
              <a:t>contatti</a:t>
            </a:r>
            <a:r>
              <a:rPr lang="en-US" sz="3600" dirty="0"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latin typeface="+mj-lt"/>
                <a:ea typeface="+mj-ea"/>
                <a:cs typeface="+mj-cs"/>
              </a:rPr>
              <a:t>nelle</a:t>
            </a:r>
            <a:r>
              <a:rPr lang="en-US" sz="3600" dirty="0"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latin typeface="+mj-lt"/>
                <a:ea typeface="+mj-ea"/>
                <a:cs typeface="+mj-cs"/>
              </a:rPr>
              <a:t>tabelle</a:t>
            </a:r>
            <a:endParaRPr lang="en-US" sz="3600" kern="1200" dirty="0" err="1"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98EBDC75-B661-1C88-C042-B4E8D721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141247" y="1959665"/>
            <a:ext cx="1223080" cy="3583379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/>
              <a:t>Una volta </a:t>
            </a:r>
            <a:r>
              <a:rPr lang="en-US" sz="2400" dirty="0" err="1"/>
              <a:t>salvato</a:t>
            </a:r>
            <a:r>
              <a:rPr lang="en-US" sz="2400" dirty="0"/>
              <a:t>, il </a:t>
            </a:r>
            <a:r>
              <a:rPr lang="en-US" sz="2400" dirty="0" err="1"/>
              <a:t>contatto</a:t>
            </a:r>
            <a:r>
              <a:rPr lang="en-US" sz="2400" dirty="0"/>
              <a:t> </a:t>
            </a:r>
            <a:r>
              <a:rPr lang="en-US" sz="2400" dirty="0" err="1"/>
              <a:t>viene</a:t>
            </a:r>
            <a:r>
              <a:rPr lang="en-US" sz="2400" dirty="0"/>
              <a:t> </a:t>
            </a:r>
            <a:r>
              <a:rPr lang="en-US" sz="2400" dirty="0" err="1"/>
              <a:t>inserito</a:t>
            </a:r>
            <a:r>
              <a:rPr lang="en-US" sz="2400" dirty="0"/>
              <a:t> in </a:t>
            </a:r>
            <a:r>
              <a:rPr lang="en-US" sz="2400" dirty="0" err="1"/>
              <a:t>una</a:t>
            </a:r>
            <a:r>
              <a:rPr lang="en-US" sz="2400" dirty="0"/>
              <a:t> di due tabelle.</a:t>
            </a:r>
            <a:br>
              <a:rPr lang="en-US" sz="2400" dirty="0"/>
            </a:br>
            <a:r>
              <a:rPr lang="en-US" sz="2400" dirty="0"/>
              <a:t>Le due </a:t>
            </a:r>
            <a:r>
              <a:rPr lang="en-US" sz="2400" dirty="0" err="1"/>
              <a:t>tabelle</a:t>
            </a:r>
            <a:r>
              <a:rPr lang="en-US" sz="2400" dirty="0"/>
              <a:t> </a:t>
            </a:r>
            <a:r>
              <a:rPr lang="en-US" sz="2400" dirty="0" err="1"/>
              <a:t>sono</a:t>
            </a:r>
            <a:r>
              <a:rPr lang="en-US" sz="2400" dirty="0"/>
              <a:t> </a:t>
            </a:r>
            <a:r>
              <a:rPr lang="en-US" sz="2400" dirty="0" err="1"/>
              <a:t>divse</a:t>
            </a:r>
            <a:r>
              <a:rPr lang="en-US" sz="2400" dirty="0"/>
              <a:t> in </a:t>
            </a:r>
            <a:r>
              <a:rPr lang="en-US" sz="2400" dirty="0" err="1"/>
              <a:t>cognome-nome</a:t>
            </a:r>
            <a:r>
              <a:rPr lang="en-US" sz="2400" dirty="0"/>
              <a:t> o solo </a:t>
            </a:r>
            <a:r>
              <a:rPr lang="en-US" sz="2400" dirty="0" err="1"/>
              <a:t>nome</a:t>
            </a:r>
            <a:r>
              <a:rPr lang="en-US" sz="2400" dirty="0"/>
              <a:t> e ordinate in </a:t>
            </a:r>
            <a:r>
              <a:rPr lang="en-US" sz="2400" dirty="0" err="1"/>
              <a:t>ordine</a:t>
            </a:r>
            <a:r>
              <a:rPr lang="en-US" sz="2400" dirty="0"/>
              <a:t> </a:t>
            </a:r>
            <a:r>
              <a:rPr lang="en-US" sz="2400" dirty="0" err="1"/>
              <a:t>alfabetico</a:t>
            </a:r>
            <a:r>
              <a:rPr lang="en-US" sz="2400" dirty="0"/>
              <a:t>. 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magine 1" descr="Immagine che contiene schermata, software, Software multimediale, Software per la grafica&#10;&#10;Descrizione generata automaticamente">
            <a:extLst>
              <a:ext uri="{FF2B5EF4-FFF2-40B4-BE49-F238E27FC236}">
                <a16:creationId xmlns:a16="http://schemas.microsoft.com/office/drawing/2014/main" id="{C35769E2-E319-67FE-1F52-486287387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248" y="1252538"/>
            <a:ext cx="5450520" cy="4114800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AF8A92D-1135-8A07-D29E-9B5D981DA3D1}"/>
              </a:ext>
            </a:extLst>
          </p:cNvPr>
          <p:cNvSpPr txBox="1"/>
          <p:nvPr/>
        </p:nvSpPr>
        <p:spPr>
          <a:xfrm>
            <a:off x="645064" y="525982"/>
            <a:ext cx="4282983" cy="120036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 err="1">
                <a:latin typeface="+mj-lt"/>
                <a:ea typeface="+mj-ea"/>
                <a:cs typeface="+mj-cs"/>
              </a:rPr>
              <a:t>Visualizzazione</a:t>
            </a:r>
            <a:r>
              <a:rPr lang="en-US" sz="3600" dirty="0"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latin typeface="+mj-lt"/>
                <a:ea typeface="+mj-ea"/>
                <a:cs typeface="+mj-cs"/>
              </a:rPr>
              <a:t>singolo</a:t>
            </a:r>
            <a:r>
              <a:rPr lang="en-US" sz="3600" dirty="0"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latin typeface="+mj-lt"/>
                <a:ea typeface="+mj-ea"/>
                <a:cs typeface="+mj-cs"/>
              </a:rPr>
              <a:t>contatto</a:t>
            </a:r>
            <a:endParaRPr lang="en-US" sz="3600" kern="1200" dirty="0" err="1">
              <a:latin typeface="+mj-lt"/>
              <a:ea typeface="+mj-ea"/>
              <a:cs typeface="+mj-cs"/>
            </a:endParaRPr>
          </a:p>
        </p:txBody>
      </p:sp>
      <p:sp>
        <p:nvSpPr>
          <p:cNvPr id="28" name="Content Placeholder 8">
            <a:extLst>
              <a:ext uri="{FF2B5EF4-FFF2-40B4-BE49-F238E27FC236}">
                <a16:creationId xmlns:a16="http://schemas.microsoft.com/office/drawing/2014/main" id="{E6272F17-52C7-625B-CE82-7AE201465860}"/>
              </a:ext>
            </a:extLst>
          </p:cNvPr>
          <p:cNvSpPr txBox="1">
            <a:spLocks/>
          </p:cNvSpPr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err="1"/>
              <a:t>Cliccando</a:t>
            </a:r>
            <a:r>
              <a:rPr lang="en-US" sz="2400" dirty="0"/>
              <a:t> </a:t>
            </a:r>
            <a:r>
              <a:rPr lang="en-US" sz="2400" err="1"/>
              <a:t>su</a:t>
            </a:r>
            <a:r>
              <a:rPr lang="en-US" sz="2400" dirty="0"/>
              <a:t> un </a:t>
            </a:r>
            <a:r>
              <a:rPr lang="en-US" sz="2400" err="1"/>
              <a:t>contatto</a:t>
            </a:r>
            <a:r>
              <a:rPr lang="en-US" sz="2400" dirty="0"/>
              <a:t> è </a:t>
            </a:r>
            <a:r>
              <a:rPr lang="en-US" sz="2400" err="1"/>
              <a:t>possibile</a:t>
            </a:r>
            <a:r>
              <a:rPr lang="en-US" sz="2400" dirty="0"/>
              <a:t> </a:t>
            </a:r>
            <a:r>
              <a:rPr lang="en-US" sz="2400" err="1"/>
              <a:t>visualizzarne</a:t>
            </a:r>
            <a:r>
              <a:rPr lang="en-US" sz="2400" dirty="0"/>
              <a:t> </a:t>
            </a:r>
            <a:r>
              <a:rPr lang="en-US" sz="2400" err="1"/>
              <a:t>i</a:t>
            </a:r>
            <a:r>
              <a:rPr lang="en-US" sz="2400" dirty="0"/>
              <a:t> </a:t>
            </a:r>
            <a:r>
              <a:rPr lang="en-US" sz="2400" err="1"/>
              <a:t>dati</a:t>
            </a:r>
            <a:r>
              <a:rPr lang="en-US" sz="2400" dirty="0"/>
              <a:t> </a:t>
            </a:r>
            <a:r>
              <a:rPr lang="en-US" sz="2400" err="1"/>
              <a:t>precedentemente</a:t>
            </a:r>
            <a:r>
              <a:rPr lang="en-US" sz="2400" dirty="0"/>
              <a:t> </a:t>
            </a:r>
            <a:r>
              <a:rPr lang="en-US" sz="2400" err="1"/>
              <a:t>inseriti</a:t>
            </a:r>
            <a:r>
              <a:rPr lang="en-US" sz="24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Dai </a:t>
            </a:r>
            <a:r>
              <a:rPr lang="en-US" sz="2400" err="1"/>
              <a:t>pulsanti</a:t>
            </a:r>
            <a:r>
              <a:rPr lang="en-US" sz="2400" dirty="0"/>
              <a:t> in basso è </a:t>
            </a:r>
            <a:r>
              <a:rPr lang="en-US" sz="2400" err="1"/>
              <a:t>possibile</a:t>
            </a:r>
            <a:r>
              <a:rPr lang="en-US" sz="2400" dirty="0"/>
              <a:t> </a:t>
            </a:r>
            <a:r>
              <a:rPr lang="en-US" sz="2400" err="1"/>
              <a:t>eliminare</a:t>
            </a:r>
            <a:r>
              <a:rPr lang="en-US" sz="2400" dirty="0"/>
              <a:t> o </a:t>
            </a:r>
            <a:r>
              <a:rPr lang="en-US" sz="2400" err="1"/>
              <a:t>modificare</a:t>
            </a:r>
            <a:r>
              <a:rPr lang="en-US" sz="2400" dirty="0"/>
              <a:t> il </a:t>
            </a:r>
            <a:r>
              <a:rPr lang="en-US" sz="2400" err="1"/>
              <a:t>contatto</a:t>
            </a:r>
            <a:r>
              <a:rPr lang="en-US" sz="2400" dirty="0"/>
              <a:t>.</a:t>
            </a:r>
          </a:p>
        </p:txBody>
      </p:sp>
      <p:pic>
        <p:nvPicPr>
          <p:cNvPr id="30" name="Immagine 29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41069DCC-95FE-78B4-999C-DF501E818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088" y="1250156"/>
            <a:ext cx="5452794" cy="411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51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359A76A-AF04-23BF-BCF1-7E9FEAC24CA0}"/>
              </a:ext>
            </a:extLst>
          </p:cNvPr>
          <p:cNvSpPr txBox="1"/>
          <p:nvPr/>
        </p:nvSpPr>
        <p:spPr>
          <a:xfrm>
            <a:off x="490282" y="668857"/>
            <a:ext cx="4282983" cy="120036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 err="1">
                <a:latin typeface="Aptos Display"/>
                <a:ea typeface="+mj-ea"/>
                <a:cs typeface="+mj-cs"/>
              </a:rPr>
              <a:t>Schermata</a:t>
            </a:r>
            <a:r>
              <a:rPr lang="en-US" sz="3600" dirty="0">
                <a:latin typeface="Aptos Display"/>
                <a:ea typeface="+mj-ea"/>
                <a:cs typeface="+mj-cs"/>
              </a:rPr>
              <a:t> </a:t>
            </a:r>
            <a:r>
              <a:rPr lang="en-US" sz="3600" dirty="0" err="1">
                <a:latin typeface="Aptos Display"/>
                <a:ea typeface="+mj-ea"/>
                <a:cs typeface="+mj-cs"/>
              </a:rPr>
              <a:t>Modifica</a:t>
            </a:r>
            <a:r>
              <a:rPr lang="en-US" sz="3600" dirty="0">
                <a:latin typeface="Aptos Display"/>
                <a:ea typeface="+mj-ea"/>
                <a:cs typeface="+mj-cs"/>
              </a:rPr>
              <a:t> </a:t>
            </a:r>
            <a:r>
              <a:rPr lang="en-US" sz="3600" dirty="0" err="1">
                <a:latin typeface="Aptos Display"/>
                <a:ea typeface="+mj-ea"/>
                <a:cs typeface="+mj-cs"/>
              </a:rPr>
              <a:t>Contatto</a:t>
            </a:r>
            <a:endParaRPr lang="it-IT" dirty="0" err="1">
              <a:ea typeface="+mj-ea"/>
              <a:cs typeface="+mj-cs"/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F8B1D868-CB60-5E40-3E70-5A9DA499F9F5}"/>
              </a:ext>
            </a:extLst>
          </p:cNvPr>
          <p:cNvSpPr txBox="1">
            <a:spLocks/>
          </p:cNvSpPr>
          <p:nvPr/>
        </p:nvSpPr>
        <p:spPr>
          <a:xfrm>
            <a:off x="487903" y="1981095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err="1"/>
              <a:t>Funziona</a:t>
            </a:r>
            <a:r>
              <a:rPr lang="en-US" sz="2400" dirty="0"/>
              <a:t> in modo </a:t>
            </a:r>
            <a:r>
              <a:rPr lang="en-US" sz="2400" err="1"/>
              <a:t>analogo</a:t>
            </a:r>
            <a:r>
              <a:rPr lang="en-US" sz="2400" dirty="0"/>
              <a:t> </a:t>
            </a:r>
            <a:r>
              <a:rPr lang="en-US" sz="2400" err="1"/>
              <a:t>alla</a:t>
            </a:r>
            <a:r>
              <a:rPr lang="en-US" sz="2400" dirty="0"/>
              <a:t> </a:t>
            </a:r>
            <a:r>
              <a:rPr lang="en-US" sz="2400" err="1"/>
              <a:t>schermata</a:t>
            </a:r>
            <a:r>
              <a:rPr lang="en-US" sz="2400" dirty="0"/>
              <a:t> </a:t>
            </a:r>
            <a:r>
              <a:rPr lang="en-US" sz="2400" err="1"/>
              <a:t>Aggiungi</a:t>
            </a:r>
            <a:r>
              <a:rPr lang="en-US" sz="2400" dirty="0"/>
              <a:t> </a:t>
            </a:r>
            <a:r>
              <a:rPr lang="en-US" sz="2400" err="1"/>
              <a:t>Contatto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Immagine 4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10410536-3ACF-9831-77F1-3C8D8B84B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375" y="357187"/>
            <a:ext cx="5638780" cy="591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5917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359A76A-AF04-23BF-BCF1-7E9FEAC24CA0}"/>
              </a:ext>
            </a:extLst>
          </p:cNvPr>
          <p:cNvSpPr txBox="1"/>
          <p:nvPr/>
        </p:nvSpPr>
        <p:spPr>
          <a:xfrm>
            <a:off x="490282" y="668857"/>
            <a:ext cx="4282983" cy="120036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 err="1">
                <a:latin typeface="Aptos Display"/>
                <a:ea typeface="+mj-ea"/>
                <a:cs typeface="+mj-cs"/>
              </a:rPr>
              <a:t>Elimina</a:t>
            </a:r>
            <a:r>
              <a:rPr lang="en-US" sz="3600" dirty="0">
                <a:latin typeface="Aptos Display"/>
                <a:ea typeface="+mj-ea"/>
                <a:cs typeface="+mj-cs"/>
              </a:rPr>
              <a:t> </a:t>
            </a:r>
            <a:r>
              <a:rPr lang="en-US" sz="3600" dirty="0" err="1">
                <a:latin typeface="Aptos Display"/>
                <a:ea typeface="+mj-ea"/>
                <a:cs typeface="+mj-cs"/>
              </a:rPr>
              <a:t>contatto</a:t>
            </a:r>
            <a:endParaRPr lang="it-IT" dirty="0" err="1">
              <a:ea typeface="+mj-ea"/>
              <a:cs typeface="+mj-cs"/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F8B1D868-CB60-5E40-3E70-5A9DA499F9F5}"/>
              </a:ext>
            </a:extLst>
          </p:cNvPr>
          <p:cNvSpPr txBox="1">
            <a:spLocks/>
          </p:cNvSpPr>
          <p:nvPr/>
        </p:nvSpPr>
        <p:spPr>
          <a:xfrm>
            <a:off x="487903" y="1981095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L'eliminazione</a:t>
            </a:r>
            <a:r>
              <a:rPr lang="en-US" sz="2400" dirty="0"/>
              <a:t> del </a:t>
            </a:r>
            <a:r>
              <a:rPr lang="en-US" sz="2400" dirty="0" err="1"/>
              <a:t>contatto</a:t>
            </a:r>
            <a:r>
              <a:rPr lang="en-US" sz="2400" dirty="0"/>
              <a:t> è </a:t>
            </a:r>
            <a:r>
              <a:rPr lang="en-US" sz="2400" dirty="0" err="1"/>
              <a:t>preceduta</a:t>
            </a:r>
            <a:r>
              <a:rPr lang="en-US" sz="2400" dirty="0"/>
              <a:t> da un pop-up di </a:t>
            </a:r>
            <a:r>
              <a:rPr lang="en-US" sz="2400" dirty="0" err="1"/>
              <a:t>conferma</a:t>
            </a:r>
            <a:endParaRPr lang="it-IT" dirty="0" err="1"/>
          </a:p>
        </p:txBody>
      </p:sp>
      <p:pic>
        <p:nvPicPr>
          <p:cNvPr id="3" name="Immagine 2" descr="Immagine che contiene testo, schermata, Carattere, multimediale&#10;&#10;Descrizione generata automaticamente">
            <a:extLst>
              <a:ext uri="{FF2B5EF4-FFF2-40B4-BE49-F238E27FC236}">
                <a16:creationId xmlns:a16="http://schemas.microsoft.com/office/drawing/2014/main" id="{CE38DBDD-9E84-4724-E33D-E5C78ADB4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644" y="2388394"/>
            <a:ext cx="34861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9502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359A76A-AF04-23BF-BCF1-7E9FEAC24CA0}"/>
              </a:ext>
            </a:extLst>
          </p:cNvPr>
          <p:cNvSpPr txBox="1"/>
          <p:nvPr/>
        </p:nvSpPr>
        <p:spPr>
          <a:xfrm>
            <a:off x="490282" y="668857"/>
            <a:ext cx="4282983" cy="120036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 err="1">
                <a:latin typeface="Aptos Display"/>
                <a:ea typeface="+mj-ea"/>
                <a:cs typeface="+mj-cs"/>
              </a:rPr>
              <a:t>Ricerca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F8B1D868-CB60-5E40-3E70-5A9DA499F9F5}"/>
              </a:ext>
            </a:extLst>
          </p:cNvPr>
          <p:cNvSpPr txBox="1">
            <a:spLocks/>
          </p:cNvSpPr>
          <p:nvPr/>
        </p:nvSpPr>
        <p:spPr>
          <a:xfrm>
            <a:off x="487903" y="1981095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err="1"/>
              <a:t>Scrivendo</a:t>
            </a:r>
            <a:r>
              <a:rPr lang="en-US" sz="2400" dirty="0"/>
              <a:t> </a:t>
            </a:r>
            <a:r>
              <a:rPr lang="en-US" sz="2400" err="1"/>
              <a:t>nella</a:t>
            </a:r>
            <a:r>
              <a:rPr lang="en-US" sz="2400" dirty="0"/>
              <a:t> barra di </a:t>
            </a:r>
            <a:r>
              <a:rPr lang="en-US" sz="2400" err="1"/>
              <a:t>ricerca</a:t>
            </a:r>
            <a:r>
              <a:rPr lang="en-US" sz="2400" dirty="0"/>
              <a:t> e </a:t>
            </a:r>
            <a:r>
              <a:rPr lang="en-US" sz="2400" err="1"/>
              <a:t>premendo</a:t>
            </a:r>
            <a:r>
              <a:rPr lang="en-US" sz="2400" dirty="0"/>
              <a:t> il </a:t>
            </a:r>
            <a:r>
              <a:rPr lang="en-US" sz="2400" err="1"/>
              <a:t>pulsante</a:t>
            </a:r>
            <a:r>
              <a:rPr lang="en-US" sz="2400" dirty="0"/>
              <a:t> </a:t>
            </a:r>
            <a:r>
              <a:rPr lang="en-US" sz="2400" err="1"/>
              <a:t>evidenziato</a:t>
            </a:r>
            <a:r>
              <a:rPr lang="en-US" sz="2400" dirty="0"/>
              <a:t>, le </a:t>
            </a:r>
            <a:r>
              <a:rPr lang="en-US" sz="2400" err="1"/>
              <a:t>tabelle</a:t>
            </a:r>
            <a:r>
              <a:rPr lang="en-US" sz="2400" dirty="0"/>
              <a:t> </a:t>
            </a:r>
            <a:r>
              <a:rPr lang="en-US" sz="2400" err="1"/>
              <a:t>vengono</a:t>
            </a:r>
            <a:r>
              <a:rPr lang="en-US" sz="2400" dirty="0"/>
              <a:t> filtrate per </a:t>
            </a:r>
            <a:r>
              <a:rPr lang="en-US" sz="2400" err="1"/>
              <a:t>mostrare</a:t>
            </a:r>
            <a:r>
              <a:rPr lang="en-US" sz="2400" dirty="0"/>
              <a:t> </a:t>
            </a:r>
            <a:r>
              <a:rPr lang="en-US" sz="2400" err="1"/>
              <a:t>i</a:t>
            </a:r>
            <a:r>
              <a:rPr lang="en-US" sz="2400" dirty="0"/>
              <a:t> soli </a:t>
            </a:r>
            <a:r>
              <a:rPr lang="en-US" sz="2400" err="1"/>
              <a:t>contatti</a:t>
            </a:r>
            <a:r>
              <a:rPr lang="en-US" sz="2400" dirty="0"/>
              <a:t> </a:t>
            </a:r>
            <a:r>
              <a:rPr lang="en-US" sz="2400" err="1"/>
              <a:t>contenenti</a:t>
            </a:r>
            <a:r>
              <a:rPr lang="en-US" sz="2400" dirty="0"/>
              <a:t> tale </a:t>
            </a:r>
            <a:r>
              <a:rPr lang="en-US" sz="2400" err="1"/>
              <a:t>sottostringa</a:t>
            </a:r>
            <a:r>
              <a:rPr lang="en-US" sz="2400" dirty="0"/>
              <a:t> </a:t>
            </a:r>
            <a:r>
              <a:rPr lang="en-US" sz="2400" err="1"/>
              <a:t>nei</a:t>
            </a:r>
            <a:r>
              <a:rPr lang="en-US" sz="2400" dirty="0"/>
              <a:t> </a:t>
            </a:r>
            <a:r>
              <a:rPr lang="en-US" sz="2400" err="1"/>
              <a:t>campi</a:t>
            </a:r>
            <a:r>
              <a:rPr lang="en-US" sz="2400" dirty="0"/>
              <a:t> </a:t>
            </a:r>
            <a:r>
              <a:rPr lang="en-US" sz="2400" err="1"/>
              <a:t>nome</a:t>
            </a:r>
            <a:r>
              <a:rPr lang="en-US" sz="2400" dirty="0"/>
              <a:t> o </a:t>
            </a:r>
            <a:r>
              <a:rPr lang="en-US" sz="2400" err="1"/>
              <a:t>cognome</a:t>
            </a:r>
            <a:r>
              <a:rPr lang="en-US" sz="2400" dirty="0"/>
              <a:t>.</a:t>
            </a:r>
          </a:p>
        </p:txBody>
      </p:sp>
      <p:pic>
        <p:nvPicPr>
          <p:cNvPr id="3" name="Immagine 2" descr="Immagine che contiene schermata, software, Software multimediale, testo&#10;&#10;Descrizione generata automaticamente">
            <a:extLst>
              <a:ext uri="{FF2B5EF4-FFF2-40B4-BE49-F238E27FC236}">
                <a16:creationId xmlns:a16="http://schemas.microsoft.com/office/drawing/2014/main" id="{EA2A4F1D-41DA-AD45-B697-7D5E9BB2BA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t="5151" r="73000" b="45293"/>
          <a:stretch/>
        </p:blipFill>
        <p:spPr>
          <a:xfrm>
            <a:off x="7185556" y="1174794"/>
            <a:ext cx="3202719" cy="450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23950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0A58F97-438D-9E1D-BA87-BC9583809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Requisiti</a:t>
            </a:r>
          </a:p>
        </p:txBody>
      </p:sp>
      <p:pic>
        <p:nvPicPr>
          <p:cNvPr id="6" name="Graphic 5" descr="Segno di spunta">
            <a:extLst>
              <a:ext uri="{FF2B5EF4-FFF2-40B4-BE49-F238E27FC236}">
                <a16:creationId xmlns:a16="http://schemas.microsoft.com/office/drawing/2014/main" id="{5BBC9F96-4343-7C31-AD62-3B1A85781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3169647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359A76A-AF04-23BF-BCF1-7E9FEAC24CA0}"/>
              </a:ext>
            </a:extLst>
          </p:cNvPr>
          <p:cNvSpPr txBox="1"/>
          <p:nvPr/>
        </p:nvSpPr>
        <p:spPr>
          <a:xfrm>
            <a:off x="1057025" y="922644"/>
            <a:ext cx="5040285" cy="11695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+mj-lt"/>
                <a:ea typeface="+mj-ea"/>
                <a:cs typeface="+mj-cs"/>
              </a:rPr>
              <a:t>Elimina tutti i contatti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F8B1D868-CB60-5E40-3E70-5A9DA499F9F5}"/>
              </a:ext>
            </a:extLst>
          </p:cNvPr>
          <p:cNvSpPr txBox="1">
            <a:spLocks/>
          </p:cNvSpPr>
          <p:nvPr/>
        </p:nvSpPr>
        <p:spPr>
          <a:xfrm>
            <a:off x="1055715" y="2508105"/>
            <a:ext cx="5040285" cy="36324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/>
              <a:t>La possibilità di cancellare tutti i contatti è data premendo sul pulsante con l'icona a destra e viene preannunciata da un pop up.</a:t>
            </a:r>
          </a:p>
        </p:txBody>
      </p:sp>
      <p:pic>
        <p:nvPicPr>
          <p:cNvPr id="5" name="Immagine 4" descr="Immagine che contiene logo, Elementi grafici, simbolo, Carattere&#10;&#10;Descrizione generata automaticamente">
            <a:extLst>
              <a:ext uri="{FF2B5EF4-FFF2-40B4-BE49-F238E27FC236}">
                <a16:creationId xmlns:a16="http://schemas.microsoft.com/office/drawing/2014/main" id="{3FE6C5F3-F074-F528-0A57-73CA1ABE3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640" y="774285"/>
            <a:ext cx="2581173" cy="2581173"/>
          </a:xfrm>
          <a:prstGeom prst="rect">
            <a:avLst/>
          </a:prstGeom>
        </p:spPr>
      </p:pic>
      <p:pic>
        <p:nvPicPr>
          <p:cNvPr id="4" name="Immagine 3" descr="Immagine che contiene testo, schermata, Carattere, multimediale&#10;&#10;Descrizione generata automaticamente">
            <a:extLst>
              <a:ext uri="{FF2B5EF4-FFF2-40B4-BE49-F238E27FC236}">
                <a16:creationId xmlns:a16="http://schemas.microsoft.com/office/drawing/2014/main" id="{83CC1F5B-CBC5-351C-6FA6-6944839EE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809" y="3575074"/>
            <a:ext cx="4336835" cy="258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72880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359A76A-AF04-23BF-BCF1-7E9FEAC24CA0}"/>
              </a:ext>
            </a:extLst>
          </p:cNvPr>
          <p:cNvSpPr txBox="1"/>
          <p:nvPr/>
        </p:nvSpPr>
        <p:spPr>
          <a:xfrm>
            <a:off x="490282" y="668857"/>
            <a:ext cx="4282983" cy="120036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Aptos Display"/>
                <a:ea typeface="+mj-ea"/>
                <a:cs typeface="+mj-cs"/>
              </a:rPr>
              <a:t>Refresh</a:t>
            </a:r>
            <a:endParaRPr lang="it-IT" dirty="0">
              <a:ea typeface="+mj-ea"/>
              <a:cs typeface="+mj-cs"/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F8B1D868-CB60-5E40-3E70-5A9DA499F9F5}"/>
              </a:ext>
            </a:extLst>
          </p:cNvPr>
          <p:cNvSpPr txBox="1">
            <a:spLocks/>
          </p:cNvSpPr>
          <p:nvPr/>
        </p:nvSpPr>
        <p:spPr>
          <a:xfrm>
            <a:off x="487903" y="1981095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Il </a:t>
            </a:r>
            <a:r>
              <a:rPr lang="en-US" sz="2400" dirty="0" err="1"/>
              <a:t>pulsante</a:t>
            </a:r>
            <a:r>
              <a:rPr lang="en-US" sz="2400" dirty="0"/>
              <a:t> di refresh </a:t>
            </a:r>
            <a:r>
              <a:rPr lang="en-US" sz="2400" dirty="0" err="1"/>
              <a:t>manda</a:t>
            </a:r>
            <a:r>
              <a:rPr lang="en-US" sz="2400" dirty="0"/>
              <a:t> la </a:t>
            </a:r>
            <a:r>
              <a:rPr lang="en-US" sz="2400" dirty="0" err="1"/>
              <a:t>versione</a:t>
            </a:r>
            <a:r>
              <a:rPr lang="en-US" sz="2400" dirty="0"/>
              <a:t> </a:t>
            </a:r>
            <a:r>
              <a:rPr lang="en-US" sz="2400" dirty="0" err="1"/>
              <a:t>aggiornate</a:t>
            </a:r>
            <a:r>
              <a:rPr lang="en-US" sz="2400" dirty="0"/>
              <a:t> </a:t>
            </a:r>
            <a:r>
              <a:rPr lang="en-US" sz="2400" dirty="0" err="1"/>
              <a:t>delle</a:t>
            </a:r>
            <a:r>
              <a:rPr lang="en-US" sz="2400" dirty="0"/>
              <a:t> </a:t>
            </a:r>
            <a:r>
              <a:rPr lang="en-US" sz="2400" dirty="0" err="1"/>
              <a:t>tableView</a:t>
            </a:r>
            <a:r>
              <a:rPr lang="en-US" sz="2400" dirty="0"/>
              <a:t>, in </a:t>
            </a:r>
            <a:r>
              <a:rPr lang="en-US" sz="2400" dirty="0" err="1"/>
              <a:t>caso</a:t>
            </a:r>
            <a:r>
              <a:rPr lang="en-US" sz="2400" dirty="0"/>
              <a:t> il database </a:t>
            </a:r>
            <a:r>
              <a:rPr lang="en-US" sz="2400" dirty="0" err="1"/>
              <a:t>venga</a:t>
            </a:r>
            <a:r>
              <a:rPr lang="en-US" sz="2400" dirty="0"/>
              <a:t> </a:t>
            </a:r>
            <a:r>
              <a:rPr lang="en-US" sz="2400" dirty="0" err="1"/>
              <a:t>aggiornato</a:t>
            </a:r>
            <a:r>
              <a:rPr lang="en-US" sz="2400" dirty="0"/>
              <a:t> da </a:t>
            </a:r>
            <a:r>
              <a:rPr lang="en-US" sz="2400" dirty="0" err="1"/>
              <a:t>altri</a:t>
            </a:r>
            <a:r>
              <a:rPr lang="en-US" sz="2400" dirty="0"/>
              <a:t> </a:t>
            </a:r>
            <a:r>
              <a:rPr lang="en-US" sz="2400" dirty="0" err="1"/>
              <a:t>utenti</a:t>
            </a:r>
            <a:r>
              <a:rPr lang="en-US" sz="2400" dirty="0"/>
              <a:t>.</a:t>
            </a:r>
          </a:p>
        </p:txBody>
      </p:sp>
      <p:pic>
        <p:nvPicPr>
          <p:cNvPr id="3" name="Immagine 2" descr="Immagine che contiene Elementi grafici, simbolo, Carattere, design&#10;&#10;Descrizione generata automaticamente">
            <a:extLst>
              <a:ext uri="{FF2B5EF4-FFF2-40B4-BE49-F238E27FC236}">
                <a16:creationId xmlns:a16="http://schemas.microsoft.com/office/drawing/2014/main" id="{F2171510-9BEF-7E0D-CFBF-ACB29CC16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412" y="1371600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1829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359A76A-AF04-23BF-BCF1-7E9FEAC24CA0}"/>
              </a:ext>
            </a:extLst>
          </p:cNvPr>
          <p:cNvSpPr txBox="1"/>
          <p:nvPr/>
        </p:nvSpPr>
        <p:spPr>
          <a:xfrm>
            <a:off x="1057025" y="922644"/>
            <a:ext cx="5040285" cy="11695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File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F8B1D868-CB60-5E40-3E70-5A9DA499F9F5}"/>
              </a:ext>
            </a:extLst>
          </p:cNvPr>
          <p:cNvSpPr txBox="1">
            <a:spLocks/>
          </p:cNvSpPr>
          <p:nvPr/>
        </p:nvSpPr>
        <p:spPr>
          <a:xfrm>
            <a:off x="1055715" y="2508105"/>
            <a:ext cx="5040285" cy="36324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/>
              <a:t>Cliccando il menu </a:t>
            </a:r>
            <a:r>
              <a:rPr lang="it-IT" sz="2400" dirty="0" err="1"/>
              <a:t>button</a:t>
            </a:r>
            <a:r>
              <a:rPr lang="it-IT" sz="2400" dirty="0"/>
              <a:t> "File" è possibile cliccare su importa o esporta.</a:t>
            </a:r>
          </a:p>
        </p:txBody>
      </p:sp>
      <p:pic>
        <p:nvPicPr>
          <p:cNvPr id="3" name="Immagine 2" descr="Immagine che contiene testo, Carattere, schermata, Elementi grafici&#10;&#10;Descrizione generata automaticamente">
            <a:extLst>
              <a:ext uri="{FF2B5EF4-FFF2-40B4-BE49-F238E27FC236}">
                <a16:creationId xmlns:a16="http://schemas.microsoft.com/office/drawing/2014/main" id="{C4895CD5-661C-CDB2-24A8-3320F0600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256" y="2526506"/>
            <a:ext cx="2912268" cy="360283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48BCD30-02A4-6352-356E-38FF61E8A3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2" t="13145" r="-192" b="9717"/>
          <a:stretch/>
        </p:blipFill>
        <p:spPr>
          <a:xfrm>
            <a:off x="8148637" y="1739560"/>
            <a:ext cx="1240631" cy="78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6516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359A76A-AF04-23BF-BCF1-7E9FEAC24CA0}"/>
              </a:ext>
            </a:extLst>
          </p:cNvPr>
          <p:cNvSpPr txBox="1"/>
          <p:nvPr/>
        </p:nvSpPr>
        <p:spPr>
          <a:xfrm>
            <a:off x="490282" y="668857"/>
            <a:ext cx="4282983" cy="120036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 err="1">
                <a:latin typeface="Aptos Display"/>
                <a:ea typeface="+mj-ea"/>
                <a:cs typeface="+mj-cs"/>
              </a:rPr>
              <a:t>Importa</a:t>
            </a:r>
            <a:r>
              <a:rPr lang="en-US" sz="3600" dirty="0">
                <a:latin typeface="Aptos Display"/>
                <a:ea typeface="+mj-ea"/>
                <a:cs typeface="+mj-cs"/>
              </a:rPr>
              <a:t> e Esporta</a:t>
            </a:r>
            <a:endParaRPr lang="it-IT" dirty="0">
              <a:ea typeface="+mj-ea"/>
              <a:cs typeface="+mj-cs"/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F8B1D868-CB60-5E40-3E70-5A9DA499F9F5}"/>
              </a:ext>
            </a:extLst>
          </p:cNvPr>
          <p:cNvSpPr txBox="1">
            <a:spLocks/>
          </p:cNvSpPr>
          <p:nvPr/>
        </p:nvSpPr>
        <p:spPr>
          <a:xfrm>
            <a:off x="487903" y="1981095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"Esporta" </a:t>
            </a:r>
            <a:r>
              <a:rPr lang="en-US" sz="2400" dirty="0" err="1"/>
              <a:t>permette</a:t>
            </a:r>
            <a:r>
              <a:rPr lang="en-US" sz="2400" dirty="0"/>
              <a:t> di </a:t>
            </a:r>
            <a:r>
              <a:rPr lang="en-US" sz="2400" dirty="0" err="1"/>
              <a:t>esportare</a:t>
            </a:r>
            <a:r>
              <a:rPr lang="en-US" sz="2400" dirty="0"/>
              <a:t> in </a:t>
            </a:r>
            <a:r>
              <a:rPr lang="en-US" sz="2400" dirty="0" err="1"/>
              <a:t>formato</a:t>
            </a:r>
            <a:r>
              <a:rPr lang="en-US" sz="2400" dirty="0"/>
              <a:t> csv la </a:t>
            </a:r>
            <a:r>
              <a:rPr lang="en-US" sz="2400" dirty="0" err="1"/>
              <a:t>tua</a:t>
            </a:r>
            <a:r>
              <a:rPr lang="en-US" sz="2400" dirty="0"/>
              <a:t> </a:t>
            </a:r>
            <a:r>
              <a:rPr lang="en-US" sz="2400" dirty="0" err="1"/>
              <a:t>rubrica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"</a:t>
            </a:r>
            <a:r>
              <a:rPr lang="en-US" sz="2400" dirty="0" err="1"/>
              <a:t>Importa</a:t>
            </a:r>
            <a:r>
              <a:rPr lang="en-US" sz="2400" dirty="0"/>
              <a:t>" </a:t>
            </a:r>
            <a:r>
              <a:rPr lang="en-US" sz="2400" dirty="0" err="1"/>
              <a:t>permette</a:t>
            </a:r>
            <a:r>
              <a:rPr lang="en-US" sz="2400" dirty="0"/>
              <a:t> di </a:t>
            </a:r>
            <a:r>
              <a:rPr lang="en-US" sz="2400" dirty="0" err="1"/>
              <a:t>importare</a:t>
            </a:r>
            <a:r>
              <a:rPr lang="en-US" sz="2400" dirty="0"/>
              <a:t> da file csv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qualsiasi</a:t>
            </a:r>
            <a:r>
              <a:rPr lang="en-US" sz="2400" dirty="0"/>
              <a:t> </a:t>
            </a:r>
            <a:r>
              <a:rPr lang="en-US" sz="2400" dirty="0" err="1"/>
              <a:t>rubrica</a:t>
            </a:r>
            <a:r>
              <a:rPr lang="en-US" sz="2400" dirty="0"/>
              <a:t>. Prima </a:t>
            </a:r>
            <a:r>
              <a:rPr lang="en-US" sz="2400" dirty="0" err="1"/>
              <a:t>dell'operazione</a:t>
            </a:r>
            <a:r>
              <a:rPr lang="en-US" sz="2400" dirty="0"/>
              <a:t> di </a:t>
            </a:r>
            <a:r>
              <a:rPr lang="en-US" sz="2400" dirty="0" err="1"/>
              <a:t>importazione</a:t>
            </a:r>
            <a:r>
              <a:rPr lang="en-US" sz="2400" dirty="0"/>
              <a:t> </a:t>
            </a:r>
            <a:r>
              <a:rPr lang="en-US" sz="2400" dirty="0" err="1"/>
              <a:t>appare</a:t>
            </a:r>
            <a:r>
              <a:rPr lang="en-US" sz="2400" dirty="0"/>
              <a:t> il pop-up </a:t>
            </a:r>
            <a:r>
              <a:rPr lang="en-US" sz="2400" dirty="0" err="1"/>
              <a:t>sulla</a:t>
            </a:r>
            <a:r>
              <a:rPr lang="en-US" sz="2400" dirty="0"/>
              <a:t> </a:t>
            </a:r>
            <a:r>
              <a:rPr lang="en-US" sz="2400" dirty="0" err="1"/>
              <a:t>destra</a:t>
            </a:r>
            <a:r>
              <a:rPr lang="en-US" sz="2400" dirty="0"/>
              <a:t>.</a:t>
            </a:r>
            <a:endParaRPr lang="en-US" dirty="0"/>
          </a:p>
        </p:txBody>
      </p:sp>
      <p:pic>
        <p:nvPicPr>
          <p:cNvPr id="4" name="Immagine 3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AED487C0-BF7E-5294-DD4A-BBED05D96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303" y="2449029"/>
            <a:ext cx="6175652" cy="129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42675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de-DE" b="1" dirty="0"/>
              <a:t>Fine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Gruppo</a:t>
            </a:r>
            <a:r>
              <a:rPr lang="de-DE" dirty="0"/>
              <a:t> 21</a:t>
            </a:r>
          </a:p>
          <a:p>
            <a:endParaRPr lang="en-US" sz="2000" dirty="0"/>
          </a:p>
          <a:p>
            <a:br>
              <a:rPr lang="en-US" dirty="0"/>
            </a:br>
            <a:endParaRPr lang="de-DE"/>
          </a:p>
        </p:txBody>
      </p:sp>
      <p:sp>
        <p:nvSpPr>
          <p:cNvPr id="23" name="Freeform: Shape 1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1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Immagine 3" descr="Immagine che contiene Elementi grafici, schermata, design&#10;&#10;Descrizione generata automaticamente">
            <a:extLst>
              <a:ext uri="{FF2B5EF4-FFF2-40B4-BE49-F238E27FC236}">
                <a16:creationId xmlns:a16="http://schemas.microsoft.com/office/drawing/2014/main" id="{8730949D-EB37-DBDA-9861-0A0FD491ED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2"/>
          <a:stretch/>
        </p:blipFill>
        <p:spPr>
          <a:xfrm>
            <a:off x="631840" y="598720"/>
            <a:ext cx="5178249" cy="5178249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216B942-9676-2575-A737-1BF42AA127BB}"/>
              </a:ext>
            </a:extLst>
          </p:cNvPr>
          <p:cNvSpPr txBox="1"/>
          <p:nvPr/>
        </p:nvSpPr>
        <p:spPr>
          <a:xfrm>
            <a:off x="8791613" y="5210493"/>
            <a:ext cx="2743200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900" dirty="0"/>
              <a:t>Nunziato Vincenzo</a:t>
            </a:r>
            <a:endParaRPr lang="it-IT" dirty="0"/>
          </a:p>
          <a:p>
            <a:pPr marL="342900" indent="-342900">
              <a:buFont typeface="Arial"/>
              <a:buChar char="•"/>
            </a:pPr>
            <a:r>
              <a:rPr lang="en-US" sz="1900" dirty="0"/>
              <a:t>Passaro Rosa</a:t>
            </a:r>
            <a:endParaRPr lang="it-IT" dirty="0"/>
          </a:p>
          <a:p>
            <a:pPr marL="342900" indent="-342900">
              <a:buFont typeface="Arial"/>
              <a:buChar char="•"/>
            </a:pPr>
            <a:r>
              <a:rPr lang="en-US" sz="1900" dirty="0"/>
              <a:t>Silano Omar</a:t>
            </a:r>
            <a:endParaRPr lang="it-IT" dirty="0"/>
          </a:p>
          <a:p>
            <a:pPr marL="342900" indent="-342900">
              <a:buFont typeface="Arial"/>
              <a:buChar char="•"/>
            </a:pPr>
            <a:r>
              <a:rPr lang="en-US" sz="1900" dirty="0"/>
              <a:t>Vitale Antonio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7169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7188D2-7578-9A77-26D2-D52D638BF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it-IT" sz="4800" b="1"/>
              <a:t>Scopo del sistema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EA4912-5B95-8C1D-C01E-830462173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z="2400">
                <a:ea typeface="+mn-lt"/>
                <a:cs typeface="+mn-lt"/>
              </a:rPr>
              <a:t>Il sistema permette la </a:t>
            </a:r>
            <a:r>
              <a:rPr lang="it-IT" sz="2400" b="1">
                <a:ea typeface="+mn-lt"/>
                <a:cs typeface="+mn-lt"/>
              </a:rPr>
              <a:t>gestione dei contatti</a:t>
            </a:r>
            <a:r>
              <a:rPr lang="it-IT" sz="2400">
                <a:ea typeface="+mn-lt"/>
                <a:cs typeface="+mn-lt"/>
              </a:rPr>
              <a:t> attraverso un’applicazione user-friendly, garantendo l’inserimento, modifica, eliminazione e visualizzazione dei dati tramite un'interfaccia grafica intuitiva e facile all'uso.</a:t>
            </a:r>
          </a:p>
          <a:p>
            <a:endParaRPr lang="it-IT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23887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>
            <a:extLst>
              <a:ext uri="{FF2B5EF4-FFF2-40B4-BE49-F238E27FC236}">
                <a16:creationId xmlns:a16="http://schemas.microsoft.com/office/drawing/2014/main" id="{E2258A54-2DDA-ABAF-F2D3-DE1A864F6B37}"/>
              </a:ext>
            </a:extLst>
          </p:cNvPr>
          <p:cNvSpPr>
            <a:spLocks noGrp="1"/>
          </p:cNvSpPr>
          <p:nvPr/>
        </p:nvSpPr>
        <p:spPr>
          <a:xfrm>
            <a:off x="1048262" y="1073063"/>
            <a:ext cx="9521854" cy="990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/>
              <a:t>Requisiti Funzionali</a:t>
            </a:r>
          </a:p>
        </p:txBody>
      </p:sp>
      <p:sp>
        <p:nvSpPr>
          <p:cNvPr id="14" name="Segnaposto testo 3">
            <a:extLst>
              <a:ext uri="{FF2B5EF4-FFF2-40B4-BE49-F238E27FC236}">
                <a16:creationId xmlns:a16="http://schemas.microsoft.com/office/drawing/2014/main" id="{516B5525-DDF1-65AE-D807-45DED621CE31}"/>
              </a:ext>
            </a:extLst>
          </p:cNvPr>
          <p:cNvSpPr>
            <a:spLocks noGrp="1"/>
          </p:cNvSpPr>
          <p:nvPr/>
        </p:nvSpPr>
        <p:spPr>
          <a:xfrm>
            <a:off x="1048263" y="1920171"/>
            <a:ext cx="4425696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/>
              <a:t>Gestione dei Contatti</a:t>
            </a:r>
            <a:r>
              <a:rPr lang="it-IT" sz="2400" b="0"/>
              <a:t>:</a:t>
            </a:r>
            <a:endParaRPr lang="it-IT" sz="2400"/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215E777F-1B35-E3B3-C458-0FA0F1038FDA}"/>
              </a:ext>
            </a:extLst>
          </p:cNvPr>
          <p:cNvSpPr>
            <a:spLocks noGrp="1"/>
          </p:cNvSpPr>
          <p:nvPr/>
        </p:nvSpPr>
        <p:spPr>
          <a:xfrm>
            <a:off x="1048262" y="2786417"/>
            <a:ext cx="4510363" cy="23784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z="1600" b="1">
                <a:ea typeface="+mn-lt"/>
                <a:cs typeface="+mn-lt"/>
              </a:rPr>
              <a:t>Aggiunta Contatto (CC)</a:t>
            </a:r>
            <a:endParaRPr lang="it-IT" sz="1600" b="1"/>
          </a:p>
          <a:p>
            <a:pPr lvl="1"/>
            <a:r>
              <a:rPr lang="it-IT" sz="1600" b="1">
                <a:ea typeface="+mn-lt"/>
                <a:cs typeface="+mn-lt"/>
              </a:rPr>
              <a:t>Modifica Contatto (MC)</a:t>
            </a:r>
          </a:p>
          <a:p>
            <a:pPr lvl="1"/>
            <a:r>
              <a:rPr lang="it-IT" sz="1600" b="1">
                <a:ea typeface="+mn-lt"/>
                <a:cs typeface="+mn-lt"/>
              </a:rPr>
              <a:t>Eliminazione Contatto (EC)</a:t>
            </a:r>
          </a:p>
          <a:p>
            <a:pPr lvl="1"/>
            <a:r>
              <a:rPr lang="it-IT" sz="1600" b="1">
                <a:ea typeface="+mn-lt"/>
                <a:cs typeface="+mn-lt"/>
              </a:rPr>
              <a:t>Creazione Contatti Omonimi (CCO)</a:t>
            </a:r>
          </a:p>
          <a:p>
            <a:pPr lvl="1"/>
            <a:r>
              <a:rPr lang="it-IT" sz="1600" b="1">
                <a:ea typeface="+mn-lt"/>
                <a:cs typeface="+mn-lt"/>
              </a:rPr>
              <a:t>Esporta e Importa Rubrica (ER e IR)</a:t>
            </a:r>
            <a:endParaRPr lang="en-US" sz="1600" b="1">
              <a:ea typeface="+mn-lt"/>
              <a:cs typeface="+mn-lt"/>
            </a:endParaRPr>
          </a:p>
          <a:p>
            <a:pPr lvl="1"/>
            <a:endParaRPr lang="it-IT" sz="1600">
              <a:ea typeface="+mn-lt"/>
              <a:cs typeface="+mn-lt"/>
            </a:endParaRPr>
          </a:p>
          <a:p>
            <a:pPr lvl="1"/>
            <a:endParaRPr lang="it-IT" sz="1600">
              <a:ea typeface="+mn-lt"/>
              <a:cs typeface="+mn-lt"/>
            </a:endParaRPr>
          </a:p>
          <a:p>
            <a:endParaRPr lang="it-IT" sz="1600">
              <a:ea typeface="+mn-lt"/>
              <a:cs typeface="+mn-lt"/>
            </a:endParaRPr>
          </a:p>
          <a:p>
            <a:pPr lvl="1"/>
            <a:endParaRPr lang="it-IT" sz="1600">
              <a:ea typeface="+mn-lt"/>
              <a:cs typeface="+mn-lt"/>
            </a:endParaRPr>
          </a:p>
          <a:p>
            <a:pPr lvl="1"/>
            <a:endParaRPr lang="it-IT" sz="1600" b="1">
              <a:ea typeface="+mn-lt"/>
              <a:cs typeface="+mn-lt"/>
            </a:endParaRP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7A9B8704-90B3-1C4F-AB4C-570B78B47768}"/>
              </a:ext>
            </a:extLst>
          </p:cNvPr>
          <p:cNvSpPr>
            <a:spLocks noGrp="1"/>
          </p:cNvSpPr>
          <p:nvPr/>
        </p:nvSpPr>
        <p:spPr>
          <a:xfrm>
            <a:off x="6144420" y="1990727"/>
            <a:ext cx="4425696" cy="7533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/>
              <a:t>Operazioni sul Database</a:t>
            </a:r>
            <a:r>
              <a:rPr lang="it-IT" sz="2400" b="0"/>
              <a:t>:</a:t>
            </a:r>
            <a:endParaRPr lang="it-IT" sz="2400"/>
          </a:p>
        </p:txBody>
      </p:sp>
      <p:sp>
        <p:nvSpPr>
          <p:cNvPr id="19" name="Segnaposto contenuto 5">
            <a:extLst>
              <a:ext uri="{FF2B5EF4-FFF2-40B4-BE49-F238E27FC236}">
                <a16:creationId xmlns:a16="http://schemas.microsoft.com/office/drawing/2014/main" id="{0921BE08-8DB8-E868-F05E-EB1A1037685D}"/>
              </a:ext>
            </a:extLst>
          </p:cNvPr>
          <p:cNvSpPr>
            <a:spLocks noGrp="1"/>
          </p:cNvSpPr>
          <p:nvPr/>
        </p:nvSpPr>
        <p:spPr>
          <a:xfrm>
            <a:off x="6144420" y="2744084"/>
            <a:ext cx="4425696" cy="14894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z="1600" b="1"/>
              <a:t>Caricamento del Database (</a:t>
            </a:r>
            <a:r>
              <a:rPr lang="it-IT" sz="1600" b="1" err="1"/>
              <a:t>CdD</a:t>
            </a:r>
            <a:r>
              <a:rPr lang="it-IT" sz="1600" b="1"/>
              <a:t>)</a:t>
            </a:r>
            <a:endParaRPr lang="it-IT" sz="1600"/>
          </a:p>
          <a:p>
            <a:pPr lvl="1"/>
            <a:r>
              <a:rPr lang="it-IT" sz="1600" b="1"/>
              <a:t>Operazioni sui Dati (</a:t>
            </a:r>
            <a:r>
              <a:rPr lang="it-IT" sz="1600" b="1" err="1"/>
              <a:t>OsD</a:t>
            </a:r>
            <a:r>
              <a:rPr lang="it-IT" sz="1600" b="1"/>
              <a:t>)</a:t>
            </a:r>
            <a:endParaRPr lang="it-IT" sz="1600"/>
          </a:p>
          <a:p>
            <a:pPr lvl="1"/>
            <a:r>
              <a:rPr lang="it-IT" sz="1600" b="1"/>
              <a:t>Persistenza dei Dati (</a:t>
            </a:r>
            <a:r>
              <a:rPr lang="it-IT" sz="1600" b="1" err="1"/>
              <a:t>PtD</a:t>
            </a:r>
            <a:r>
              <a:rPr lang="it-IT" sz="1600" b="1"/>
              <a:t>)</a:t>
            </a:r>
            <a:r>
              <a:rPr lang="it-IT" sz="1600"/>
              <a:t> </a:t>
            </a:r>
          </a:p>
        </p:txBody>
      </p:sp>
      <p:sp>
        <p:nvSpPr>
          <p:cNvPr id="20" name="Segnaposto testo 4">
            <a:extLst>
              <a:ext uri="{FF2B5EF4-FFF2-40B4-BE49-F238E27FC236}">
                <a16:creationId xmlns:a16="http://schemas.microsoft.com/office/drawing/2014/main" id="{AAFDD4B8-6DEC-28F3-9B4D-D36830C45DE3}"/>
              </a:ext>
            </a:extLst>
          </p:cNvPr>
          <p:cNvSpPr txBox="1">
            <a:spLocks/>
          </p:cNvSpPr>
          <p:nvPr/>
        </p:nvSpPr>
        <p:spPr>
          <a:xfrm>
            <a:off x="1047487" y="4342913"/>
            <a:ext cx="4425696" cy="646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de-DE"/>
            </a:defPPr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/>
              <a:t>Validazione degli input</a:t>
            </a:r>
          </a:p>
        </p:txBody>
      </p: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3D254FBB-3D02-A97F-CE82-9DE3BB34E085}"/>
              </a:ext>
            </a:extLst>
          </p:cNvPr>
          <p:cNvSpPr txBox="1">
            <a:spLocks/>
          </p:cNvSpPr>
          <p:nvPr/>
        </p:nvSpPr>
        <p:spPr>
          <a:xfrm>
            <a:off x="1045439" y="5013924"/>
            <a:ext cx="4425697" cy="1556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de-DE"/>
            </a:defPPr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it-IT" sz="1600" b="1">
                <a:ea typeface="+mn-lt"/>
                <a:cs typeface="+mn-lt"/>
              </a:rPr>
              <a:t>Gestione Input </a:t>
            </a:r>
            <a:r>
              <a:rPr lang="it-IT" sz="1600" b="1" u="sng">
                <a:ea typeface="+mn-lt"/>
                <a:cs typeface="+mn-lt"/>
              </a:rPr>
              <a:t>Errati</a:t>
            </a:r>
            <a:r>
              <a:rPr lang="it-IT" sz="1600" b="1">
                <a:ea typeface="+mn-lt"/>
                <a:cs typeface="+mn-lt"/>
              </a:rPr>
              <a:t>(GIE)</a:t>
            </a:r>
            <a:endParaRPr lang="it-IT" sz="1600">
              <a:ea typeface="+mn-lt"/>
              <a:cs typeface="+mn-lt"/>
            </a:endParaRPr>
          </a:p>
          <a:p>
            <a:pPr lvl="1"/>
            <a:endParaRPr lang="it-IT" sz="1600"/>
          </a:p>
          <a:p>
            <a:pPr lvl="1"/>
            <a:endParaRPr lang="it-IT" sz="1600"/>
          </a:p>
          <a:p>
            <a:endParaRPr lang="it-IT" sz="1600"/>
          </a:p>
        </p:txBody>
      </p:sp>
      <p:sp>
        <p:nvSpPr>
          <p:cNvPr id="22" name="Segnaposto testo 4">
            <a:extLst>
              <a:ext uri="{FF2B5EF4-FFF2-40B4-BE49-F238E27FC236}">
                <a16:creationId xmlns:a16="http://schemas.microsoft.com/office/drawing/2014/main" id="{B0F1CB1E-FB78-20D1-E57A-E3AF371C2207}"/>
              </a:ext>
            </a:extLst>
          </p:cNvPr>
          <p:cNvSpPr txBox="1">
            <a:spLocks/>
          </p:cNvSpPr>
          <p:nvPr/>
        </p:nvSpPr>
        <p:spPr>
          <a:xfrm>
            <a:off x="6141598" y="4231572"/>
            <a:ext cx="4425696" cy="7533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de-DE"/>
            </a:defPPr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/>
              <a:t>Accesso ai contatti</a:t>
            </a:r>
          </a:p>
        </p:txBody>
      </p:sp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6C1EC5DC-F29C-D3A7-59FD-2978A3F99B5B}"/>
              </a:ext>
            </a:extLst>
          </p:cNvPr>
          <p:cNvSpPr txBox="1">
            <a:spLocks/>
          </p:cNvSpPr>
          <p:nvPr/>
        </p:nvSpPr>
        <p:spPr>
          <a:xfrm>
            <a:off x="6139550" y="5013151"/>
            <a:ext cx="4566807" cy="1545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de-DE"/>
            </a:defPPr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z="1600" b="1">
                <a:ea typeface="+mn-lt"/>
                <a:cs typeface="+mn-lt"/>
              </a:rPr>
              <a:t>Visualizzazione Ordinata(VO)</a:t>
            </a:r>
            <a:endParaRPr lang="it-IT" sz="1600">
              <a:ea typeface="+mn-lt"/>
              <a:cs typeface="+mn-lt"/>
            </a:endParaRPr>
          </a:p>
          <a:p>
            <a:pPr lvl="1"/>
            <a:r>
              <a:rPr lang="it-IT" sz="1600" b="1">
                <a:ea typeface="+mn-lt"/>
                <a:cs typeface="+mn-lt"/>
              </a:rPr>
              <a:t>Ricerca Contatti (RC)</a:t>
            </a:r>
          </a:p>
          <a:p>
            <a:pPr lvl="1"/>
            <a:r>
              <a:rPr lang="it-IT" sz="1600" b="1"/>
              <a:t>Visualizzazione Singolo Contatto (VSC)</a:t>
            </a:r>
            <a:r>
              <a:rPr lang="it-IT" sz="1600"/>
              <a:t> </a:t>
            </a:r>
            <a:endParaRPr lang="it-IT"/>
          </a:p>
          <a:p>
            <a:pPr lvl="1"/>
            <a:endParaRPr lang="it-IT" sz="1600"/>
          </a:p>
          <a:p>
            <a:pPr lvl="1"/>
            <a:endParaRPr lang="it-IT" sz="1600"/>
          </a:p>
          <a:p>
            <a:endParaRPr lang="it-IT" sz="1600"/>
          </a:p>
        </p:txBody>
      </p:sp>
    </p:spTree>
    <p:extLst>
      <p:ext uri="{BB962C8B-B14F-4D97-AF65-F5344CB8AC3E}">
        <p14:creationId xmlns:p14="http://schemas.microsoft.com/office/powerpoint/2010/main" val="139367865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EE7188D2-7578-9A77-26D2-D52D638BFF2C}"/>
              </a:ext>
            </a:extLst>
          </p:cNvPr>
          <p:cNvSpPr>
            <a:spLocks noGrp="1"/>
          </p:cNvSpPr>
          <p:nvPr/>
        </p:nvSpPr>
        <p:spPr>
          <a:xfrm>
            <a:off x="994775" y="9079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/>
              <a:t>Requisiti non funzionali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EA4912-5B95-8C1D-C01E-830462173667}"/>
              </a:ext>
            </a:extLst>
          </p:cNvPr>
          <p:cNvSpPr>
            <a:spLocks noGrp="1"/>
          </p:cNvSpPr>
          <p:nvPr/>
        </p:nvSpPr>
        <p:spPr>
          <a:xfrm>
            <a:off x="1744285" y="2118265"/>
            <a:ext cx="9486690" cy="4448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200" b="1"/>
              <a:t>Interfaccia Grafica Utente (GUI)</a:t>
            </a:r>
            <a:endParaRPr lang="it-IT" sz="2200"/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2200" b="1"/>
              <a:t>Usabilità</a:t>
            </a:r>
            <a:endParaRPr lang="it-IT" sz="2200"/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2200" b="1"/>
              <a:t>Disponibilità</a:t>
            </a:r>
            <a:endParaRPr lang="it-IT" sz="2200"/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2200" b="1"/>
              <a:t>Prestazione</a:t>
            </a:r>
            <a:endParaRPr lang="it-IT" sz="2200"/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2200" b="1"/>
              <a:t>Sicurezza</a:t>
            </a:r>
            <a:endParaRPr lang="it-IT" sz="2200"/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2200" b="1"/>
              <a:t>Affidabilità</a:t>
            </a:r>
            <a:endParaRPr lang="it-IT" sz="2200"/>
          </a:p>
          <a:p>
            <a:r>
              <a:rPr lang="it-IT" sz="2200" b="1"/>
              <a:t>Persistenza dei Dati (</a:t>
            </a:r>
            <a:r>
              <a:rPr lang="it-IT" sz="2200" b="1" err="1"/>
              <a:t>PdD</a:t>
            </a:r>
            <a:r>
              <a:rPr lang="it-IT" sz="2200" b="1"/>
              <a:t>)</a:t>
            </a:r>
            <a:endParaRPr lang="it-IT" sz="2200"/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2200" b="1"/>
              <a:t>Database Relazionale</a:t>
            </a:r>
            <a:endParaRPr lang="it-IT" sz="2200"/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2200" b="1"/>
              <a:t>Performance</a:t>
            </a:r>
            <a:endParaRPr lang="it-IT" sz="2200"/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2200" b="1"/>
              <a:t>Sicurezza</a:t>
            </a:r>
            <a:endParaRPr lang="it-IT" sz="2200"/>
          </a:p>
          <a:p>
            <a:endParaRPr lang="it-IT" b="1"/>
          </a:p>
        </p:txBody>
      </p:sp>
    </p:spTree>
    <p:extLst>
      <p:ext uri="{BB962C8B-B14F-4D97-AF65-F5344CB8AC3E}">
        <p14:creationId xmlns:p14="http://schemas.microsoft.com/office/powerpoint/2010/main" val="397751390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7188D2-7578-9A77-26D2-D52D638BFF2C}"/>
              </a:ext>
            </a:extLst>
          </p:cNvPr>
          <p:cNvSpPr>
            <a:spLocks noGrp="1"/>
          </p:cNvSpPr>
          <p:nvPr/>
        </p:nvSpPr>
        <p:spPr>
          <a:xfrm>
            <a:off x="1113810" y="2960716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Casi d'uso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diagramma, disegno, schizzo&#10;&#10;Descrizione generata automaticamente">
            <a:extLst>
              <a:ext uri="{FF2B5EF4-FFF2-40B4-BE49-F238E27FC236}">
                <a16:creationId xmlns:a16="http://schemas.microsoft.com/office/drawing/2014/main" id="{6C119A5E-5D4A-63FD-03D8-E50DC073C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054" y="666728"/>
            <a:ext cx="4932876" cy="5465791"/>
          </a:xfrm>
          <a:prstGeom prst="rect">
            <a:avLst/>
          </a:prstGeom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23EA4912-5B95-8C1D-C01E-830462173667}"/>
              </a:ext>
            </a:extLst>
          </p:cNvPr>
          <p:cNvSpPr>
            <a:spLocks noGrp="1"/>
          </p:cNvSpPr>
          <p:nvPr/>
        </p:nvSpPr>
        <p:spPr>
          <a:xfrm>
            <a:off x="1744285" y="2118265"/>
            <a:ext cx="9486690" cy="4448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de-DE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2200" b="1"/>
          </a:p>
          <a:p>
            <a:endParaRPr lang="it-IT" b="1"/>
          </a:p>
        </p:txBody>
      </p:sp>
    </p:spTree>
    <p:extLst>
      <p:ext uri="{BB962C8B-B14F-4D97-AF65-F5344CB8AC3E}">
        <p14:creationId xmlns:p14="http://schemas.microsoft.com/office/powerpoint/2010/main" val="177630468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magine 9" descr="Immagine che contiene testo, diagramma, disegno, schizzo&#10;&#10;Descrizione generata automaticamente">
            <a:extLst>
              <a:ext uri="{FF2B5EF4-FFF2-40B4-BE49-F238E27FC236}">
                <a16:creationId xmlns:a16="http://schemas.microsoft.com/office/drawing/2014/main" id="{E668CB1D-EB48-121E-5E51-AF17111B7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057" y="643467"/>
            <a:ext cx="5027885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5269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7188D2-7578-9A77-26D2-D52D638BFF2C}"/>
              </a:ext>
            </a:extLst>
          </p:cNvPr>
          <p:cNvSpPr>
            <a:spLocks noGrp="1"/>
          </p:cNvSpPr>
          <p:nvPr/>
        </p:nvSpPr>
        <p:spPr>
          <a:xfrm>
            <a:off x="1113810" y="2960716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Diagramma delle classi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15E776D4-F7D3-1572-4470-B31DACBEC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1517383"/>
            <a:ext cx="5536001" cy="3764480"/>
          </a:xfrm>
          <a:prstGeom prst="rect">
            <a:avLst/>
          </a:prstGeom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23EA4912-5B95-8C1D-C01E-830462173667}"/>
              </a:ext>
            </a:extLst>
          </p:cNvPr>
          <p:cNvSpPr>
            <a:spLocks noGrp="1"/>
          </p:cNvSpPr>
          <p:nvPr/>
        </p:nvSpPr>
        <p:spPr>
          <a:xfrm>
            <a:off x="1744285" y="2118265"/>
            <a:ext cx="9486690" cy="4448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de-DE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2200" b="1"/>
          </a:p>
          <a:p>
            <a:endParaRPr lang="it-IT" b="1"/>
          </a:p>
        </p:txBody>
      </p:sp>
    </p:spTree>
    <p:extLst>
      <p:ext uri="{BB962C8B-B14F-4D97-AF65-F5344CB8AC3E}">
        <p14:creationId xmlns:p14="http://schemas.microsoft.com/office/powerpoint/2010/main" val="323103239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504C16AE-CEF7-D13E-FCFD-DA9A9C590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437" y="1519"/>
            <a:ext cx="10100616" cy="685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51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5" baseType="lpstr">
      <vt:lpstr>Office Theme</vt:lpstr>
      <vt:lpstr>Rubrica</vt:lpstr>
      <vt:lpstr>Requisiti</vt:lpstr>
      <vt:lpstr>Scopo del sistema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Il progetto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Fine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484</cp:revision>
  <dcterms:created xsi:type="dcterms:W3CDTF">2024-12-14T18:00:16Z</dcterms:created>
  <dcterms:modified xsi:type="dcterms:W3CDTF">2024-12-15T21:24:58Z</dcterms:modified>
</cp:coreProperties>
</file>