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Tw Cen MT" panose="020B0602020104020603"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353d5f88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5353d5f88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353d5f88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353d5f88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531ccc781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531ccc781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353d5f88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353d5f88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5353d5f88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5353d5f8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5353d5f88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5353d5f88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5353d5f8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5353d5f8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31ccc781d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531ccc781d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31ccc781d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531ccc781d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5353d5f88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5353d5f88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9CB3889-5F52-4CB4-AA07-C3E456248056}"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701642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CB3889-5F52-4CB4-AA07-C3E456248056}"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5154115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CB3889-5F52-4CB4-AA07-C3E456248056}"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587464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CB3889-5F52-4CB4-AA07-C3E456248056}"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890516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CB3889-5F52-4CB4-AA07-C3E456248056}"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9934973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9CB3889-5F52-4CB4-AA07-C3E456248056}" type="datetimeFigureOut">
              <a:rPr lang="es-ES" smtClean="0"/>
              <a:t>10/09/2023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352323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9CB3889-5F52-4CB4-AA07-C3E456248056}" type="datetimeFigureOut">
              <a:rPr lang="es-ES" smtClean="0"/>
              <a:t>10/09/2023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5883588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CB3889-5F52-4CB4-AA07-C3E456248056}"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2995931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CB3889-5F52-4CB4-AA07-C3E456248056}"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9547060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217227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CB3889-5F52-4CB4-AA07-C3E456248056}"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7568585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9CB3889-5F52-4CB4-AA07-C3E456248056}" type="datetimeFigureOut">
              <a:rPr lang="es-ES" smtClean="0"/>
              <a:t>10/09/2023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2182602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CB3889-5F52-4CB4-AA07-C3E456248056}"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4762981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331" y="2288260"/>
            <a:ext cx="3829520" cy="205514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3" name="Content Placeholder 5"/>
          <p:cNvSpPr>
            <a:spLocks noGrp="1"/>
          </p:cNvSpPr>
          <p:nvPr>
            <p:ph sz="quarter" idx="14"/>
          </p:nvPr>
        </p:nvSpPr>
        <p:spPr>
          <a:xfrm>
            <a:off x="4629150" y="2288260"/>
            <a:ext cx="3829051" cy="205514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9CB3889-5F52-4CB4-AA07-C3E456248056}" type="datetimeFigureOut">
              <a:rPr lang="es-ES" smtClean="0"/>
              <a:t>10/09/2023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10583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9CB3889-5F52-4CB4-AA07-C3E456248056}" type="datetimeFigureOut">
              <a:rPr lang="es-ES" smtClean="0"/>
              <a:t>10/09/2023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449934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99CB3889-5F52-4CB4-AA07-C3E456248056}" type="datetimeFigureOut">
              <a:rPr lang="es-ES" smtClean="0"/>
              <a:t>10/09/2023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382715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CB3889-5F52-4CB4-AA07-C3E456248056}"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657799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CB3889-5F52-4CB4-AA07-C3E456248056}" type="datetimeFigureOut">
              <a:rPr lang="es-ES" smtClean="0"/>
              <a:t>10/09/2023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916674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99CB3889-5F52-4CB4-AA07-C3E456248056}" type="datetimeFigureOut">
              <a:rPr lang="es-ES" smtClean="0"/>
              <a:t>10/09/2023</a:t>
            </a:fld>
            <a:endParaRPr lang="es-ES"/>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s-ES"/>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4291179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b="1"/>
              <a:t>Tema 1. Introducción a los lenguajes de marcas</a:t>
            </a:r>
            <a:endParaRPr b="1"/>
          </a:p>
        </p:txBody>
      </p:sp>
      <p:sp>
        <p:nvSpPr>
          <p:cNvPr id="129" name="Google Shape;129;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a:t>Lenguajes de marcas y sistemas de gestión de información 2023-2024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latin typeface="Calibri"/>
                <a:ea typeface="Calibri"/>
                <a:cs typeface="Calibri"/>
                <a:sym typeface="Calibri"/>
              </a:rPr>
              <a:t>3. Evolución de los lenguajes de marcas</a:t>
            </a:r>
            <a:endParaRPr b="1">
              <a:latin typeface="Calibri"/>
              <a:ea typeface="Calibri"/>
              <a:cs typeface="Calibri"/>
              <a:sym typeface="Calibri"/>
            </a:endParaRPr>
          </a:p>
        </p:txBody>
      </p:sp>
      <p:sp>
        <p:nvSpPr>
          <p:cNvPr id="183" name="Google Shape;183;p22"/>
          <p:cNvSpPr txBox="1">
            <a:spLocks noGrp="1"/>
          </p:cNvSpPr>
          <p:nvPr>
            <p:ph type="body" idx="1"/>
          </p:nvPr>
        </p:nvSpPr>
        <p:spPr>
          <a:xfrm>
            <a:off x="819150" y="1642600"/>
            <a:ext cx="7505700" cy="2796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 sz="2000" b="1"/>
              <a:t>El XML (eXtensible Markup Language o Lenguaje de Marcas eXtendido) es desarrollado y evolucionado desde 1998.</a:t>
            </a:r>
            <a:endParaRPr sz="2000" b="1"/>
          </a:p>
          <a:p>
            <a:pPr marL="0" lvl="0" indent="0" algn="l" rtl="0">
              <a:spcBef>
                <a:spcPts val="1200"/>
              </a:spcBef>
              <a:spcAft>
                <a:spcPts val="0"/>
              </a:spcAft>
              <a:buNone/>
            </a:pPr>
            <a:r>
              <a:rPr lang="es" sz="2000" b="1"/>
              <a:t>El  </a:t>
            </a:r>
            <a:r>
              <a:rPr lang="es" sz="2000" b="1" u="sng"/>
              <a:t>XHTML</a:t>
            </a:r>
            <a:r>
              <a:rPr lang="es" sz="2000" b="1"/>
              <a:t> es lenguaje </a:t>
            </a:r>
            <a:r>
              <a:rPr lang="es" sz="2000" b="1" u="sng"/>
              <a:t>HTML</a:t>
            </a:r>
            <a:r>
              <a:rPr lang="es" sz="2000" b="1"/>
              <a:t> que sigue las reglas de construcción de documentos de </a:t>
            </a:r>
            <a:r>
              <a:rPr lang="es" sz="2000" b="1" u="sng"/>
              <a:t>XML</a:t>
            </a:r>
            <a:r>
              <a:rPr lang="es" sz="2000" b="1"/>
              <a:t>. Esto significa que todos los elementos de HTML contenidos en XHTML están definidos de tal forma que cumplen las especificaciones y requisitos de XML.</a:t>
            </a:r>
            <a:endParaRPr sz="2000" b="1"/>
          </a:p>
          <a:p>
            <a:pPr marL="0" lvl="0" indent="0" algn="l" rtl="0">
              <a:spcBef>
                <a:spcPts val="1200"/>
              </a:spcBef>
              <a:spcAft>
                <a:spcPts val="1200"/>
              </a:spcAft>
              <a:buNone/>
            </a:pPr>
            <a:endParaRPr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latin typeface="Calibri"/>
                <a:ea typeface="Calibri"/>
                <a:cs typeface="Calibri"/>
                <a:sym typeface="Calibri"/>
              </a:rPr>
              <a:t>3. Evolución de los lenguajes de marcas</a:t>
            </a:r>
            <a:endParaRPr b="1">
              <a:latin typeface="Calibri"/>
              <a:ea typeface="Calibri"/>
              <a:cs typeface="Calibri"/>
              <a:sym typeface="Calibri"/>
            </a:endParaRPr>
          </a:p>
        </p:txBody>
      </p:sp>
      <p:pic>
        <p:nvPicPr>
          <p:cNvPr id="189" name="Google Shape;189;p23"/>
          <p:cNvPicPr preferRelativeResize="0"/>
          <p:nvPr/>
        </p:nvPicPr>
        <p:blipFill rotWithShape="1">
          <a:blip r:embed="rId3">
            <a:alphaModFix/>
          </a:blip>
          <a:srcRect t="10714"/>
          <a:stretch/>
        </p:blipFill>
        <p:spPr>
          <a:xfrm>
            <a:off x="2303950" y="1517125"/>
            <a:ext cx="4003826" cy="3016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SzPct val="100000"/>
              <a:buFont typeface="Calibri"/>
              <a:buAutoNum type="arabicPeriod"/>
            </a:pPr>
            <a:r>
              <a:rPr lang="es" b="1">
                <a:latin typeface="Calibri"/>
                <a:ea typeface="Calibri"/>
                <a:cs typeface="Calibri"/>
                <a:sym typeface="Calibri"/>
              </a:rPr>
              <a:t>Introducción a LM</a:t>
            </a:r>
            <a:r>
              <a:rPr lang="es">
                <a:latin typeface="Calibri"/>
                <a:ea typeface="Calibri"/>
                <a:cs typeface="Calibri"/>
                <a:sym typeface="Calibri"/>
              </a:rPr>
              <a:t>	</a:t>
            </a:r>
            <a:endParaRPr>
              <a:latin typeface="Calibri"/>
              <a:ea typeface="Calibri"/>
              <a:cs typeface="Calibri"/>
              <a:sym typeface="Calibri"/>
            </a:endParaRPr>
          </a:p>
        </p:txBody>
      </p:sp>
      <p:sp>
        <p:nvSpPr>
          <p:cNvPr id="135" name="Google Shape;135;p14"/>
          <p:cNvSpPr txBox="1">
            <a:spLocks noGrp="1"/>
          </p:cNvSpPr>
          <p:nvPr>
            <p:ph type="body" idx="1"/>
          </p:nvPr>
        </p:nvSpPr>
        <p:spPr>
          <a:xfrm>
            <a:off x="819150" y="1642600"/>
            <a:ext cx="7323600" cy="2796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s" sz="1800" b="1" dirty="0"/>
              <a:t>Podemos definir un "Lenguaje de Marcas" como una forma de codificar un documento donde, junto con el texto, se incorporan etiquetas, marcas o anotaciones con información adicional relativa a la estructura del texto, su presentación, etc.</a:t>
            </a:r>
            <a:endParaRPr sz="1800" b="1" dirty="0"/>
          </a:p>
          <a:p>
            <a:pPr marL="0" lvl="0" indent="0" algn="l" rtl="0">
              <a:spcBef>
                <a:spcPts val="1200"/>
              </a:spcBef>
              <a:spcAft>
                <a:spcPts val="1200"/>
              </a:spcAft>
              <a:buNone/>
            </a:pPr>
            <a:r>
              <a:rPr lang="es" sz="1800" b="1" dirty="0"/>
              <a:t>Cuando hablamos de lenguajes de marcas estamos hablando en realidad de un conjunto de reglas que permiten definir el formato de un documento, bien para representar su significado, bien para controlar su procesamiento o almacenamiento.</a:t>
            </a:r>
            <a:endParaRPr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SzPct val="100000"/>
              <a:buFont typeface="Calibri"/>
              <a:buAutoNum type="arabicPeriod"/>
            </a:pPr>
            <a:r>
              <a:rPr lang="es" b="1">
                <a:latin typeface="Calibri"/>
                <a:ea typeface="Calibri"/>
                <a:cs typeface="Calibri"/>
                <a:sym typeface="Calibri"/>
              </a:rPr>
              <a:t>Introducción a LM</a:t>
            </a:r>
            <a:r>
              <a:rPr lang="es">
                <a:latin typeface="Calibri"/>
                <a:ea typeface="Calibri"/>
                <a:cs typeface="Calibri"/>
                <a:sym typeface="Calibri"/>
              </a:rPr>
              <a:t>	</a:t>
            </a:r>
            <a:endParaRPr>
              <a:latin typeface="Calibri"/>
              <a:ea typeface="Calibri"/>
              <a:cs typeface="Calibri"/>
              <a:sym typeface="Calibri"/>
            </a:endParaRPr>
          </a:p>
        </p:txBody>
      </p:sp>
      <p:sp>
        <p:nvSpPr>
          <p:cNvPr id="141" name="Google Shape;141;p15"/>
          <p:cNvSpPr txBox="1">
            <a:spLocks noGrp="1"/>
          </p:cNvSpPr>
          <p:nvPr>
            <p:ph type="body" idx="1"/>
          </p:nvPr>
        </p:nvSpPr>
        <p:spPr>
          <a:xfrm>
            <a:off x="819150" y="1642600"/>
            <a:ext cx="7323600" cy="279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b="1"/>
              <a:t>Un lenguaje de marcas consta de un conjunto de reglas que describen los metadatos, su significado y bajo qué condiciones pueden utilizarse.</a:t>
            </a:r>
            <a:endParaRPr sz="1800" b="1"/>
          </a:p>
          <a:p>
            <a:pPr marL="0" lvl="0" indent="0" algn="l" rtl="0">
              <a:spcBef>
                <a:spcPts val="1200"/>
              </a:spcBef>
              <a:spcAft>
                <a:spcPts val="1200"/>
              </a:spcAft>
              <a:buNone/>
            </a:pPr>
            <a:r>
              <a:rPr lang="es" sz="1800" b="1"/>
              <a:t>Los lenguajes de marcas permiten hacer explícita la estructura de un documento así como su contenido semántico.</a:t>
            </a:r>
            <a:endParaRPr sz="1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a:bodyPr>
          <a:lstStyle/>
          <a:p>
            <a:pPr marL="457200" lvl="0" indent="-400050" algn="l" rtl="0">
              <a:spcBef>
                <a:spcPts val="0"/>
              </a:spcBef>
              <a:spcAft>
                <a:spcPts val="0"/>
              </a:spcAft>
              <a:buSzPct val="100000"/>
              <a:buFont typeface="Calibri"/>
              <a:buAutoNum type="arabicPeriod"/>
            </a:pPr>
            <a:r>
              <a:rPr lang="es" b="1">
                <a:latin typeface="Calibri"/>
                <a:ea typeface="Calibri"/>
                <a:cs typeface="Calibri"/>
                <a:sym typeface="Calibri"/>
              </a:rPr>
              <a:t>Introducción a LM</a:t>
            </a:r>
            <a:r>
              <a:rPr lang="es">
                <a:latin typeface="Calibri"/>
                <a:ea typeface="Calibri"/>
                <a:cs typeface="Calibri"/>
                <a:sym typeface="Calibri"/>
              </a:rPr>
              <a:t>	</a:t>
            </a:r>
            <a:endParaRPr>
              <a:latin typeface="Calibri"/>
              <a:ea typeface="Calibri"/>
              <a:cs typeface="Calibri"/>
              <a:sym typeface="Calibri"/>
            </a:endParaRPr>
          </a:p>
        </p:txBody>
      </p:sp>
      <p:sp>
        <p:nvSpPr>
          <p:cNvPr id="147" name="Google Shape;147;p16"/>
          <p:cNvSpPr txBox="1">
            <a:spLocks noGrp="1"/>
          </p:cNvSpPr>
          <p:nvPr>
            <p:ph type="body" idx="1"/>
          </p:nvPr>
        </p:nvSpPr>
        <p:spPr>
          <a:xfrm>
            <a:off x="819150" y="1642600"/>
            <a:ext cx="7323600" cy="279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b="1"/>
              <a:t>Ejemplo:</a:t>
            </a:r>
            <a:endParaRPr sz="1800" b="1"/>
          </a:p>
          <a:p>
            <a:pPr marL="0" lvl="0" indent="0" algn="l" rtl="0">
              <a:spcBef>
                <a:spcPts val="1200"/>
              </a:spcBef>
              <a:spcAft>
                <a:spcPts val="0"/>
              </a:spcAft>
              <a:buNone/>
            </a:pPr>
            <a:r>
              <a:rPr lang="es" sz="1800" b="1"/>
              <a:t>El día</a:t>
            </a:r>
            <a:r>
              <a:rPr lang="es" sz="1800" b="1">
                <a:solidFill>
                  <a:srgbClr val="4A86E8"/>
                </a:solidFill>
              </a:rPr>
              <a:t>&lt;fecha&gt;</a:t>
            </a:r>
            <a:r>
              <a:rPr lang="es" sz="1800" b="1"/>
              <a:t> 22/10/2014&lt;</a:t>
            </a:r>
            <a:r>
              <a:rPr lang="es" sz="1800" b="1">
                <a:solidFill>
                  <a:srgbClr val="4A86E8"/>
                </a:solidFill>
              </a:rPr>
              <a:t>/fecha&gt;</a:t>
            </a:r>
            <a:r>
              <a:rPr lang="es" sz="1800" b="1"/>
              <a:t>tenemos </a:t>
            </a:r>
            <a:r>
              <a:rPr lang="es" sz="1800" b="1">
                <a:solidFill>
                  <a:srgbClr val="4A86E8"/>
                </a:solidFill>
              </a:rPr>
              <a:t>&lt;negrita&gt;</a:t>
            </a:r>
            <a:r>
              <a:rPr lang="es" sz="1800" b="1"/>
              <a:t>reunión</a:t>
            </a:r>
            <a:r>
              <a:rPr lang="es" sz="1800" b="1">
                <a:solidFill>
                  <a:srgbClr val="4A86E8"/>
                </a:solidFill>
              </a:rPr>
              <a:t>&lt;/negrita&gt;</a:t>
            </a:r>
            <a:r>
              <a:rPr lang="es" sz="1800" b="1"/>
              <a:t> a las </a:t>
            </a:r>
            <a:r>
              <a:rPr lang="es" sz="1800" b="1">
                <a:solidFill>
                  <a:srgbClr val="4A86E8"/>
                </a:solidFill>
              </a:rPr>
              <a:t>&lt;hora&gt;</a:t>
            </a:r>
            <a:r>
              <a:rPr lang="es" sz="1800" b="1"/>
              <a:t>12.00</a:t>
            </a:r>
            <a:r>
              <a:rPr lang="es" sz="1800" b="1">
                <a:solidFill>
                  <a:srgbClr val="4A86E8"/>
                </a:solidFill>
              </a:rPr>
              <a:t>&lt;/hora&gt;</a:t>
            </a:r>
            <a:endParaRPr sz="1800" b="1">
              <a:solidFill>
                <a:srgbClr val="4A86E8"/>
              </a:solidFill>
            </a:endParaRPr>
          </a:p>
          <a:p>
            <a:pPr marL="0" lvl="0" indent="0" algn="l" rtl="0">
              <a:spcBef>
                <a:spcPts val="1200"/>
              </a:spcBef>
              <a:spcAft>
                <a:spcPts val="0"/>
              </a:spcAft>
              <a:buNone/>
            </a:pPr>
            <a:r>
              <a:rPr lang="es" sz="1800" b="1">
                <a:solidFill>
                  <a:srgbClr val="4A86E8"/>
                </a:solidFill>
              </a:rPr>
              <a:t>&lt;fecha&gt;,&lt;negrita&gt; </a:t>
            </a:r>
            <a:r>
              <a:rPr lang="es" sz="1800" b="1">
                <a:solidFill>
                  <a:srgbClr val="000000"/>
                </a:solidFill>
              </a:rPr>
              <a:t>y </a:t>
            </a:r>
            <a:r>
              <a:rPr lang="es" sz="1800" b="1">
                <a:solidFill>
                  <a:srgbClr val="4A86E8"/>
                </a:solidFill>
              </a:rPr>
              <a:t>&lt;hora&gt;</a:t>
            </a:r>
            <a:r>
              <a:rPr lang="es" sz="1800" b="1"/>
              <a:t> son metadatos. En los lenguajes de marcas reciben el nombre de "Etiquetas" ó "Marcas".</a:t>
            </a:r>
            <a:endParaRPr sz="1800" b="1"/>
          </a:p>
          <a:p>
            <a:pPr marL="0" lvl="0" indent="0" algn="l" rtl="0">
              <a:spcBef>
                <a:spcPts val="1200"/>
              </a:spcBef>
              <a:spcAft>
                <a:spcPts val="1200"/>
              </a:spcAft>
              <a:buNone/>
            </a:pPr>
            <a:endParaRPr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latin typeface="Calibri"/>
                <a:ea typeface="Calibri"/>
                <a:cs typeface="Calibri"/>
                <a:sym typeface="Calibri"/>
              </a:rPr>
              <a:t>2. Clasificación de los lenguajes de marcas.</a:t>
            </a:r>
            <a:endParaRPr b="1">
              <a:latin typeface="Calibri"/>
              <a:ea typeface="Calibri"/>
              <a:cs typeface="Calibri"/>
              <a:sym typeface="Calibri"/>
            </a:endParaRPr>
          </a:p>
        </p:txBody>
      </p:sp>
      <p:sp>
        <p:nvSpPr>
          <p:cNvPr id="153" name="Google Shape;153;p17"/>
          <p:cNvSpPr txBox="1">
            <a:spLocks noGrp="1"/>
          </p:cNvSpPr>
          <p:nvPr>
            <p:ph type="body" idx="1"/>
          </p:nvPr>
        </p:nvSpPr>
        <p:spPr>
          <a:xfrm>
            <a:off x="819150" y="1642600"/>
            <a:ext cx="7505700" cy="279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a:t>Existen tres tipos fundamentales de lenguajes de marcas:</a:t>
            </a:r>
            <a:endParaRPr sz="2000" b="1"/>
          </a:p>
          <a:p>
            <a:pPr marL="457200" lvl="0" indent="-355600" algn="l" rtl="0">
              <a:spcBef>
                <a:spcPts val="1200"/>
              </a:spcBef>
              <a:spcAft>
                <a:spcPts val="0"/>
              </a:spcAft>
              <a:buSzPts val="2000"/>
              <a:buChar char="-"/>
            </a:pPr>
            <a:r>
              <a:rPr lang="es" sz="2000" b="1" u="sng"/>
              <a:t>Lenguajes de presentación</a:t>
            </a:r>
            <a:r>
              <a:rPr lang="es" sz="2000" b="1"/>
              <a:t>: están orientados a la presentación de un texto. Sus etiquetas o marcas indican las operaciones tipográficas que hay que aplicar a distintas partes del texto para dar formato al documento. (WORD)</a:t>
            </a:r>
            <a:endParaRPr sz="2000" b="1"/>
          </a:p>
          <a:p>
            <a:pPr marL="0" lvl="0" indent="0" algn="l" rtl="0">
              <a:spcBef>
                <a:spcPts val="1200"/>
              </a:spcBef>
              <a:spcAft>
                <a:spcPts val="1200"/>
              </a:spcAft>
              <a:buNone/>
            </a:pPr>
            <a:endParaRPr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latin typeface="Calibri"/>
                <a:ea typeface="Calibri"/>
                <a:cs typeface="Calibri"/>
                <a:sym typeface="Calibri"/>
              </a:rPr>
              <a:t>2. Clasificación de los lenguajes de marcas.</a:t>
            </a:r>
            <a:endParaRPr b="1">
              <a:latin typeface="Calibri"/>
              <a:ea typeface="Calibri"/>
              <a:cs typeface="Calibri"/>
              <a:sym typeface="Calibri"/>
            </a:endParaRPr>
          </a:p>
        </p:txBody>
      </p:sp>
      <p:sp>
        <p:nvSpPr>
          <p:cNvPr id="159" name="Google Shape;159;p18"/>
          <p:cNvSpPr txBox="1">
            <a:spLocks noGrp="1"/>
          </p:cNvSpPr>
          <p:nvPr>
            <p:ph type="body" idx="1"/>
          </p:nvPr>
        </p:nvSpPr>
        <p:spPr>
          <a:xfrm>
            <a:off x="819150" y="1642600"/>
            <a:ext cx="7505700" cy="279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a:t>Existen tres tipos fundamentales de lenguajes de marcas:</a:t>
            </a:r>
            <a:endParaRPr sz="2000" b="1"/>
          </a:p>
          <a:p>
            <a:pPr marL="457200" lvl="0" indent="-355600" algn="l" rtl="0">
              <a:spcBef>
                <a:spcPts val="1200"/>
              </a:spcBef>
              <a:spcAft>
                <a:spcPts val="0"/>
              </a:spcAft>
              <a:buSzPts val="2000"/>
              <a:buChar char="-"/>
            </a:pPr>
            <a:r>
              <a:rPr lang="es" sz="2000" b="1" u="sng"/>
              <a:t>Lenguajes de procedimiento</a:t>
            </a:r>
            <a:r>
              <a:rPr lang="es" sz="2000" b="1"/>
              <a:t>: también están orientados a la presentación de un texto, pero en este caso indican los distintos procedimientos que deberá llevar a cabo el software de representación del documento (HTML)</a:t>
            </a:r>
            <a:endParaRPr sz="2000" b="1"/>
          </a:p>
          <a:p>
            <a:pPr marL="0" lvl="0" indent="0" algn="l" rtl="0">
              <a:spcBef>
                <a:spcPts val="1200"/>
              </a:spcBef>
              <a:spcAft>
                <a:spcPts val="1200"/>
              </a:spcAft>
              <a:buNone/>
            </a:pP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b="1">
                <a:latin typeface="Calibri"/>
                <a:ea typeface="Calibri"/>
                <a:cs typeface="Calibri"/>
                <a:sym typeface="Calibri"/>
              </a:rPr>
              <a:t>2. Clasificación de los lenguajes de marcas.</a:t>
            </a:r>
            <a:endParaRPr b="1">
              <a:latin typeface="Calibri"/>
              <a:ea typeface="Calibri"/>
              <a:cs typeface="Calibri"/>
              <a:sym typeface="Calibri"/>
            </a:endParaRPr>
          </a:p>
        </p:txBody>
      </p:sp>
      <p:sp>
        <p:nvSpPr>
          <p:cNvPr id="165" name="Google Shape;165;p19"/>
          <p:cNvSpPr txBox="1">
            <a:spLocks noGrp="1"/>
          </p:cNvSpPr>
          <p:nvPr>
            <p:ph type="body" idx="1"/>
          </p:nvPr>
        </p:nvSpPr>
        <p:spPr>
          <a:xfrm>
            <a:off x="819150" y="1642600"/>
            <a:ext cx="7505700" cy="279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a:t>Existen tres tipos fundamentales de lenguajes de marcas:</a:t>
            </a:r>
            <a:endParaRPr sz="2000" b="1"/>
          </a:p>
          <a:p>
            <a:pPr marL="457200" lvl="0" indent="-355600" algn="l" rtl="0">
              <a:spcBef>
                <a:spcPts val="1200"/>
              </a:spcBef>
              <a:spcAft>
                <a:spcPts val="0"/>
              </a:spcAft>
              <a:buSzPts val="2000"/>
              <a:buChar char="-"/>
            </a:pPr>
            <a:r>
              <a:rPr lang="es" sz="2000" b="1" u="sng"/>
              <a:t>Lenguajes descriptivos</a:t>
            </a:r>
            <a:r>
              <a:rPr lang="es" sz="2000" b="1"/>
              <a:t>: describen las diferentes partes en que se estructura un documento sin especificar cómo deben representarse. (XML)</a:t>
            </a:r>
            <a:endParaRPr sz="2000" b="1"/>
          </a:p>
          <a:p>
            <a:pPr marL="0" lvl="0" indent="0" algn="l" rtl="0">
              <a:spcBef>
                <a:spcPts val="1200"/>
              </a:spcBef>
              <a:spcAft>
                <a:spcPts val="1200"/>
              </a:spcAft>
              <a:buNone/>
            </a:pPr>
            <a:endParaRPr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latin typeface="Calibri"/>
                <a:ea typeface="Calibri"/>
                <a:cs typeface="Calibri"/>
                <a:sym typeface="Calibri"/>
              </a:rPr>
              <a:t>3. Evolución de los lenguajes de marcas</a:t>
            </a:r>
            <a:endParaRPr b="1">
              <a:latin typeface="Calibri"/>
              <a:ea typeface="Calibri"/>
              <a:cs typeface="Calibri"/>
              <a:sym typeface="Calibri"/>
            </a:endParaRPr>
          </a:p>
        </p:txBody>
      </p:sp>
      <p:sp>
        <p:nvSpPr>
          <p:cNvPr id="171" name="Google Shape;171;p20"/>
          <p:cNvSpPr txBox="1">
            <a:spLocks noGrp="1"/>
          </p:cNvSpPr>
          <p:nvPr>
            <p:ph type="body" idx="1"/>
          </p:nvPr>
        </p:nvSpPr>
        <p:spPr>
          <a:xfrm>
            <a:off x="819150" y="1642600"/>
            <a:ext cx="7505700" cy="2796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s" sz="2000" b="1"/>
              <a:t>Los lenguajes de marcas surgen dada la gran variedad de formatos existentes a la hora de archivar documentos y de los problemas que se planteaban a la hora de intercambiarlos entre equipos con diferente software, con las consiguientes pérdidas de formato y de otras características.</a:t>
            </a:r>
            <a:endParaRPr sz="2000" b="1"/>
          </a:p>
          <a:p>
            <a:pPr marL="0" lvl="0" indent="0" algn="l" rtl="0">
              <a:spcBef>
                <a:spcPts val="1200"/>
              </a:spcBef>
              <a:spcAft>
                <a:spcPts val="1200"/>
              </a:spcAft>
              <a:buNone/>
            </a:pPr>
            <a:r>
              <a:rPr lang="es" sz="2000" b="1"/>
              <a:t>En los años 60 IBM crea un proyecto con el objeto de estandarizar las marcas a utilizar y su significado. Este proyecto toma forma con el nombre de Generalized Markup Language (GML).</a:t>
            </a:r>
            <a:endParaRPr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6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latin typeface="Calibri"/>
                <a:ea typeface="Calibri"/>
                <a:cs typeface="Calibri"/>
                <a:sym typeface="Calibri"/>
              </a:rPr>
              <a:t>3. Evolución de los lenguajes de marcas</a:t>
            </a:r>
            <a:endParaRPr b="1">
              <a:latin typeface="Calibri"/>
              <a:ea typeface="Calibri"/>
              <a:cs typeface="Calibri"/>
              <a:sym typeface="Calibri"/>
            </a:endParaRPr>
          </a:p>
        </p:txBody>
      </p:sp>
      <p:sp>
        <p:nvSpPr>
          <p:cNvPr id="177" name="Google Shape;177;p21"/>
          <p:cNvSpPr txBox="1">
            <a:spLocks noGrp="1"/>
          </p:cNvSpPr>
          <p:nvPr>
            <p:ph type="body" idx="1"/>
          </p:nvPr>
        </p:nvSpPr>
        <p:spPr>
          <a:xfrm>
            <a:off x="819150" y="1642600"/>
            <a:ext cx="7505700" cy="279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2000" b="1"/>
              <a:t>Tras un largo proceso, en 1986 se convierte en norma bajo el nombre de Standard Generalized Markup Language (SGML).</a:t>
            </a:r>
            <a:endParaRPr sz="2000" b="1"/>
          </a:p>
          <a:p>
            <a:pPr marL="0" lvl="0" indent="0" algn="l" rtl="0">
              <a:spcBef>
                <a:spcPts val="1200"/>
              </a:spcBef>
              <a:spcAft>
                <a:spcPts val="0"/>
              </a:spcAft>
              <a:buNone/>
            </a:pPr>
            <a:r>
              <a:rPr lang="es" sz="2000" b="1"/>
              <a:t>El HTML (HiperText Markup Language o Lenguaje de Marcas de Hipertexto) es definido en 1990 y constituye la tecnología predominante en la creación de páginas Web.</a:t>
            </a:r>
            <a:endParaRPr sz="2000" b="1"/>
          </a:p>
          <a:p>
            <a:pPr marL="0" lvl="0" indent="0" algn="l" rtl="0">
              <a:spcBef>
                <a:spcPts val="1200"/>
              </a:spcBef>
              <a:spcAft>
                <a:spcPts val="1200"/>
              </a:spcAft>
              <a:buNone/>
            </a:pPr>
            <a:endParaRPr sz="2000" b="1"/>
          </a:p>
        </p:txBody>
      </p:sp>
    </p:spTree>
  </p:cSld>
  <p:clrMapOvr>
    <a:masterClrMapping/>
  </p:clrMapOvr>
</p:sld>
</file>

<file path=ppt/theme/theme1.xml><?xml version="1.0" encoding="utf-8"?>
<a:theme xmlns:a="http://schemas.openxmlformats.org/drawingml/2006/main" name="Got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Gota</Template>
  <TotalTime>1412</TotalTime>
  <Words>587</Words>
  <Application>Microsoft Office PowerPoint</Application>
  <PresentationFormat>Presentación en pantalla (16:9)</PresentationFormat>
  <Paragraphs>31</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Tw Cen MT</vt:lpstr>
      <vt:lpstr>Gota</vt:lpstr>
      <vt:lpstr>Tema 1. Introducción a los lenguajes de marcas</vt:lpstr>
      <vt:lpstr>Introducción a LM </vt:lpstr>
      <vt:lpstr>Introducción a LM </vt:lpstr>
      <vt:lpstr>Introducción a LM </vt:lpstr>
      <vt:lpstr>2. Clasificación de los lenguajes de marcas.</vt:lpstr>
      <vt:lpstr>2. Clasificación de los lenguajes de marcas.</vt:lpstr>
      <vt:lpstr>2. Clasificación de los lenguajes de marcas.</vt:lpstr>
      <vt:lpstr>3. Evolución de los lenguajes de marcas</vt:lpstr>
      <vt:lpstr>3. Evolución de los lenguajes de marcas</vt:lpstr>
      <vt:lpstr>3. Evolución de los lenguajes de marcas</vt:lpstr>
      <vt:lpstr>3. Evolución de los lenguajes de marcas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Introducción a los lenguajes de marcas</dc:title>
  <cp:lastModifiedBy>Alfonso Jimenez Sanchez</cp:lastModifiedBy>
  <cp:revision>2</cp:revision>
  <dcterms:modified xsi:type="dcterms:W3CDTF">2023-09-11T11:41:28Z</dcterms:modified>
</cp:coreProperties>
</file>